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6"/>
  </p:notesMasterIdLst>
  <p:sldIdLst>
    <p:sldId id="314" r:id="rId2"/>
    <p:sldId id="315" r:id="rId3"/>
    <p:sldId id="316" r:id="rId4"/>
    <p:sldId id="317" r:id="rId5"/>
    <p:sldId id="349" r:id="rId6"/>
    <p:sldId id="318" r:id="rId7"/>
    <p:sldId id="319" r:id="rId8"/>
    <p:sldId id="320" r:id="rId9"/>
    <p:sldId id="356" r:id="rId10"/>
    <p:sldId id="321" r:id="rId11"/>
    <p:sldId id="322" r:id="rId12"/>
    <p:sldId id="323" r:id="rId13"/>
    <p:sldId id="324" r:id="rId14"/>
    <p:sldId id="325" r:id="rId15"/>
    <p:sldId id="350" r:id="rId16"/>
    <p:sldId id="352" r:id="rId17"/>
    <p:sldId id="353" r:id="rId18"/>
    <p:sldId id="351" r:id="rId19"/>
    <p:sldId id="330" r:id="rId20"/>
    <p:sldId id="331" r:id="rId21"/>
    <p:sldId id="357" r:id="rId22"/>
    <p:sldId id="332" r:id="rId23"/>
    <p:sldId id="358" r:id="rId24"/>
    <p:sldId id="333" r:id="rId25"/>
    <p:sldId id="334" r:id="rId26"/>
    <p:sldId id="335" r:id="rId27"/>
    <p:sldId id="336" r:id="rId28"/>
    <p:sldId id="337" r:id="rId29"/>
    <p:sldId id="338" r:id="rId30"/>
    <p:sldId id="339" r:id="rId31"/>
    <p:sldId id="340" r:id="rId32"/>
    <p:sldId id="347" r:id="rId33"/>
    <p:sldId id="348" r:id="rId34"/>
    <p:sldId id="354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F297"/>
    <a:srgbClr val="C2E892"/>
    <a:srgbClr val="4E67C8"/>
    <a:srgbClr val="2127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6" y="63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324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B1DAC-37B6-44B2-AD2E-71258386D34F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36877-E0A2-4752-97F1-1DD06AA7C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9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DA97F4-1D04-4DB8-8022-539AA0C3F024}" type="slidenum">
              <a:rPr lang="zh-TW" altLang="en-US"/>
              <a:pPr/>
              <a:t>1</a:t>
            </a:fld>
            <a:endParaRPr lang="en-US" altLang="zh-TW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3186524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2CA8A2-2395-413C-B971-64DC13244BA0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8173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55F6ED-621E-4596-BFE1-AC6FDFD093FD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3414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32F55E-FD6C-4575-811E-962A29B7A33E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42846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A84F3F-AAA3-4ED3-96EE-4C7084E20F5B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06297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6130B0-FAF4-46CF-89A7-ED06C4847A72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39119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468D8B-D98A-4741-B7DD-9870825796BD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892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36877-E0A2-4752-97F1-1DD06AA7C20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147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36877-E0A2-4752-97F1-1DD06AA7C20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49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36877-E0A2-4752-97F1-1DD06AA7C20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29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39B5B9-8AB0-401C-9F3F-DC0CD2723C21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69697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019C87-82D8-4883-9F5D-A0DECB10CA21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037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6711A4-066C-43D2-9144-4F003CA04746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1017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6DCD08-88FC-4889-A4C8-C21E36106AA4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8005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488ABB-FB51-40FC-B0CB-C553E8884D39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483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42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41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1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3634" y="5"/>
            <a:ext cx="9156700" cy="10652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946400" y="1927230"/>
            <a:ext cx="9033933" cy="415131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2584" y="6415093"/>
            <a:ext cx="2125133" cy="4413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69684" y="6415093"/>
            <a:ext cx="6788149" cy="4413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4285" y="6415088"/>
            <a:ext cx="1293283" cy="423862"/>
          </a:xfrm>
        </p:spPr>
        <p:txBody>
          <a:bodyPr/>
          <a:lstStyle>
            <a:lvl1pPr>
              <a:defRPr/>
            </a:lvl1pPr>
          </a:lstStyle>
          <a:p>
            <a:fld id="{B47BD315-FEE4-4CEB-95B7-D89B1165B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070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chemeClr val="tx1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13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94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FF00"/>
                </a:solidFill>
              </a:defRPr>
            </a:lvl1pPr>
            <a:lvl2pPr>
              <a:defRPr sz="3600">
                <a:solidFill>
                  <a:srgbClr val="FFFF00"/>
                </a:solidFill>
              </a:defRPr>
            </a:lvl2pPr>
            <a:lvl3pPr>
              <a:defRPr sz="3200">
                <a:solidFill>
                  <a:srgbClr val="FFFF00"/>
                </a:solidFill>
              </a:defRPr>
            </a:lvl3pPr>
            <a:lvl4pPr>
              <a:defRPr sz="2800">
                <a:solidFill>
                  <a:srgbClr val="FFFF00"/>
                </a:solidFill>
              </a:defRPr>
            </a:lvl4pPr>
            <a:lvl5pPr>
              <a:defRPr sz="28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63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3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15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04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79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 smtClean="0"/>
              <a:t>Click icon to </a:t>
            </a:r>
            <a:r>
              <a:rPr lang="en-US" smtClean="0"/>
              <a:t>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0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7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1016"/>
            <a:ext cx="10515600" cy="795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2785"/>
            <a:ext cx="10515600" cy="5074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5" y="115098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60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4" name="Rectangle 4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en-US" altLang="zh-TW" sz="4000" b="1" dirty="0">
                <a:ea typeface="新細明體" pitchFamily="18" charset="-120"/>
              </a:rPr>
              <a:t>The Fundamentals of Logic</a:t>
            </a:r>
            <a:br>
              <a:rPr lang="en-US" altLang="zh-TW" sz="4000" b="1" dirty="0">
                <a:ea typeface="新細明體" pitchFamily="18" charset="-120"/>
              </a:rPr>
            </a:br>
            <a:r>
              <a:rPr lang="en-US" sz="4000" dirty="0" smtClean="0"/>
              <a:t>Propositional </a:t>
            </a:r>
            <a:r>
              <a:rPr lang="en-US" sz="4000" dirty="0"/>
              <a:t>Equivalences</a:t>
            </a:r>
            <a:endParaRPr lang="en-US" altLang="zh-TW" sz="4000" b="1" dirty="0">
              <a:ea typeface="新細明體" pitchFamily="18" charset="-12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43291" y="3752675"/>
            <a:ext cx="528637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3200" dirty="0"/>
              <a:t>Credit</a:t>
            </a:r>
          </a:p>
          <a:p>
            <a:pPr algn="ctr"/>
            <a:r>
              <a:rPr lang="en-US" altLang="en-US" sz="3200" dirty="0"/>
              <a:t>D. Fisher</a:t>
            </a:r>
          </a:p>
          <a:p>
            <a:pPr algn="ctr"/>
            <a:r>
              <a:rPr lang="en-US" altLang="en-US" sz="3200" dirty="0"/>
              <a:t>Rosen</a:t>
            </a:r>
            <a:endParaRPr lang="en-US" altLang="zh-TW" sz="3200" dirty="0"/>
          </a:p>
          <a:p>
            <a:pPr lvl="0" algn="ctr"/>
            <a:r>
              <a:rPr lang="en-US" sz="3200" dirty="0"/>
              <a:t>M. </a:t>
            </a:r>
            <a:r>
              <a:rPr lang="en-US" sz="3200" dirty="0" err="1"/>
              <a:t>Nojoumian</a:t>
            </a:r>
            <a:endParaRPr lang="en-US" sz="3200" dirty="0"/>
          </a:p>
          <a:p>
            <a:pPr lvl="0" algn="ctr"/>
            <a:r>
              <a:rPr lang="en-US" sz="3200" dirty="0"/>
              <a:t>Husni Al-</a:t>
            </a:r>
            <a:r>
              <a:rPr lang="en-US" sz="3200" dirty="0" err="1"/>
              <a:t>Muhtaseb</a:t>
            </a:r>
            <a:endParaRPr lang="en-CA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0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Logical equivalences involving </a:t>
            </a:r>
            <a:r>
              <a:rPr lang="en-US" dirty="0" err="1"/>
              <a:t>biconditionals</a:t>
            </a:r>
            <a:endParaRPr lang="en-US" dirty="0"/>
          </a:p>
        </p:txBody>
      </p:sp>
      <p:pic>
        <p:nvPicPr>
          <p:cNvPr id="5" name="Picture 4" descr="table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4177" y="2490678"/>
            <a:ext cx="4060964" cy="34362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↔ </a:t>
            </a:r>
            <a:r>
              <a:rPr lang="en-US" i="1" dirty="0" smtClean="0">
                <a:solidFill>
                  <a:schemeClr val="tx1"/>
                </a:solidFill>
              </a:rPr>
              <a:t>q</a:t>
            </a:r>
            <a:r>
              <a:rPr lang="en-US" dirty="0" smtClean="0">
                <a:solidFill>
                  <a:schemeClr val="tx1"/>
                </a:solidFill>
              </a:rPr>
              <a:t> ≡ (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→ </a:t>
            </a:r>
            <a:r>
              <a:rPr lang="en-US" i="1" dirty="0" smtClean="0">
                <a:solidFill>
                  <a:schemeClr val="tx1"/>
                </a:solidFill>
              </a:rPr>
              <a:t>q</a:t>
            </a:r>
            <a:r>
              <a:rPr lang="en-US" dirty="0" smtClean="0">
                <a:solidFill>
                  <a:schemeClr val="tx1"/>
                </a:solidFill>
              </a:rPr>
              <a:t>) ∧ (</a:t>
            </a:r>
            <a:r>
              <a:rPr lang="en-US" i="1" dirty="0" smtClean="0">
                <a:solidFill>
                  <a:schemeClr val="tx1"/>
                </a:solidFill>
              </a:rPr>
              <a:t>q</a:t>
            </a:r>
            <a:r>
              <a:rPr lang="en-US" dirty="0" smtClean="0">
                <a:solidFill>
                  <a:schemeClr val="tx1"/>
                </a:solidFill>
              </a:rPr>
              <a:t> →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↔ </a:t>
            </a:r>
            <a:r>
              <a:rPr lang="en-US" i="1" dirty="0" smtClean="0">
                <a:solidFill>
                  <a:schemeClr val="tx1"/>
                </a:solidFill>
              </a:rPr>
              <a:t>q</a:t>
            </a:r>
            <a:r>
              <a:rPr lang="en-US" dirty="0" smtClean="0">
                <a:solidFill>
                  <a:schemeClr val="tx1"/>
                </a:solidFill>
              </a:rPr>
              <a:t> ≡ ¬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↔ ¬</a:t>
            </a:r>
            <a:r>
              <a:rPr lang="en-US" i="1" dirty="0">
                <a:solidFill>
                  <a:schemeClr val="tx1"/>
                </a:solidFill>
              </a:rPr>
              <a:t>q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↔ </a:t>
            </a:r>
            <a:r>
              <a:rPr lang="en-US" i="1" dirty="0" smtClean="0">
                <a:solidFill>
                  <a:schemeClr val="tx1"/>
                </a:solidFill>
              </a:rPr>
              <a:t>q</a:t>
            </a:r>
            <a:r>
              <a:rPr lang="en-US" dirty="0" smtClean="0">
                <a:solidFill>
                  <a:schemeClr val="tx1"/>
                </a:solidFill>
              </a:rPr>
              <a:t> ≡ (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∧ </a:t>
            </a:r>
            <a:r>
              <a:rPr lang="en-US" i="1" dirty="0" smtClean="0">
                <a:solidFill>
                  <a:schemeClr val="tx1"/>
                </a:solidFill>
              </a:rPr>
              <a:t>q</a:t>
            </a:r>
            <a:r>
              <a:rPr lang="en-US" dirty="0" smtClean="0">
                <a:solidFill>
                  <a:schemeClr val="tx1"/>
                </a:solidFill>
              </a:rPr>
              <a:t>) ∨ (¬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∧ ¬</a:t>
            </a:r>
            <a:r>
              <a:rPr lang="en-US" i="1" dirty="0">
                <a:solidFill>
                  <a:schemeClr val="tx1"/>
                </a:solidFill>
              </a:rPr>
              <a:t>q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¬(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↔ </a:t>
            </a:r>
            <a:r>
              <a:rPr lang="en-US" i="1" dirty="0" smtClean="0">
                <a:solidFill>
                  <a:schemeClr val="tx1"/>
                </a:solidFill>
              </a:rPr>
              <a:t>q</a:t>
            </a:r>
            <a:r>
              <a:rPr lang="en-US" dirty="0" smtClean="0">
                <a:solidFill>
                  <a:schemeClr val="tx1"/>
                </a:solidFill>
              </a:rPr>
              <a:t>) ≡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↔ ¬</a:t>
            </a:r>
            <a:r>
              <a:rPr lang="en-US" i="1" dirty="0">
                <a:solidFill>
                  <a:schemeClr val="tx1"/>
                </a:solidFill>
              </a:rPr>
              <a:t>q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70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72495" y="50631"/>
            <a:ext cx="8229600" cy="762000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Review: List of Logical Equivalences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069873" y="851458"/>
            <a:ext cx="9468489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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T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     ;   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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F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   	      		</a:t>
            </a:r>
            <a:r>
              <a:rPr lang="en-US" alt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Identity Laws</a:t>
            </a:r>
          </a:p>
          <a:p>
            <a:endParaRPr lang="en-US" altLang="en-US" sz="3200" dirty="0">
              <a:latin typeface="Cambria" panose="02040503050406030204" pitchFamily="18" charset="0"/>
              <a:sym typeface="Symbol" charset="2"/>
            </a:endParaRPr>
          </a:p>
          <a:p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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T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     ;   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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F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 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	 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    		</a:t>
            </a:r>
            <a:r>
              <a:rPr lang="en-US" alt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Domination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Laws</a:t>
            </a:r>
          </a:p>
          <a:p>
            <a:endParaRPr lang="en-US" altLang="en-US" sz="3200" dirty="0">
              <a:latin typeface="Cambria" panose="02040503050406030204" pitchFamily="18" charset="0"/>
              <a:sym typeface="Symbol" charset="2"/>
            </a:endParaRPr>
          </a:p>
          <a:p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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     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;   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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  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	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    		</a:t>
            </a:r>
            <a:r>
              <a:rPr lang="en-US" alt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Idempotent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Laws</a:t>
            </a:r>
          </a:p>
          <a:p>
            <a:endParaRPr lang="en-US" altLang="en-US" sz="3200" dirty="0">
              <a:latin typeface="Cambria" panose="02040503050406030204" pitchFamily="18" charset="0"/>
              <a:sym typeface="Symbol" charset="2"/>
            </a:endParaRPr>
          </a:p>
          <a:p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(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)    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			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            	</a:t>
            </a:r>
            <a:r>
              <a:rPr lang="en-US" alt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Double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Negation Law</a:t>
            </a:r>
          </a:p>
          <a:p>
            <a:endParaRPr lang="en-US" altLang="en-US" sz="3200" dirty="0">
              <a:latin typeface="Cambria" panose="02040503050406030204" pitchFamily="18" charset="0"/>
              <a:sym typeface="Symbol" charset="2"/>
            </a:endParaRPr>
          </a:p>
          <a:p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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            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;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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 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	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	</a:t>
            </a:r>
            <a:r>
              <a:rPr lang="en-US" alt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Commutative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Laws</a:t>
            </a:r>
          </a:p>
          <a:p>
            <a:endParaRPr lang="en-US" altLang="en-US" sz="3200" dirty="0">
              <a:latin typeface="Cambria" panose="02040503050406030204" pitchFamily="18" charset="0"/>
              <a:sym typeface="Symbol" charset="2"/>
            </a:endParaRPr>
          </a:p>
          <a:p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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)  </a:t>
            </a:r>
            <a:r>
              <a:rPr lang="en-US" altLang="en-US" sz="3200" i="1" dirty="0">
                <a:latin typeface="Cambria" panose="02040503050406030204" pitchFamily="18" charset="0"/>
                <a:sym typeface="Symbol" charset="2"/>
              </a:rPr>
              <a:t>r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                     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; 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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)  </a:t>
            </a:r>
            <a:r>
              <a:rPr lang="en-US" altLang="en-US" sz="3200" i="1" dirty="0">
                <a:latin typeface="Cambria" panose="02040503050406030204" pitchFamily="18" charset="0"/>
                <a:sym typeface="Symbol" charset="2"/>
              </a:rPr>
              <a:t>r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</a:t>
            </a:r>
            <a:endParaRPr lang="en-US" altLang="en-US" sz="3200" dirty="0">
              <a:latin typeface="Cambria" panose="02040503050406030204" pitchFamily="18" charset="0"/>
              <a:sym typeface="Symbol" charset="2"/>
            </a:endParaRPr>
          </a:p>
          <a:p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                                                         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	</a:t>
            </a:r>
            <a:r>
              <a:rPr lang="en-US" alt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Associative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Laws</a:t>
            </a:r>
          </a:p>
        </p:txBody>
      </p:sp>
      <p:sp>
        <p:nvSpPr>
          <p:cNvPr id="2" name="Rectangle 1"/>
          <p:cNvSpPr/>
          <p:nvPr/>
        </p:nvSpPr>
        <p:spPr>
          <a:xfrm>
            <a:off x="2340367" y="837055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endParaRPr lang="en-US" sz="3200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14771" y="841137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endParaRPr lang="en-US" sz="3200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91404" y="1794342"/>
            <a:ext cx="447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T</a:t>
            </a:r>
            <a:endParaRPr lang="en-US" sz="3200" b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90387" y="1778965"/>
            <a:ext cx="410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F</a:t>
            </a:r>
            <a:endParaRPr lang="en-US" sz="3200" b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9158" y="2758834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endParaRPr lang="en-US" sz="3200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12303" y="2782529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endParaRPr lang="en-US" sz="3200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64886" y="3759892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endParaRPr lang="en-US" sz="3200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98267" y="4735417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 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endParaRPr lang="en-US" sz="3200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0946" y="4733955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 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endParaRPr lang="en-US" sz="3200" i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80142" y="5693300"/>
            <a:ext cx="19495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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 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r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)</a:t>
            </a:r>
            <a:endParaRPr lang="en-US" sz="32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53684" y="5693300"/>
            <a:ext cx="19495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 (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 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r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)</a:t>
            </a:r>
            <a:endParaRPr lang="en-US" sz="32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128051" y="115098"/>
            <a:ext cx="707571" cy="365125"/>
          </a:xfrm>
        </p:spPr>
        <p:txBody>
          <a:bodyPr/>
          <a:lstStyle/>
          <a:p>
            <a:fld id="{4F189103-9B35-4D10-9CB6-BDBD40D1EF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7512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3" grpId="0"/>
      <p:bldP spid="9" grpId="0"/>
      <p:bldP spid="10" grpId="0"/>
      <p:bldP spid="11" grpId="0"/>
      <p:bldP spid="12" grpId="0"/>
      <p:bldP spid="7" grpId="0"/>
      <p:bldP spid="8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33548"/>
            <a:ext cx="8229600" cy="838200"/>
          </a:xfrm>
        </p:spPr>
        <p:txBody>
          <a:bodyPr/>
          <a:lstStyle/>
          <a:p>
            <a:r>
              <a:rPr lang="en-US" altLang="en-US" dirty="0"/>
              <a:t>List of Equivalences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70391" y="1076445"/>
            <a:ext cx="10400530" cy="461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 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r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)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</a:t>
            </a:r>
            <a:r>
              <a:rPr lang="en-US" altLang="en-US" sz="3200" b="1" dirty="0">
                <a:latin typeface="Cambria" panose="02040503050406030204" pitchFamily="18" charset="0"/>
                <a:sym typeface="Symbol" charset="2"/>
              </a:rPr>
              <a:t>		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		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Distribution Laws</a:t>
            </a:r>
          </a:p>
          <a:p>
            <a:r>
              <a:rPr lang="en-US" altLang="en-US" sz="32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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r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)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</a:t>
            </a:r>
            <a:endParaRPr lang="en-US" altLang="en-US" sz="3200" b="1" dirty="0">
              <a:latin typeface="Cambria" panose="02040503050406030204" pitchFamily="18" charset="0"/>
              <a:sym typeface="Symbol" charset="2"/>
            </a:endParaRPr>
          </a:p>
          <a:p>
            <a:endParaRPr lang="en-US" altLang="en-US" sz="1400" dirty="0">
              <a:latin typeface="Cambria" panose="02040503050406030204" pitchFamily="18" charset="0"/>
              <a:sym typeface="Symbol" charset="2"/>
            </a:endParaRPr>
          </a:p>
          <a:p>
            <a:r>
              <a:rPr lang="en-US" altLang="en-US" sz="3200" b="1" dirty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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)  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</a:t>
            </a:r>
            <a:r>
              <a:rPr lang="en-US" altLang="en-US" sz="3200" b="1" dirty="0">
                <a:latin typeface="Cambria" panose="02040503050406030204" pitchFamily="18" charset="0"/>
                <a:sym typeface="Symbol" charset="2"/>
              </a:rPr>
              <a:t>	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			</a:t>
            </a:r>
            <a:r>
              <a:rPr lang="en-US" alt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De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Morgan’s Laws</a:t>
            </a:r>
          </a:p>
          <a:p>
            <a:r>
              <a:rPr lang="en-US" altLang="en-US" sz="3200" b="1" dirty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)  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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					</a:t>
            </a:r>
            <a:endParaRPr lang="en-US" altLang="en-US" sz="3200" dirty="0" smtClean="0">
              <a:latin typeface="Cambria" panose="02040503050406030204" pitchFamily="18" charset="0"/>
              <a:sym typeface="Symbol" charset="2"/>
            </a:endParaRPr>
          </a:p>
          <a:p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>
                <a:latin typeface="Cambria" panose="02040503050406030204" pitchFamily="18" charset="0"/>
                <a:sym typeface="Symbol" charset="2"/>
              </a:rPr>
              <a:t>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   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 </a:t>
            </a:r>
            <a:r>
              <a:rPr lang="en-US" altLang="en-US" sz="3200" b="1" dirty="0">
                <a:latin typeface="Cambria" panose="02040503050406030204" pitchFamily="18" charset="0"/>
                <a:sym typeface="Symbol" charset="2"/>
              </a:rPr>
              <a:t>				</a:t>
            </a:r>
            <a:r>
              <a:rPr lang="en-US" alt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OR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Tautology</a:t>
            </a:r>
          </a:p>
          <a:p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>
                <a:latin typeface="Cambria" panose="02040503050406030204" pitchFamily="18" charset="0"/>
                <a:sym typeface="Symbol" charset="2"/>
              </a:rPr>
              <a:t>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   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 </a:t>
            </a:r>
            <a:r>
              <a:rPr lang="en-US" altLang="en-US" sz="3200" b="1" dirty="0">
                <a:latin typeface="Cambria" panose="02040503050406030204" pitchFamily="18" charset="0"/>
                <a:sym typeface="Symbol" charset="2"/>
              </a:rPr>
              <a:t>				</a:t>
            </a:r>
            <a:r>
              <a:rPr lang="en-US" alt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AND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Contradiction</a:t>
            </a:r>
            <a:endParaRPr lang="en-US" altLang="en-US" sz="3200" dirty="0">
              <a:solidFill>
                <a:schemeClr val="accent3">
                  <a:lumMod val="60000"/>
                  <a:lumOff val="40000"/>
                </a:schemeClr>
              </a:solidFill>
              <a:latin typeface="Cambria" panose="02040503050406030204" pitchFamily="18" charset="0"/>
            </a:endParaRPr>
          </a:p>
          <a:p>
            <a:r>
              <a:rPr lang="en-US" altLang="en-US" sz="3200" dirty="0" smtClean="0">
                <a:latin typeface="Cambria" panose="02040503050406030204" pitchFamily="18" charset="0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</a:rPr>
              <a:t> 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 </a:t>
            </a:r>
            <a:r>
              <a:rPr lang="en-US" altLang="en-US" sz="32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)  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 </a:t>
            </a:r>
            <a:r>
              <a:rPr lang="en-US" altLang="en-US" sz="3200" b="1" dirty="0" smtClean="0">
                <a:latin typeface="Cambria" panose="02040503050406030204" pitchFamily="18" charset="0"/>
                <a:sym typeface="Symbol" charset="2"/>
              </a:rPr>
              <a:t></a:t>
            </a:r>
            <a:r>
              <a:rPr lang="en-US" altLang="en-US" sz="32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sym typeface="Symbol" charset="2"/>
              </a:rPr>
              <a:t>				</a:t>
            </a:r>
            <a:r>
              <a:rPr lang="en-US" alt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Implication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Equivalence</a:t>
            </a:r>
          </a:p>
          <a:p>
            <a:endParaRPr lang="en-US" altLang="en-US" sz="1400" dirty="0">
              <a:latin typeface="Cambria" panose="02040503050406030204" pitchFamily="18" charset="0"/>
              <a:sym typeface="Symbol" charset="2"/>
            </a:endParaRPr>
          </a:p>
          <a:p>
            <a:r>
              <a:rPr lang="en-US" altLang="en-US" sz="3200" i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p</a:t>
            </a:r>
            <a:r>
              <a:rPr lang="en-US" altLang="en-US" sz="32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3200" dirty="0" smtClean="0">
                <a:solidFill>
                  <a:schemeClr val="tx2"/>
                </a:solidFill>
                <a:latin typeface="Cambria" panose="02040503050406030204" pitchFamily="18" charset="0"/>
                <a:sym typeface="Symbol" charset="2"/>
              </a:rPr>
              <a:t> </a:t>
            </a:r>
            <a:r>
              <a:rPr lang="en-US" altLang="en-US" sz="3200" i="1" dirty="0" smtClean="0">
                <a:solidFill>
                  <a:schemeClr val="tx2"/>
                </a:solidFill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solidFill>
                  <a:schemeClr val="tx2"/>
                </a:solidFill>
                <a:latin typeface="Cambria" panose="02040503050406030204" pitchFamily="18" charset="0"/>
                <a:sym typeface="Symbol" charset="2"/>
              </a:rPr>
              <a:t>      </a:t>
            </a:r>
            <a:r>
              <a:rPr lang="en-US" altLang="en-US" sz="3200" dirty="0">
                <a:solidFill>
                  <a:schemeClr val="tx2"/>
                </a:solidFill>
                <a:latin typeface="Cambria" panose="02040503050406030204" pitchFamily="18" charset="0"/>
                <a:sym typeface="Symbol" charset="2"/>
              </a:rPr>
              <a:t>				</a:t>
            </a:r>
            <a:r>
              <a:rPr lang="en-US" altLang="en-US" sz="3200" dirty="0" smtClean="0">
                <a:solidFill>
                  <a:schemeClr val="tx2"/>
                </a:solidFill>
                <a:latin typeface="Cambria" panose="02040503050406030204" pitchFamily="18" charset="0"/>
                <a:sym typeface="Symbol" charset="2"/>
              </a:rPr>
              <a:t>    	</a:t>
            </a:r>
            <a:r>
              <a:rPr lang="en-US" alt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Biconditional </a:t>
            </a:r>
            <a:r>
              <a:rPr lang="en-US" altLang="en-US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Equivalen</a:t>
            </a:r>
            <a:r>
              <a:rPr lang="en-US" altLang="en-US" sz="32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sym typeface="Symbol" charset="2"/>
              </a:rPr>
              <a:t>ce</a:t>
            </a:r>
            <a:endParaRPr lang="en-US" altLang="en-US" sz="3200" dirty="0">
              <a:solidFill>
                <a:schemeClr val="accent3">
                  <a:lumMod val="60000"/>
                  <a:lumOff val="40000"/>
                </a:schemeClr>
              </a:solidFill>
              <a:latin typeface="Cambria" panose="02040503050406030204" pitchFamily="18" charset="0"/>
              <a:sym typeface="Symbol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4598" y="1071751"/>
            <a:ext cx="30011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 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) </a:t>
            </a:r>
            <a:r>
              <a:rPr lang="en-US" altLang="en-US" sz="3200" b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 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r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)</a:t>
            </a:r>
            <a:endParaRPr lang="en-US" sz="32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73360" y="1528951"/>
            <a:ext cx="29113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) </a:t>
            </a:r>
            <a:r>
              <a:rPr lang="en-US" altLang="en-US" sz="3200" b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 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r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2590799" y="2216393"/>
            <a:ext cx="19447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b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 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)</a:t>
            </a:r>
            <a:endParaRPr lang="en-US" sz="32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73362" y="2714897"/>
            <a:ext cx="19447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b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 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395" y="3286107"/>
            <a:ext cx="447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T</a:t>
            </a:r>
            <a:endParaRPr lang="en-US" sz="32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38396" y="3806177"/>
            <a:ext cx="410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F</a:t>
            </a:r>
            <a:endParaRPr lang="en-US" sz="32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38401" y="4186693"/>
            <a:ext cx="16514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b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3200" b="1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 </a:t>
            </a:r>
            <a:r>
              <a:rPr lang="en-US" altLang="en-US" sz="3200" i="1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)</a:t>
            </a:r>
            <a:endParaRPr lang="en-US" sz="32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03283" y="4921567"/>
            <a:ext cx="32736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 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) </a:t>
            </a:r>
            <a:r>
              <a:rPr lang="en-US" altLang="en-US" sz="3200" b="1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</a:t>
            </a:r>
            <a:r>
              <a:rPr lang="en-US" altLang="en-US" sz="32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(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 </a:t>
            </a:r>
            <a:r>
              <a:rPr lang="en-US" altLang="en-US" sz="32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32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)</a:t>
            </a:r>
            <a:endParaRPr lang="en-US" sz="32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915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uiExpand="1" build="p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Constructing New Logical Equivalences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9372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We can show that two expressions are logically equivalent by </a:t>
            </a:r>
            <a:r>
              <a:rPr lang="en-US" dirty="0" smtClean="0">
                <a:solidFill>
                  <a:srgbClr val="00B0F0"/>
                </a:solidFill>
              </a:rPr>
              <a:t>developing a series of logically equivalent statements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prove that 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en-US" altLang="en-US" dirty="0">
                <a:solidFill>
                  <a:schemeClr val="tx1"/>
                </a:solidFill>
                <a:sym typeface="Symbol"/>
              </a:rPr>
              <a:t> </a:t>
            </a:r>
            <a:r>
              <a:rPr lang="en-US" altLang="en-US" i="1" dirty="0">
                <a:solidFill>
                  <a:schemeClr val="tx1"/>
                </a:solidFill>
                <a:sym typeface="Symbol"/>
              </a:rPr>
              <a:t>B</a:t>
            </a:r>
            <a:r>
              <a:rPr lang="en-US" dirty="0" smtClean="0"/>
              <a:t>, we produce a series of equivalences beginning with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/>
              <a:t> and ending with 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28451" y="3981641"/>
            <a:ext cx="1746603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/>
              <a:t>A</a:t>
            </a:r>
            <a:r>
              <a:rPr lang="en-US" altLang="en-US" sz="3600" dirty="0">
                <a:sym typeface="Symbol"/>
              </a:rPr>
              <a:t> </a:t>
            </a:r>
            <a:r>
              <a:rPr lang="en-US" altLang="en-US" sz="3600" dirty="0" smtClean="0">
                <a:sym typeface="Symbol"/>
              </a:rPr>
              <a:t>   </a:t>
            </a:r>
            <a:r>
              <a:rPr lang="en-US" altLang="en-US" sz="3600" i="1" dirty="0" smtClean="0">
                <a:sym typeface="Symbol"/>
              </a:rPr>
              <a:t>A</a:t>
            </a:r>
            <a:r>
              <a:rPr lang="en-US" altLang="en-US" sz="3600" baseline="-25000" dirty="0" smtClean="0">
                <a:sym typeface="Symbol"/>
              </a:rPr>
              <a:t>1</a:t>
            </a:r>
          </a:p>
          <a:p>
            <a:r>
              <a:rPr lang="en-US" altLang="en-US" sz="3600" i="1" dirty="0" smtClean="0">
                <a:sym typeface="Symbol"/>
              </a:rPr>
              <a:t>A</a:t>
            </a:r>
            <a:r>
              <a:rPr lang="en-US" altLang="en-US" sz="3600" baseline="-25000" dirty="0" smtClean="0">
                <a:sym typeface="Symbol"/>
              </a:rPr>
              <a:t>1</a:t>
            </a:r>
            <a:r>
              <a:rPr lang="en-US" altLang="en-US" sz="3600" dirty="0" smtClean="0">
                <a:sym typeface="Symbol"/>
              </a:rPr>
              <a:t> </a:t>
            </a:r>
            <a:r>
              <a:rPr lang="en-US" altLang="en-US" sz="3600" dirty="0">
                <a:sym typeface="Symbol"/>
              </a:rPr>
              <a:t> </a:t>
            </a:r>
            <a:r>
              <a:rPr lang="en-US" altLang="en-US" sz="3600" i="1" dirty="0" smtClean="0">
                <a:sym typeface="Symbol"/>
              </a:rPr>
              <a:t>A</a:t>
            </a:r>
            <a:r>
              <a:rPr lang="en-US" altLang="en-US" sz="3600" baseline="-25000" dirty="0" smtClean="0">
                <a:sym typeface="Symbol"/>
              </a:rPr>
              <a:t>2</a:t>
            </a:r>
          </a:p>
          <a:p>
            <a:r>
              <a:rPr lang="en-US" sz="2400" b="1" baseline="-25000" dirty="0" smtClean="0">
                <a:sym typeface="Symbol"/>
              </a:rPr>
              <a:t>.</a:t>
            </a:r>
          </a:p>
          <a:p>
            <a:r>
              <a:rPr lang="en-US" sz="2400" b="1" baseline="-25000" dirty="0">
                <a:sym typeface="Symbol"/>
              </a:rPr>
              <a:t>.</a:t>
            </a:r>
            <a:endParaRPr lang="en-US" sz="2400" b="1" baseline="-25000" dirty="0" smtClean="0">
              <a:sym typeface="Symbol"/>
            </a:endParaRPr>
          </a:p>
          <a:p>
            <a:r>
              <a:rPr lang="en-US" sz="2400" b="1" baseline="-25000" dirty="0" smtClean="0">
                <a:sym typeface="Symbol"/>
              </a:rPr>
              <a:t>.</a:t>
            </a:r>
          </a:p>
          <a:p>
            <a:r>
              <a:rPr lang="en-US" altLang="en-US" sz="3600" i="1" dirty="0" smtClean="0">
                <a:sym typeface="Symbol"/>
              </a:rPr>
              <a:t>A</a:t>
            </a:r>
            <a:r>
              <a:rPr lang="en-US" altLang="en-US" sz="3600" baseline="-25000" dirty="0" smtClean="0">
                <a:sym typeface="Symbol"/>
              </a:rPr>
              <a:t>n</a:t>
            </a:r>
            <a:r>
              <a:rPr lang="en-US" altLang="en-US" sz="3600" dirty="0" smtClean="0">
                <a:sym typeface="Symbol"/>
              </a:rPr>
              <a:t> </a:t>
            </a:r>
            <a:r>
              <a:rPr lang="en-US" altLang="en-US" sz="3600" dirty="0">
                <a:sym typeface="Symbol"/>
              </a:rPr>
              <a:t> </a:t>
            </a:r>
            <a:r>
              <a:rPr lang="en-US" altLang="en-US" sz="3600" i="1" dirty="0" smtClean="0">
                <a:sym typeface="Symbol"/>
              </a:rPr>
              <a:t>B</a:t>
            </a:r>
            <a:endParaRPr lang="en-US" sz="3600" baseline="-25000" dirty="0"/>
          </a:p>
        </p:txBody>
      </p:sp>
      <p:sp>
        <p:nvSpPr>
          <p:cNvPr id="13" name="Rectangle 12"/>
          <p:cNvSpPr/>
          <p:nvPr/>
        </p:nvSpPr>
        <p:spPr>
          <a:xfrm>
            <a:off x="1795542" y="5076149"/>
            <a:ext cx="17466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4000" i="1" dirty="0" smtClean="0">
                <a:sym typeface="Symbol"/>
              </a:rPr>
              <a:t>A</a:t>
            </a:r>
            <a:r>
              <a:rPr lang="en-US" altLang="en-US" sz="4000" dirty="0" smtClean="0">
                <a:sym typeface="Symbol"/>
              </a:rPr>
              <a:t> </a:t>
            </a:r>
            <a:r>
              <a:rPr lang="en-US" altLang="en-US" sz="4000" dirty="0">
                <a:sym typeface="Symbol"/>
              </a:rPr>
              <a:t> </a:t>
            </a:r>
            <a:r>
              <a:rPr lang="en-US" altLang="en-US" sz="4000" i="1" dirty="0" smtClean="0">
                <a:sym typeface="Symbol"/>
              </a:rPr>
              <a:t>B</a:t>
            </a:r>
            <a:endParaRPr lang="en-US" sz="4000" baseline="-25000" dirty="0"/>
          </a:p>
        </p:txBody>
      </p:sp>
    </p:spTree>
    <p:extLst>
      <p:ext uri="{BB962C8B-B14F-4D97-AF65-F5344CB8AC3E}">
        <p14:creationId xmlns:p14="http://schemas.microsoft.com/office/powerpoint/2010/main" val="216787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Equivalence Proofs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Example</a:t>
            </a:r>
            <a:r>
              <a:rPr lang="en-US" dirty="0" smtClean="0"/>
              <a:t>: Show that </a:t>
            </a:r>
            <a:r>
              <a:rPr lang="en-US" altLang="en-US" b="1" dirty="0">
                <a:solidFill>
                  <a:schemeClr val="tx1"/>
                </a:solidFill>
                <a:sym typeface="Symbol" charset="2"/>
              </a:rPr>
              <a:t></a:t>
            </a:r>
            <a:r>
              <a:rPr lang="en-US" altLang="en-US" b="1" dirty="0" smtClean="0">
                <a:solidFill>
                  <a:schemeClr val="tx1"/>
                </a:solidFill>
                <a:sym typeface="Symbol" charset="2"/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  <a:sym typeface="Symbol" charset="2"/>
              </a:rPr>
              <a:t>p </a:t>
            </a:r>
            <a:r>
              <a:rPr lang="en-US" altLang="en-US" b="1" dirty="0" smtClean="0">
                <a:solidFill>
                  <a:schemeClr val="tx1"/>
                </a:solidFill>
                <a:sym typeface="Symbol" charset="2"/>
              </a:rPr>
              <a:t> </a:t>
            </a:r>
            <a:r>
              <a:rPr lang="en-US" altLang="en-US" dirty="0" smtClean="0">
                <a:solidFill>
                  <a:schemeClr val="tx1"/>
                </a:solidFill>
                <a:sym typeface="Symbol" charset="2"/>
              </a:rPr>
              <a:t>(</a:t>
            </a:r>
            <a:r>
              <a:rPr lang="en-US" altLang="en-US" b="1" dirty="0" smtClean="0">
                <a:solidFill>
                  <a:schemeClr val="tx1"/>
                </a:solidFill>
                <a:sym typeface="Symbol" charset="2"/>
              </a:rPr>
              <a:t></a:t>
            </a:r>
            <a:r>
              <a:rPr lang="en-US" altLang="en-US" i="1" dirty="0" smtClean="0">
                <a:solidFill>
                  <a:schemeClr val="tx1"/>
                </a:solidFill>
                <a:sym typeface="Symbol" charset="2"/>
              </a:rPr>
              <a:t>p </a:t>
            </a:r>
            <a:r>
              <a:rPr lang="en-US" altLang="en-US" b="1" dirty="0" smtClean="0">
                <a:solidFill>
                  <a:schemeClr val="tx1"/>
                </a:solidFill>
                <a:sym typeface="Symbol" charset="2"/>
              </a:rPr>
              <a:t></a:t>
            </a:r>
            <a:r>
              <a:rPr lang="en-US" altLang="en-US" b="1" i="1" dirty="0" smtClean="0">
                <a:solidFill>
                  <a:schemeClr val="tx1"/>
                </a:solidFill>
                <a:sym typeface="Symbol" charset="2"/>
              </a:rPr>
              <a:t> </a:t>
            </a:r>
            <a:r>
              <a:rPr lang="en-US" altLang="en-US" i="1" dirty="0">
                <a:solidFill>
                  <a:schemeClr val="tx1"/>
                </a:solidFill>
                <a:sym typeface="Symbol" charset="2"/>
              </a:rPr>
              <a:t>q</a:t>
            </a:r>
            <a:r>
              <a:rPr lang="en-US" altLang="en-US" dirty="0" smtClean="0">
                <a:solidFill>
                  <a:schemeClr val="tx1"/>
                </a:solidFill>
                <a:sym typeface="Symbol" charset="2"/>
              </a:rPr>
              <a:t>))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is logically equivalent to </a:t>
            </a:r>
            <a:r>
              <a:rPr lang="en-US" altLang="en-US" dirty="0">
                <a:solidFill>
                  <a:schemeClr val="tx1"/>
                </a:solidFill>
                <a:sym typeface="Symbol"/>
              </a:rPr>
              <a:t>(</a:t>
            </a:r>
            <a:r>
              <a:rPr lang="en-US" altLang="en-US" b="1" dirty="0" smtClean="0">
                <a:solidFill>
                  <a:schemeClr val="tx1"/>
                </a:solidFill>
                <a:sym typeface="Symbol" charset="2"/>
              </a:rPr>
              <a:t></a:t>
            </a:r>
            <a:r>
              <a:rPr lang="en-US" altLang="en-US" i="1" dirty="0" smtClean="0">
                <a:solidFill>
                  <a:schemeClr val="tx1"/>
                </a:solidFill>
                <a:sym typeface="Symbol" charset="2"/>
              </a:rPr>
              <a:t>p </a:t>
            </a:r>
            <a:r>
              <a:rPr lang="en-US" altLang="en-US" dirty="0">
                <a:solidFill>
                  <a:schemeClr val="tx1"/>
                </a:solidFill>
                <a:sym typeface="Symbol" charset="2"/>
              </a:rPr>
              <a:t> </a:t>
            </a:r>
            <a:r>
              <a:rPr lang="en-US" altLang="en-US" b="1" dirty="0" smtClean="0">
                <a:solidFill>
                  <a:schemeClr val="tx1"/>
                </a:solidFill>
                <a:sym typeface="Symbol" charset="2"/>
              </a:rPr>
              <a:t></a:t>
            </a:r>
            <a:r>
              <a:rPr lang="en-US" altLang="en-US" i="1" dirty="0" smtClean="0">
                <a:solidFill>
                  <a:schemeClr val="tx1"/>
                </a:solidFill>
                <a:sym typeface="Symbol" charset="2"/>
              </a:rPr>
              <a:t>q</a:t>
            </a:r>
            <a:r>
              <a:rPr lang="en-US" altLang="en-US" dirty="0">
                <a:solidFill>
                  <a:schemeClr val="tx1"/>
                </a:solidFill>
                <a:sym typeface="Symbol" charset="2"/>
              </a:rPr>
              <a:t>)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2800" b="1" dirty="0"/>
              <a:t>Solution</a:t>
            </a:r>
            <a:r>
              <a:rPr lang="en-US" sz="2800" dirty="0"/>
              <a:t>: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06400" y="3195782"/>
            <a:ext cx="11112665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 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 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 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</a:t>
            </a:r>
            <a:r>
              <a:rPr lang="en-US" altLang="en-US" sz="2800" b="1" dirty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i="1" dirty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)) </a:t>
            </a:r>
            <a:r>
              <a:rPr lang="en-US" altLang="en-US" sz="2800" dirty="0">
                <a:latin typeface="Cambria" panose="02040503050406030204" pitchFamily="18" charset="0"/>
                <a:sym typeface="Symbol"/>
              </a:rPr>
              <a:t> 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2800" b="1" dirty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 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</a:t>
            </a:r>
            <a:r>
              <a:rPr lang="en-US" altLang="en-US" sz="2800" b="1" dirty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i="1" dirty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)   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2</a:t>
            </a:r>
            <a:r>
              <a:rPr lang="en-US" altLang="en-US" sz="2800" baseline="300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nd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De Morgan L</a:t>
            </a:r>
          </a:p>
          <a:p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	</a:t>
            </a:r>
            <a:r>
              <a:rPr lang="en-US" altLang="en-US" sz="2800" dirty="0">
                <a:latin typeface="Cambria" panose="02040503050406030204" pitchFamily="18" charset="0"/>
                <a:sym typeface="Symbol"/>
              </a:rPr>
              <a:t> 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 [</a:t>
            </a:r>
            <a:r>
              <a:rPr lang="en-US" altLang="en-US" sz="2800" b="1" dirty="0">
                <a:latin typeface="Cambria" panose="02040503050406030204" pitchFamily="18" charset="0"/>
                <a:sym typeface="Symbol" charset="2"/>
              </a:rPr>
              <a:t>(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) </a:t>
            </a:r>
            <a:r>
              <a:rPr lang="en-US" altLang="en-US" sz="2800" b="1" dirty="0">
                <a:latin typeface="Cambria" panose="02040503050406030204" pitchFamily="18" charset="0"/>
                <a:sym typeface="Symbol" charset="2"/>
              </a:rPr>
              <a:t> 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)]	</a:t>
            </a:r>
            <a:r>
              <a:rPr lang="en-US" altLang="en-US" sz="2800" dirty="0">
                <a:solidFill>
                  <a:srgbClr val="C00000"/>
                </a:solidFill>
                <a:latin typeface="Cambria" panose="02040503050406030204" pitchFamily="18" charset="0"/>
                <a:sym typeface="Symbol" charset="2"/>
              </a:rPr>
              <a:t>  	</a:t>
            </a:r>
            <a:r>
              <a:rPr lang="en-US" altLang="en-US" sz="2800" dirty="0" smtClean="0">
                <a:solidFill>
                  <a:srgbClr val="C00000"/>
                </a:solidFill>
                <a:latin typeface="Cambria" panose="02040503050406030204" pitchFamily="18" charset="0"/>
                <a:sym typeface="Symbol" charset="2"/>
              </a:rPr>
              <a:t> 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1</a:t>
            </a:r>
            <a:r>
              <a:rPr lang="en-US" altLang="en-US" sz="2800" baseline="300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st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De Morgan L</a:t>
            </a:r>
          </a:p>
          <a:p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	</a:t>
            </a:r>
            <a:r>
              <a:rPr lang="en-US" altLang="en-US" sz="2800" dirty="0">
                <a:latin typeface="Cambria" panose="02040503050406030204" pitchFamily="18" charset="0"/>
                <a:sym typeface="Symbol"/>
              </a:rPr>
              <a:t> 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(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b="1" dirty="0">
                <a:latin typeface="Cambria" panose="02040503050406030204" pitchFamily="18" charset="0"/>
                <a:sym typeface="Symbol" charset="2"/>
              </a:rPr>
              <a:t>  </a:t>
            </a:r>
            <a:r>
              <a:rPr lang="en-US" altLang="en-US" sz="2800" i="1" dirty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)		</a:t>
            </a:r>
            <a:r>
              <a:rPr lang="en-US" altLang="en-US" sz="2800" dirty="0">
                <a:solidFill>
                  <a:srgbClr val="C00000"/>
                </a:solidFill>
                <a:latin typeface="Cambria" panose="02040503050406030204" pitchFamily="18" charset="0"/>
                <a:sym typeface="Symbol" charset="2"/>
              </a:rPr>
              <a:t>  	</a:t>
            </a:r>
            <a:r>
              <a:rPr lang="en-US" altLang="en-US" sz="2800" dirty="0" smtClean="0">
                <a:solidFill>
                  <a:srgbClr val="C00000"/>
                </a:solidFill>
                <a:latin typeface="Cambria" panose="02040503050406030204" pitchFamily="18" charset="0"/>
                <a:sym typeface="Symbol" charset="2"/>
              </a:rPr>
              <a:t> 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Double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Negation L</a:t>
            </a:r>
          </a:p>
          <a:p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	</a:t>
            </a:r>
            <a:r>
              <a:rPr lang="en-US" altLang="en-US" sz="2800" dirty="0">
                <a:latin typeface="Cambria" panose="02040503050406030204" pitchFamily="18" charset="0"/>
                <a:sym typeface="Symbol"/>
              </a:rPr>
              <a:t> (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) </a:t>
            </a:r>
            <a:r>
              <a:rPr lang="en-US" altLang="en-US" sz="2800" b="1" dirty="0">
                <a:latin typeface="Cambria" panose="02040503050406030204" pitchFamily="18" charset="0"/>
                <a:sym typeface="Symbol" charset="2"/>
              </a:rPr>
              <a:t>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/>
              </a:rPr>
              <a:t>(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)</a:t>
            </a:r>
            <a:r>
              <a:rPr lang="en-US" altLang="en-US" sz="2800" dirty="0">
                <a:solidFill>
                  <a:srgbClr val="C00000"/>
                </a:solidFill>
                <a:latin typeface="Cambria" panose="02040503050406030204" pitchFamily="18" charset="0"/>
                <a:sym typeface="Symbol" charset="2"/>
              </a:rPr>
              <a:t>	</a:t>
            </a:r>
            <a:r>
              <a:rPr lang="en-US" altLang="en-US" sz="2800" dirty="0" smtClean="0">
                <a:solidFill>
                  <a:srgbClr val="C00000"/>
                </a:solidFill>
                <a:latin typeface="Cambria" panose="02040503050406030204" pitchFamily="18" charset="0"/>
                <a:sym typeface="Symbol" charset="2"/>
              </a:rPr>
              <a:t>	 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2</a:t>
            </a:r>
            <a:r>
              <a:rPr lang="en-US" altLang="en-US" sz="2800" baseline="300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nd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Distribution L</a:t>
            </a:r>
            <a:endParaRPr lang="en-US" altLang="en-US" sz="2800" dirty="0">
              <a:solidFill>
                <a:srgbClr val="FFFF00"/>
              </a:solidFill>
              <a:latin typeface="Cambria" panose="02040503050406030204" pitchFamily="18" charset="0"/>
              <a:sym typeface="Symbol"/>
            </a:endParaRPr>
          </a:p>
          <a:p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	</a:t>
            </a:r>
            <a:r>
              <a:rPr lang="en-US" altLang="en-US" sz="2800" dirty="0">
                <a:latin typeface="Cambria" panose="02040503050406030204" pitchFamily="18" charset="0"/>
                <a:sym typeface="Symbol"/>
              </a:rPr>
              <a:t> F </a:t>
            </a:r>
            <a:r>
              <a:rPr lang="en-US" altLang="en-US" sz="2800" b="1" dirty="0">
                <a:latin typeface="Cambria" panose="02040503050406030204" pitchFamily="18" charset="0"/>
                <a:sym typeface="Symbol" charset="2"/>
              </a:rPr>
              <a:t>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/>
              </a:rPr>
              <a:t>(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)	</a:t>
            </a:r>
            <a:r>
              <a:rPr lang="en-US" altLang="en-US" sz="2800" dirty="0">
                <a:solidFill>
                  <a:srgbClr val="C00000"/>
                </a:solidFill>
                <a:latin typeface="Cambria" panose="02040503050406030204" pitchFamily="18" charset="0"/>
                <a:sym typeface="Symbol" charset="2"/>
              </a:rPr>
              <a:t>		 </a:t>
            </a:r>
            <a:r>
              <a:rPr lang="en-US" altLang="en-US" sz="2800" dirty="0" smtClean="0">
                <a:solidFill>
                  <a:srgbClr val="C000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/>
              </a:rPr>
              <a:t>(</a:t>
            </a:r>
            <a:r>
              <a:rPr lang="en-US" altLang="en-US" sz="2800" b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2800" i="1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 charset="2"/>
              </a:rPr>
              <a:t>)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/>
              </a:rPr>
              <a:t> </a:t>
            </a:r>
            <a:r>
              <a:rPr lang="en-US" altLang="en-US" sz="2800" b="1" dirty="0">
                <a:solidFill>
                  <a:srgbClr val="FFFF00"/>
                </a:solidFill>
                <a:latin typeface="Cambria" panose="02040503050406030204" pitchFamily="18" charset="0"/>
                <a:sym typeface="Symbol"/>
              </a:rPr>
              <a:t>F</a:t>
            </a:r>
          </a:p>
          <a:p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	</a:t>
            </a:r>
            <a:r>
              <a:rPr lang="en-US" altLang="en-US" sz="2800" dirty="0">
                <a:latin typeface="Cambria" panose="02040503050406030204" pitchFamily="18" charset="0"/>
                <a:sym typeface="Symbol"/>
              </a:rPr>
              <a:t> (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)</a:t>
            </a:r>
            <a:r>
              <a:rPr lang="en-US" altLang="en-US" sz="2800" dirty="0">
                <a:latin typeface="Cambria" panose="02040503050406030204" pitchFamily="18" charset="0"/>
                <a:sym typeface="Symbol"/>
              </a:rPr>
              <a:t> </a:t>
            </a:r>
            <a:r>
              <a:rPr lang="en-US" altLang="en-US" sz="2800" b="1" dirty="0">
                <a:latin typeface="Cambria" panose="02040503050406030204" pitchFamily="18" charset="0"/>
                <a:sym typeface="Symbol" charset="2"/>
              </a:rPr>
              <a:t>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/>
              </a:rPr>
              <a:t>F	</a:t>
            </a:r>
            <a:r>
              <a:rPr lang="en-US" altLang="en-US" sz="2800" dirty="0">
                <a:solidFill>
                  <a:srgbClr val="C00000"/>
                </a:solidFill>
                <a:latin typeface="Cambria" panose="02040503050406030204" pitchFamily="18" charset="0"/>
                <a:sym typeface="Symbol"/>
              </a:rPr>
              <a:t>	</a:t>
            </a:r>
            <a:r>
              <a:rPr lang="en-US" altLang="en-US" sz="2800" dirty="0" smtClean="0">
                <a:solidFill>
                  <a:srgbClr val="C00000"/>
                </a:solidFill>
                <a:latin typeface="Cambria" panose="02040503050406030204" pitchFamily="18" charset="0"/>
                <a:sym typeface="Symbol"/>
              </a:rPr>
              <a:t>           </a:t>
            </a:r>
            <a:r>
              <a:rPr lang="en-US" altLang="en-US" sz="2800" dirty="0">
                <a:solidFill>
                  <a:srgbClr val="C00000"/>
                </a:solidFill>
                <a:latin typeface="Cambria" panose="02040503050406030204" pitchFamily="18" charset="0"/>
                <a:sym typeface="Symbol"/>
              </a:rPr>
              <a:t>	 </a:t>
            </a:r>
            <a:r>
              <a:rPr lang="en-US" altLang="en-US" sz="2800" dirty="0" smtClean="0">
                <a:solidFill>
                  <a:srgbClr val="C00000"/>
                </a:solidFill>
                <a:latin typeface="Cambria" panose="02040503050406030204" pitchFamily="18" charset="0"/>
                <a:sym typeface="Symbol"/>
              </a:rPr>
              <a:t>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/>
              </a:rPr>
              <a:t>Commutative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/>
              </a:rPr>
              <a:t>L for Disjunction</a:t>
            </a:r>
          </a:p>
          <a:p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	</a:t>
            </a:r>
            <a:r>
              <a:rPr lang="en-US" altLang="en-US" sz="2800" dirty="0">
                <a:latin typeface="Cambria" panose="02040503050406030204" pitchFamily="18" charset="0"/>
                <a:sym typeface="Symbol"/>
              </a:rPr>
              <a:t> (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p</a:t>
            </a:r>
            <a:r>
              <a:rPr lang="en-US" altLang="en-US" sz="2800" dirty="0" smtClean="0">
                <a:latin typeface="Cambria" panose="02040503050406030204" pitchFamily="18" charset="0"/>
                <a:sym typeface="Symbol" charset="2"/>
              </a:rPr>
              <a:t> 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 </a:t>
            </a:r>
            <a:r>
              <a:rPr lang="en-US" altLang="en-US" sz="2800" b="1" dirty="0" smtClean="0">
                <a:latin typeface="Cambria" panose="02040503050406030204" pitchFamily="18" charset="0"/>
                <a:sym typeface="Symbol" charset="2"/>
              </a:rPr>
              <a:t></a:t>
            </a:r>
            <a:r>
              <a:rPr lang="en-US" altLang="en-US" sz="2800" i="1" dirty="0" smtClean="0">
                <a:latin typeface="Cambria" panose="02040503050406030204" pitchFamily="18" charset="0"/>
                <a:sym typeface="Symbol" charset="2"/>
              </a:rPr>
              <a:t>q</a:t>
            </a:r>
            <a:r>
              <a:rPr lang="en-US" altLang="en-US" sz="2800" dirty="0">
                <a:latin typeface="Cambria" panose="02040503050406030204" pitchFamily="18" charset="0"/>
                <a:sym typeface="Symbol" charset="2"/>
              </a:rPr>
              <a:t>)</a:t>
            </a:r>
            <a:r>
              <a:rPr lang="en-US" altLang="en-US" sz="2800" dirty="0">
                <a:latin typeface="Cambria" panose="02040503050406030204" pitchFamily="18" charset="0"/>
                <a:sym typeface="Symbol"/>
              </a:rPr>
              <a:t> </a:t>
            </a:r>
            <a:r>
              <a:rPr lang="en-US" altLang="en-US" sz="2800" dirty="0">
                <a:solidFill>
                  <a:srgbClr val="C00000"/>
                </a:solidFill>
                <a:latin typeface="Cambria" panose="02040503050406030204" pitchFamily="18" charset="0"/>
                <a:sym typeface="Symbol"/>
              </a:rPr>
              <a:t>			</a:t>
            </a:r>
            <a:r>
              <a:rPr lang="en-US" altLang="en-US" sz="2800" dirty="0" smtClean="0">
                <a:solidFill>
                  <a:srgbClr val="C00000"/>
                </a:solidFill>
                <a:latin typeface="Cambria" panose="02040503050406030204" pitchFamily="18" charset="0"/>
                <a:sym typeface="Symbol"/>
              </a:rPr>
              <a:t>  </a:t>
            </a:r>
            <a:r>
              <a:rPr lang="en-US" altLang="en-US" sz="2800" dirty="0" smtClean="0">
                <a:solidFill>
                  <a:srgbClr val="FFFF00"/>
                </a:solidFill>
                <a:latin typeface="Cambria" panose="02040503050406030204" pitchFamily="18" charset="0"/>
                <a:sym typeface="Symbol"/>
              </a:rPr>
              <a:t>Identity </a:t>
            </a:r>
            <a:r>
              <a:rPr lang="en-US" altLang="en-US" sz="2800" dirty="0">
                <a:solidFill>
                  <a:srgbClr val="FFFF00"/>
                </a:solidFill>
                <a:latin typeface="Cambria" panose="02040503050406030204" pitchFamily="18" charset="0"/>
                <a:sym typeface="Symbol"/>
              </a:rPr>
              <a:t>L for F</a:t>
            </a:r>
            <a:endParaRPr lang="en-US" altLang="en-US" sz="2800" dirty="0">
              <a:solidFill>
                <a:srgbClr val="FFFF00"/>
              </a:solidFill>
              <a:latin typeface="Cambria" panose="02040503050406030204" pitchFamily="18" charset="0"/>
              <a:sym typeface="Symbol" charset="2"/>
            </a:endParaRPr>
          </a:p>
          <a:p>
            <a:endParaRPr lang="en-US" altLang="en-US" i="1" dirty="0">
              <a:solidFill>
                <a:srgbClr val="C00000"/>
              </a:solidFill>
              <a:latin typeface="Cambria" panose="02040503050406030204" pitchFamily="18" charset="0"/>
              <a:sym typeface="Symbol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11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/>
              <a:t>Prove</a:t>
            </a:r>
            <a:r>
              <a:rPr lang="en-US" altLang="en-US" b="1" dirty="0"/>
              <a:t>:</a:t>
            </a:r>
            <a:r>
              <a:rPr lang="en-US" altLang="en-US" dirty="0"/>
              <a:t> 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dirty="0">
                <a:sym typeface="Symbol" panose="05050102010706020507" pitchFamily="18" charset="2"/>
              </a:rPr>
              <a:t> 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chemeClr val="tx1"/>
                </a:solidFill>
                <a:sym typeface="Symbol"/>
              </a:rPr>
              <a:t>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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  </a:t>
            </a:r>
            <a:r>
              <a:rPr lang="en-US" altLang="en-US" dirty="0" smtClean="0">
                <a:sym typeface="Symbol" panose="05050102010706020507" pitchFamily="18" charset="2"/>
              </a:rPr>
              <a:t>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endParaRPr lang="en-US" altLang="en-US" i="1" dirty="0">
              <a:sym typeface="Symbol" panose="05050102010706020507" pitchFamily="18" charset="2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dirty="0">
                <a:sym typeface="Symbol" panose="05050102010706020507" pitchFamily="18" charset="2"/>
              </a:rPr>
              <a:t> 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 </a:t>
            </a:r>
          </a:p>
          <a:p>
            <a:pPr>
              <a:buFontTx/>
              <a:buNone/>
            </a:pPr>
            <a:r>
              <a:rPr lang="en-US" altLang="en-US" dirty="0">
                <a:solidFill>
                  <a:schemeClr val="tx1"/>
                </a:solidFill>
                <a:sym typeface="Symbol"/>
              </a:rPr>
              <a:t></a:t>
            </a:r>
            <a:r>
              <a:rPr lang="en-US" altLang="en-US" dirty="0" smtClean="0">
                <a:sym typeface="Symbol" panose="05050102010706020507" pitchFamily="18" charset="2"/>
              </a:rPr>
              <a:t> 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 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 		</a:t>
            </a:r>
            <a:r>
              <a:rPr lang="en-US" altLang="en-US" dirty="0" smtClean="0">
                <a:sym typeface="Symbol" panose="05050102010706020507" pitchFamily="18" charset="2"/>
              </a:rPr>
              <a:t>Implication </a:t>
            </a:r>
            <a:r>
              <a:rPr lang="en-US" altLang="en-US" dirty="0">
                <a:sym typeface="Symbol" panose="05050102010706020507" pitchFamily="18" charset="2"/>
              </a:rPr>
              <a:t>Equivalence</a:t>
            </a:r>
          </a:p>
          <a:p>
            <a:pPr>
              <a:buFontTx/>
              <a:buNone/>
            </a:pPr>
            <a:r>
              <a:rPr lang="en-US" altLang="en-US" dirty="0">
                <a:solidFill>
                  <a:schemeClr val="tx1"/>
                </a:solidFill>
                <a:sym typeface="Symbol"/>
              </a:rPr>
              <a:t>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  </a:t>
            </a:r>
            <a:r>
              <a:rPr lang="en-US" altLang="en-US" dirty="0" smtClean="0">
                <a:sym typeface="Symbol" panose="05050102010706020507" pitchFamily="18" charset="2"/>
              </a:rPr>
              <a:t>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		Commutative</a:t>
            </a:r>
          </a:p>
          <a:p>
            <a:pPr>
              <a:buFontTx/>
              <a:buNone/>
            </a:pPr>
            <a:r>
              <a:rPr lang="en-US" altLang="en-US" dirty="0">
                <a:solidFill>
                  <a:schemeClr val="tx1"/>
                </a:solidFill>
                <a:sym typeface="Symbol"/>
              </a:rPr>
              <a:t>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(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)  </a:t>
            </a:r>
            <a:r>
              <a:rPr lang="en-US" altLang="en-US" dirty="0" smtClean="0">
                <a:sym typeface="Symbol" panose="05050102010706020507" pitchFamily="18" charset="2"/>
              </a:rPr>
              <a:t>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	Double Negation</a:t>
            </a:r>
          </a:p>
          <a:p>
            <a:pPr>
              <a:buFontTx/>
              <a:buNone/>
            </a:pPr>
            <a:r>
              <a:rPr lang="en-US" altLang="en-US" dirty="0">
                <a:solidFill>
                  <a:schemeClr val="tx1"/>
                </a:solidFill>
                <a:sym typeface="Symbol"/>
              </a:rPr>
              <a:t>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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  </a:t>
            </a:r>
            <a:r>
              <a:rPr lang="en-US" altLang="en-US" dirty="0" smtClean="0">
                <a:sym typeface="Symbol" panose="05050102010706020507" pitchFamily="18" charset="2"/>
              </a:rPr>
              <a:t>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	</a:t>
            </a:r>
            <a:r>
              <a:rPr lang="en-US" altLang="en-US" dirty="0" smtClean="0">
                <a:sym typeface="Symbol" panose="05050102010706020507" pitchFamily="18" charset="2"/>
              </a:rPr>
              <a:t>	Implication </a:t>
            </a:r>
            <a:r>
              <a:rPr lang="en-US" altLang="en-US" dirty="0">
                <a:sym typeface="Symbol" panose="05050102010706020507" pitchFamily="18" charset="2"/>
              </a:rPr>
              <a:t>Equivalence</a:t>
            </a:r>
          </a:p>
          <a:p>
            <a:pPr>
              <a:buFontTx/>
              <a:buNone/>
            </a:pPr>
            <a:endParaRPr lang="en-US" altLang="en-US" dirty="0">
              <a:sym typeface="Symbol" panose="05050102010706020507" pitchFamily="18" charset="2"/>
            </a:endParaRPr>
          </a:p>
          <a:p>
            <a:pPr>
              <a:buFontTx/>
              <a:buNone/>
            </a:pPr>
            <a:endParaRPr lang="en-US" altLang="en-US" dirty="0">
              <a:sym typeface="Symbol" panose="05050102010706020507" pitchFamily="18" charset="2"/>
            </a:endParaRPr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4347556" y="138370"/>
            <a:ext cx="2667000" cy="1295400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739497" y="524460"/>
            <a:ext cx="3200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dirty="0" smtClean="0">
                <a:solidFill>
                  <a:srgbClr val="FF3300"/>
                </a:solidFill>
                <a:latin typeface="Comic Sans MS" panose="030F0702030302020204" pitchFamily="66" charset="0"/>
              </a:rPr>
              <a:t>Contrapositive</a:t>
            </a:r>
            <a:endParaRPr lang="en-US" altLang="en-US" sz="2800" dirty="0">
              <a:solidFill>
                <a:srgbClr val="FF330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2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 autoUpdateAnimBg="0"/>
      <p:bldP spid="5126" grpId="0" animBg="1"/>
      <p:bldP spid="512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/>
              <a:t>Prove</a:t>
            </a:r>
            <a:r>
              <a:rPr lang="en-US" altLang="en-US" b="1" dirty="0"/>
              <a:t>:</a:t>
            </a:r>
            <a:r>
              <a:rPr lang="en-US" altLang="en-US" dirty="0"/>
              <a:t> 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dirty="0" smtClean="0">
                <a:sym typeface="Symbol" panose="05050102010706020507" pitchFamily="18" charset="2"/>
              </a:rPr>
              <a:t> 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)  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chemeClr val="tx1"/>
                </a:solidFill>
                <a:sym typeface="Symbol"/>
              </a:rPr>
              <a:t>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ym typeface="Symbol" panose="05050102010706020507" pitchFamily="18" charset="2"/>
              </a:rPr>
              <a:t>  </a:t>
            </a:r>
            <a:r>
              <a:rPr lang="en-US" altLang="en-US" i="1" dirty="0" smtClean="0">
                <a:sym typeface="Symbol" panose="05050102010706020507" pitchFamily="18" charset="2"/>
              </a:rPr>
              <a:t>q</a:t>
            </a:r>
            <a:endParaRPr lang="en-US" altLang="en-US" i="1" dirty="0">
              <a:sym typeface="Symbol" panose="05050102010706020507" pitchFamily="18" charset="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1664" y="1322832"/>
            <a:ext cx="9278112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 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dirty="0" smtClean="0">
                <a:sym typeface="Symbol" panose="05050102010706020507" pitchFamily="18" charset="2"/>
              </a:rPr>
              <a:t> 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)  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 		</a:t>
            </a:r>
            <a:r>
              <a:rPr lang="en-US" altLang="en-US" dirty="0">
                <a:solidFill>
                  <a:schemeClr val="tx1"/>
                </a:solidFill>
              </a:rPr>
              <a:t>Left-Hand Statement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>
              <a:buFontTx/>
              <a:buNone/>
            </a:pPr>
            <a:r>
              <a:rPr lang="en-US" altLang="en-US" dirty="0">
                <a:solidFill>
                  <a:schemeClr val="tx1"/>
                </a:solidFill>
                <a:sym typeface="Symbol"/>
              </a:rPr>
              <a:t>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  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dirty="0" smtClean="0">
                <a:sym typeface="Symbol" panose="05050102010706020507" pitchFamily="18" charset="2"/>
              </a:rPr>
              <a:t> 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) 		</a:t>
            </a:r>
            <a:r>
              <a:rPr lang="en-US" altLang="en-US" dirty="0">
                <a:solidFill>
                  <a:schemeClr val="tx1"/>
                </a:solidFill>
              </a:rPr>
              <a:t>Commutative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>
              <a:buFontTx/>
              <a:buNone/>
            </a:pPr>
            <a:r>
              <a:rPr lang="en-US" altLang="en-US" dirty="0">
                <a:solidFill>
                  <a:schemeClr val="tx1"/>
                </a:solidFill>
                <a:sym typeface="Symbol"/>
              </a:rPr>
              <a:t>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(</a:t>
            </a:r>
            <a:r>
              <a:rPr lang="en-US" altLang="en-US" i="1" dirty="0" smtClean="0">
                <a:sym typeface="Symbol" panose="05050102010706020507" pitchFamily="18" charset="2"/>
              </a:rPr>
              <a:t>q</a:t>
            </a:r>
            <a:r>
              <a:rPr lang="en-US" altLang="en-US" dirty="0" smtClean="0">
                <a:sym typeface="Symbol" panose="05050102010706020507" pitchFamily="18" charset="2"/>
              </a:rPr>
              <a:t>  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ym typeface="Symbol" panose="05050102010706020507" pitchFamily="18" charset="2"/>
              </a:rPr>
              <a:t>) </a:t>
            </a:r>
            <a:r>
              <a:rPr lang="en-US" altLang="en-US" dirty="0">
                <a:sym typeface="Symbol" panose="05050102010706020507" pitchFamily="18" charset="2"/>
              </a:rPr>
              <a:t> </a:t>
            </a:r>
            <a:r>
              <a:rPr lang="en-US" altLang="en-US" dirty="0"/>
              <a:t>(</a:t>
            </a:r>
            <a:r>
              <a:rPr lang="en-US" altLang="en-US" i="1" dirty="0"/>
              <a:t>q</a:t>
            </a:r>
            <a:r>
              <a:rPr lang="en-US" altLang="en-US" dirty="0"/>
              <a:t> </a:t>
            </a:r>
            <a:r>
              <a:rPr lang="en-US" altLang="en-US" dirty="0" smtClean="0">
                <a:sym typeface="Symbol" panose="05050102010706020507" pitchFamily="18" charset="2"/>
              </a:rPr>
              <a:t> 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>
                <a:sym typeface="Symbol" panose="05050102010706020507" pitchFamily="18" charset="2"/>
              </a:rPr>
              <a:t>) 	</a:t>
            </a:r>
            <a:r>
              <a:rPr lang="en-US" altLang="en-US" dirty="0">
                <a:solidFill>
                  <a:schemeClr val="tx1"/>
                </a:solidFill>
              </a:rPr>
              <a:t>Distributive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>
              <a:buFontTx/>
              <a:buNone/>
            </a:pPr>
            <a:r>
              <a:rPr lang="en-US" altLang="en-US" dirty="0">
                <a:solidFill>
                  <a:schemeClr val="tx1"/>
                </a:solidFill>
                <a:sym typeface="Symbol"/>
              </a:rPr>
              <a:t>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(</a:t>
            </a:r>
            <a:r>
              <a:rPr lang="en-US" altLang="en-US" i="1" dirty="0" smtClean="0">
                <a:sym typeface="Symbol" panose="05050102010706020507" pitchFamily="18" charset="2"/>
              </a:rPr>
              <a:t>q</a:t>
            </a:r>
            <a:r>
              <a:rPr lang="en-US" altLang="en-US" dirty="0" smtClean="0">
                <a:sym typeface="Symbol" panose="05050102010706020507" pitchFamily="18" charset="2"/>
              </a:rPr>
              <a:t>  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ym typeface="Symbol" panose="05050102010706020507" pitchFamily="18" charset="2"/>
              </a:rPr>
              <a:t>) </a:t>
            </a:r>
            <a:r>
              <a:rPr lang="en-US" altLang="en-US" dirty="0">
                <a:sym typeface="Symbol" panose="05050102010706020507" pitchFamily="18" charset="2"/>
              </a:rPr>
              <a:t> </a:t>
            </a:r>
            <a:r>
              <a:rPr lang="en-US" altLang="en-US" b="1" dirty="0"/>
              <a:t>T</a:t>
            </a:r>
            <a:r>
              <a:rPr lang="en-US" altLang="en-US" dirty="0"/>
              <a:t>		</a:t>
            </a:r>
            <a:r>
              <a:rPr lang="en-US" altLang="en-US" dirty="0" smtClean="0"/>
              <a:t>	</a:t>
            </a:r>
            <a:r>
              <a:rPr lang="en-US" altLang="en-US" dirty="0" smtClean="0">
                <a:solidFill>
                  <a:schemeClr val="tx1"/>
                </a:solidFill>
              </a:rPr>
              <a:t>OR </a:t>
            </a:r>
            <a:r>
              <a:rPr lang="en-US" altLang="en-US" dirty="0">
                <a:solidFill>
                  <a:schemeClr val="tx1"/>
                </a:solidFill>
              </a:rPr>
              <a:t>Tautology</a:t>
            </a:r>
          </a:p>
          <a:p>
            <a:pPr>
              <a:buFontTx/>
              <a:buNone/>
            </a:pPr>
            <a:r>
              <a:rPr lang="en-US" altLang="en-US" dirty="0">
                <a:solidFill>
                  <a:schemeClr val="tx1"/>
                </a:solidFill>
                <a:sym typeface="Symbol"/>
              </a:rPr>
              <a:t>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i="1" dirty="0" smtClean="0">
                <a:sym typeface="Symbol" panose="05050102010706020507" pitchFamily="18" charset="2"/>
              </a:rPr>
              <a:t>q</a:t>
            </a:r>
            <a:r>
              <a:rPr lang="en-US" altLang="en-US" dirty="0" smtClean="0">
                <a:sym typeface="Symbol" panose="05050102010706020507" pitchFamily="18" charset="2"/>
              </a:rPr>
              <a:t>  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			</a:t>
            </a:r>
            <a:r>
              <a:rPr lang="en-US" altLang="en-US" dirty="0" smtClean="0">
                <a:sym typeface="Symbol" panose="05050102010706020507" pitchFamily="18" charset="2"/>
              </a:rPr>
              <a:t>	</a:t>
            </a:r>
            <a:r>
              <a:rPr lang="en-US" altLang="en-US" dirty="0" smtClean="0">
                <a:solidFill>
                  <a:schemeClr val="tx1"/>
                </a:solidFill>
              </a:rPr>
              <a:t>Identity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>
              <a:buFontTx/>
              <a:buNone/>
            </a:pPr>
            <a:r>
              <a:rPr lang="en-US" altLang="en-US" dirty="0">
                <a:solidFill>
                  <a:schemeClr val="tx1"/>
                </a:solidFill>
                <a:sym typeface="Symbol"/>
              </a:rPr>
              <a:t>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ym typeface="Symbol" panose="05050102010706020507" pitchFamily="18" charset="2"/>
              </a:rPr>
              <a:t>  </a:t>
            </a:r>
            <a:r>
              <a:rPr lang="en-US" altLang="en-US" i="1" dirty="0" smtClean="0">
                <a:sym typeface="Symbol" panose="05050102010706020507" pitchFamily="18" charset="2"/>
              </a:rPr>
              <a:t>q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			</a:t>
            </a:r>
            <a:r>
              <a:rPr lang="en-US" altLang="en-US" dirty="0" smtClean="0">
                <a:sym typeface="Symbol" panose="05050102010706020507" pitchFamily="18" charset="2"/>
              </a:rPr>
              <a:t>	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Commutative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121664" y="5334001"/>
            <a:ext cx="9777984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en-US" altLang="en-US" dirty="0"/>
              <a:t>Begin with exactly the left-hand side statement</a:t>
            </a:r>
          </a:p>
          <a:p>
            <a:pPr algn="ctr">
              <a:spcBef>
                <a:spcPct val="10000"/>
              </a:spcBef>
            </a:pPr>
            <a:r>
              <a:rPr lang="en-US" altLang="en-US" dirty="0"/>
              <a:t>End with exactly what is on the right</a:t>
            </a:r>
          </a:p>
          <a:p>
            <a:pPr algn="ctr">
              <a:spcBef>
                <a:spcPct val="10000"/>
              </a:spcBef>
            </a:pPr>
            <a:r>
              <a:rPr lang="en-US" altLang="en-US" dirty="0"/>
              <a:t>Justify EVERY </a:t>
            </a:r>
            <a:r>
              <a:rPr lang="en-US" altLang="en-US" dirty="0" smtClean="0"/>
              <a:t>step </a:t>
            </a:r>
            <a:r>
              <a:rPr lang="en-US" altLang="en-US" dirty="0"/>
              <a:t>with a logical equivalence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8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22176" y="212729"/>
            <a:ext cx="10515600" cy="841883"/>
          </a:xfrm>
        </p:spPr>
        <p:txBody>
          <a:bodyPr/>
          <a:lstStyle/>
          <a:p>
            <a:r>
              <a:rPr lang="en-US" altLang="en-US" b="1" dirty="0" smtClean="0"/>
              <a:t>Prove: </a:t>
            </a:r>
            <a:r>
              <a:rPr lang="en-US" altLang="en-US" dirty="0" smtClean="0">
                <a:sym typeface="Symbol" panose="05050102010706020507" pitchFamily="18" charset="2"/>
              </a:rPr>
              <a:t>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 </a:t>
            </a:r>
            <a:r>
              <a:rPr lang="en-US" altLang="en-US" dirty="0">
                <a:sym typeface="Symbol" panose="05050102010706020507" pitchFamily="18" charset="2"/>
              </a:rPr>
              <a:t> 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/>
              <a:t>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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i="1" dirty="0" smtClean="0">
                <a:sym typeface="Symbol" panose="05050102010706020507" pitchFamily="18" charset="2"/>
              </a:rPr>
              <a:t>p</a:t>
            </a:r>
            <a:r>
              <a:rPr lang="en-US" altLang="en-US" dirty="0" smtClean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 </a:t>
            </a:r>
            <a:r>
              <a:rPr lang="en-US" altLang="en-US" i="1" dirty="0">
                <a:sym typeface="Symbol" panose="05050102010706020507" pitchFamily="18" charset="2"/>
              </a:rPr>
              <a:t>q</a:t>
            </a:r>
            <a:r>
              <a:rPr lang="en-US" altLang="en-US" dirty="0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0093" y="1054612"/>
            <a:ext cx="10427683" cy="5041388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altLang="en-US" sz="3200" dirty="0" smtClean="0"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 </a:t>
            </a:r>
            <a:r>
              <a:rPr lang="en-US" altLang="en-US" sz="3200" i="1" dirty="0">
                <a:sym typeface="Symbol" panose="05050102010706020507" pitchFamily="18" charset="2"/>
              </a:rPr>
              <a:t>q</a:t>
            </a:r>
            <a:r>
              <a:rPr lang="en-US" altLang="en-US" sz="3200" dirty="0"/>
              <a:t> </a:t>
            </a:r>
          </a:p>
          <a:p>
            <a:pPr>
              <a:buFontTx/>
              <a:buNone/>
            </a:pPr>
            <a:r>
              <a:rPr lang="en-US" altLang="en-US" sz="3200" dirty="0">
                <a:solidFill>
                  <a:schemeClr val="tx1"/>
                </a:solidFill>
                <a:sym typeface="Symbol"/>
              </a:rPr>
              <a:t>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dirty="0" smtClean="0"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 </a:t>
            </a:r>
            <a:r>
              <a:rPr lang="en-US" altLang="en-US" sz="3200" dirty="0" smtClean="0">
                <a:sym typeface="Symbol" panose="05050102010706020507" pitchFamily="18" charset="2"/>
              </a:rPr>
              <a:t> </a:t>
            </a:r>
            <a:r>
              <a:rPr lang="en-US" altLang="en-US" sz="3200" i="1" dirty="0" smtClean="0"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ym typeface="Symbol" panose="05050102010706020507" pitchFamily="18" charset="2"/>
              </a:rPr>
              <a:t>)  (</a:t>
            </a:r>
            <a:r>
              <a:rPr lang="en-US" altLang="en-US" sz="3200" i="1" dirty="0" smtClean="0"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sym typeface="Symbol" panose="05050102010706020507" pitchFamily="18" charset="2"/>
              </a:rPr>
              <a:t>  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>
                <a:sym typeface="Symbol" panose="05050102010706020507" pitchFamily="18" charset="2"/>
              </a:rPr>
              <a:t>)</a:t>
            </a:r>
            <a:r>
              <a:rPr lang="en-US" altLang="en-US" sz="3200" dirty="0">
                <a:sym typeface="Symbol" panose="05050102010706020507" pitchFamily="18" charset="2"/>
              </a:rPr>
              <a:t>	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Biconditional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Equivalence</a:t>
            </a:r>
          </a:p>
          <a:p>
            <a:pPr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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dirty="0" smtClean="0">
                <a:sym typeface="Symbol" panose="05050102010706020507" pitchFamily="18" charset="2"/>
              </a:rPr>
              <a:t>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 </a:t>
            </a:r>
            <a:r>
              <a:rPr lang="en-US" altLang="en-US" sz="3200" dirty="0" smtClean="0">
                <a:sym typeface="Symbol" panose="05050102010706020507" pitchFamily="18" charset="2"/>
              </a:rPr>
              <a:t> </a:t>
            </a:r>
            <a:r>
              <a:rPr lang="en-US" altLang="en-US" sz="3200" i="1" dirty="0" smtClean="0"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ym typeface="Symbol" panose="05050102010706020507" pitchFamily="18" charset="2"/>
              </a:rPr>
              <a:t>)  (</a:t>
            </a:r>
            <a:r>
              <a:rPr lang="en-US" altLang="en-US" sz="3200" i="1" dirty="0" smtClean="0"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sym typeface="Symbol" panose="05050102010706020507" pitchFamily="18" charset="2"/>
              </a:rPr>
              <a:t>  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>
                <a:sym typeface="Symbol" panose="05050102010706020507" pitchFamily="18" charset="2"/>
              </a:rPr>
              <a:t>)</a:t>
            </a:r>
            <a:r>
              <a:rPr lang="en-US" altLang="en-US" sz="3200" dirty="0">
                <a:sym typeface="Symbol" panose="05050102010706020507" pitchFamily="18" charset="2"/>
              </a:rPr>
              <a:t>	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Implication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Equivalence 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(twice)</a:t>
            </a:r>
            <a:endParaRPr lang="en-US" altLang="en-US" sz="32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</a:t>
            </a:r>
            <a:r>
              <a:rPr lang="en-US" altLang="en-US" sz="3200" dirty="0" smtClean="0">
                <a:sym typeface="Symbol" panose="05050102010706020507" pitchFamily="18" charset="2"/>
              </a:rPr>
              <a:t> (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 </a:t>
            </a:r>
            <a:r>
              <a:rPr lang="en-US" altLang="en-US" sz="3200" dirty="0" smtClean="0">
                <a:sym typeface="Symbol" panose="05050102010706020507" pitchFamily="18" charset="2"/>
              </a:rPr>
              <a:t> </a:t>
            </a:r>
            <a:r>
              <a:rPr lang="en-US" altLang="en-US" sz="3200" i="1" dirty="0" smtClean="0"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ym typeface="Symbol" panose="05050102010706020507" pitchFamily="18" charset="2"/>
              </a:rPr>
              <a:t>)  (</a:t>
            </a:r>
            <a:r>
              <a:rPr lang="en-US" altLang="en-US" sz="3200" i="1" dirty="0" smtClean="0"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sym typeface="Symbol" panose="05050102010706020507" pitchFamily="18" charset="2"/>
              </a:rPr>
              <a:t>  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>
                <a:sym typeface="Symbol" panose="05050102010706020507" pitchFamily="18" charset="2"/>
              </a:rPr>
              <a:t>)</a:t>
            </a:r>
            <a:r>
              <a:rPr lang="en-US" altLang="en-US" sz="3200" dirty="0">
                <a:sym typeface="Symbol" panose="05050102010706020507" pitchFamily="18" charset="2"/>
              </a:rPr>
              <a:t>	</a:t>
            </a:r>
            <a:r>
              <a:rPr lang="en-US" altLang="en-US" sz="3200" dirty="0" smtClean="0">
                <a:sym typeface="Symbol" panose="05050102010706020507" pitchFamily="18" charset="2"/>
              </a:rPr>
              <a:t>	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Double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Negation</a:t>
            </a:r>
          </a:p>
          <a:p>
            <a:pPr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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i="1" dirty="0" smtClean="0"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sym typeface="Symbol" panose="05050102010706020507" pitchFamily="18" charset="2"/>
              </a:rPr>
              <a:t>  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>
                <a:sym typeface="Symbol" panose="05050102010706020507" pitchFamily="18" charset="2"/>
              </a:rPr>
              <a:t>) </a:t>
            </a:r>
            <a:r>
              <a:rPr lang="en-US" altLang="en-US" sz="3200" dirty="0">
                <a:sym typeface="Symbol" panose="05050102010706020507" pitchFamily="18" charset="2"/>
              </a:rPr>
              <a:t> (</a:t>
            </a:r>
            <a:r>
              <a:rPr lang="en-US" altLang="en-US" sz="3200" dirty="0" smtClean="0"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 </a:t>
            </a:r>
            <a:r>
              <a:rPr lang="en-US" altLang="en-US" sz="3200" dirty="0" smtClean="0">
                <a:sym typeface="Symbol" panose="05050102010706020507" pitchFamily="18" charset="2"/>
              </a:rPr>
              <a:t> </a:t>
            </a:r>
            <a:r>
              <a:rPr lang="en-US" altLang="en-US" sz="3200" i="1" dirty="0"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ym typeface="Symbol" panose="05050102010706020507" pitchFamily="18" charset="2"/>
              </a:rPr>
              <a:t>)	</a:t>
            </a:r>
            <a:r>
              <a:rPr lang="en-US" altLang="en-US" sz="3200" dirty="0" smtClean="0">
                <a:sym typeface="Symbol" panose="05050102010706020507" pitchFamily="18" charset="2"/>
              </a:rPr>
              <a:t>	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Commutative twice</a:t>
            </a:r>
            <a:endParaRPr lang="en-US" altLang="en-US" sz="32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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(</a:t>
            </a:r>
            <a:r>
              <a:rPr lang="en-US" altLang="en-US" sz="3200" i="1" dirty="0" smtClean="0">
                <a:sym typeface="Symbol" panose="05050102010706020507" pitchFamily="18" charset="2"/>
              </a:rPr>
              <a:t>q</a:t>
            </a:r>
            <a:r>
              <a:rPr lang="en-US" altLang="en-US" sz="3200" dirty="0" smtClean="0">
                <a:sym typeface="Symbol" panose="05050102010706020507" pitchFamily="18" charset="2"/>
              </a:rPr>
              <a:t>  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>
                <a:sym typeface="Symbol" panose="05050102010706020507" pitchFamily="18" charset="2"/>
              </a:rPr>
              <a:t>) </a:t>
            </a:r>
            <a:r>
              <a:rPr lang="en-US" altLang="en-US" sz="3200" dirty="0">
                <a:sym typeface="Symbol" panose="05050102010706020507" pitchFamily="18" charset="2"/>
              </a:rPr>
              <a:t> (</a:t>
            </a:r>
            <a:r>
              <a:rPr lang="en-US" altLang="en-US" sz="3200" dirty="0" smtClean="0">
                <a:sym typeface="Symbol" panose="05050102010706020507" pitchFamily="18" charset="2"/>
              </a:rPr>
              <a:t></a:t>
            </a:r>
            <a:r>
              <a:rPr lang="en-US" altLang="en-US" sz="3200" i="1" dirty="0" smtClean="0"/>
              <a:t>p</a:t>
            </a:r>
            <a:r>
              <a:rPr lang="en-US" altLang="en-US" sz="3200" dirty="0" smtClean="0"/>
              <a:t> </a:t>
            </a:r>
            <a:r>
              <a:rPr lang="en-US" altLang="en-US" sz="3200" dirty="0" smtClean="0">
                <a:sym typeface="Symbol" panose="05050102010706020507" pitchFamily="18" charset="2"/>
              </a:rPr>
              <a:t> </a:t>
            </a:r>
            <a:r>
              <a:rPr lang="en-US" altLang="en-US" sz="3200" i="1" dirty="0">
                <a:sym typeface="Symbol" panose="05050102010706020507" pitchFamily="18" charset="2"/>
              </a:rPr>
              <a:t>q</a:t>
            </a:r>
            <a:r>
              <a:rPr lang="en-US" altLang="en-US" sz="3200" dirty="0">
                <a:sym typeface="Symbol" panose="05050102010706020507" pitchFamily="18" charset="2"/>
              </a:rPr>
              <a:t>)	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Double Negation</a:t>
            </a:r>
          </a:p>
          <a:p>
            <a:pPr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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(</a:t>
            </a:r>
            <a:r>
              <a:rPr lang="en-US" altLang="en-US" sz="3200" i="1" dirty="0" smtClean="0"/>
              <a:t>q</a:t>
            </a:r>
            <a:r>
              <a:rPr lang="en-US" altLang="en-US" sz="3200" dirty="0" smtClean="0"/>
              <a:t> </a:t>
            </a:r>
            <a:r>
              <a:rPr lang="en-US" altLang="en-US" sz="3200" dirty="0" smtClean="0">
                <a:sym typeface="Symbol" panose="05050102010706020507" pitchFamily="18" charset="2"/>
              </a:rPr>
              <a:t> </a:t>
            </a:r>
            <a:r>
              <a:rPr lang="en-US" altLang="en-US" sz="3200" i="1" dirty="0" smtClean="0"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sym typeface="Symbol" panose="05050102010706020507" pitchFamily="18" charset="2"/>
              </a:rPr>
              <a:t>) </a:t>
            </a:r>
            <a:r>
              <a:rPr lang="en-US" altLang="en-US" sz="3200" dirty="0">
                <a:sym typeface="Symbol" panose="05050102010706020507" pitchFamily="18" charset="2"/>
              </a:rPr>
              <a:t> </a:t>
            </a:r>
            <a:r>
              <a:rPr lang="en-US" altLang="en-US" sz="3200" dirty="0" smtClean="0">
                <a:sym typeface="Symbol" panose="05050102010706020507" pitchFamily="18" charset="2"/>
              </a:rPr>
              <a:t>(</a:t>
            </a:r>
            <a:r>
              <a:rPr lang="en-US" altLang="en-US" sz="3200" i="1" dirty="0" smtClean="0"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sym typeface="Symbol" panose="05050102010706020507" pitchFamily="18" charset="2"/>
              </a:rPr>
              <a:t>  </a:t>
            </a:r>
            <a:r>
              <a:rPr lang="en-US" altLang="en-US" sz="3200" i="1" dirty="0"/>
              <a:t>q</a:t>
            </a:r>
            <a:r>
              <a:rPr lang="en-US" altLang="en-US" sz="3200" dirty="0">
                <a:sym typeface="Symbol" panose="05050102010706020507" pitchFamily="18" charset="2"/>
              </a:rPr>
              <a:t>)	</a:t>
            </a: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Implication 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Equivalence (twice)</a:t>
            </a:r>
          </a:p>
          <a:p>
            <a:pPr>
              <a:buNone/>
            </a:pP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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(</a:t>
            </a:r>
            <a:r>
              <a:rPr lang="en-US" altLang="en-US" sz="3200" i="1" dirty="0"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ym typeface="Symbol" panose="05050102010706020507" pitchFamily="18" charset="2"/>
              </a:rPr>
              <a:t>  </a:t>
            </a:r>
            <a:r>
              <a:rPr lang="en-US" altLang="en-US" sz="3200" i="1" dirty="0"/>
              <a:t>q</a:t>
            </a:r>
            <a:r>
              <a:rPr lang="en-US" altLang="en-US" sz="3200" dirty="0">
                <a:sym typeface="Symbol" panose="05050102010706020507" pitchFamily="18" charset="2"/>
              </a:rPr>
              <a:t>) </a:t>
            </a:r>
            <a:r>
              <a:rPr lang="en-US" altLang="en-US" sz="3200" dirty="0" smtClean="0">
                <a:sym typeface="Symbol" panose="05050102010706020507" pitchFamily="18" charset="2"/>
              </a:rPr>
              <a:t> </a:t>
            </a:r>
            <a:r>
              <a:rPr lang="en-US" altLang="en-US" sz="3200" dirty="0">
                <a:sym typeface="Symbol" panose="05050102010706020507" pitchFamily="18" charset="2"/>
              </a:rPr>
              <a:t>(</a:t>
            </a:r>
            <a:r>
              <a:rPr lang="en-US" altLang="en-US" sz="3200" i="1" dirty="0"/>
              <a:t>q</a:t>
            </a:r>
            <a:r>
              <a:rPr lang="en-US" altLang="en-US" sz="3200" dirty="0"/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 </a:t>
            </a:r>
            <a:r>
              <a:rPr lang="en-US" altLang="en-US" sz="3200" i="1" dirty="0">
                <a:sym typeface="Symbol" panose="05050102010706020507" pitchFamily="18" charset="2"/>
              </a:rPr>
              <a:t>p</a:t>
            </a:r>
            <a:r>
              <a:rPr lang="en-US" altLang="en-US" sz="3200" dirty="0">
                <a:sym typeface="Symbol" panose="05050102010706020507" pitchFamily="18" charset="2"/>
              </a:rPr>
              <a:t>) 	</a:t>
            </a:r>
            <a:r>
              <a:rPr lang="en-US" alt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Commutative </a:t>
            </a:r>
            <a:endParaRPr lang="en-US" altLang="en-US" sz="32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>
              <a:buNone/>
            </a:pPr>
            <a:r>
              <a:rPr lang="en-US" alt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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i="1" dirty="0" smtClean="0">
                <a:sym typeface="Symbol" panose="05050102010706020507" pitchFamily="18" charset="2"/>
              </a:rPr>
              <a:t>p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r>
              <a:rPr lang="en-US" altLang="en-US" sz="3200" dirty="0">
                <a:sym typeface="Symbol" panose="05050102010706020507" pitchFamily="18" charset="2"/>
              </a:rPr>
              <a:t> </a:t>
            </a:r>
            <a:r>
              <a:rPr lang="en-US" altLang="en-US" sz="3200" i="1" dirty="0">
                <a:sym typeface="Symbol" panose="05050102010706020507" pitchFamily="18" charset="2"/>
              </a:rPr>
              <a:t>q</a:t>
            </a:r>
            <a:r>
              <a:rPr lang="en-US" altLang="en-US" sz="3200" dirty="0"/>
              <a:t> 			</a:t>
            </a:r>
            <a:r>
              <a:rPr lang="en-US" altLang="en-US" sz="3200" dirty="0" smtClean="0"/>
              <a:t>	</a:t>
            </a:r>
            <a:r>
              <a:rPr lang="en-US" altLang="en-US" sz="3200" dirty="0" smtClean="0">
                <a:solidFill>
                  <a:schemeClr val="tx1"/>
                </a:solidFill>
              </a:rPr>
              <a:t>Biconditional </a:t>
            </a:r>
            <a:r>
              <a:rPr lang="en-US" altLang="en-US" sz="3200" dirty="0">
                <a:solidFill>
                  <a:schemeClr val="tx1"/>
                </a:solidFill>
              </a:rPr>
              <a:t>Equivalence</a:t>
            </a:r>
            <a:endParaRPr lang="en-US" altLang="en-US" sz="3200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5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Why do I have to justify everything?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Note that your </a:t>
            </a:r>
            <a:r>
              <a:rPr lang="en-US" altLang="en-US" dirty="0" smtClean="0"/>
              <a:t>operation </a:t>
            </a:r>
            <a:r>
              <a:rPr lang="en-US" altLang="en-US" dirty="0"/>
              <a:t>must have the same order of </a:t>
            </a:r>
            <a:r>
              <a:rPr lang="en-US" altLang="en-US" dirty="0" smtClean="0"/>
              <a:t>operands </a:t>
            </a:r>
            <a:r>
              <a:rPr lang="en-US" altLang="en-US" dirty="0"/>
              <a:t>as the rule you quote unless you have already </a:t>
            </a:r>
            <a:r>
              <a:rPr lang="en-US" altLang="en-US" dirty="0" smtClean="0"/>
              <a:t>proven </a:t>
            </a:r>
            <a:r>
              <a:rPr lang="en-US" altLang="en-US" dirty="0"/>
              <a:t>(and cite the </a:t>
            </a:r>
            <a:r>
              <a:rPr lang="en-US" altLang="en-US" dirty="0" smtClean="0"/>
              <a:t>proof</a:t>
            </a:r>
            <a:r>
              <a:rPr lang="en-US" altLang="en-US" dirty="0"/>
              <a:t>) that order is not </a:t>
            </a:r>
            <a:r>
              <a:rPr lang="en-US" altLang="en-US" dirty="0" smtClean="0"/>
              <a:t>important</a:t>
            </a:r>
            <a:r>
              <a:rPr lang="en-US" altLang="en-US" dirty="0"/>
              <a:t>.</a:t>
            </a:r>
          </a:p>
          <a:p>
            <a:pPr marL="457189" lvl="1" indent="0">
              <a:buNone/>
            </a:pPr>
            <a:r>
              <a:rPr lang="en-US" altLang="en-US" dirty="0" smtClean="0"/>
              <a:t>3 + 4 </a:t>
            </a:r>
            <a:r>
              <a:rPr lang="en-US" altLang="en-US" dirty="0"/>
              <a:t>= </a:t>
            </a:r>
            <a:r>
              <a:rPr lang="en-US" altLang="en-US" dirty="0" smtClean="0"/>
              <a:t>4 + 3</a:t>
            </a:r>
            <a:endParaRPr lang="en-US" altLang="en-US" dirty="0"/>
          </a:p>
          <a:p>
            <a:pPr marL="457189" lvl="1" indent="0">
              <a:buNone/>
            </a:pPr>
            <a:r>
              <a:rPr lang="en-US" altLang="en-US" dirty="0" smtClean="0"/>
              <a:t>3 / 4 </a:t>
            </a:r>
            <a:r>
              <a:rPr lang="en-US" altLang="en-US" dirty="0">
                <a:sym typeface="Symbol" panose="05050102010706020507" pitchFamily="18" charset="2"/>
              </a:rPr>
              <a:t> </a:t>
            </a:r>
            <a:r>
              <a:rPr lang="en-US" altLang="en-US" dirty="0" smtClean="0">
                <a:sym typeface="Symbol" panose="05050102010706020507" pitchFamily="18" charset="2"/>
              </a:rPr>
              <a:t>4 / 3</a:t>
            </a:r>
            <a:endParaRPr lang="en-US" altLang="en-US" dirty="0"/>
          </a:p>
          <a:p>
            <a:pPr marL="457189" lvl="1" indent="0">
              <a:buNone/>
            </a:pPr>
            <a:r>
              <a:rPr lang="en-US" altLang="en-US" dirty="0" smtClean="0"/>
              <a:t>A * B </a:t>
            </a:r>
            <a:r>
              <a:rPr lang="en-US" altLang="en-US" dirty="0">
                <a:sym typeface="Symbol" panose="05050102010706020507" pitchFamily="18" charset="2"/>
              </a:rPr>
              <a:t> </a:t>
            </a:r>
            <a:r>
              <a:rPr lang="en-US" altLang="en-US" dirty="0" smtClean="0">
                <a:sym typeface="Symbol" panose="05050102010706020507" pitchFamily="18" charset="2"/>
              </a:rPr>
              <a:t>B * A </a:t>
            </a:r>
            <a:r>
              <a:rPr lang="en-US" altLang="en-US" dirty="0">
                <a:sym typeface="Symbol" panose="05050102010706020507" pitchFamily="18" charset="2"/>
              </a:rPr>
              <a:t>for everything (for </a:t>
            </a:r>
            <a:r>
              <a:rPr lang="en-US" altLang="en-US" dirty="0" smtClean="0">
                <a:sym typeface="Symbol" panose="05050102010706020507" pitchFamily="18" charset="2"/>
              </a:rPr>
              <a:t>example</a:t>
            </a:r>
            <a:r>
              <a:rPr lang="en-US" altLang="en-US" dirty="0">
                <a:sym typeface="Symbol" panose="05050102010706020507" pitchFamily="18" charset="2"/>
              </a:rPr>
              <a:t>, matrix </a:t>
            </a:r>
            <a:r>
              <a:rPr lang="en-US" altLang="en-US" dirty="0" smtClean="0">
                <a:sym typeface="Symbol" panose="05050102010706020507" pitchFamily="18" charset="2"/>
              </a:rPr>
              <a:t>multiplication</a:t>
            </a:r>
            <a:r>
              <a:rPr lang="en-US" altLang="en-US" dirty="0">
                <a:sym typeface="Symbol" panose="05050102010706020507" pitchFamily="18" charset="2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65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Propositional Satisfiability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compound proposition is </a:t>
            </a:r>
            <a:r>
              <a:rPr lang="en-US" sz="3200" b="1" dirty="0" smtClean="0">
                <a:solidFill>
                  <a:schemeClr val="tx1"/>
                </a:solidFill>
              </a:rPr>
              <a:t>satisfiable </a:t>
            </a:r>
            <a:r>
              <a:rPr lang="en-US" sz="3200" dirty="0" smtClean="0"/>
              <a:t>if there is an assignment of truth values to its variables that make it </a:t>
            </a:r>
            <a:r>
              <a:rPr lang="en-US" sz="3200" b="1" dirty="0" smtClean="0">
                <a:solidFill>
                  <a:schemeClr val="tx1"/>
                </a:solidFill>
              </a:rPr>
              <a:t>true</a:t>
            </a:r>
            <a:r>
              <a:rPr lang="en-US" sz="3200" dirty="0" smtClean="0"/>
              <a:t>. When no such assignments exist, the compound proposition is </a:t>
            </a:r>
            <a:r>
              <a:rPr lang="en-US" sz="3200" b="1" dirty="0" smtClean="0">
                <a:solidFill>
                  <a:schemeClr val="tx1"/>
                </a:solidFill>
              </a:rPr>
              <a:t>unsatisfiable</a:t>
            </a:r>
            <a:r>
              <a:rPr lang="en-US" sz="3200" dirty="0" smtClean="0"/>
              <a:t>.</a:t>
            </a:r>
          </a:p>
          <a:p>
            <a:endParaRPr lang="en-US" sz="3200" dirty="0"/>
          </a:p>
          <a:p>
            <a:r>
              <a:rPr lang="en-US" sz="3200" dirty="0" smtClean="0"/>
              <a:t>A compound proposition is unsatisfiable </a:t>
            </a:r>
            <a:r>
              <a:rPr lang="en-US" sz="3200" b="1" dirty="0" smtClean="0"/>
              <a:t>if and only if</a:t>
            </a:r>
            <a:r>
              <a:rPr lang="en-US" sz="3200" dirty="0" smtClean="0"/>
              <a:t> its </a:t>
            </a:r>
            <a:r>
              <a:rPr lang="en-US" sz="3200" dirty="0" smtClean="0">
                <a:solidFill>
                  <a:schemeClr val="tx1"/>
                </a:solidFill>
              </a:rPr>
              <a:t>negation is a tautology</a:t>
            </a:r>
            <a:r>
              <a:rPr lang="en-US" sz="3200" dirty="0" smtClean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40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Propositional </a:t>
            </a:r>
            <a:r>
              <a:rPr lang="en-US" dirty="0" smtClean="0"/>
              <a:t>Equivalences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Tautologies, Contradictions, and Contingencies.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Logical Equivalence</a:t>
            </a:r>
          </a:p>
          <a:p>
            <a:pPr lvl="1"/>
            <a:r>
              <a:rPr lang="en-US" smtClean="0"/>
              <a:t>Important </a:t>
            </a:r>
            <a:r>
              <a:rPr lang="en-US" dirty="0" smtClean="0"/>
              <a:t>Logical Equivalences</a:t>
            </a:r>
          </a:p>
          <a:p>
            <a:pPr lvl="1"/>
            <a:r>
              <a:rPr lang="en-US" dirty="0" smtClean="0"/>
              <a:t>Showing Logical Equivalence</a:t>
            </a:r>
          </a:p>
          <a:p>
            <a:pPr marL="393182" lvl="1" indent="0">
              <a:buNone/>
            </a:pPr>
            <a:endParaRPr lang="en-US" dirty="0" smtClean="0"/>
          </a:p>
          <a:p>
            <a:r>
              <a:rPr lang="en-US" smtClean="0"/>
              <a:t>Propositional </a:t>
            </a:r>
            <a:r>
              <a:rPr lang="en-US" dirty="0" err="1" smtClean="0"/>
              <a:t>Satisfiability</a:t>
            </a:r>
            <a:endParaRPr lang="en-US" dirty="0" smtClean="0"/>
          </a:p>
          <a:p>
            <a:pPr indent="0">
              <a:buNone/>
            </a:pPr>
            <a:endParaRPr lang="en-US" dirty="0" smtClean="0"/>
          </a:p>
          <a:p>
            <a:r>
              <a:rPr lang="en-US" smtClean="0"/>
              <a:t>Sudoku Puzzle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69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5019" y="248740"/>
            <a:ext cx="8534400" cy="772539"/>
          </a:xfrm>
        </p:spPr>
        <p:txBody>
          <a:bodyPr>
            <a:normAutofit/>
          </a:bodyPr>
          <a:lstStyle/>
          <a:p>
            <a:r>
              <a:rPr lang="en-US" smtClean="0"/>
              <a:t>Propositional </a:t>
            </a:r>
            <a:r>
              <a:rPr lang="en-US" dirty="0" smtClean="0"/>
              <a:t>Satisfiability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615" y="1100967"/>
            <a:ext cx="10843161" cy="487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   Example: Determine the </a:t>
            </a:r>
            <a:r>
              <a:rPr lang="en-US" sz="3200" dirty="0" err="1" smtClean="0"/>
              <a:t>satisfiability</a:t>
            </a:r>
            <a:r>
              <a:rPr lang="en-US" sz="3200" dirty="0" smtClean="0"/>
              <a:t> of the following compound propositions:</a:t>
            </a:r>
          </a:p>
          <a:p>
            <a:pPr marL="0" indent="0">
              <a:buNone/>
            </a:pPr>
            <a:r>
              <a:rPr lang="en-US" sz="3200" i="1" dirty="0" smtClean="0"/>
              <a:t>		</a:t>
            </a:r>
            <a:r>
              <a:rPr lang="en-US" sz="3200" dirty="0" smtClean="0">
                <a:solidFill>
                  <a:schemeClr val="tx1"/>
                </a:solidFill>
              </a:rPr>
              <a:t>(</a:t>
            </a:r>
            <a:r>
              <a:rPr lang="en-US" sz="3200" i="1" dirty="0" smtClean="0">
                <a:solidFill>
                  <a:schemeClr val="tx1"/>
                </a:solidFill>
              </a:rPr>
              <a:t>p </a:t>
            </a:r>
            <a:r>
              <a:rPr lang="en-US" sz="3200" dirty="0">
                <a:solidFill>
                  <a:schemeClr val="tx1"/>
                </a:solidFill>
              </a:rPr>
              <a:t>∨￢</a:t>
            </a:r>
            <a:r>
              <a:rPr lang="en-US" sz="3200" i="1" dirty="0">
                <a:solidFill>
                  <a:schemeClr val="tx1"/>
                </a:solidFill>
              </a:rPr>
              <a:t>q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∧ (</a:t>
            </a:r>
            <a:r>
              <a:rPr lang="en-US" sz="3200" i="1" dirty="0">
                <a:solidFill>
                  <a:schemeClr val="tx1"/>
                </a:solidFill>
              </a:rPr>
              <a:t>q </a:t>
            </a:r>
            <a:r>
              <a:rPr lang="en-US" sz="3200" dirty="0">
                <a:solidFill>
                  <a:schemeClr val="tx1"/>
                </a:solidFill>
              </a:rPr>
              <a:t>∨￢</a:t>
            </a:r>
            <a:r>
              <a:rPr lang="en-US" sz="3200" i="1" dirty="0">
                <a:solidFill>
                  <a:schemeClr val="tx1"/>
                </a:solidFill>
              </a:rPr>
              <a:t>r</a:t>
            </a:r>
            <a:r>
              <a:rPr lang="en-US" sz="3200" dirty="0">
                <a:solidFill>
                  <a:schemeClr val="tx1"/>
                </a:solidFill>
              </a:rPr>
              <a:t>) </a:t>
            </a:r>
            <a:r>
              <a:rPr lang="en-US" sz="3200" dirty="0" smtClean="0">
                <a:solidFill>
                  <a:schemeClr val="tx1"/>
                </a:solidFill>
              </a:rPr>
              <a:t>∧ (</a:t>
            </a:r>
            <a:r>
              <a:rPr lang="en-US" sz="3200" i="1" dirty="0">
                <a:solidFill>
                  <a:schemeClr val="tx1"/>
                </a:solidFill>
              </a:rPr>
              <a:t>r </a:t>
            </a:r>
            <a:r>
              <a:rPr lang="en-US" sz="3200" dirty="0">
                <a:solidFill>
                  <a:schemeClr val="tx1"/>
                </a:solidFill>
              </a:rPr>
              <a:t>∨￢</a:t>
            </a:r>
            <a:r>
              <a:rPr lang="en-US" sz="3200" i="1" dirty="0">
                <a:solidFill>
                  <a:schemeClr val="tx1"/>
                </a:solidFill>
              </a:rPr>
              <a:t>p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</a:p>
          <a:p>
            <a:pPr>
              <a:buNone/>
            </a:pPr>
            <a:r>
              <a:rPr lang="en-US" sz="3200" dirty="0" smtClean="0"/>
              <a:t>   Solution: </a:t>
            </a:r>
            <a:r>
              <a:rPr lang="en-US" sz="3200" dirty="0" smtClean="0">
                <a:solidFill>
                  <a:schemeClr val="accent3"/>
                </a:solidFill>
              </a:rPr>
              <a:t>Satisfiable. Assign </a:t>
            </a:r>
            <a:r>
              <a:rPr lang="en-US" sz="3200" b="1" dirty="0" smtClean="0">
                <a:solidFill>
                  <a:schemeClr val="accent3"/>
                </a:solidFill>
              </a:rPr>
              <a:t>T</a:t>
            </a:r>
            <a:r>
              <a:rPr lang="en-US" sz="3200" dirty="0" smtClean="0">
                <a:solidFill>
                  <a:schemeClr val="accent3"/>
                </a:solidFill>
              </a:rPr>
              <a:t> to </a:t>
            </a:r>
            <a:r>
              <a:rPr lang="en-US" sz="3200" i="1" dirty="0" smtClean="0">
                <a:solidFill>
                  <a:schemeClr val="accent3"/>
                </a:solidFill>
                <a:latin typeface="Cambria Math" pitchFamily="18" charset="0"/>
                <a:ea typeface="Cambria Math" pitchFamily="18" charset="0"/>
              </a:rPr>
              <a:t>p, q, </a:t>
            </a:r>
            <a:r>
              <a:rPr lang="en-US" sz="3200" dirty="0" smtClean="0">
                <a:solidFill>
                  <a:schemeClr val="accent3"/>
                </a:solidFill>
              </a:rPr>
              <a:t>and </a:t>
            </a:r>
            <a:r>
              <a:rPr lang="en-US" sz="3200" i="1" dirty="0" smtClean="0">
                <a:solidFill>
                  <a:schemeClr val="accent3"/>
                </a:solidFill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sz="3200" dirty="0" smtClean="0">
                <a:solidFill>
                  <a:schemeClr val="accent3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3200" i="1" dirty="0" smtClean="0">
                <a:solidFill>
                  <a:schemeClr val="tx1"/>
                </a:solidFill>
              </a:rPr>
              <a:t>		</a:t>
            </a:r>
            <a:r>
              <a:rPr lang="en-US" sz="3200" dirty="0" smtClean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p </a:t>
            </a:r>
            <a:r>
              <a:rPr lang="en-US" sz="3200" dirty="0">
                <a:solidFill>
                  <a:schemeClr val="tx1"/>
                </a:solidFill>
              </a:rPr>
              <a:t>∨ </a:t>
            </a:r>
            <a:r>
              <a:rPr lang="en-US" sz="3200" i="1" dirty="0">
                <a:solidFill>
                  <a:schemeClr val="tx1"/>
                </a:solidFill>
              </a:rPr>
              <a:t>q </a:t>
            </a:r>
            <a:r>
              <a:rPr lang="en-US" sz="3200" dirty="0">
                <a:solidFill>
                  <a:schemeClr val="tx1"/>
                </a:solidFill>
              </a:rPr>
              <a:t>∨ </a:t>
            </a:r>
            <a:r>
              <a:rPr lang="en-US" sz="3200" i="1" dirty="0">
                <a:solidFill>
                  <a:schemeClr val="tx1"/>
                </a:solidFill>
              </a:rPr>
              <a:t>r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∧ (￢</a:t>
            </a:r>
            <a:r>
              <a:rPr lang="en-US" sz="3200" i="1" dirty="0">
                <a:solidFill>
                  <a:schemeClr val="tx1"/>
                </a:solidFill>
              </a:rPr>
              <a:t>p </a:t>
            </a:r>
            <a:r>
              <a:rPr lang="en-US" sz="3200" dirty="0">
                <a:solidFill>
                  <a:schemeClr val="tx1"/>
                </a:solidFill>
              </a:rPr>
              <a:t>∨￢</a:t>
            </a:r>
            <a:r>
              <a:rPr lang="en-US" sz="3200" i="1" dirty="0">
                <a:solidFill>
                  <a:schemeClr val="tx1"/>
                </a:solidFill>
              </a:rPr>
              <a:t>q </a:t>
            </a:r>
            <a:r>
              <a:rPr lang="en-US" sz="3200" dirty="0">
                <a:solidFill>
                  <a:schemeClr val="tx1"/>
                </a:solidFill>
              </a:rPr>
              <a:t>∨￢</a:t>
            </a:r>
            <a:r>
              <a:rPr lang="en-US" sz="3200" i="1" dirty="0">
                <a:solidFill>
                  <a:schemeClr val="tx1"/>
                </a:solidFill>
              </a:rPr>
              <a:t>r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</a:p>
          <a:p>
            <a:pPr>
              <a:buNone/>
            </a:pPr>
            <a:r>
              <a:rPr lang="en-US" sz="3200" dirty="0" smtClean="0"/>
              <a:t>   Solution: </a:t>
            </a:r>
            <a:r>
              <a:rPr lang="en-US" sz="3200" dirty="0" smtClean="0">
                <a:solidFill>
                  <a:schemeClr val="accent3"/>
                </a:solidFill>
              </a:rPr>
              <a:t>Satisfiable. Assign </a:t>
            </a:r>
            <a:r>
              <a:rPr lang="en-US" sz="3200" b="1" dirty="0" smtClean="0">
                <a:solidFill>
                  <a:schemeClr val="accent3"/>
                </a:solidFill>
              </a:rPr>
              <a:t>T</a:t>
            </a:r>
            <a:r>
              <a:rPr lang="en-US" sz="3200" dirty="0" smtClean="0">
                <a:solidFill>
                  <a:schemeClr val="accent3"/>
                </a:solidFill>
              </a:rPr>
              <a:t> to </a:t>
            </a:r>
            <a:r>
              <a:rPr lang="en-US" sz="3200" i="1" dirty="0" smtClean="0">
                <a:solidFill>
                  <a:schemeClr val="accent3"/>
                </a:solidFill>
                <a:latin typeface="Cambria Math" pitchFamily="18" charset="0"/>
                <a:ea typeface="Cambria Math" pitchFamily="18" charset="0"/>
              </a:rPr>
              <a:t>p </a:t>
            </a:r>
            <a:r>
              <a:rPr lang="en-US" sz="3200" dirty="0" smtClean="0">
                <a:solidFill>
                  <a:schemeClr val="accent3"/>
                </a:solidFill>
                <a:latin typeface="Cambria Math" pitchFamily="18" charset="0"/>
                <a:ea typeface="Cambria Math" pitchFamily="18" charset="0"/>
              </a:rPr>
              <a:t>and</a:t>
            </a:r>
            <a:r>
              <a:rPr lang="en-US" sz="3200" i="1" dirty="0" smtClean="0">
                <a:solidFill>
                  <a:schemeClr val="accent3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b="1" dirty="0" smtClean="0">
                <a:solidFill>
                  <a:schemeClr val="accent3"/>
                </a:solidFill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3200" i="1" dirty="0" smtClean="0">
                <a:solidFill>
                  <a:schemeClr val="accent3"/>
                </a:solidFill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sz="3200" dirty="0" smtClean="0">
                <a:solidFill>
                  <a:schemeClr val="accent3"/>
                </a:solidFill>
                <a:latin typeface="Cambria Math" pitchFamily="18" charset="0"/>
                <a:ea typeface="Cambria Math" pitchFamily="18" charset="0"/>
              </a:rPr>
              <a:t>to</a:t>
            </a:r>
            <a:r>
              <a:rPr lang="en-US" sz="3200" i="1" dirty="0" smtClean="0">
                <a:solidFill>
                  <a:schemeClr val="accent3"/>
                </a:solidFill>
                <a:latin typeface="Cambria Math" pitchFamily="18" charset="0"/>
                <a:ea typeface="Cambria Math" pitchFamily="18" charset="0"/>
              </a:rPr>
              <a:t> q</a:t>
            </a:r>
            <a:r>
              <a:rPr lang="en-US" sz="3200" dirty="0" smtClean="0">
                <a:solidFill>
                  <a:schemeClr val="accent3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i="1" dirty="0">
                <a:solidFill>
                  <a:schemeClr val="tx1"/>
                </a:solidFill>
              </a:rPr>
              <a:t>p </a:t>
            </a:r>
            <a:r>
              <a:rPr lang="en-US" sz="2800" dirty="0">
                <a:solidFill>
                  <a:schemeClr val="tx1"/>
                </a:solidFill>
              </a:rPr>
              <a:t>∨￢</a:t>
            </a:r>
            <a:r>
              <a:rPr lang="en-US" sz="2800" i="1" dirty="0">
                <a:solidFill>
                  <a:schemeClr val="tx1"/>
                </a:solidFill>
              </a:rPr>
              <a:t>q</a:t>
            </a:r>
            <a:r>
              <a:rPr lang="en-US" sz="2800" dirty="0">
                <a:solidFill>
                  <a:schemeClr val="tx1"/>
                </a:solidFill>
              </a:rPr>
              <a:t>) ∧ (</a:t>
            </a:r>
            <a:r>
              <a:rPr lang="en-US" sz="2800" i="1" dirty="0">
                <a:solidFill>
                  <a:schemeClr val="tx1"/>
                </a:solidFill>
              </a:rPr>
              <a:t>q </a:t>
            </a:r>
            <a:r>
              <a:rPr lang="en-US" sz="2800" dirty="0">
                <a:solidFill>
                  <a:schemeClr val="tx1"/>
                </a:solidFill>
              </a:rPr>
              <a:t>∨￢</a:t>
            </a:r>
            <a:r>
              <a:rPr lang="en-US" sz="2800" i="1" dirty="0">
                <a:solidFill>
                  <a:schemeClr val="tx1"/>
                </a:solidFill>
              </a:rPr>
              <a:t>r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∧ (</a:t>
            </a:r>
            <a:r>
              <a:rPr lang="en-US" sz="2800" i="1" dirty="0">
                <a:solidFill>
                  <a:schemeClr val="tx1"/>
                </a:solidFill>
              </a:rPr>
              <a:t>r </a:t>
            </a:r>
            <a:r>
              <a:rPr lang="en-US" sz="2800" dirty="0">
                <a:solidFill>
                  <a:schemeClr val="tx1"/>
                </a:solidFill>
              </a:rPr>
              <a:t>∨￢</a:t>
            </a:r>
            <a:r>
              <a:rPr lang="en-US" sz="2800" i="1" dirty="0">
                <a:solidFill>
                  <a:schemeClr val="tx1"/>
                </a:solidFill>
              </a:rPr>
              <a:t>p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∧ (</a:t>
            </a:r>
            <a:r>
              <a:rPr lang="en-US" sz="2800" i="1" dirty="0">
                <a:solidFill>
                  <a:schemeClr val="tx1"/>
                </a:solidFill>
              </a:rPr>
              <a:t>p </a:t>
            </a:r>
            <a:r>
              <a:rPr lang="en-US" sz="2800" dirty="0">
                <a:solidFill>
                  <a:schemeClr val="tx1"/>
                </a:solidFill>
              </a:rPr>
              <a:t>∨ </a:t>
            </a:r>
            <a:r>
              <a:rPr lang="en-US" sz="2800" i="1" dirty="0">
                <a:solidFill>
                  <a:schemeClr val="tx1"/>
                </a:solidFill>
              </a:rPr>
              <a:t>q </a:t>
            </a:r>
            <a:r>
              <a:rPr lang="en-US" sz="2800" dirty="0">
                <a:solidFill>
                  <a:schemeClr val="tx1"/>
                </a:solidFill>
              </a:rPr>
              <a:t>∨ </a:t>
            </a:r>
            <a:r>
              <a:rPr lang="en-US" sz="2800" i="1" dirty="0">
                <a:solidFill>
                  <a:schemeClr val="tx1"/>
                </a:solidFill>
              </a:rPr>
              <a:t>r</a:t>
            </a:r>
            <a:r>
              <a:rPr lang="en-US" sz="2800" dirty="0">
                <a:solidFill>
                  <a:schemeClr val="tx1"/>
                </a:solidFill>
              </a:rPr>
              <a:t>) ∧ (￢</a:t>
            </a:r>
            <a:r>
              <a:rPr lang="en-US" sz="2800" i="1" dirty="0">
                <a:solidFill>
                  <a:schemeClr val="tx1"/>
                </a:solidFill>
              </a:rPr>
              <a:t>p </a:t>
            </a:r>
            <a:r>
              <a:rPr lang="en-US" sz="2800" dirty="0">
                <a:solidFill>
                  <a:schemeClr val="tx1"/>
                </a:solidFill>
              </a:rPr>
              <a:t>∨￢</a:t>
            </a:r>
            <a:r>
              <a:rPr lang="en-US" sz="2800" i="1" dirty="0">
                <a:solidFill>
                  <a:schemeClr val="tx1"/>
                </a:solidFill>
              </a:rPr>
              <a:t>q </a:t>
            </a:r>
            <a:r>
              <a:rPr lang="en-US" sz="2800" dirty="0">
                <a:solidFill>
                  <a:schemeClr val="tx1"/>
                </a:solidFill>
              </a:rPr>
              <a:t>∨￢</a:t>
            </a:r>
            <a:r>
              <a:rPr lang="en-US" sz="2800" i="1" dirty="0">
                <a:solidFill>
                  <a:schemeClr val="tx1"/>
                </a:solidFill>
              </a:rPr>
              <a:t>r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3200" dirty="0" smtClean="0"/>
              <a:t> </a:t>
            </a:r>
            <a:r>
              <a:rPr lang="en-US" sz="3200" dirty="0"/>
              <a:t>Solution: </a:t>
            </a:r>
            <a:r>
              <a:rPr lang="en-US" sz="3200" dirty="0" smtClean="0">
                <a:solidFill>
                  <a:schemeClr val="accent3"/>
                </a:solidFill>
              </a:rPr>
              <a:t>Unsatisfiable – Find out.</a:t>
            </a:r>
          </a:p>
          <a:p>
            <a:pPr algn="ctr">
              <a:buNone/>
            </a:pPr>
            <a:endParaRPr lang="en-US" sz="3200" dirty="0" smtClean="0"/>
          </a:p>
          <a:p>
            <a:pPr>
              <a:buNone/>
            </a:pP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5384" y="5363322"/>
            <a:ext cx="107386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(</a:t>
            </a:r>
            <a:r>
              <a:rPr lang="en-US" sz="1600" i="1" dirty="0">
                <a:solidFill>
                  <a:schemeClr val="accent3"/>
                </a:solidFill>
              </a:rPr>
              <a:t>p </a:t>
            </a:r>
            <a:r>
              <a:rPr lang="en-US" sz="1600" dirty="0">
                <a:solidFill>
                  <a:schemeClr val="accent3"/>
                </a:solidFill>
              </a:rPr>
              <a:t>∨￢</a:t>
            </a:r>
            <a:r>
              <a:rPr lang="en-US" sz="1600" i="1" dirty="0">
                <a:solidFill>
                  <a:schemeClr val="accent3"/>
                </a:solidFill>
              </a:rPr>
              <a:t>q</a:t>
            </a:r>
            <a:r>
              <a:rPr lang="en-US" sz="1600" dirty="0">
                <a:solidFill>
                  <a:schemeClr val="accent3"/>
                </a:solidFill>
              </a:rPr>
              <a:t>)</a:t>
            </a:r>
            <a:r>
              <a:rPr lang="en-US" sz="1600" i="1" dirty="0">
                <a:solidFill>
                  <a:schemeClr val="accent3"/>
                </a:solidFill>
              </a:rPr>
              <a:t> </a:t>
            </a:r>
            <a:r>
              <a:rPr lang="en-US" sz="1600" dirty="0">
                <a:solidFill>
                  <a:schemeClr val="accent3"/>
                </a:solidFill>
              </a:rPr>
              <a:t>∧ (</a:t>
            </a:r>
            <a:r>
              <a:rPr lang="en-US" sz="1600" i="1" dirty="0">
                <a:solidFill>
                  <a:schemeClr val="accent3"/>
                </a:solidFill>
              </a:rPr>
              <a:t>q </a:t>
            </a:r>
            <a:r>
              <a:rPr lang="en-US" sz="1600" dirty="0">
                <a:solidFill>
                  <a:schemeClr val="accent3"/>
                </a:solidFill>
              </a:rPr>
              <a:t>∨￢</a:t>
            </a:r>
            <a:r>
              <a:rPr lang="en-US" sz="1600" i="1" dirty="0">
                <a:solidFill>
                  <a:schemeClr val="accent3"/>
                </a:solidFill>
              </a:rPr>
              <a:t>r</a:t>
            </a:r>
            <a:r>
              <a:rPr lang="en-US" sz="1600" dirty="0">
                <a:solidFill>
                  <a:schemeClr val="accent3"/>
                </a:solidFill>
              </a:rPr>
              <a:t>)</a:t>
            </a:r>
            <a:r>
              <a:rPr lang="en-US" sz="1600" i="1" dirty="0">
                <a:solidFill>
                  <a:schemeClr val="accent3"/>
                </a:solidFill>
              </a:rPr>
              <a:t> </a:t>
            </a:r>
            <a:r>
              <a:rPr lang="en-US" sz="1600" dirty="0">
                <a:solidFill>
                  <a:schemeClr val="accent3"/>
                </a:solidFill>
              </a:rPr>
              <a:t>∧ (</a:t>
            </a:r>
            <a:r>
              <a:rPr lang="en-US" sz="1600" i="1" dirty="0">
                <a:solidFill>
                  <a:schemeClr val="accent3"/>
                </a:solidFill>
              </a:rPr>
              <a:t>r </a:t>
            </a:r>
            <a:r>
              <a:rPr lang="en-US" sz="1600" dirty="0">
                <a:solidFill>
                  <a:schemeClr val="accent3"/>
                </a:solidFill>
              </a:rPr>
              <a:t>∨￢</a:t>
            </a:r>
            <a:r>
              <a:rPr lang="en-US" sz="1600" i="1" dirty="0">
                <a:solidFill>
                  <a:schemeClr val="accent3"/>
                </a:solidFill>
              </a:rPr>
              <a:t>p</a:t>
            </a:r>
            <a:r>
              <a:rPr lang="en-US" sz="1600" dirty="0">
                <a:solidFill>
                  <a:schemeClr val="accent3"/>
                </a:solidFill>
              </a:rPr>
              <a:t>)</a:t>
            </a:r>
            <a:r>
              <a:rPr lang="en-US" sz="1600" i="1" dirty="0">
                <a:solidFill>
                  <a:schemeClr val="accent3"/>
                </a:solidFill>
              </a:rPr>
              <a:t> </a:t>
            </a:r>
            <a:r>
              <a:rPr lang="en-US" sz="1600" dirty="0"/>
              <a:t>and </a:t>
            </a:r>
            <a:r>
              <a:rPr lang="en-US" sz="1600" dirty="0">
                <a:solidFill>
                  <a:schemeClr val="tx2">
                    <a:lumMod val="90000"/>
                  </a:schemeClr>
                </a:solidFill>
              </a:rPr>
              <a:t>(</a:t>
            </a:r>
            <a:r>
              <a:rPr lang="en-US" sz="1600" i="1" dirty="0">
                <a:solidFill>
                  <a:schemeClr val="tx2">
                    <a:lumMod val="90000"/>
                  </a:schemeClr>
                </a:solidFill>
              </a:rPr>
              <a:t>p </a:t>
            </a:r>
            <a:r>
              <a:rPr lang="en-US" sz="1600" dirty="0">
                <a:solidFill>
                  <a:schemeClr val="tx2">
                    <a:lumMod val="90000"/>
                  </a:schemeClr>
                </a:solidFill>
              </a:rPr>
              <a:t>∨ </a:t>
            </a:r>
            <a:r>
              <a:rPr lang="en-US" sz="1600" i="1" dirty="0">
                <a:solidFill>
                  <a:schemeClr val="tx2">
                    <a:lumMod val="90000"/>
                  </a:schemeClr>
                </a:solidFill>
              </a:rPr>
              <a:t>q </a:t>
            </a:r>
            <a:r>
              <a:rPr lang="en-US" sz="1600" dirty="0">
                <a:solidFill>
                  <a:schemeClr val="tx2">
                    <a:lumMod val="90000"/>
                  </a:schemeClr>
                </a:solidFill>
              </a:rPr>
              <a:t>∨ </a:t>
            </a:r>
            <a:r>
              <a:rPr lang="en-US" sz="1600" i="1" dirty="0">
                <a:solidFill>
                  <a:schemeClr val="tx2">
                    <a:lumMod val="90000"/>
                  </a:schemeClr>
                </a:solidFill>
              </a:rPr>
              <a:t>r</a:t>
            </a:r>
            <a:r>
              <a:rPr lang="en-US" sz="1600" dirty="0">
                <a:solidFill>
                  <a:schemeClr val="tx2">
                    <a:lumMod val="90000"/>
                  </a:schemeClr>
                </a:solidFill>
              </a:rPr>
              <a:t>)</a:t>
            </a:r>
            <a:r>
              <a:rPr lang="en-US" sz="1600" i="1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2">
                    <a:lumMod val="90000"/>
                  </a:schemeClr>
                </a:solidFill>
              </a:rPr>
              <a:t>∧ (￢</a:t>
            </a:r>
            <a:r>
              <a:rPr lang="en-US" sz="1600" i="1" dirty="0">
                <a:solidFill>
                  <a:schemeClr val="tx2">
                    <a:lumMod val="90000"/>
                  </a:schemeClr>
                </a:solidFill>
              </a:rPr>
              <a:t>p </a:t>
            </a:r>
            <a:r>
              <a:rPr lang="en-US" sz="1600" dirty="0">
                <a:solidFill>
                  <a:schemeClr val="tx2">
                    <a:lumMod val="90000"/>
                  </a:schemeClr>
                </a:solidFill>
              </a:rPr>
              <a:t>∨￢</a:t>
            </a:r>
            <a:r>
              <a:rPr lang="en-US" sz="1600" i="1" dirty="0">
                <a:solidFill>
                  <a:schemeClr val="tx2">
                    <a:lumMod val="90000"/>
                  </a:schemeClr>
                </a:solidFill>
              </a:rPr>
              <a:t>q </a:t>
            </a:r>
            <a:r>
              <a:rPr lang="en-US" sz="1600" dirty="0">
                <a:solidFill>
                  <a:schemeClr val="tx2">
                    <a:lumMod val="90000"/>
                  </a:schemeClr>
                </a:solidFill>
              </a:rPr>
              <a:t>∨￢</a:t>
            </a:r>
            <a:r>
              <a:rPr lang="en-US" sz="1600" i="1" dirty="0">
                <a:solidFill>
                  <a:schemeClr val="tx2">
                    <a:lumMod val="90000"/>
                  </a:schemeClr>
                </a:solidFill>
              </a:rPr>
              <a:t>r</a:t>
            </a:r>
            <a:r>
              <a:rPr lang="en-US" sz="1600" dirty="0">
                <a:solidFill>
                  <a:schemeClr val="tx2">
                    <a:lumMod val="90000"/>
                  </a:schemeClr>
                </a:solidFill>
              </a:rPr>
              <a:t>)</a:t>
            </a:r>
            <a:r>
              <a:rPr lang="en-US" sz="1600" i="1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sz="1600" dirty="0"/>
              <a:t>must </a:t>
            </a:r>
            <a:r>
              <a:rPr lang="en-US" sz="1600" dirty="0" smtClean="0"/>
              <a:t>both be </a:t>
            </a:r>
            <a:r>
              <a:rPr lang="en-US" sz="1600" dirty="0"/>
              <a:t>true. </a:t>
            </a:r>
            <a:r>
              <a:rPr lang="en-US" sz="1600" dirty="0" smtClean="0"/>
              <a:t>For </a:t>
            </a:r>
            <a:r>
              <a:rPr lang="en-US" sz="1600" dirty="0">
                <a:solidFill>
                  <a:schemeClr val="accent3"/>
                </a:solidFill>
              </a:rPr>
              <a:t>the first </a:t>
            </a:r>
            <a:r>
              <a:rPr lang="en-US" sz="1600" dirty="0"/>
              <a:t>to be true, the three variables must have the same truth values, </a:t>
            </a:r>
            <a:r>
              <a:rPr lang="en-US" sz="1600" dirty="0" smtClean="0"/>
              <a:t>and </a:t>
            </a:r>
            <a:r>
              <a:rPr lang="en-US" sz="1600" dirty="0" smtClean="0">
                <a:solidFill>
                  <a:schemeClr val="tx2">
                    <a:lumMod val="90000"/>
                  </a:schemeClr>
                </a:solidFill>
              </a:rPr>
              <a:t>for </a:t>
            </a:r>
            <a:r>
              <a:rPr lang="en-US" sz="1600" dirty="0">
                <a:solidFill>
                  <a:schemeClr val="tx2">
                    <a:lumMod val="90000"/>
                  </a:schemeClr>
                </a:solidFill>
              </a:rPr>
              <a:t>the second </a:t>
            </a:r>
            <a:r>
              <a:rPr lang="en-US" sz="1600" dirty="0"/>
              <a:t>to be true, at least one of three variables must be true and at least one </a:t>
            </a:r>
            <a:r>
              <a:rPr lang="en-US" sz="1600" dirty="0" smtClean="0"/>
              <a:t>must be </a:t>
            </a:r>
            <a:r>
              <a:rPr lang="en-US" sz="1600" dirty="0"/>
              <a:t>false. However, these conditions are contradictory. From these observations we </a:t>
            </a:r>
            <a:r>
              <a:rPr lang="en-US" sz="1600" dirty="0" smtClean="0"/>
              <a:t>conclude that </a:t>
            </a:r>
            <a:r>
              <a:rPr lang="en-US" sz="1600" dirty="0"/>
              <a:t>no assignment of truth values to </a:t>
            </a:r>
            <a:r>
              <a:rPr lang="en-US" sz="1600" i="1" dirty="0"/>
              <a:t>p</a:t>
            </a:r>
            <a:r>
              <a:rPr lang="en-US" sz="1600" dirty="0"/>
              <a:t>, </a:t>
            </a:r>
            <a:r>
              <a:rPr lang="en-US" sz="1600" i="1" dirty="0"/>
              <a:t>q</a:t>
            </a:r>
            <a:r>
              <a:rPr lang="en-US" sz="1600" dirty="0"/>
              <a:t>, and </a:t>
            </a:r>
            <a:r>
              <a:rPr lang="en-US" sz="1600" i="1" dirty="0"/>
              <a:t>r </a:t>
            </a:r>
            <a:r>
              <a:rPr lang="en-US" sz="1600" dirty="0"/>
              <a:t>makes </a:t>
            </a:r>
            <a:r>
              <a:rPr lang="en-US" sz="1600" i="1" dirty="0" smtClean="0"/>
              <a:t>the compound proposition </a:t>
            </a:r>
            <a:r>
              <a:rPr lang="en-US" sz="1600" dirty="0"/>
              <a:t>true. Hence, it is unsatisfiable.</a:t>
            </a:r>
          </a:p>
        </p:txBody>
      </p:sp>
    </p:spTree>
    <p:extLst>
      <p:ext uri="{BB962C8B-B14F-4D97-AF65-F5344CB8AC3E}">
        <p14:creationId xmlns:p14="http://schemas.microsoft.com/office/powerpoint/2010/main" val="317940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200" b="1" dirty="0" smtClean="0"/>
                  <a:t>Notation:</a:t>
                </a:r>
                <a:r>
                  <a:rPr lang="en-US" sz="3200" dirty="0" smtClean="0"/>
                  <a:t> </a:t>
                </a:r>
              </a:p>
              <a:p>
                <a:pPr lvl="1"/>
                <a:r>
                  <a:rPr lang="en-US" sz="3200" dirty="0" smtClean="0">
                    <a:solidFill>
                      <a:schemeClr val="tx1"/>
                    </a:solidFill>
                  </a:rPr>
                  <a:t>                </a:t>
                </a:r>
                <a14:m>
                  <m:oMath xmlns:m="http://schemas.openxmlformats.org/officeDocument/2006/math">
                    <m:nary>
                      <m:naryPr>
                        <m:chr m:val="⋁"/>
                        <m:limLoc m:val="subSup"/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sz="3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3200" dirty="0" smtClean="0"/>
                  <a:t> </a:t>
                </a:r>
                <a:r>
                  <a:rPr lang="en-US" sz="3200" dirty="0" smtClean="0">
                    <a:solidFill>
                      <a:srgbClr val="00B0F0"/>
                    </a:solidFill>
                  </a:rPr>
                  <a:t>is used for </a:t>
                </a:r>
                <a:r>
                  <a:rPr lang="en-US" altLang="en-US" sz="3200" i="1" dirty="0" smtClean="0">
                    <a:sym typeface="Symbol" panose="05050102010706020507" pitchFamily="18" charset="2"/>
                  </a:rPr>
                  <a:t>p</a:t>
                </a:r>
                <a:r>
                  <a:rPr lang="en-US" altLang="en-US" sz="3200" i="1" baseline="-25000" dirty="0" smtClean="0">
                    <a:sym typeface="Symbol" panose="05050102010706020507" pitchFamily="18" charset="2"/>
                  </a:rPr>
                  <a:t>1</a:t>
                </a:r>
                <a:r>
                  <a:rPr lang="en-US" altLang="en-US" sz="3200" dirty="0" smtClean="0">
                    <a:sym typeface="Symbol" panose="05050102010706020507" pitchFamily="18" charset="2"/>
                  </a:rPr>
                  <a:t> </a:t>
                </a:r>
                <a:r>
                  <a:rPr lang="en-US" altLang="en-US" sz="3200" dirty="0">
                    <a:sym typeface="Symbol" panose="05050102010706020507" pitchFamily="18" charset="2"/>
                  </a:rPr>
                  <a:t> </a:t>
                </a:r>
                <a:r>
                  <a:rPr lang="en-US" altLang="en-US" sz="3200" i="1" dirty="0" smtClean="0">
                    <a:sym typeface="Symbol" panose="05050102010706020507" pitchFamily="18" charset="2"/>
                  </a:rPr>
                  <a:t>p</a:t>
                </a:r>
                <a:r>
                  <a:rPr lang="en-US" altLang="en-US" sz="3200" i="1" baseline="-25000" dirty="0" smtClean="0">
                    <a:sym typeface="Symbol" panose="05050102010706020507" pitchFamily="18" charset="2"/>
                  </a:rPr>
                  <a:t>2</a:t>
                </a:r>
                <a:r>
                  <a:rPr lang="en-US" altLang="en-US" sz="3200" dirty="0" smtClean="0">
                    <a:sym typeface="Symbol" panose="05050102010706020507" pitchFamily="18" charset="2"/>
                  </a:rPr>
                  <a:t> </a:t>
                </a:r>
                <a:r>
                  <a:rPr lang="en-US" altLang="en-US" sz="3200" dirty="0">
                    <a:sym typeface="Symbol" panose="05050102010706020507" pitchFamily="18" charset="2"/>
                  </a:rPr>
                  <a:t> </a:t>
                </a:r>
                <a:r>
                  <a:rPr lang="en-US" altLang="en-US" sz="3200" i="1" dirty="0" smtClean="0">
                    <a:sym typeface="Symbol" panose="05050102010706020507" pitchFamily="18" charset="2"/>
                  </a:rPr>
                  <a:t>…</a:t>
                </a:r>
                <a:r>
                  <a:rPr lang="en-US" altLang="en-US" sz="3200" dirty="0" smtClean="0">
                    <a:sym typeface="Symbol" panose="05050102010706020507" pitchFamily="18" charset="2"/>
                  </a:rPr>
                  <a:t> </a:t>
                </a:r>
                <a:r>
                  <a:rPr lang="en-US" altLang="en-US" sz="3200" dirty="0">
                    <a:sym typeface="Symbol" panose="05050102010706020507" pitchFamily="18" charset="2"/>
                  </a:rPr>
                  <a:t> </a:t>
                </a:r>
                <a:r>
                  <a:rPr lang="en-US" altLang="en-US" sz="3200" i="1" dirty="0" err="1" smtClean="0">
                    <a:sym typeface="Symbol" panose="05050102010706020507" pitchFamily="18" charset="2"/>
                  </a:rPr>
                  <a:t>p</a:t>
                </a:r>
                <a:r>
                  <a:rPr lang="en-US" altLang="en-US" sz="3200" i="1" baseline="-25000" dirty="0" err="1" smtClean="0">
                    <a:sym typeface="Symbol" panose="05050102010706020507" pitchFamily="18" charset="2"/>
                  </a:rPr>
                  <a:t>n</a:t>
                </a:r>
                <a:r>
                  <a:rPr lang="en-US" altLang="en-US" sz="3200" dirty="0" smtClean="0">
                    <a:sym typeface="Symbol" panose="05050102010706020507" pitchFamily="18" charset="2"/>
                  </a:rPr>
                  <a:t> </a:t>
                </a:r>
              </a:p>
              <a:p>
                <a:pPr marL="457189" lvl="1" indent="0">
                  <a:buNone/>
                </a:pPr>
                <a:endParaRPr lang="en-US" altLang="en-US" sz="3200" dirty="0" smtClean="0">
                  <a:sym typeface="Symbol" panose="05050102010706020507" pitchFamily="18" charset="2"/>
                </a:endParaRPr>
              </a:p>
              <a:p>
                <a:pPr lvl="1"/>
                <a:r>
                  <a:rPr lang="en-US" sz="3200" dirty="0" smtClean="0"/>
                  <a:t>                </a:t>
                </a:r>
                <a14:m>
                  <m:oMath xmlns:m="http://schemas.openxmlformats.org/officeDocument/2006/math">
                    <m:nary>
                      <m:naryPr>
                        <m:chr m:val="⋀"/>
                        <m:limLoc m:val="subSup"/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32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3200" dirty="0" smtClean="0">
                    <a:solidFill>
                      <a:srgbClr val="00B0F0"/>
                    </a:solidFill>
                  </a:rPr>
                  <a:t> is </a:t>
                </a:r>
                <a:r>
                  <a:rPr lang="en-US" sz="3200" dirty="0">
                    <a:solidFill>
                      <a:srgbClr val="00B0F0"/>
                    </a:solidFill>
                  </a:rPr>
                  <a:t>used for </a:t>
                </a:r>
                <a:r>
                  <a:rPr lang="en-US" altLang="en-US" sz="3200" i="1" dirty="0">
                    <a:sym typeface="Symbol" panose="05050102010706020507" pitchFamily="18" charset="2"/>
                  </a:rPr>
                  <a:t>p</a:t>
                </a:r>
                <a:r>
                  <a:rPr lang="en-US" altLang="en-US" sz="3200" i="1" baseline="-25000" dirty="0">
                    <a:sym typeface="Symbol" panose="05050102010706020507" pitchFamily="18" charset="2"/>
                  </a:rPr>
                  <a:t>1</a:t>
                </a:r>
                <a:r>
                  <a:rPr lang="en-US" altLang="en-US" sz="3200" dirty="0">
                    <a:sym typeface="Symbol" panose="05050102010706020507" pitchFamily="18" charset="2"/>
                  </a:rPr>
                  <a:t> </a:t>
                </a:r>
                <a:r>
                  <a:rPr lang="en-US" altLang="en-US" sz="3200" dirty="0" smtClean="0">
                    <a:sym typeface="Symbol" panose="05050102010706020507" pitchFamily="18" charset="2"/>
                  </a:rPr>
                  <a:t> </a:t>
                </a:r>
                <a:r>
                  <a:rPr lang="en-US" altLang="en-US" sz="3200" i="1" dirty="0">
                    <a:sym typeface="Symbol" panose="05050102010706020507" pitchFamily="18" charset="2"/>
                  </a:rPr>
                  <a:t>p</a:t>
                </a:r>
                <a:r>
                  <a:rPr lang="en-US" altLang="en-US" sz="3200" i="1" baseline="-25000" dirty="0">
                    <a:sym typeface="Symbol" panose="05050102010706020507" pitchFamily="18" charset="2"/>
                  </a:rPr>
                  <a:t>2</a:t>
                </a:r>
                <a:r>
                  <a:rPr lang="en-US" altLang="en-US" sz="3200" dirty="0">
                    <a:sym typeface="Symbol" panose="05050102010706020507" pitchFamily="18" charset="2"/>
                  </a:rPr>
                  <a:t> </a:t>
                </a:r>
                <a:r>
                  <a:rPr lang="en-US" altLang="en-US" sz="3200" dirty="0" smtClean="0">
                    <a:sym typeface="Symbol" panose="05050102010706020507" pitchFamily="18" charset="2"/>
                  </a:rPr>
                  <a:t> </a:t>
                </a:r>
                <a:r>
                  <a:rPr lang="en-US" altLang="en-US" sz="3200" i="1" dirty="0">
                    <a:sym typeface="Symbol" panose="05050102010706020507" pitchFamily="18" charset="2"/>
                  </a:rPr>
                  <a:t>…</a:t>
                </a:r>
                <a:r>
                  <a:rPr lang="en-US" altLang="en-US" sz="3200" dirty="0">
                    <a:sym typeface="Symbol" panose="05050102010706020507" pitchFamily="18" charset="2"/>
                  </a:rPr>
                  <a:t> </a:t>
                </a:r>
                <a:r>
                  <a:rPr lang="en-US" altLang="en-US" sz="3200" dirty="0" smtClean="0">
                    <a:sym typeface="Symbol" panose="05050102010706020507" pitchFamily="18" charset="2"/>
                  </a:rPr>
                  <a:t> </a:t>
                </a:r>
                <a:r>
                  <a:rPr lang="en-US" altLang="en-US" sz="3200" i="1" dirty="0" err="1">
                    <a:sym typeface="Symbol" panose="05050102010706020507" pitchFamily="18" charset="2"/>
                  </a:rPr>
                  <a:t>p</a:t>
                </a:r>
                <a:r>
                  <a:rPr lang="en-US" altLang="en-US" sz="3200" i="1" baseline="-25000" dirty="0" err="1">
                    <a:sym typeface="Symbol" panose="05050102010706020507" pitchFamily="18" charset="2"/>
                  </a:rPr>
                  <a:t>n</a:t>
                </a:r>
                <a:r>
                  <a:rPr lang="en-US" altLang="en-US" sz="3200" dirty="0">
                    <a:sym typeface="Symbol" panose="05050102010706020507" pitchFamily="18" charset="2"/>
                  </a:rPr>
                  <a:t> </a:t>
                </a:r>
                <a:endParaRPr lang="en-US" sz="3200" dirty="0"/>
              </a:p>
              <a:p>
                <a:pPr lvl="1"/>
                <a:endParaRPr lang="en-US" sz="3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33" t="-2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5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35037"/>
            <a:ext cx="7010400" cy="462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7620000" y="5791200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 dirty="0"/>
              <a:t>Credit D. Fisher</a:t>
            </a:r>
          </a:p>
        </p:txBody>
      </p:sp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8"/>
          <a:stretch>
            <a:fillRect/>
          </a:stretch>
        </p:blipFill>
        <p:spPr bwMode="auto">
          <a:xfrm rot="-3321636">
            <a:off x="1997079" y="658814"/>
            <a:ext cx="5175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178383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Sudoku puzzle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2744"/>
            <a:ext cx="9666767" cy="504640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 </a:t>
            </a:r>
            <a:r>
              <a:rPr lang="en-US" b="1" dirty="0"/>
              <a:t>Sudoku puzzle </a:t>
            </a:r>
            <a:r>
              <a:rPr lang="en-US" dirty="0"/>
              <a:t>is represented by a 9 × 9 grid made up of nine 3 × 3 </a:t>
            </a:r>
            <a:r>
              <a:rPr lang="en-US" dirty="0" err="1"/>
              <a:t>subgrids</a:t>
            </a:r>
            <a:r>
              <a:rPr lang="en-US" dirty="0" smtClean="0"/>
              <a:t>, known </a:t>
            </a:r>
            <a:r>
              <a:rPr lang="en-US" dirty="0"/>
              <a:t>as </a:t>
            </a:r>
            <a:r>
              <a:rPr lang="en-US" b="1" dirty="0" smtClean="0"/>
              <a:t>blocks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For </a:t>
            </a:r>
            <a:r>
              <a:rPr lang="en-US" dirty="0"/>
              <a:t>each puzzle, some of the 81 cells, called </a:t>
            </a:r>
            <a:r>
              <a:rPr lang="en-US" b="1" dirty="0">
                <a:solidFill>
                  <a:schemeClr val="tx1"/>
                </a:solidFill>
              </a:rPr>
              <a:t>givens</a:t>
            </a:r>
            <a:r>
              <a:rPr lang="en-US" dirty="0" smtClean="0"/>
              <a:t>, are </a:t>
            </a:r>
            <a:r>
              <a:rPr lang="en-US" dirty="0"/>
              <a:t>assigned one of the numbers 1</a:t>
            </a:r>
            <a:r>
              <a:rPr lang="en-US" i="1" dirty="0"/>
              <a:t>, </a:t>
            </a:r>
            <a:r>
              <a:rPr lang="en-US" dirty="0"/>
              <a:t>2</a:t>
            </a:r>
            <a:r>
              <a:rPr lang="en-US" i="1" dirty="0"/>
              <a:t>, . . . , </a:t>
            </a:r>
            <a:r>
              <a:rPr lang="en-US" dirty="0"/>
              <a:t>9, and the other cells are blank.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puzzle is </a:t>
            </a:r>
            <a:r>
              <a:rPr lang="en-US" dirty="0" smtClean="0"/>
              <a:t>solved by </a:t>
            </a:r>
            <a:r>
              <a:rPr lang="en-US" dirty="0"/>
              <a:t>assigning a number to each blank cell so that every row, every column, and every one of </a:t>
            </a:r>
            <a:r>
              <a:rPr lang="en-US" dirty="0" smtClean="0"/>
              <a:t>the </a:t>
            </a:r>
            <a:br>
              <a:rPr lang="en-US" dirty="0" smtClean="0"/>
            </a:br>
            <a:r>
              <a:rPr lang="en-US" dirty="0" smtClean="0"/>
              <a:t>nine </a:t>
            </a:r>
            <a:r>
              <a:rPr lang="en-US" dirty="0"/>
              <a:t>3 × 3 blocks contains each of the nine possible numbers. </a:t>
            </a: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Note </a:t>
            </a:r>
            <a:r>
              <a:rPr lang="en-US" dirty="0">
                <a:solidFill>
                  <a:schemeClr val="tx1"/>
                </a:solidFill>
              </a:rPr>
              <a:t>that instead of using a 9 × </a:t>
            </a:r>
            <a:r>
              <a:rPr lang="en-US" dirty="0" smtClean="0">
                <a:solidFill>
                  <a:schemeClr val="tx1"/>
                </a:solidFill>
              </a:rPr>
              <a:t>9 grid</a:t>
            </a:r>
            <a:r>
              <a:rPr lang="en-US" dirty="0">
                <a:solidFill>
                  <a:schemeClr val="tx1"/>
                </a:solidFill>
              </a:rPr>
              <a:t>, Sudoku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puzzles </a:t>
            </a:r>
            <a:r>
              <a:rPr lang="en-US" dirty="0">
                <a:solidFill>
                  <a:schemeClr val="tx1"/>
                </a:solidFill>
              </a:rPr>
              <a:t>can be based on 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baseline="30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 × 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baseline="30000" dirty="0">
                <a:solidFill>
                  <a:schemeClr val="tx1"/>
                </a:solidFill>
              </a:rPr>
              <a:t>2 </a:t>
            </a:r>
            <a:r>
              <a:rPr lang="en-US" dirty="0" smtClean="0">
                <a:solidFill>
                  <a:schemeClr val="tx1"/>
                </a:solidFill>
              </a:rPr>
              <a:t>grids</a:t>
            </a:r>
            <a:r>
              <a:rPr lang="en-US" dirty="0">
                <a:solidFill>
                  <a:schemeClr val="tx1"/>
                </a:solidFill>
              </a:rPr>
              <a:t>, for any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positive </a:t>
            </a:r>
            <a:r>
              <a:rPr lang="en-US" dirty="0">
                <a:solidFill>
                  <a:schemeClr val="tx1"/>
                </a:solidFill>
              </a:rPr>
              <a:t>integer 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, with the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×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baseline="30000" dirty="0" smtClean="0">
                <a:solidFill>
                  <a:schemeClr val="tx1"/>
                </a:solidFill>
              </a:rPr>
              <a:t>2 </a:t>
            </a:r>
            <a:r>
              <a:rPr lang="en-US" dirty="0" smtClean="0">
                <a:solidFill>
                  <a:schemeClr val="tx1"/>
                </a:solidFill>
              </a:rPr>
              <a:t>grid </a:t>
            </a:r>
            <a:r>
              <a:rPr lang="en-US" dirty="0">
                <a:solidFill>
                  <a:schemeClr val="tx1"/>
                </a:solidFill>
              </a:rPr>
              <a:t>made up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of </a:t>
            </a:r>
            <a:r>
              <a:rPr lang="en-US" i="1" dirty="0"/>
              <a:t>n</a:t>
            </a:r>
            <a:r>
              <a:rPr lang="en-US" baseline="30000" dirty="0"/>
              <a:t>2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subgrids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i="1" dirty="0" smtClean="0">
                <a:solidFill>
                  <a:schemeClr val="tx1"/>
                </a:solidFill>
              </a:rPr>
              <a:t>n </a:t>
            </a:r>
            <a:r>
              <a:rPr lang="en-US" dirty="0">
                <a:solidFill>
                  <a:schemeClr val="tx1"/>
                </a:solidFill>
              </a:rPr>
              <a:t>× 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1117" y="4280826"/>
            <a:ext cx="2712631" cy="2239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016407" y="4327451"/>
            <a:ext cx="871871" cy="680484"/>
          </a:xfrm>
          <a:prstGeom prst="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913097" y="4341622"/>
            <a:ext cx="871871" cy="680484"/>
          </a:xfrm>
          <a:prstGeom prst="rect">
            <a:avLst/>
          </a:prstGeom>
          <a:solidFill>
            <a:srgbClr val="C0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84968" y="4341622"/>
            <a:ext cx="871871" cy="680484"/>
          </a:xfrm>
          <a:prstGeom prst="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19492" y="5050744"/>
            <a:ext cx="871871" cy="680484"/>
          </a:xfrm>
          <a:prstGeom prst="rect">
            <a:avLst/>
          </a:prstGeom>
          <a:solidFill>
            <a:srgbClr val="C0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890233" y="5064281"/>
            <a:ext cx="871871" cy="680484"/>
          </a:xfrm>
          <a:prstGeom prst="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788046" y="5064915"/>
            <a:ext cx="871871" cy="680484"/>
          </a:xfrm>
          <a:prstGeom prst="rect">
            <a:avLst/>
          </a:prstGeom>
          <a:solidFill>
            <a:srgbClr val="C0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033665" y="5777302"/>
            <a:ext cx="871871" cy="680484"/>
          </a:xfrm>
          <a:prstGeom prst="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916171" y="5777312"/>
            <a:ext cx="871871" cy="680484"/>
          </a:xfrm>
          <a:prstGeom prst="rect">
            <a:avLst/>
          </a:prstGeom>
          <a:solidFill>
            <a:srgbClr val="C0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788044" y="5777307"/>
            <a:ext cx="871871" cy="680484"/>
          </a:xfrm>
          <a:prstGeom prst="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60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6000" dirty="0"/>
              <a:t>Easy 4 by </a:t>
            </a:r>
            <a:r>
              <a:rPr lang="en-US" altLang="en-US" sz="6000"/>
              <a:t>4 </a:t>
            </a:r>
            <a:r>
              <a:rPr lang="en-US" altLang="en-US" sz="6000" smtClean="0"/>
              <a:t>puzzle</a:t>
            </a:r>
            <a:endParaRPr lang="en-US" altLang="en-US" sz="6000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8"/>
          <a:stretch>
            <a:fillRect/>
          </a:stretch>
        </p:blipFill>
        <p:spPr bwMode="auto">
          <a:xfrm rot="-3321636">
            <a:off x="1997079" y="658814"/>
            <a:ext cx="5175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55" name="Line 31"/>
          <p:cNvSpPr>
            <a:spLocks noChangeShapeType="1"/>
          </p:cNvSpPr>
          <p:nvPr/>
        </p:nvSpPr>
        <p:spPr bwMode="auto">
          <a:xfrm>
            <a:off x="3048000" y="3886200"/>
            <a:ext cx="66294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6656" name="Line 32"/>
          <p:cNvSpPr>
            <a:spLocks noChangeShapeType="1"/>
          </p:cNvSpPr>
          <p:nvPr/>
        </p:nvSpPr>
        <p:spPr bwMode="auto">
          <a:xfrm>
            <a:off x="6400800" y="1447800"/>
            <a:ext cx="0" cy="4800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6657" name="Text Box 33"/>
          <p:cNvSpPr txBox="1">
            <a:spLocks noChangeArrowheads="1"/>
          </p:cNvSpPr>
          <p:nvPr/>
        </p:nvSpPr>
        <p:spPr bwMode="auto">
          <a:xfrm>
            <a:off x="3048000" y="14478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26658" name="Text Box 34"/>
          <p:cNvSpPr txBox="1">
            <a:spLocks noChangeArrowheads="1"/>
          </p:cNvSpPr>
          <p:nvPr/>
        </p:nvSpPr>
        <p:spPr bwMode="auto">
          <a:xfrm>
            <a:off x="80772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64008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26660" name="Text Box 36"/>
          <p:cNvSpPr txBox="1">
            <a:spLocks noChangeArrowheads="1"/>
          </p:cNvSpPr>
          <p:nvPr/>
        </p:nvSpPr>
        <p:spPr bwMode="auto">
          <a:xfrm>
            <a:off x="4724400" y="14478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26661" name="Text Box 37"/>
          <p:cNvSpPr txBox="1">
            <a:spLocks noChangeArrowheads="1"/>
          </p:cNvSpPr>
          <p:nvPr/>
        </p:nvSpPr>
        <p:spPr bwMode="auto">
          <a:xfrm>
            <a:off x="30480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26662" name="Text Box 38"/>
          <p:cNvSpPr txBox="1">
            <a:spLocks noChangeArrowheads="1"/>
          </p:cNvSpPr>
          <p:nvPr/>
        </p:nvSpPr>
        <p:spPr bwMode="auto">
          <a:xfrm>
            <a:off x="47244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6663" name="Text Box 39"/>
          <p:cNvSpPr txBox="1">
            <a:spLocks noChangeArrowheads="1"/>
          </p:cNvSpPr>
          <p:nvPr/>
        </p:nvSpPr>
        <p:spPr bwMode="auto">
          <a:xfrm>
            <a:off x="6400800" y="5073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664" name="Text Box 40"/>
          <p:cNvSpPr txBox="1">
            <a:spLocks noChangeArrowheads="1"/>
          </p:cNvSpPr>
          <p:nvPr/>
        </p:nvSpPr>
        <p:spPr bwMode="auto">
          <a:xfrm>
            <a:off x="80772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6666" name="Text Box 42"/>
          <p:cNvSpPr txBox="1">
            <a:spLocks noChangeArrowheads="1"/>
          </p:cNvSpPr>
          <p:nvPr/>
        </p:nvSpPr>
        <p:spPr bwMode="auto">
          <a:xfrm>
            <a:off x="47244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26667" name="Text Box 43"/>
          <p:cNvSpPr txBox="1">
            <a:spLocks noChangeArrowheads="1"/>
          </p:cNvSpPr>
          <p:nvPr/>
        </p:nvSpPr>
        <p:spPr bwMode="auto">
          <a:xfrm>
            <a:off x="30480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6668" name="Text Box 44"/>
          <p:cNvSpPr txBox="1">
            <a:spLocks noChangeArrowheads="1"/>
          </p:cNvSpPr>
          <p:nvPr/>
        </p:nvSpPr>
        <p:spPr bwMode="auto">
          <a:xfrm>
            <a:off x="64008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6669" name="Text Box 45"/>
          <p:cNvSpPr txBox="1">
            <a:spLocks noChangeArrowheads="1"/>
          </p:cNvSpPr>
          <p:nvPr/>
        </p:nvSpPr>
        <p:spPr bwMode="auto">
          <a:xfrm>
            <a:off x="3048000" y="27432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670" name="Text Box 46"/>
          <p:cNvSpPr txBox="1">
            <a:spLocks noChangeArrowheads="1"/>
          </p:cNvSpPr>
          <p:nvPr/>
        </p:nvSpPr>
        <p:spPr bwMode="auto">
          <a:xfrm>
            <a:off x="80772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671" name="Text Box 47"/>
          <p:cNvSpPr txBox="1">
            <a:spLocks noChangeArrowheads="1"/>
          </p:cNvSpPr>
          <p:nvPr/>
        </p:nvSpPr>
        <p:spPr bwMode="auto">
          <a:xfrm>
            <a:off x="47244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672" name="Text Box 48"/>
          <p:cNvSpPr txBox="1">
            <a:spLocks noChangeArrowheads="1"/>
          </p:cNvSpPr>
          <p:nvPr/>
        </p:nvSpPr>
        <p:spPr bwMode="auto">
          <a:xfrm>
            <a:off x="6400800" y="27432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26673" name="Text Box 49"/>
          <p:cNvSpPr txBox="1">
            <a:spLocks noChangeArrowheads="1"/>
          </p:cNvSpPr>
          <p:nvPr/>
        </p:nvSpPr>
        <p:spPr bwMode="auto">
          <a:xfrm>
            <a:off x="80772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grpSp>
        <p:nvGrpSpPr>
          <p:cNvPr id="26676" name="Group 52"/>
          <p:cNvGrpSpPr>
            <a:grpSpLocks/>
          </p:cNvGrpSpPr>
          <p:nvPr/>
        </p:nvGrpSpPr>
        <p:grpSpPr bwMode="auto">
          <a:xfrm>
            <a:off x="3048000" y="1447800"/>
            <a:ext cx="6629400" cy="4800600"/>
            <a:chOff x="960" y="912"/>
            <a:chExt cx="4176" cy="3024"/>
          </a:xfrm>
        </p:grpSpPr>
        <p:sp>
          <p:nvSpPr>
            <p:cNvPr id="26677" name="Line 53"/>
            <p:cNvSpPr>
              <a:spLocks noChangeShapeType="1"/>
            </p:cNvSpPr>
            <p:nvPr/>
          </p:nvSpPr>
          <p:spPr bwMode="auto">
            <a:xfrm>
              <a:off x="960" y="2448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6678" name="Line 54"/>
            <p:cNvSpPr>
              <a:spLocks noChangeShapeType="1"/>
            </p:cNvSpPr>
            <p:nvPr/>
          </p:nvSpPr>
          <p:spPr bwMode="auto">
            <a:xfrm>
              <a:off x="3072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6679" name="Line 55"/>
            <p:cNvSpPr>
              <a:spLocks noChangeShapeType="1"/>
            </p:cNvSpPr>
            <p:nvPr/>
          </p:nvSpPr>
          <p:spPr bwMode="auto">
            <a:xfrm>
              <a:off x="960" y="3936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6680" name="Line 56"/>
            <p:cNvSpPr>
              <a:spLocks noChangeShapeType="1"/>
            </p:cNvSpPr>
            <p:nvPr/>
          </p:nvSpPr>
          <p:spPr bwMode="auto">
            <a:xfrm>
              <a:off x="960" y="912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6681" name="Line 57"/>
            <p:cNvSpPr>
              <a:spLocks noChangeShapeType="1"/>
            </p:cNvSpPr>
            <p:nvPr/>
          </p:nvSpPr>
          <p:spPr bwMode="auto">
            <a:xfrm>
              <a:off x="960" y="3168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6682" name="Line 58"/>
            <p:cNvSpPr>
              <a:spLocks noChangeShapeType="1"/>
            </p:cNvSpPr>
            <p:nvPr/>
          </p:nvSpPr>
          <p:spPr bwMode="auto">
            <a:xfrm>
              <a:off x="960" y="1680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6683" name="Line 59"/>
            <p:cNvSpPr>
              <a:spLocks noChangeShapeType="1"/>
            </p:cNvSpPr>
            <p:nvPr/>
          </p:nvSpPr>
          <p:spPr bwMode="auto">
            <a:xfrm>
              <a:off x="5136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6684" name="Line 60"/>
            <p:cNvSpPr>
              <a:spLocks noChangeShapeType="1"/>
            </p:cNvSpPr>
            <p:nvPr/>
          </p:nvSpPr>
          <p:spPr bwMode="auto">
            <a:xfrm>
              <a:off x="960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6685" name="Line 61"/>
            <p:cNvSpPr>
              <a:spLocks noChangeShapeType="1"/>
            </p:cNvSpPr>
            <p:nvPr/>
          </p:nvSpPr>
          <p:spPr bwMode="auto">
            <a:xfrm>
              <a:off x="4080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6686" name="Line 62"/>
            <p:cNvSpPr>
              <a:spLocks noChangeShapeType="1"/>
            </p:cNvSpPr>
            <p:nvPr/>
          </p:nvSpPr>
          <p:spPr bwMode="auto">
            <a:xfrm>
              <a:off x="2016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BD315-FEE4-4CEB-95B7-D89B1165BD5C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7559265"/>
      </p:ext>
    </p:ext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66" grpId="0"/>
      <p:bldP spid="26667" grpId="0"/>
      <p:bldP spid="26668" grpId="0"/>
      <p:bldP spid="26669" grpId="0"/>
      <p:bldP spid="26670" grpId="0"/>
      <p:bldP spid="26671" grpId="0"/>
      <p:bldP spid="26672" grpId="0"/>
      <p:bldP spid="266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6000" dirty="0"/>
              <a:t>Easy 4 by </a:t>
            </a:r>
            <a:r>
              <a:rPr lang="en-US" altLang="en-US" sz="6000"/>
              <a:t>4 </a:t>
            </a:r>
            <a:r>
              <a:rPr lang="en-US" altLang="en-US" sz="6000" smtClean="0"/>
              <a:t>puzzle</a:t>
            </a:r>
            <a:endParaRPr lang="en-US" altLang="en-US" sz="6000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8"/>
          <a:stretch>
            <a:fillRect/>
          </a:stretch>
        </p:blipFill>
        <p:spPr bwMode="auto">
          <a:xfrm rot="-3321636">
            <a:off x="1997079" y="658814"/>
            <a:ext cx="5175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1" name="Line 31"/>
          <p:cNvSpPr>
            <a:spLocks noChangeShapeType="1"/>
          </p:cNvSpPr>
          <p:nvPr/>
        </p:nvSpPr>
        <p:spPr bwMode="auto">
          <a:xfrm>
            <a:off x="3048000" y="3886200"/>
            <a:ext cx="66294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752" name="Line 32"/>
          <p:cNvSpPr>
            <a:spLocks noChangeShapeType="1"/>
          </p:cNvSpPr>
          <p:nvPr/>
        </p:nvSpPr>
        <p:spPr bwMode="auto">
          <a:xfrm>
            <a:off x="6400800" y="1447800"/>
            <a:ext cx="0" cy="4800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753" name="Text Box 33"/>
          <p:cNvSpPr txBox="1">
            <a:spLocks noChangeArrowheads="1"/>
          </p:cNvSpPr>
          <p:nvPr/>
        </p:nvSpPr>
        <p:spPr bwMode="auto">
          <a:xfrm>
            <a:off x="6400800" y="14478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30754" name="Text Box 34"/>
          <p:cNvSpPr txBox="1">
            <a:spLocks noChangeArrowheads="1"/>
          </p:cNvSpPr>
          <p:nvPr/>
        </p:nvSpPr>
        <p:spPr bwMode="auto">
          <a:xfrm>
            <a:off x="64008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30755" name="Text Box 35"/>
          <p:cNvSpPr txBox="1">
            <a:spLocks noChangeArrowheads="1"/>
          </p:cNvSpPr>
          <p:nvPr/>
        </p:nvSpPr>
        <p:spPr bwMode="auto">
          <a:xfrm>
            <a:off x="47244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30756" name="Text Box 36"/>
          <p:cNvSpPr txBox="1">
            <a:spLocks noChangeArrowheads="1"/>
          </p:cNvSpPr>
          <p:nvPr/>
        </p:nvSpPr>
        <p:spPr bwMode="auto">
          <a:xfrm>
            <a:off x="47244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30757" name="Text Box 37"/>
          <p:cNvSpPr txBox="1">
            <a:spLocks noChangeArrowheads="1"/>
          </p:cNvSpPr>
          <p:nvPr/>
        </p:nvSpPr>
        <p:spPr bwMode="auto">
          <a:xfrm>
            <a:off x="47244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0758" name="Text Box 38"/>
          <p:cNvSpPr txBox="1">
            <a:spLocks noChangeArrowheads="1"/>
          </p:cNvSpPr>
          <p:nvPr/>
        </p:nvSpPr>
        <p:spPr bwMode="auto">
          <a:xfrm>
            <a:off x="6400800" y="5073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0759" name="Text Box 39"/>
          <p:cNvSpPr txBox="1">
            <a:spLocks noChangeArrowheads="1"/>
          </p:cNvSpPr>
          <p:nvPr/>
        </p:nvSpPr>
        <p:spPr bwMode="auto">
          <a:xfrm>
            <a:off x="8077200" y="2667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0761" name="Text Box 41"/>
          <p:cNvSpPr txBox="1">
            <a:spLocks noChangeArrowheads="1"/>
          </p:cNvSpPr>
          <p:nvPr/>
        </p:nvSpPr>
        <p:spPr bwMode="auto">
          <a:xfrm>
            <a:off x="30480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0762" name="Text Box 42"/>
          <p:cNvSpPr txBox="1">
            <a:spLocks noChangeArrowheads="1"/>
          </p:cNvSpPr>
          <p:nvPr/>
        </p:nvSpPr>
        <p:spPr bwMode="auto">
          <a:xfrm>
            <a:off x="8077200" y="14478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0763" name="Text Box 43"/>
          <p:cNvSpPr txBox="1">
            <a:spLocks noChangeArrowheads="1"/>
          </p:cNvSpPr>
          <p:nvPr/>
        </p:nvSpPr>
        <p:spPr bwMode="auto">
          <a:xfrm>
            <a:off x="4724400" y="2667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0764" name="Text Box 44"/>
          <p:cNvSpPr txBox="1">
            <a:spLocks noChangeArrowheads="1"/>
          </p:cNvSpPr>
          <p:nvPr/>
        </p:nvSpPr>
        <p:spPr bwMode="auto">
          <a:xfrm>
            <a:off x="6400800" y="38862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0765" name="Text Box 45"/>
          <p:cNvSpPr txBox="1">
            <a:spLocks noChangeArrowheads="1"/>
          </p:cNvSpPr>
          <p:nvPr/>
        </p:nvSpPr>
        <p:spPr bwMode="auto">
          <a:xfrm>
            <a:off x="3048000" y="5073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0766" name="Text Box 46"/>
          <p:cNvSpPr txBox="1">
            <a:spLocks noChangeArrowheads="1"/>
          </p:cNvSpPr>
          <p:nvPr/>
        </p:nvSpPr>
        <p:spPr bwMode="auto">
          <a:xfrm>
            <a:off x="3048000" y="14478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30767" name="Text Box 47"/>
          <p:cNvSpPr txBox="1">
            <a:spLocks noChangeArrowheads="1"/>
          </p:cNvSpPr>
          <p:nvPr/>
        </p:nvSpPr>
        <p:spPr bwMode="auto">
          <a:xfrm>
            <a:off x="80772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30768" name="Text Box 48"/>
          <p:cNvSpPr txBox="1">
            <a:spLocks noChangeArrowheads="1"/>
          </p:cNvSpPr>
          <p:nvPr/>
        </p:nvSpPr>
        <p:spPr bwMode="auto">
          <a:xfrm>
            <a:off x="3048000" y="27432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30769" name="Text Box 49"/>
          <p:cNvSpPr txBox="1">
            <a:spLocks noChangeArrowheads="1"/>
          </p:cNvSpPr>
          <p:nvPr/>
        </p:nvSpPr>
        <p:spPr bwMode="auto">
          <a:xfrm>
            <a:off x="80772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grpSp>
        <p:nvGrpSpPr>
          <p:cNvPr id="30772" name="Group 52"/>
          <p:cNvGrpSpPr>
            <a:grpSpLocks/>
          </p:cNvGrpSpPr>
          <p:nvPr/>
        </p:nvGrpSpPr>
        <p:grpSpPr bwMode="auto">
          <a:xfrm>
            <a:off x="3048000" y="1447800"/>
            <a:ext cx="6629400" cy="4800600"/>
            <a:chOff x="960" y="912"/>
            <a:chExt cx="4176" cy="3024"/>
          </a:xfrm>
        </p:grpSpPr>
        <p:sp>
          <p:nvSpPr>
            <p:cNvPr id="30773" name="Line 53"/>
            <p:cNvSpPr>
              <a:spLocks noChangeShapeType="1"/>
            </p:cNvSpPr>
            <p:nvPr/>
          </p:nvSpPr>
          <p:spPr bwMode="auto">
            <a:xfrm>
              <a:off x="960" y="2448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0774" name="Line 54"/>
            <p:cNvSpPr>
              <a:spLocks noChangeShapeType="1"/>
            </p:cNvSpPr>
            <p:nvPr/>
          </p:nvSpPr>
          <p:spPr bwMode="auto">
            <a:xfrm>
              <a:off x="3072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0775" name="Line 55"/>
            <p:cNvSpPr>
              <a:spLocks noChangeShapeType="1"/>
            </p:cNvSpPr>
            <p:nvPr/>
          </p:nvSpPr>
          <p:spPr bwMode="auto">
            <a:xfrm>
              <a:off x="960" y="3936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0776" name="Line 56"/>
            <p:cNvSpPr>
              <a:spLocks noChangeShapeType="1"/>
            </p:cNvSpPr>
            <p:nvPr/>
          </p:nvSpPr>
          <p:spPr bwMode="auto">
            <a:xfrm>
              <a:off x="960" y="912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0777" name="Line 57"/>
            <p:cNvSpPr>
              <a:spLocks noChangeShapeType="1"/>
            </p:cNvSpPr>
            <p:nvPr/>
          </p:nvSpPr>
          <p:spPr bwMode="auto">
            <a:xfrm>
              <a:off x="960" y="3168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0778" name="Line 58"/>
            <p:cNvSpPr>
              <a:spLocks noChangeShapeType="1"/>
            </p:cNvSpPr>
            <p:nvPr/>
          </p:nvSpPr>
          <p:spPr bwMode="auto">
            <a:xfrm>
              <a:off x="960" y="1680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0779" name="Line 59"/>
            <p:cNvSpPr>
              <a:spLocks noChangeShapeType="1"/>
            </p:cNvSpPr>
            <p:nvPr/>
          </p:nvSpPr>
          <p:spPr bwMode="auto">
            <a:xfrm>
              <a:off x="5136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0780" name="Line 60"/>
            <p:cNvSpPr>
              <a:spLocks noChangeShapeType="1"/>
            </p:cNvSpPr>
            <p:nvPr/>
          </p:nvSpPr>
          <p:spPr bwMode="auto">
            <a:xfrm>
              <a:off x="960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0781" name="Line 61"/>
            <p:cNvSpPr>
              <a:spLocks noChangeShapeType="1"/>
            </p:cNvSpPr>
            <p:nvPr/>
          </p:nvSpPr>
          <p:spPr bwMode="auto">
            <a:xfrm>
              <a:off x="4080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0782" name="Line 62"/>
            <p:cNvSpPr>
              <a:spLocks noChangeShapeType="1"/>
            </p:cNvSpPr>
            <p:nvPr/>
          </p:nvSpPr>
          <p:spPr bwMode="auto">
            <a:xfrm>
              <a:off x="2016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BD315-FEE4-4CEB-95B7-D89B1165BD5C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2968892"/>
      </p:ext>
    </p:ext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2" grpId="0"/>
      <p:bldP spid="30763" grpId="0"/>
      <p:bldP spid="30764" grpId="0"/>
      <p:bldP spid="30765" grpId="0"/>
      <p:bldP spid="30766" grpId="0"/>
      <p:bldP spid="30767" grpId="0"/>
      <p:bldP spid="30768" grpId="0"/>
      <p:bldP spid="307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6000" dirty="0"/>
              <a:t>Easy 4 by </a:t>
            </a:r>
            <a:r>
              <a:rPr lang="en-US" altLang="en-US" sz="6000"/>
              <a:t>4 </a:t>
            </a:r>
            <a:r>
              <a:rPr lang="en-US" altLang="en-US" sz="6000" smtClean="0"/>
              <a:t>puzzle</a:t>
            </a:r>
            <a:endParaRPr lang="en-US" altLang="en-US" sz="6000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8"/>
          <a:stretch>
            <a:fillRect/>
          </a:stretch>
        </p:blipFill>
        <p:spPr bwMode="auto">
          <a:xfrm rot="-3321636">
            <a:off x="1997079" y="658814"/>
            <a:ext cx="5175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47" name="Line 31"/>
          <p:cNvSpPr>
            <a:spLocks noChangeShapeType="1"/>
          </p:cNvSpPr>
          <p:nvPr/>
        </p:nvSpPr>
        <p:spPr bwMode="auto">
          <a:xfrm>
            <a:off x="3048000" y="3886200"/>
            <a:ext cx="66294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4848" name="Line 32"/>
          <p:cNvSpPr>
            <a:spLocks noChangeShapeType="1"/>
          </p:cNvSpPr>
          <p:nvPr/>
        </p:nvSpPr>
        <p:spPr bwMode="auto">
          <a:xfrm>
            <a:off x="6400800" y="1447800"/>
            <a:ext cx="0" cy="4800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4849" name="Text Box 33"/>
          <p:cNvSpPr txBox="1">
            <a:spLocks noChangeArrowheads="1"/>
          </p:cNvSpPr>
          <p:nvPr/>
        </p:nvSpPr>
        <p:spPr bwMode="auto">
          <a:xfrm>
            <a:off x="30480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34850" name="Text Box 34"/>
          <p:cNvSpPr txBox="1">
            <a:spLocks noChangeArrowheads="1"/>
          </p:cNvSpPr>
          <p:nvPr/>
        </p:nvSpPr>
        <p:spPr bwMode="auto">
          <a:xfrm>
            <a:off x="80772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34851" name="Text Box 35"/>
          <p:cNvSpPr txBox="1">
            <a:spLocks noChangeArrowheads="1"/>
          </p:cNvSpPr>
          <p:nvPr/>
        </p:nvSpPr>
        <p:spPr bwMode="auto">
          <a:xfrm>
            <a:off x="47244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34852" name="Text Box 36"/>
          <p:cNvSpPr txBox="1">
            <a:spLocks noChangeArrowheads="1"/>
          </p:cNvSpPr>
          <p:nvPr/>
        </p:nvSpPr>
        <p:spPr bwMode="auto">
          <a:xfrm>
            <a:off x="30480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34853" name="Text Box 37"/>
          <p:cNvSpPr txBox="1">
            <a:spLocks noChangeArrowheads="1"/>
          </p:cNvSpPr>
          <p:nvPr/>
        </p:nvSpPr>
        <p:spPr bwMode="auto">
          <a:xfrm>
            <a:off x="47244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34854" name="Text Box 38"/>
          <p:cNvSpPr txBox="1">
            <a:spLocks noChangeArrowheads="1"/>
          </p:cNvSpPr>
          <p:nvPr/>
        </p:nvSpPr>
        <p:spPr bwMode="auto">
          <a:xfrm>
            <a:off x="64008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4855" name="Text Box 39"/>
          <p:cNvSpPr txBox="1">
            <a:spLocks noChangeArrowheads="1"/>
          </p:cNvSpPr>
          <p:nvPr/>
        </p:nvSpPr>
        <p:spPr bwMode="auto">
          <a:xfrm>
            <a:off x="8077200" y="2667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34857" name="Text Box 41"/>
          <p:cNvSpPr txBox="1">
            <a:spLocks noChangeArrowheads="1"/>
          </p:cNvSpPr>
          <p:nvPr/>
        </p:nvSpPr>
        <p:spPr bwMode="auto">
          <a:xfrm>
            <a:off x="8001000" y="5073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4858" name="Text Box 42"/>
          <p:cNvSpPr txBox="1">
            <a:spLocks noChangeArrowheads="1"/>
          </p:cNvSpPr>
          <p:nvPr/>
        </p:nvSpPr>
        <p:spPr bwMode="auto">
          <a:xfrm>
            <a:off x="64008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34859" name="Text Box 43"/>
          <p:cNvSpPr txBox="1">
            <a:spLocks noChangeArrowheads="1"/>
          </p:cNvSpPr>
          <p:nvPr/>
        </p:nvSpPr>
        <p:spPr bwMode="auto">
          <a:xfrm>
            <a:off x="47244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4860" name="Text Box 44"/>
          <p:cNvSpPr txBox="1">
            <a:spLocks noChangeArrowheads="1"/>
          </p:cNvSpPr>
          <p:nvPr/>
        </p:nvSpPr>
        <p:spPr bwMode="auto">
          <a:xfrm>
            <a:off x="64008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4861" name="Text Box 45"/>
          <p:cNvSpPr txBox="1">
            <a:spLocks noChangeArrowheads="1"/>
          </p:cNvSpPr>
          <p:nvPr/>
        </p:nvSpPr>
        <p:spPr bwMode="auto">
          <a:xfrm>
            <a:off x="3048000" y="5073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4862" name="Text Box 46"/>
          <p:cNvSpPr txBox="1">
            <a:spLocks noChangeArrowheads="1"/>
          </p:cNvSpPr>
          <p:nvPr/>
        </p:nvSpPr>
        <p:spPr bwMode="auto">
          <a:xfrm>
            <a:off x="80772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4863" name="Text Box 47"/>
          <p:cNvSpPr txBox="1">
            <a:spLocks noChangeArrowheads="1"/>
          </p:cNvSpPr>
          <p:nvPr/>
        </p:nvSpPr>
        <p:spPr bwMode="auto">
          <a:xfrm>
            <a:off x="30480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4864" name="Text Box 48"/>
          <p:cNvSpPr txBox="1">
            <a:spLocks noChangeArrowheads="1"/>
          </p:cNvSpPr>
          <p:nvPr/>
        </p:nvSpPr>
        <p:spPr bwMode="auto">
          <a:xfrm>
            <a:off x="47244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4865" name="Text Box 49"/>
          <p:cNvSpPr txBox="1">
            <a:spLocks noChangeArrowheads="1"/>
          </p:cNvSpPr>
          <p:nvPr/>
        </p:nvSpPr>
        <p:spPr bwMode="auto">
          <a:xfrm>
            <a:off x="6400800" y="5073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grpSp>
        <p:nvGrpSpPr>
          <p:cNvPr id="34868" name="Group 52"/>
          <p:cNvGrpSpPr>
            <a:grpSpLocks/>
          </p:cNvGrpSpPr>
          <p:nvPr/>
        </p:nvGrpSpPr>
        <p:grpSpPr bwMode="auto">
          <a:xfrm>
            <a:off x="3048000" y="1447800"/>
            <a:ext cx="6629400" cy="4800600"/>
            <a:chOff x="960" y="912"/>
            <a:chExt cx="4176" cy="3024"/>
          </a:xfrm>
        </p:grpSpPr>
        <p:sp>
          <p:nvSpPr>
            <p:cNvPr id="34869" name="Line 53"/>
            <p:cNvSpPr>
              <a:spLocks noChangeShapeType="1"/>
            </p:cNvSpPr>
            <p:nvPr/>
          </p:nvSpPr>
          <p:spPr bwMode="auto">
            <a:xfrm>
              <a:off x="960" y="2448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4870" name="Line 54"/>
            <p:cNvSpPr>
              <a:spLocks noChangeShapeType="1"/>
            </p:cNvSpPr>
            <p:nvPr/>
          </p:nvSpPr>
          <p:spPr bwMode="auto">
            <a:xfrm>
              <a:off x="3072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4871" name="Line 55"/>
            <p:cNvSpPr>
              <a:spLocks noChangeShapeType="1"/>
            </p:cNvSpPr>
            <p:nvPr/>
          </p:nvSpPr>
          <p:spPr bwMode="auto">
            <a:xfrm>
              <a:off x="960" y="3936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4872" name="Line 56"/>
            <p:cNvSpPr>
              <a:spLocks noChangeShapeType="1"/>
            </p:cNvSpPr>
            <p:nvPr/>
          </p:nvSpPr>
          <p:spPr bwMode="auto">
            <a:xfrm>
              <a:off x="960" y="912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4873" name="Line 57"/>
            <p:cNvSpPr>
              <a:spLocks noChangeShapeType="1"/>
            </p:cNvSpPr>
            <p:nvPr/>
          </p:nvSpPr>
          <p:spPr bwMode="auto">
            <a:xfrm>
              <a:off x="960" y="3168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4874" name="Line 58"/>
            <p:cNvSpPr>
              <a:spLocks noChangeShapeType="1"/>
            </p:cNvSpPr>
            <p:nvPr/>
          </p:nvSpPr>
          <p:spPr bwMode="auto">
            <a:xfrm>
              <a:off x="960" y="1680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4875" name="Line 59"/>
            <p:cNvSpPr>
              <a:spLocks noChangeShapeType="1"/>
            </p:cNvSpPr>
            <p:nvPr/>
          </p:nvSpPr>
          <p:spPr bwMode="auto">
            <a:xfrm>
              <a:off x="5136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4876" name="Line 60"/>
            <p:cNvSpPr>
              <a:spLocks noChangeShapeType="1"/>
            </p:cNvSpPr>
            <p:nvPr/>
          </p:nvSpPr>
          <p:spPr bwMode="auto">
            <a:xfrm>
              <a:off x="960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4877" name="Line 61"/>
            <p:cNvSpPr>
              <a:spLocks noChangeShapeType="1"/>
            </p:cNvSpPr>
            <p:nvPr/>
          </p:nvSpPr>
          <p:spPr bwMode="auto">
            <a:xfrm>
              <a:off x="4080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4878" name="Line 62"/>
            <p:cNvSpPr>
              <a:spLocks noChangeShapeType="1"/>
            </p:cNvSpPr>
            <p:nvPr/>
          </p:nvSpPr>
          <p:spPr bwMode="auto">
            <a:xfrm>
              <a:off x="2016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BD315-FEE4-4CEB-95B7-D89B1165BD5C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656236"/>
      </p:ext>
    </p:ext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59" grpId="0"/>
      <p:bldP spid="34860" grpId="0"/>
      <p:bldP spid="34861" grpId="0"/>
      <p:bldP spid="34862" grpId="0"/>
      <p:bldP spid="34863" grpId="0"/>
      <p:bldP spid="34864" grpId="0"/>
      <p:bldP spid="3486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6000" dirty="0"/>
              <a:t>Easy 4 by </a:t>
            </a:r>
            <a:r>
              <a:rPr lang="en-US" altLang="en-US" sz="6000"/>
              <a:t>4 </a:t>
            </a:r>
            <a:r>
              <a:rPr lang="en-US" altLang="en-US" sz="6000" smtClean="0"/>
              <a:t>puzzle</a:t>
            </a:r>
            <a:endParaRPr lang="en-US" altLang="en-US" sz="6000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8"/>
          <a:stretch>
            <a:fillRect/>
          </a:stretch>
        </p:blipFill>
        <p:spPr bwMode="auto">
          <a:xfrm rot="-3321636">
            <a:off x="1997079" y="658814"/>
            <a:ext cx="5175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95" name="Line 31"/>
          <p:cNvSpPr>
            <a:spLocks noChangeShapeType="1"/>
          </p:cNvSpPr>
          <p:nvPr/>
        </p:nvSpPr>
        <p:spPr bwMode="auto">
          <a:xfrm>
            <a:off x="3048000" y="3886200"/>
            <a:ext cx="66294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6896" name="Line 32"/>
          <p:cNvSpPr>
            <a:spLocks noChangeShapeType="1"/>
          </p:cNvSpPr>
          <p:nvPr/>
        </p:nvSpPr>
        <p:spPr bwMode="auto">
          <a:xfrm>
            <a:off x="6400800" y="1447800"/>
            <a:ext cx="0" cy="4800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6897" name="Text Box 33"/>
          <p:cNvSpPr txBox="1">
            <a:spLocks noChangeArrowheads="1"/>
          </p:cNvSpPr>
          <p:nvPr/>
        </p:nvSpPr>
        <p:spPr bwMode="auto">
          <a:xfrm>
            <a:off x="30480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36898" name="Text Box 34"/>
          <p:cNvSpPr txBox="1">
            <a:spLocks noChangeArrowheads="1"/>
          </p:cNvSpPr>
          <p:nvPr/>
        </p:nvSpPr>
        <p:spPr bwMode="auto">
          <a:xfrm>
            <a:off x="64008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36899" name="Text Box 35"/>
          <p:cNvSpPr txBox="1">
            <a:spLocks noChangeArrowheads="1"/>
          </p:cNvSpPr>
          <p:nvPr/>
        </p:nvSpPr>
        <p:spPr bwMode="auto">
          <a:xfrm>
            <a:off x="47244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36901" name="Text Box 37"/>
          <p:cNvSpPr txBox="1">
            <a:spLocks noChangeArrowheads="1"/>
          </p:cNvSpPr>
          <p:nvPr/>
        </p:nvSpPr>
        <p:spPr bwMode="auto">
          <a:xfrm>
            <a:off x="47244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6902" name="Text Box 38"/>
          <p:cNvSpPr txBox="1">
            <a:spLocks noChangeArrowheads="1"/>
          </p:cNvSpPr>
          <p:nvPr/>
        </p:nvSpPr>
        <p:spPr bwMode="auto">
          <a:xfrm>
            <a:off x="47244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6903" name="Text Box 39"/>
          <p:cNvSpPr txBox="1">
            <a:spLocks noChangeArrowheads="1"/>
          </p:cNvSpPr>
          <p:nvPr/>
        </p:nvSpPr>
        <p:spPr bwMode="auto">
          <a:xfrm>
            <a:off x="8077200" y="3962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36905" name="Text Box 41"/>
          <p:cNvSpPr txBox="1">
            <a:spLocks noChangeArrowheads="1"/>
          </p:cNvSpPr>
          <p:nvPr/>
        </p:nvSpPr>
        <p:spPr bwMode="auto">
          <a:xfrm>
            <a:off x="8077200" y="5073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36906" name="Text Box 42"/>
          <p:cNvSpPr txBox="1">
            <a:spLocks noChangeArrowheads="1"/>
          </p:cNvSpPr>
          <p:nvPr/>
        </p:nvSpPr>
        <p:spPr bwMode="auto">
          <a:xfrm>
            <a:off x="64008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6907" name="Text Box 43"/>
          <p:cNvSpPr txBox="1">
            <a:spLocks noChangeArrowheads="1"/>
          </p:cNvSpPr>
          <p:nvPr/>
        </p:nvSpPr>
        <p:spPr bwMode="auto">
          <a:xfrm>
            <a:off x="80772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6908" name="Text Box 44"/>
          <p:cNvSpPr txBox="1">
            <a:spLocks noChangeArrowheads="1"/>
          </p:cNvSpPr>
          <p:nvPr/>
        </p:nvSpPr>
        <p:spPr bwMode="auto">
          <a:xfrm>
            <a:off x="30480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6909" name="Text Box 45"/>
          <p:cNvSpPr txBox="1">
            <a:spLocks noChangeArrowheads="1"/>
          </p:cNvSpPr>
          <p:nvPr/>
        </p:nvSpPr>
        <p:spPr bwMode="auto">
          <a:xfrm>
            <a:off x="64008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6910" name="Text Box 46"/>
          <p:cNvSpPr txBox="1">
            <a:spLocks noChangeArrowheads="1"/>
          </p:cNvSpPr>
          <p:nvPr/>
        </p:nvSpPr>
        <p:spPr bwMode="auto">
          <a:xfrm>
            <a:off x="30480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36911" name="Text Box 47"/>
          <p:cNvSpPr txBox="1">
            <a:spLocks noChangeArrowheads="1"/>
          </p:cNvSpPr>
          <p:nvPr/>
        </p:nvSpPr>
        <p:spPr bwMode="auto">
          <a:xfrm>
            <a:off x="64008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36912" name="Text Box 48"/>
          <p:cNvSpPr txBox="1">
            <a:spLocks noChangeArrowheads="1"/>
          </p:cNvSpPr>
          <p:nvPr/>
        </p:nvSpPr>
        <p:spPr bwMode="auto">
          <a:xfrm>
            <a:off x="47244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36913" name="Text Box 49"/>
          <p:cNvSpPr txBox="1">
            <a:spLocks noChangeArrowheads="1"/>
          </p:cNvSpPr>
          <p:nvPr/>
        </p:nvSpPr>
        <p:spPr bwMode="auto">
          <a:xfrm>
            <a:off x="80772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6914" name="Text Box 50"/>
          <p:cNvSpPr txBox="1">
            <a:spLocks noChangeArrowheads="1"/>
          </p:cNvSpPr>
          <p:nvPr/>
        </p:nvSpPr>
        <p:spPr bwMode="auto">
          <a:xfrm>
            <a:off x="30480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grpSp>
        <p:nvGrpSpPr>
          <p:cNvPr id="36917" name="Group 53"/>
          <p:cNvGrpSpPr>
            <a:grpSpLocks/>
          </p:cNvGrpSpPr>
          <p:nvPr/>
        </p:nvGrpSpPr>
        <p:grpSpPr bwMode="auto">
          <a:xfrm>
            <a:off x="3048000" y="1447800"/>
            <a:ext cx="6629400" cy="4800600"/>
            <a:chOff x="960" y="912"/>
            <a:chExt cx="4176" cy="3024"/>
          </a:xfrm>
        </p:grpSpPr>
        <p:sp>
          <p:nvSpPr>
            <p:cNvPr id="36918" name="Line 54"/>
            <p:cNvSpPr>
              <a:spLocks noChangeShapeType="1"/>
            </p:cNvSpPr>
            <p:nvPr/>
          </p:nvSpPr>
          <p:spPr bwMode="auto">
            <a:xfrm>
              <a:off x="960" y="2448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6919" name="Line 55"/>
            <p:cNvSpPr>
              <a:spLocks noChangeShapeType="1"/>
            </p:cNvSpPr>
            <p:nvPr/>
          </p:nvSpPr>
          <p:spPr bwMode="auto">
            <a:xfrm>
              <a:off x="3072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6920" name="Line 56"/>
            <p:cNvSpPr>
              <a:spLocks noChangeShapeType="1"/>
            </p:cNvSpPr>
            <p:nvPr/>
          </p:nvSpPr>
          <p:spPr bwMode="auto">
            <a:xfrm>
              <a:off x="960" y="3936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6921" name="Line 57"/>
            <p:cNvSpPr>
              <a:spLocks noChangeShapeType="1"/>
            </p:cNvSpPr>
            <p:nvPr/>
          </p:nvSpPr>
          <p:spPr bwMode="auto">
            <a:xfrm>
              <a:off x="960" y="912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6922" name="Line 58"/>
            <p:cNvSpPr>
              <a:spLocks noChangeShapeType="1"/>
            </p:cNvSpPr>
            <p:nvPr/>
          </p:nvSpPr>
          <p:spPr bwMode="auto">
            <a:xfrm>
              <a:off x="960" y="3168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6923" name="Line 59"/>
            <p:cNvSpPr>
              <a:spLocks noChangeShapeType="1"/>
            </p:cNvSpPr>
            <p:nvPr/>
          </p:nvSpPr>
          <p:spPr bwMode="auto">
            <a:xfrm>
              <a:off x="960" y="1680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6924" name="Line 60"/>
            <p:cNvSpPr>
              <a:spLocks noChangeShapeType="1"/>
            </p:cNvSpPr>
            <p:nvPr/>
          </p:nvSpPr>
          <p:spPr bwMode="auto">
            <a:xfrm>
              <a:off x="5136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6925" name="Line 61"/>
            <p:cNvSpPr>
              <a:spLocks noChangeShapeType="1"/>
            </p:cNvSpPr>
            <p:nvPr/>
          </p:nvSpPr>
          <p:spPr bwMode="auto">
            <a:xfrm>
              <a:off x="960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6926" name="Line 62"/>
            <p:cNvSpPr>
              <a:spLocks noChangeShapeType="1"/>
            </p:cNvSpPr>
            <p:nvPr/>
          </p:nvSpPr>
          <p:spPr bwMode="auto">
            <a:xfrm>
              <a:off x="4080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6927" name="Line 63"/>
            <p:cNvSpPr>
              <a:spLocks noChangeShapeType="1"/>
            </p:cNvSpPr>
            <p:nvPr/>
          </p:nvSpPr>
          <p:spPr bwMode="auto">
            <a:xfrm>
              <a:off x="2016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BD315-FEE4-4CEB-95B7-D89B1165BD5C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717928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8"/>
          <a:stretch>
            <a:fillRect/>
          </a:stretch>
        </p:blipFill>
        <p:spPr bwMode="auto">
          <a:xfrm rot="-3321636">
            <a:off x="1997079" y="658814"/>
            <a:ext cx="5175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39" name="Line 31"/>
          <p:cNvSpPr>
            <a:spLocks noChangeShapeType="1"/>
          </p:cNvSpPr>
          <p:nvPr/>
        </p:nvSpPr>
        <p:spPr bwMode="auto">
          <a:xfrm>
            <a:off x="3048000" y="3886200"/>
            <a:ext cx="66294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3040" name="Line 32"/>
          <p:cNvSpPr>
            <a:spLocks noChangeShapeType="1"/>
          </p:cNvSpPr>
          <p:nvPr/>
        </p:nvSpPr>
        <p:spPr bwMode="auto">
          <a:xfrm>
            <a:off x="6400800" y="1447800"/>
            <a:ext cx="0" cy="4800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3042" name="Text Box 34"/>
          <p:cNvSpPr txBox="1">
            <a:spLocks noChangeArrowheads="1"/>
          </p:cNvSpPr>
          <p:nvPr/>
        </p:nvSpPr>
        <p:spPr bwMode="auto">
          <a:xfrm>
            <a:off x="64008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43043" name="Text Box 35"/>
          <p:cNvSpPr txBox="1">
            <a:spLocks noChangeArrowheads="1"/>
          </p:cNvSpPr>
          <p:nvPr/>
        </p:nvSpPr>
        <p:spPr bwMode="auto">
          <a:xfrm>
            <a:off x="47244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43044" name="Text Box 36"/>
          <p:cNvSpPr txBox="1">
            <a:spLocks noChangeArrowheads="1"/>
          </p:cNvSpPr>
          <p:nvPr/>
        </p:nvSpPr>
        <p:spPr bwMode="auto">
          <a:xfrm>
            <a:off x="47244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43045" name="Text Box 37"/>
          <p:cNvSpPr txBox="1">
            <a:spLocks noChangeArrowheads="1"/>
          </p:cNvSpPr>
          <p:nvPr/>
        </p:nvSpPr>
        <p:spPr bwMode="auto">
          <a:xfrm>
            <a:off x="47244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43046" name="Text Box 38"/>
          <p:cNvSpPr txBox="1">
            <a:spLocks noChangeArrowheads="1"/>
          </p:cNvSpPr>
          <p:nvPr/>
        </p:nvSpPr>
        <p:spPr bwMode="auto">
          <a:xfrm>
            <a:off x="80772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43048" name="Text Box 40"/>
          <p:cNvSpPr txBox="1">
            <a:spLocks noChangeArrowheads="1"/>
          </p:cNvSpPr>
          <p:nvPr/>
        </p:nvSpPr>
        <p:spPr bwMode="auto">
          <a:xfrm>
            <a:off x="64008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43049" name="Text Box 41"/>
          <p:cNvSpPr txBox="1">
            <a:spLocks noChangeArrowheads="1"/>
          </p:cNvSpPr>
          <p:nvPr/>
        </p:nvSpPr>
        <p:spPr bwMode="auto">
          <a:xfrm>
            <a:off x="64008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43050" name="Text Box 42"/>
          <p:cNvSpPr txBox="1">
            <a:spLocks noChangeArrowheads="1"/>
          </p:cNvSpPr>
          <p:nvPr/>
        </p:nvSpPr>
        <p:spPr bwMode="auto">
          <a:xfrm>
            <a:off x="30480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43051" name="Text Box 43"/>
          <p:cNvSpPr txBox="1">
            <a:spLocks noChangeArrowheads="1"/>
          </p:cNvSpPr>
          <p:nvPr/>
        </p:nvSpPr>
        <p:spPr bwMode="auto">
          <a:xfrm>
            <a:off x="64008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43052" name="Text Box 44"/>
          <p:cNvSpPr txBox="1">
            <a:spLocks noChangeArrowheads="1"/>
          </p:cNvSpPr>
          <p:nvPr/>
        </p:nvSpPr>
        <p:spPr bwMode="auto">
          <a:xfrm>
            <a:off x="30480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43053" name="Text Box 45"/>
          <p:cNvSpPr txBox="1">
            <a:spLocks noChangeArrowheads="1"/>
          </p:cNvSpPr>
          <p:nvPr/>
        </p:nvSpPr>
        <p:spPr bwMode="auto">
          <a:xfrm>
            <a:off x="8077200" y="5073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43054" name="Text Box 46"/>
          <p:cNvSpPr txBox="1">
            <a:spLocks noChangeArrowheads="1"/>
          </p:cNvSpPr>
          <p:nvPr/>
        </p:nvSpPr>
        <p:spPr bwMode="auto">
          <a:xfrm>
            <a:off x="80772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43055" name="Text Box 47"/>
          <p:cNvSpPr txBox="1">
            <a:spLocks noChangeArrowheads="1"/>
          </p:cNvSpPr>
          <p:nvPr/>
        </p:nvSpPr>
        <p:spPr bwMode="auto">
          <a:xfrm>
            <a:off x="30480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43056" name="Text Box 48"/>
          <p:cNvSpPr txBox="1">
            <a:spLocks noChangeArrowheads="1"/>
          </p:cNvSpPr>
          <p:nvPr/>
        </p:nvSpPr>
        <p:spPr bwMode="auto">
          <a:xfrm>
            <a:off x="47244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43057" name="Text Box 49"/>
          <p:cNvSpPr txBox="1">
            <a:spLocks noChangeArrowheads="1"/>
          </p:cNvSpPr>
          <p:nvPr/>
        </p:nvSpPr>
        <p:spPr bwMode="auto">
          <a:xfrm>
            <a:off x="30480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43058" name="Text Box 50"/>
          <p:cNvSpPr txBox="1">
            <a:spLocks noChangeArrowheads="1"/>
          </p:cNvSpPr>
          <p:nvPr/>
        </p:nvSpPr>
        <p:spPr bwMode="auto">
          <a:xfrm>
            <a:off x="8077200" y="38862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43062" name="Rectangle 54"/>
          <p:cNvSpPr>
            <a:spLocks noGrp="1" noChangeArrowheads="1"/>
          </p:cNvSpPr>
          <p:nvPr>
            <p:ph type="title"/>
          </p:nvPr>
        </p:nvSpPr>
        <p:spPr>
          <a:xfrm>
            <a:off x="3870329" y="4"/>
            <a:ext cx="5883275" cy="1065213"/>
          </a:xfrm>
          <a:noFill/>
          <a:ln/>
        </p:spPr>
        <p:txBody>
          <a:bodyPr/>
          <a:lstStyle/>
          <a:p>
            <a:r>
              <a:rPr lang="en-US" altLang="en-US" sz="6000" dirty="0"/>
              <a:t> 4 by </a:t>
            </a:r>
            <a:r>
              <a:rPr lang="en-US" altLang="en-US" sz="6000"/>
              <a:t>4 </a:t>
            </a:r>
            <a:r>
              <a:rPr lang="en-US" altLang="en-US" sz="6000" smtClean="0"/>
              <a:t>puzzle</a:t>
            </a:r>
            <a:endParaRPr lang="en-US" altLang="en-US" sz="6000" dirty="0"/>
          </a:p>
        </p:txBody>
      </p:sp>
      <p:grpSp>
        <p:nvGrpSpPr>
          <p:cNvPr id="43064" name="Group 56"/>
          <p:cNvGrpSpPr>
            <a:grpSpLocks/>
          </p:cNvGrpSpPr>
          <p:nvPr/>
        </p:nvGrpSpPr>
        <p:grpSpPr bwMode="auto">
          <a:xfrm>
            <a:off x="3048000" y="1447800"/>
            <a:ext cx="6629400" cy="4800600"/>
            <a:chOff x="960" y="912"/>
            <a:chExt cx="4176" cy="3024"/>
          </a:xfrm>
        </p:grpSpPr>
        <p:sp>
          <p:nvSpPr>
            <p:cNvPr id="43065" name="Line 57"/>
            <p:cNvSpPr>
              <a:spLocks noChangeShapeType="1"/>
            </p:cNvSpPr>
            <p:nvPr/>
          </p:nvSpPr>
          <p:spPr bwMode="auto">
            <a:xfrm>
              <a:off x="960" y="2448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3066" name="Line 58"/>
            <p:cNvSpPr>
              <a:spLocks noChangeShapeType="1"/>
            </p:cNvSpPr>
            <p:nvPr/>
          </p:nvSpPr>
          <p:spPr bwMode="auto">
            <a:xfrm>
              <a:off x="3072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3067" name="Line 59"/>
            <p:cNvSpPr>
              <a:spLocks noChangeShapeType="1"/>
            </p:cNvSpPr>
            <p:nvPr/>
          </p:nvSpPr>
          <p:spPr bwMode="auto">
            <a:xfrm>
              <a:off x="960" y="3936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3068" name="Line 60"/>
            <p:cNvSpPr>
              <a:spLocks noChangeShapeType="1"/>
            </p:cNvSpPr>
            <p:nvPr/>
          </p:nvSpPr>
          <p:spPr bwMode="auto">
            <a:xfrm>
              <a:off x="960" y="912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3069" name="Line 61"/>
            <p:cNvSpPr>
              <a:spLocks noChangeShapeType="1"/>
            </p:cNvSpPr>
            <p:nvPr/>
          </p:nvSpPr>
          <p:spPr bwMode="auto">
            <a:xfrm>
              <a:off x="960" y="3168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3070" name="Line 62"/>
            <p:cNvSpPr>
              <a:spLocks noChangeShapeType="1"/>
            </p:cNvSpPr>
            <p:nvPr/>
          </p:nvSpPr>
          <p:spPr bwMode="auto">
            <a:xfrm>
              <a:off x="960" y="1680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3071" name="Line 63"/>
            <p:cNvSpPr>
              <a:spLocks noChangeShapeType="1"/>
            </p:cNvSpPr>
            <p:nvPr/>
          </p:nvSpPr>
          <p:spPr bwMode="auto">
            <a:xfrm>
              <a:off x="5136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3072" name="Line 64"/>
            <p:cNvSpPr>
              <a:spLocks noChangeShapeType="1"/>
            </p:cNvSpPr>
            <p:nvPr/>
          </p:nvSpPr>
          <p:spPr bwMode="auto">
            <a:xfrm>
              <a:off x="960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3073" name="Line 65"/>
            <p:cNvSpPr>
              <a:spLocks noChangeShapeType="1"/>
            </p:cNvSpPr>
            <p:nvPr/>
          </p:nvSpPr>
          <p:spPr bwMode="auto">
            <a:xfrm>
              <a:off x="4080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3074" name="Line 66"/>
            <p:cNvSpPr>
              <a:spLocks noChangeShapeType="1"/>
            </p:cNvSpPr>
            <p:nvPr/>
          </p:nvSpPr>
          <p:spPr bwMode="auto">
            <a:xfrm>
              <a:off x="2016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BD315-FEE4-4CEB-95B7-D89B1165BD5C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486672"/>
      </p:ext>
    </p:ext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51" grpId="0"/>
      <p:bldP spid="43052" grpId="0"/>
      <p:bldP spid="43053" grpId="0"/>
      <p:bldP spid="43054" grpId="0"/>
      <p:bldP spid="43055" grpId="0"/>
      <p:bldP spid="43056" grpId="0"/>
      <p:bldP spid="43057" grpId="0"/>
      <p:bldP spid="4305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022729" y="4"/>
            <a:ext cx="5578475" cy="1065213"/>
          </a:xfrm>
        </p:spPr>
        <p:txBody>
          <a:bodyPr/>
          <a:lstStyle/>
          <a:p>
            <a:r>
              <a:rPr lang="en-US" altLang="en-US" sz="6000" dirty="0"/>
              <a:t> 4 by </a:t>
            </a:r>
            <a:r>
              <a:rPr lang="en-US" altLang="en-US" sz="6000"/>
              <a:t>4 </a:t>
            </a:r>
            <a:r>
              <a:rPr lang="en-US" altLang="en-US" sz="6000" smtClean="0"/>
              <a:t>puzzle</a:t>
            </a:r>
            <a:endParaRPr lang="en-US" altLang="en-US" sz="6000" dirty="0"/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8"/>
          <a:stretch>
            <a:fillRect/>
          </a:stretch>
        </p:blipFill>
        <p:spPr bwMode="auto">
          <a:xfrm rot="-3321636">
            <a:off x="1997079" y="658814"/>
            <a:ext cx="5175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1" name="Line 31"/>
          <p:cNvSpPr>
            <a:spLocks noChangeShapeType="1"/>
          </p:cNvSpPr>
          <p:nvPr/>
        </p:nvSpPr>
        <p:spPr bwMode="auto">
          <a:xfrm>
            <a:off x="3048000" y="3886200"/>
            <a:ext cx="66294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51232" name="Line 32"/>
          <p:cNvSpPr>
            <a:spLocks noChangeShapeType="1"/>
          </p:cNvSpPr>
          <p:nvPr/>
        </p:nvSpPr>
        <p:spPr bwMode="auto">
          <a:xfrm>
            <a:off x="6400800" y="1447800"/>
            <a:ext cx="0" cy="4800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51233" name="Text Box 33"/>
          <p:cNvSpPr txBox="1">
            <a:spLocks noChangeArrowheads="1"/>
          </p:cNvSpPr>
          <p:nvPr/>
        </p:nvSpPr>
        <p:spPr bwMode="auto">
          <a:xfrm>
            <a:off x="64008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51234" name="Text Box 34"/>
          <p:cNvSpPr txBox="1">
            <a:spLocks noChangeArrowheads="1"/>
          </p:cNvSpPr>
          <p:nvPr/>
        </p:nvSpPr>
        <p:spPr bwMode="auto">
          <a:xfrm>
            <a:off x="30480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51235" name="Text Box 35"/>
          <p:cNvSpPr txBox="1">
            <a:spLocks noChangeArrowheads="1"/>
          </p:cNvSpPr>
          <p:nvPr/>
        </p:nvSpPr>
        <p:spPr bwMode="auto">
          <a:xfrm>
            <a:off x="80772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51236" name="Text Box 36"/>
          <p:cNvSpPr txBox="1">
            <a:spLocks noChangeArrowheads="1"/>
          </p:cNvSpPr>
          <p:nvPr/>
        </p:nvSpPr>
        <p:spPr bwMode="auto">
          <a:xfrm>
            <a:off x="30480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51237" name="Text Box 37"/>
          <p:cNvSpPr txBox="1">
            <a:spLocks noChangeArrowheads="1"/>
          </p:cNvSpPr>
          <p:nvPr/>
        </p:nvSpPr>
        <p:spPr bwMode="auto">
          <a:xfrm>
            <a:off x="80772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51239" name="Text Box 39"/>
          <p:cNvSpPr txBox="1">
            <a:spLocks noChangeArrowheads="1"/>
          </p:cNvSpPr>
          <p:nvPr/>
        </p:nvSpPr>
        <p:spPr bwMode="auto">
          <a:xfrm>
            <a:off x="80772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1240" name="Text Box 40"/>
          <p:cNvSpPr txBox="1">
            <a:spLocks noChangeArrowheads="1"/>
          </p:cNvSpPr>
          <p:nvPr/>
        </p:nvSpPr>
        <p:spPr bwMode="auto">
          <a:xfrm>
            <a:off x="64008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51241" name="Text Box 41"/>
          <p:cNvSpPr txBox="1">
            <a:spLocks noChangeArrowheads="1"/>
          </p:cNvSpPr>
          <p:nvPr/>
        </p:nvSpPr>
        <p:spPr bwMode="auto">
          <a:xfrm>
            <a:off x="30480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51242" name="Text Box 42"/>
          <p:cNvSpPr txBox="1">
            <a:spLocks noChangeArrowheads="1"/>
          </p:cNvSpPr>
          <p:nvPr/>
        </p:nvSpPr>
        <p:spPr bwMode="auto">
          <a:xfrm>
            <a:off x="47244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51243" name="Text Box 43"/>
          <p:cNvSpPr txBox="1">
            <a:spLocks noChangeArrowheads="1"/>
          </p:cNvSpPr>
          <p:nvPr/>
        </p:nvSpPr>
        <p:spPr bwMode="auto">
          <a:xfrm>
            <a:off x="64008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51244" name="Text Box 44"/>
          <p:cNvSpPr txBox="1">
            <a:spLocks noChangeArrowheads="1"/>
          </p:cNvSpPr>
          <p:nvPr/>
        </p:nvSpPr>
        <p:spPr bwMode="auto">
          <a:xfrm>
            <a:off x="80772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51245" name="Text Box 45"/>
          <p:cNvSpPr txBox="1">
            <a:spLocks noChangeArrowheads="1"/>
          </p:cNvSpPr>
          <p:nvPr/>
        </p:nvSpPr>
        <p:spPr bwMode="auto">
          <a:xfrm>
            <a:off x="47244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51246" name="Text Box 46"/>
          <p:cNvSpPr txBox="1">
            <a:spLocks noChangeArrowheads="1"/>
          </p:cNvSpPr>
          <p:nvPr/>
        </p:nvSpPr>
        <p:spPr bwMode="auto">
          <a:xfrm>
            <a:off x="64008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1247" name="Text Box 47"/>
          <p:cNvSpPr txBox="1">
            <a:spLocks noChangeArrowheads="1"/>
          </p:cNvSpPr>
          <p:nvPr/>
        </p:nvSpPr>
        <p:spPr bwMode="auto">
          <a:xfrm>
            <a:off x="47244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1248" name="Text Box 48"/>
          <p:cNvSpPr txBox="1">
            <a:spLocks noChangeArrowheads="1"/>
          </p:cNvSpPr>
          <p:nvPr/>
        </p:nvSpPr>
        <p:spPr bwMode="auto">
          <a:xfrm>
            <a:off x="31242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1249" name="Text Box 49"/>
          <p:cNvSpPr txBox="1">
            <a:spLocks noChangeArrowheads="1"/>
          </p:cNvSpPr>
          <p:nvPr/>
        </p:nvSpPr>
        <p:spPr bwMode="auto">
          <a:xfrm>
            <a:off x="47244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grpSp>
        <p:nvGrpSpPr>
          <p:cNvPr id="51252" name="Group 52"/>
          <p:cNvGrpSpPr>
            <a:grpSpLocks/>
          </p:cNvGrpSpPr>
          <p:nvPr/>
        </p:nvGrpSpPr>
        <p:grpSpPr bwMode="auto">
          <a:xfrm>
            <a:off x="3048000" y="1447800"/>
            <a:ext cx="6629400" cy="4800600"/>
            <a:chOff x="960" y="912"/>
            <a:chExt cx="4176" cy="3024"/>
          </a:xfrm>
        </p:grpSpPr>
        <p:sp>
          <p:nvSpPr>
            <p:cNvPr id="51253" name="Line 53"/>
            <p:cNvSpPr>
              <a:spLocks noChangeShapeType="1"/>
            </p:cNvSpPr>
            <p:nvPr/>
          </p:nvSpPr>
          <p:spPr bwMode="auto">
            <a:xfrm>
              <a:off x="960" y="2448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1254" name="Line 54"/>
            <p:cNvSpPr>
              <a:spLocks noChangeShapeType="1"/>
            </p:cNvSpPr>
            <p:nvPr/>
          </p:nvSpPr>
          <p:spPr bwMode="auto">
            <a:xfrm>
              <a:off x="3072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1255" name="Line 55"/>
            <p:cNvSpPr>
              <a:spLocks noChangeShapeType="1"/>
            </p:cNvSpPr>
            <p:nvPr/>
          </p:nvSpPr>
          <p:spPr bwMode="auto">
            <a:xfrm>
              <a:off x="960" y="3936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1256" name="Line 56"/>
            <p:cNvSpPr>
              <a:spLocks noChangeShapeType="1"/>
            </p:cNvSpPr>
            <p:nvPr/>
          </p:nvSpPr>
          <p:spPr bwMode="auto">
            <a:xfrm>
              <a:off x="960" y="912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1257" name="Line 57"/>
            <p:cNvSpPr>
              <a:spLocks noChangeShapeType="1"/>
            </p:cNvSpPr>
            <p:nvPr/>
          </p:nvSpPr>
          <p:spPr bwMode="auto">
            <a:xfrm>
              <a:off x="960" y="3168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1258" name="Line 58"/>
            <p:cNvSpPr>
              <a:spLocks noChangeShapeType="1"/>
            </p:cNvSpPr>
            <p:nvPr/>
          </p:nvSpPr>
          <p:spPr bwMode="auto">
            <a:xfrm>
              <a:off x="960" y="1680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1259" name="Line 59"/>
            <p:cNvSpPr>
              <a:spLocks noChangeShapeType="1"/>
            </p:cNvSpPr>
            <p:nvPr/>
          </p:nvSpPr>
          <p:spPr bwMode="auto">
            <a:xfrm>
              <a:off x="5136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1260" name="Line 60"/>
            <p:cNvSpPr>
              <a:spLocks noChangeShapeType="1"/>
            </p:cNvSpPr>
            <p:nvPr/>
          </p:nvSpPr>
          <p:spPr bwMode="auto">
            <a:xfrm>
              <a:off x="960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1261" name="Line 61"/>
            <p:cNvSpPr>
              <a:spLocks noChangeShapeType="1"/>
            </p:cNvSpPr>
            <p:nvPr/>
          </p:nvSpPr>
          <p:spPr bwMode="auto">
            <a:xfrm>
              <a:off x="4080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1262" name="Line 62"/>
            <p:cNvSpPr>
              <a:spLocks noChangeShapeType="1"/>
            </p:cNvSpPr>
            <p:nvPr/>
          </p:nvSpPr>
          <p:spPr bwMode="auto">
            <a:xfrm>
              <a:off x="2016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BD315-FEE4-4CEB-95B7-D89B1165BD5C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9538736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2381" y="355777"/>
            <a:ext cx="8894619" cy="762000"/>
          </a:xfrm>
        </p:spPr>
        <p:txBody>
          <a:bodyPr>
            <a:noAutofit/>
          </a:bodyPr>
          <a:lstStyle/>
          <a:p>
            <a:r>
              <a:rPr lang="en-US" sz="3600" b="1" dirty="0"/>
              <a:t>Tautologies, Contradictions, and Contingencies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1045" y="1117777"/>
            <a:ext cx="9272155" cy="429419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  </a:t>
            </a:r>
            <a:r>
              <a:rPr lang="en-US" sz="3600" b="1" dirty="0" smtClean="0">
                <a:solidFill>
                  <a:schemeClr val="tx1"/>
                </a:solidFill>
              </a:rPr>
              <a:t>tautology</a:t>
            </a:r>
            <a:r>
              <a:rPr lang="en-US" sz="3600" dirty="0" smtClean="0"/>
              <a:t> is a proposition which is </a:t>
            </a:r>
            <a:r>
              <a:rPr lang="en-US" sz="3600" b="1" dirty="0" smtClean="0">
                <a:solidFill>
                  <a:schemeClr val="tx1"/>
                </a:solidFill>
              </a:rPr>
              <a:t>always</a:t>
            </a:r>
            <a:r>
              <a:rPr lang="en-US" sz="3600" b="1" dirty="0" smtClean="0">
                <a:solidFill>
                  <a:srgbClr val="00B050"/>
                </a:solidFill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true</a:t>
            </a:r>
            <a:r>
              <a:rPr lang="en-US" sz="3600" dirty="0" smtClean="0"/>
              <a:t>.             </a:t>
            </a:r>
          </a:p>
          <a:p>
            <a:r>
              <a:rPr lang="en-US" sz="3600" dirty="0" smtClean="0"/>
              <a:t>A  </a:t>
            </a:r>
            <a:r>
              <a:rPr lang="en-US" sz="3600" b="1" dirty="0" smtClean="0">
                <a:solidFill>
                  <a:schemeClr val="tx1"/>
                </a:solidFill>
              </a:rPr>
              <a:t>contradiction</a:t>
            </a:r>
            <a:r>
              <a:rPr lang="en-US" sz="3600" dirty="0" smtClean="0"/>
              <a:t> is a proposition which is </a:t>
            </a:r>
            <a:r>
              <a:rPr lang="en-US" sz="3600" b="1" dirty="0" smtClean="0">
                <a:solidFill>
                  <a:schemeClr val="tx1"/>
                </a:solidFill>
              </a:rPr>
              <a:t>always false</a:t>
            </a:r>
            <a:r>
              <a:rPr lang="en-US" sz="3600" dirty="0" smtClean="0"/>
              <a:t>. </a:t>
            </a:r>
          </a:p>
          <a:p>
            <a:r>
              <a:rPr lang="en-US" sz="3600" dirty="0" smtClean="0"/>
              <a:t>A  </a:t>
            </a:r>
            <a:r>
              <a:rPr lang="en-US" sz="3600" b="1" dirty="0" smtClean="0">
                <a:solidFill>
                  <a:schemeClr val="tx1"/>
                </a:solidFill>
              </a:rPr>
              <a:t>contingency</a:t>
            </a:r>
            <a:r>
              <a:rPr lang="en-US" sz="3600" dirty="0" smtClean="0"/>
              <a:t> is a proposition which is neither a tautology nor a contradiction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21890" y="95488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946554"/>
              </p:ext>
            </p:extLst>
          </p:nvPr>
        </p:nvGraphicFramePr>
        <p:xfrm>
          <a:off x="4085358" y="4543292"/>
          <a:ext cx="1543051" cy="17373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43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endParaRPr lang="en-US" sz="3200" b="0" i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085823" y="2780933"/>
            <a:ext cx="3784600" cy="6127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latin typeface="Cambria" panose="02040503050406030204" pitchFamily="18" charset="0"/>
              </a:rPr>
              <a:t>Example: </a:t>
            </a:r>
            <a:r>
              <a:rPr lang="en-US" sz="36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 Math" pitchFamily="18" charset="0"/>
              </a:rPr>
              <a:t>p</a:t>
            </a:r>
            <a:r>
              <a:rPr 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Cambria" panose="02040503050406030204" pitchFamily="18" charset="0"/>
                <a:ea typeface="Cambria Math"/>
              </a:rPr>
              <a:t>∧ ¬</a:t>
            </a:r>
            <a:r>
              <a:rPr lang="en-US" sz="36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 Math" pitchFamily="18" charset="0"/>
              </a:rPr>
              <a:t>p</a:t>
            </a:r>
            <a:r>
              <a:rPr lang="en-US" sz="3600" dirty="0" smtClean="0">
                <a:latin typeface="Cambria" panose="02040503050406030204" pitchFamily="18" charset="0"/>
              </a:rPr>
              <a:t>   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285358" y="4435470"/>
            <a:ext cx="2618161" cy="7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latin typeface="Cambria" panose="02040503050406030204" pitchFamily="18" charset="0"/>
              </a:rPr>
              <a:t>Example: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 Math" pitchFamily="18" charset="0"/>
              </a:rPr>
              <a:t>p</a:t>
            </a:r>
            <a:endParaRPr lang="en-US" dirty="0" smtClean="0">
              <a:latin typeface="Cambria" panose="020405030504060302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107595" y="1676262"/>
            <a:ext cx="3784600" cy="5998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latin typeface="Cambria" panose="02040503050406030204" pitchFamily="18" charset="0"/>
              </a:rPr>
              <a:t>Example: </a:t>
            </a:r>
            <a:r>
              <a:rPr lang="en-US" sz="36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 Math" pitchFamily="18" charset="0"/>
              </a:rPr>
              <a:t>p</a:t>
            </a:r>
            <a:r>
              <a:rPr 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Cambria" panose="02040503050406030204" pitchFamily="18" charset="0"/>
                <a:ea typeface="Cambria Math"/>
              </a:rPr>
              <a:t>∨ ¬</a:t>
            </a:r>
            <a:r>
              <a:rPr lang="en-US" sz="36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 Math" pitchFamily="18" charset="0"/>
              </a:rPr>
              <a:t>p</a:t>
            </a:r>
            <a:r>
              <a:rPr lang="en-US" sz="3600" dirty="0" smtClean="0">
                <a:latin typeface="Cambria" panose="02040503050406030204" pitchFamily="18" charset="0"/>
              </a:rPr>
              <a:t>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226928"/>
              </p:ext>
            </p:extLst>
          </p:nvPr>
        </p:nvGraphicFramePr>
        <p:xfrm>
          <a:off x="5628409" y="4543292"/>
          <a:ext cx="1504951" cy="17373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04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¬</a:t>
                      </a:r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endParaRPr lang="en-US" sz="3200" i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941263"/>
              </p:ext>
            </p:extLst>
          </p:nvPr>
        </p:nvGraphicFramePr>
        <p:xfrm>
          <a:off x="7133360" y="4543292"/>
          <a:ext cx="1524000" cy="17373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en-US" sz="3200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∨ </a:t>
                      </a: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¬</a:t>
                      </a:r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endParaRPr lang="en-US" sz="3200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925409"/>
              </p:ext>
            </p:extLst>
          </p:nvPr>
        </p:nvGraphicFramePr>
        <p:xfrm>
          <a:off x="8650031" y="4543292"/>
          <a:ext cx="1524000" cy="17373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 ∧ ¬</a:t>
                      </a:r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endParaRPr lang="en-US" sz="3200" dirty="0" smtClean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078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022729" y="4"/>
            <a:ext cx="5578475" cy="1065213"/>
          </a:xfrm>
        </p:spPr>
        <p:txBody>
          <a:bodyPr/>
          <a:lstStyle/>
          <a:p>
            <a:r>
              <a:rPr lang="en-US" altLang="en-US" sz="6000" dirty="0"/>
              <a:t> 4 by </a:t>
            </a:r>
            <a:r>
              <a:rPr lang="en-US" altLang="en-US" sz="6000"/>
              <a:t>4 </a:t>
            </a:r>
            <a:r>
              <a:rPr lang="en-US" altLang="en-US" sz="6000" smtClean="0"/>
              <a:t>puzzle</a:t>
            </a:r>
            <a:endParaRPr lang="en-US" altLang="en-US" sz="6000" dirty="0"/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8"/>
          <a:stretch>
            <a:fillRect/>
          </a:stretch>
        </p:blipFill>
        <p:spPr bwMode="auto">
          <a:xfrm rot="-3321636">
            <a:off x="1997079" y="658814"/>
            <a:ext cx="5175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27" name="Line 31"/>
          <p:cNvSpPr>
            <a:spLocks noChangeShapeType="1"/>
          </p:cNvSpPr>
          <p:nvPr/>
        </p:nvSpPr>
        <p:spPr bwMode="auto">
          <a:xfrm>
            <a:off x="3048000" y="3886200"/>
            <a:ext cx="66294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55328" name="Line 32"/>
          <p:cNvSpPr>
            <a:spLocks noChangeShapeType="1"/>
          </p:cNvSpPr>
          <p:nvPr/>
        </p:nvSpPr>
        <p:spPr bwMode="auto">
          <a:xfrm>
            <a:off x="6400800" y="1447800"/>
            <a:ext cx="0" cy="4800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55329" name="Text Box 33"/>
          <p:cNvSpPr txBox="1">
            <a:spLocks noChangeArrowheads="1"/>
          </p:cNvSpPr>
          <p:nvPr/>
        </p:nvSpPr>
        <p:spPr bwMode="auto">
          <a:xfrm>
            <a:off x="30480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5330" name="Text Box 34"/>
          <p:cNvSpPr txBox="1">
            <a:spLocks noChangeArrowheads="1"/>
          </p:cNvSpPr>
          <p:nvPr/>
        </p:nvSpPr>
        <p:spPr bwMode="auto">
          <a:xfrm>
            <a:off x="80772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55331" name="Text Box 35"/>
          <p:cNvSpPr txBox="1">
            <a:spLocks noChangeArrowheads="1"/>
          </p:cNvSpPr>
          <p:nvPr/>
        </p:nvSpPr>
        <p:spPr bwMode="auto">
          <a:xfrm>
            <a:off x="30480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55332" name="Text Box 36"/>
          <p:cNvSpPr txBox="1">
            <a:spLocks noChangeArrowheads="1"/>
          </p:cNvSpPr>
          <p:nvPr/>
        </p:nvSpPr>
        <p:spPr bwMode="auto">
          <a:xfrm>
            <a:off x="80772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55334" name="Text Box 38"/>
          <p:cNvSpPr txBox="1">
            <a:spLocks noChangeArrowheads="1"/>
          </p:cNvSpPr>
          <p:nvPr/>
        </p:nvSpPr>
        <p:spPr bwMode="auto">
          <a:xfrm>
            <a:off x="80772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5335" name="Text Box 39"/>
          <p:cNvSpPr txBox="1">
            <a:spLocks noChangeArrowheads="1"/>
          </p:cNvSpPr>
          <p:nvPr/>
        </p:nvSpPr>
        <p:spPr bwMode="auto">
          <a:xfrm>
            <a:off x="64008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55336" name="Text Box 40"/>
          <p:cNvSpPr txBox="1">
            <a:spLocks noChangeArrowheads="1"/>
          </p:cNvSpPr>
          <p:nvPr/>
        </p:nvSpPr>
        <p:spPr bwMode="auto">
          <a:xfrm>
            <a:off x="3048000" y="38862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55338" name="Text Box 42"/>
          <p:cNvSpPr txBox="1">
            <a:spLocks noChangeArrowheads="1"/>
          </p:cNvSpPr>
          <p:nvPr/>
        </p:nvSpPr>
        <p:spPr bwMode="auto">
          <a:xfrm>
            <a:off x="47244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55339" name="Text Box 43"/>
          <p:cNvSpPr txBox="1">
            <a:spLocks noChangeArrowheads="1"/>
          </p:cNvSpPr>
          <p:nvPr/>
        </p:nvSpPr>
        <p:spPr bwMode="auto">
          <a:xfrm>
            <a:off x="47244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5340" name="Text Box 44"/>
          <p:cNvSpPr txBox="1">
            <a:spLocks noChangeArrowheads="1"/>
          </p:cNvSpPr>
          <p:nvPr/>
        </p:nvSpPr>
        <p:spPr bwMode="auto">
          <a:xfrm>
            <a:off x="6400800" y="27432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5341" name="Text Box 45"/>
          <p:cNvSpPr txBox="1">
            <a:spLocks noChangeArrowheads="1"/>
          </p:cNvSpPr>
          <p:nvPr/>
        </p:nvSpPr>
        <p:spPr bwMode="auto">
          <a:xfrm>
            <a:off x="6400800" y="3962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55342" name="Text Box 46"/>
          <p:cNvSpPr txBox="1">
            <a:spLocks noChangeArrowheads="1"/>
          </p:cNvSpPr>
          <p:nvPr/>
        </p:nvSpPr>
        <p:spPr bwMode="auto">
          <a:xfrm>
            <a:off x="80772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55343" name="Text Box 47"/>
          <p:cNvSpPr txBox="1">
            <a:spLocks noChangeArrowheads="1"/>
          </p:cNvSpPr>
          <p:nvPr/>
        </p:nvSpPr>
        <p:spPr bwMode="auto">
          <a:xfrm>
            <a:off x="4724400" y="27432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55344" name="Text Box 48"/>
          <p:cNvSpPr txBox="1">
            <a:spLocks noChangeArrowheads="1"/>
          </p:cNvSpPr>
          <p:nvPr/>
        </p:nvSpPr>
        <p:spPr bwMode="auto">
          <a:xfrm>
            <a:off x="3048000" y="5073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55345" name="Text Box 49"/>
          <p:cNvSpPr txBox="1">
            <a:spLocks noChangeArrowheads="1"/>
          </p:cNvSpPr>
          <p:nvPr/>
        </p:nvSpPr>
        <p:spPr bwMode="auto">
          <a:xfrm>
            <a:off x="64008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55346" name="Text Box 50"/>
          <p:cNvSpPr txBox="1">
            <a:spLocks noChangeArrowheads="1"/>
          </p:cNvSpPr>
          <p:nvPr/>
        </p:nvSpPr>
        <p:spPr bwMode="auto">
          <a:xfrm>
            <a:off x="4724400" y="5073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grpSp>
        <p:nvGrpSpPr>
          <p:cNvPr id="55348" name="Group 52"/>
          <p:cNvGrpSpPr>
            <a:grpSpLocks/>
          </p:cNvGrpSpPr>
          <p:nvPr/>
        </p:nvGrpSpPr>
        <p:grpSpPr bwMode="auto">
          <a:xfrm>
            <a:off x="3048000" y="1447800"/>
            <a:ext cx="6629400" cy="4800600"/>
            <a:chOff x="960" y="912"/>
            <a:chExt cx="4176" cy="3024"/>
          </a:xfrm>
        </p:grpSpPr>
        <p:sp>
          <p:nvSpPr>
            <p:cNvPr id="55349" name="Line 53"/>
            <p:cNvSpPr>
              <a:spLocks noChangeShapeType="1"/>
            </p:cNvSpPr>
            <p:nvPr/>
          </p:nvSpPr>
          <p:spPr bwMode="auto">
            <a:xfrm>
              <a:off x="960" y="2448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5350" name="Line 54"/>
            <p:cNvSpPr>
              <a:spLocks noChangeShapeType="1"/>
            </p:cNvSpPr>
            <p:nvPr/>
          </p:nvSpPr>
          <p:spPr bwMode="auto">
            <a:xfrm>
              <a:off x="3072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5351" name="Line 55"/>
            <p:cNvSpPr>
              <a:spLocks noChangeShapeType="1"/>
            </p:cNvSpPr>
            <p:nvPr/>
          </p:nvSpPr>
          <p:spPr bwMode="auto">
            <a:xfrm>
              <a:off x="960" y="3936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5352" name="Line 56"/>
            <p:cNvSpPr>
              <a:spLocks noChangeShapeType="1"/>
            </p:cNvSpPr>
            <p:nvPr/>
          </p:nvSpPr>
          <p:spPr bwMode="auto">
            <a:xfrm>
              <a:off x="960" y="912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5353" name="Line 57"/>
            <p:cNvSpPr>
              <a:spLocks noChangeShapeType="1"/>
            </p:cNvSpPr>
            <p:nvPr/>
          </p:nvSpPr>
          <p:spPr bwMode="auto">
            <a:xfrm>
              <a:off x="960" y="3168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5354" name="Line 58"/>
            <p:cNvSpPr>
              <a:spLocks noChangeShapeType="1"/>
            </p:cNvSpPr>
            <p:nvPr/>
          </p:nvSpPr>
          <p:spPr bwMode="auto">
            <a:xfrm>
              <a:off x="960" y="1680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5355" name="Line 59"/>
            <p:cNvSpPr>
              <a:spLocks noChangeShapeType="1"/>
            </p:cNvSpPr>
            <p:nvPr/>
          </p:nvSpPr>
          <p:spPr bwMode="auto">
            <a:xfrm>
              <a:off x="5136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5356" name="Line 60"/>
            <p:cNvSpPr>
              <a:spLocks noChangeShapeType="1"/>
            </p:cNvSpPr>
            <p:nvPr/>
          </p:nvSpPr>
          <p:spPr bwMode="auto">
            <a:xfrm>
              <a:off x="960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5357" name="Line 61"/>
            <p:cNvSpPr>
              <a:spLocks noChangeShapeType="1"/>
            </p:cNvSpPr>
            <p:nvPr/>
          </p:nvSpPr>
          <p:spPr bwMode="auto">
            <a:xfrm>
              <a:off x="4080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5358" name="Line 62"/>
            <p:cNvSpPr>
              <a:spLocks noChangeShapeType="1"/>
            </p:cNvSpPr>
            <p:nvPr/>
          </p:nvSpPr>
          <p:spPr bwMode="auto">
            <a:xfrm>
              <a:off x="2016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BD315-FEE4-4CEB-95B7-D89B1165BD5C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4713964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022729" y="4"/>
            <a:ext cx="5578475" cy="1065213"/>
          </a:xfrm>
        </p:spPr>
        <p:txBody>
          <a:bodyPr/>
          <a:lstStyle/>
          <a:p>
            <a:r>
              <a:rPr lang="en-US" altLang="en-US" sz="6000" dirty="0"/>
              <a:t> 4 by </a:t>
            </a:r>
            <a:r>
              <a:rPr lang="en-US" altLang="en-US" sz="6000"/>
              <a:t>4 </a:t>
            </a:r>
            <a:r>
              <a:rPr lang="en-US" altLang="en-US" sz="6000" smtClean="0"/>
              <a:t>puzzle</a:t>
            </a:r>
            <a:endParaRPr lang="en-US" altLang="en-US" sz="6000" dirty="0"/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8"/>
          <a:stretch>
            <a:fillRect/>
          </a:stretch>
        </p:blipFill>
        <p:spPr bwMode="auto">
          <a:xfrm rot="-3321636">
            <a:off x="1997079" y="658814"/>
            <a:ext cx="5175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423" name="Line 31"/>
          <p:cNvSpPr>
            <a:spLocks noChangeShapeType="1"/>
          </p:cNvSpPr>
          <p:nvPr/>
        </p:nvSpPr>
        <p:spPr bwMode="auto">
          <a:xfrm>
            <a:off x="3048000" y="3886200"/>
            <a:ext cx="66294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59424" name="Line 32"/>
          <p:cNvSpPr>
            <a:spLocks noChangeShapeType="1"/>
          </p:cNvSpPr>
          <p:nvPr/>
        </p:nvSpPr>
        <p:spPr bwMode="auto">
          <a:xfrm>
            <a:off x="6400800" y="1447800"/>
            <a:ext cx="0" cy="4800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59425" name="Text Box 33"/>
          <p:cNvSpPr txBox="1">
            <a:spLocks noChangeArrowheads="1"/>
          </p:cNvSpPr>
          <p:nvPr/>
        </p:nvSpPr>
        <p:spPr bwMode="auto">
          <a:xfrm>
            <a:off x="47244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9426" name="Text Box 34"/>
          <p:cNvSpPr txBox="1">
            <a:spLocks noChangeArrowheads="1"/>
          </p:cNvSpPr>
          <p:nvPr/>
        </p:nvSpPr>
        <p:spPr bwMode="auto">
          <a:xfrm>
            <a:off x="47244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59427" name="Text Box 35"/>
          <p:cNvSpPr txBox="1">
            <a:spLocks noChangeArrowheads="1"/>
          </p:cNvSpPr>
          <p:nvPr/>
        </p:nvSpPr>
        <p:spPr bwMode="auto">
          <a:xfrm>
            <a:off x="30480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59428" name="Text Box 36"/>
          <p:cNvSpPr txBox="1">
            <a:spLocks noChangeArrowheads="1"/>
          </p:cNvSpPr>
          <p:nvPr/>
        </p:nvSpPr>
        <p:spPr bwMode="auto">
          <a:xfrm>
            <a:off x="80772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59430" name="Text Box 38"/>
          <p:cNvSpPr txBox="1">
            <a:spLocks noChangeArrowheads="1"/>
          </p:cNvSpPr>
          <p:nvPr/>
        </p:nvSpPr>
        <p:spPr bwMode="auto">
          <a:xfrm>
            <a:off x="64008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8001000" y="5105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3048000" y="5073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59434" name="Text Box 42"/>
          <p:cNvSpPr txBox="1">
            <a:spLocks noChangeArrowheads="1"/>
          </p:cNvSpPr>
          <p:nvPr/>
        </p:nvSpPr>
        <p:spPr bwMode="auto">
          <a:xfrm>
            <a:off x="3048000" y="15240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59435" name="Text Box 43"/>
          <p:cNvSpPr txBox="1">
            <a:spLocks noChangeArrowheads="1"/>
          </p:cNvSpPr>
          <p:nvPr/>
        </p:nvSpPr>
        <p:spPr bwMode="auto">
          <a:xfrm>
            <a:off x="8077200" y="3962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59436" name="Text Box 44"/>
          <p:cNvSpPr txBox="1">
            <a:spLocks noChangeArrowheads="1"/>
          </p:cNvSpPr>
          <p:nvPr/>
        </p:nvSpPr>
        <p:spPr bwMode="auto">
          <a:xfrm>
            <a:off x="47244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59437" name="Text Box 45"/>
          <p:cNvSpPr txBox="1">
            <a:spLocks noChangeArrowheads="1"/>
          </p:cNvSpPr>
          <p:nvPr/>
        </p:nvSpPr>
        <p:spPr bwMode="auto">
          <a:xfrm>
            <a:off x="6400800" y="3962400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9438" name="Text Box 46"/>
          <p:cNvSpPr txBox="1">
            <a:spLocks noChangeArrowheads="1"/>
          </p:cNvSpPr>
          <p:nvPr/>
        </p:nvSpPr>
        <p:spPr bwMode="auto">
          <a:xfrm>
            <a:off x="8001000" y="14922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9439" name="Text Box 47"/>
          <p:cNvSpPr txBox="1">
            <a:spLocks noChangeArrowheads="1"/>
          </p:cNvSpPr>
          <p:nvPr/>
        </p:nvSpPr>
        <p:spPr bwMode="auto">
          <a:xfrm>
            <a:off x="30480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59440" name="Text Box 48"/>
          <p:cNvSpPr txBox="1">
            <a:spLocks noChangeArrowheads="1"/>
          </p:cNvSpPr>
          <p:nvPr/>
        </p:nvSpPr>
        <p:spPr bwMode="auto">
          <a:xfrm>
            <a:off x="6400800" y="27114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59441" name="Text Box 49"/>
          <p:cNvSpPr txBox="1">
            <a:spLocks noChangeArrowheads="1"/>
          </p:cNvSpPr>
          <p:nvPr/>
        </p:nvSpPr>
        <p:spPr bwMode="auto">
          <a:xfrm>
            <a:off x="6400800" y="5073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59442" name="Text Box 50"/>
          <p:cNvSpPr txBox="1">
            <a:spLocks noChangeArrowheads="1"/>
          </p:cNvSpPr>
          <p:nvPr/>
        </p:nvSpPr>
        <p:spPr bwMode="auto">
          <a:xfrm>
            <a:off x="4724400" y="3930651"/>
            <a:ext cx="1600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6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grpSp>
        <p:nvGrpSpPr>
          <p:cNvPr id="59444" name="Group 52"/>
          <p:cNvGrpSpPr>
            <a:grpSpLocks/>
          </p:cNvGrpSpPr>
          <p:nvPr/>
        </p:nvGrpSpPr>
        <p:grpSpPr bwMode="auto">
          <a:xfrm>
            <a:off x="3048000" y="1447800"/>
            <a:ext cx="6629400" cy="4800600"/>
            <a:chOff x="960" y="912"/>
            <a:chExt cx="4176" cy="3024"/>
          </a:xfrm>
        </p:grpSpPr>
        <p:sp>
          <p:nvSpPr>
            <p:cNvPr id="59445" name="Line 53"/>
            <p:cNvSpPr>
              <a:spLocks noChangeShapeType="1"/>
            </p:cNvSpPr>
            <p:nvPr/>
          </p:nvSpPr>
          <p:spPr bwMode="auto">
            <a:xfrm>
              <a:off x="960" y="2448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9446" name="Line 54"/>
            <p:cNvSpPr>
              <a:spLocks noChangeShapeType="1"/>
            </p:cNvSpPr>
            <p:nvPr/>
          </p:nvSpPr>
          <p:spPr bwMode="auto">
            <a:xfrm>
              <a:off x="3072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9447" name="Line 55"/>
            <p:cNvSpPr>
              <a:spLocks noChangeShapeType="1"/>
            </p:cNvSpPr>
            <p:nvPr/>
          </p:nvSpPr>
          <p:spPr bwMode="auto">
            <a:xfrm>
              <a:off x="960" y="3936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9448" name="Line 56"/>
            <p:cNvSpPr>
              <a:spLocks noChangeShapeType="1"/>
            </p:cNvSpPr>
            <p:nvPr/>
          </p:nvSpPr>
          <p:spPr bwMode="auto">
            <a:xfrm>
              <a:off x="960" y="912"/>
              <a:ext cx="417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9449" name="Line 57"/>
            <p:cNvSpPr>
              <a:spLocks noChangeShapeType="1"/>
            </p:cNvSpPr>
            <p:nvPr/>
          </p:nvSpPr>
          <p:spPr bwMode="auto">
            <a:xfrm>
              <a:off x="960" y="3168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9450" name="Line 58"/>
            <p:cNvSpPr>
              <a:spLocks noChangeShapeType="1"/>
            </p:cNvSpPr>
            <p:nvPr/>
          </p:nvSpPr>
          <p:spPr bwMode="auto">
            <a:xfrm>
              <a:off x="960" y="1680"/>
              <a:ext cx="4176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9451" name="Line 59"/>
            <p:cNvSpPr>
              <a:spLocks noChangeShapeType="1"/>
            </p:cNvSpPr>
            <p:nvPr/>
          </p:nvSpPr>
          <p:spPr bwMode="auto">
            <a:xfrm>
              <a:off x="5136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9452" name="Line 60"/>
            <p:cNvSpPr>
              <a:spLocks noChangeShapeType="1"/>
            </p:cNvSpPr>
            <p:nvPr/>
          </p:nvSpPr>
          <p:spPr bwMode="auto">
            <a:xfrm>
              <a:off x="960" y="912"/>
              <a:ext cx="0" cy="30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9453" name="Line 61"/>
            <p:cNvSpPr>
              <a:spLocks noChangeShapeType="1"/>
            </p:cNvSpPr>
            <p:nvPr/>
          </p:nvSpPr>
          <p:spPr bwMode="auto">
            <a:xfrm>
              <a:off x="4080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9454" name="Line 62"/>
            <p:cNvSpPr>
              <a:spLocks noChangeShapeType="1"/>
            </p:cNvSpPr>
            <p:nvPr/>
          </p:nvSpPr>
          <p:spPr bwMode="auto">
            <a:xfrm>
              <a:off x="2016" y="912"/>
              <a:ext cx="0" cy="30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BD315-FEE4-4CEB-95B7-D89B1165BD5C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4853153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8"/>
          <a:stretch>
            <a:fillRect/>
          </a:stretch>
        </p:blipFill>
        <p:spPr bwMode="auto">
          <a:xfrm rot="-3321636">
            <a:off x="1997079" y="658814"/>
            <a:ext cx="5175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3104" name="Group 160"/>
          <p:cNvGrpSpPr>
            <a:grpSpLocks/>
          </p:cNvGrpSpPr>
          <p:nvPr/>
        </p:nvGrpSpPr>
        <p:grpSpPr bwMode="auto">
          <a:xfrm>
            <a:off x="3048000" y="152400"/>
            <a:ext cx="7543800" cy="6172200"/>
            <a:chOff x="816" y="384"/>
            <a:chExt cx="4752" cy="3888"/>
          </a:xfrm>
        </p:grpSpPr>
        <p:sp>
          <p:nvSpPr>
            <p:cNvPr id="83081" name="Line 137"/>
            <p:cNvSpPr>
              <a:spLocks noChangeShapeType="1"/>
            </p:cNvSpPr>
            <p:nvPr/>
          </p:nvSpPr>
          <p:spPr bwMode="auto">
            <a:xfrm>
              <a:off x="1872" y="384"/>
              <a:ext cx="0" cy="3888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82" name="Line 138"/>
            <p:cNvSpPr>
              <a:spLocks noChangeShapeType="1"/>
            </p:cNvSpPr>
            <p:nvPr/>
          </p:nvSpPr>
          <p:spPr bwMode="auto">
            <a:xfrm>
              <a:off x="1344" y="384"/>
              <a:ext cx="0" cy="3888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83" name="Line 139"/>
            <p:cNvSpPr>
              <a:spLocks noChangeShapeType="1"/>
            </p:cNvSpPr>
            <p:nvPr/>
          </p:nvSpPr>
          <p:spPr bwMode="auto">
            <a:xfrm>
              <a:off x="816" y="384"/>
              <a:ext cx="0" cy="388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84" name="Line 140"/>
            <p:cNvSpPr>
              <a:spLocks noChangeShapeType="1"/>
            </p:cNvSpPr>
            <p:nvPr/>
          </p:nvSpPr>
          <p:spPr bwMode="auto">
            <a:xfrm>
              <a:off x="2400" y="384"/>
              <a:ext cx="0" cy="388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86" name="Line 142"/>
            <p:cNvSpPr>
              <a:spLocks noChangeShapeType="1"/>
            </p:cNvSpPr>
            <p:nvPr/>
          </p:nvSpPr>
          <p:spPr bwMode="auto">
            <a:xfrm>
              <a:off x="2928" y="384"/>
              <a:ext cx="0" cy="3888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87" name="Line 143"/>
            <p:cNvSpPr>
              <a:spLocks noChangeShapeType="1"/>
            </p:cNvSpPr>
            <p:nvPr/>
          </p:nvSpPr>
          <p:spPr bwMode="auto">
            <a:xfrm>
              <a:off x="3456" y="384"/>
              <a:ext cx="0" cy="3888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88" name="Line 144"/>
            <p:cNvSpPr>
              <a:spLocks noChangeShapeType="1"/>
            </p:cNvSpPr>
            <p:nvPr/>
          </p:nvSpPr>
          <p:spPr bwMode="auto">
            <a:xfrm>
              <a:off x="3984" y="384"/>
              <a:ext cx="0" cy="388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89" name="Line 145"/>
            <p:cNvSpPr>
              <a:spLocks noChangeShapeType="1"/>
            </p:cNvSpPr>
            <p:nvPr/>
          </p:nvSpPr>
          <p:spPr bwMode="auto">
            <a:xfrm>
              <a:off x="4512" y="384"/>
              <a:ext cx="0" cy="3888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90" name="Line 146"/>
            <p:cNvSpPr>
              <a:spLocks noChangeShapeType="1"/>
            </p:cNvSpPr>
            <p:nvPr/>
          </p:nvSpPr>
          <p:spPr bwMode="auto">
            <a:xfrm>
              <a:off x="5040" y="384"/>
              <a:ext cx="0" cy="3888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91" name="Line 147"/>
            <p:cNvSpPr>
              <a:spLocks noChangeShapeType="1"/>
            </p:cNvSpPr>
            <p:nvPr/>
          </p:nvSpPr>
          <p:spPr bwMode="auto">
            <a:xfrm>
              <a:off x="5568" y="384"/>
              <a:ext cx="0" cy="388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92" name="Line 148"/>
            <p:cNvSpPr>
              <a:spLocks noChangeShapeType="1"/>
            </p:cNvSpPr>
            <p:nvPr/>
          </p:nvSpPr>
          <p:spPr bwMode="auto">
            <a:xfrm>
              <a:off x="816" y="384"/>
              <a:ext cx="475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93" name="Line 149"/>
            <p:cNvSpPr>
              <a:spLocks noChangeShapeType="1"/>
            </p:cNvSpPr>
            <p:nvPr/>
          </p:nvSpPr>
          <p:spPr bwMode="auto">
            <a:xfrm>
              <a:off x="816" y="816"/>
              <a:ext cx="4752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94" name="Line 150"/>
            <p:cNvSpPr>
              <a:spLocks noChangeShapeType="1"/>
            </p:cNvSpPr>
            <p:nvPr/>
          </p:nvSpPr>
          <p:spPr bwMode="auto">
            <a:xfrm>
              <a:off x="816" y="1248"/>
              <a:ext cx="4752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95" name="Line 151"/>
            <p:cNvSpPr>
              <a:spLocks noChangeShapeType="1"/>
            </p:cNvSpPr>
            <p:nvPr/>
          </p:nvSpPr>
          <p:spPr bwMode="auto">
            <a:xfrm>
              <a:off x="816" y="1680"/>
              <a:ext cx="475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96" name="Line 152"/>
            <p:cNvSpPr>
              <a:spLocks noChangeShapeType="1"/>
            </p:cNvSpPr>
            <p:nvPr/>
          </p:nvSpPr>
          <p:spPr bwMode="auto">
            <a:xfrm>
              <a:off x="816" y="2112"/>
              <a:ext cx="4752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97" name="Line 153"/>
            <p:cNvSpPr>
              <a:spLocks noChangeShapeType="1"/>
            </p:cNvSpPr>
            <p:nvPr/>
          </p:nvSpPr>
          <p:spPr bwMode="auto">
            <a:xfrm>
              <a:off x="816" y="2544"/>
              <a:ext cx="4752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98" name="Line 154"/>
            <p:cNvSpPr>
              <a:spLocks noChangeShapeType="1"/>
            </p:cNvSpPr>
            <p:nvPr/>
          </p:nvSpPr>
          <p:spPr bwMode="auto">
            <a:xfrm>
              <a:off x="816" y="2976"/>
              <a:ext cx="475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099" name="Line 155"/>
            <p:cNvSpPr>
              <a:spLocks noChangeShapeType="1"/>
            </p:cNvSpPr>
            <p:nvPr/>
          </p:nvSpPr>
          <p:spPr bwMode="auto">
            <a:xfrm>
              <a:off x="816" y="3408"/>
              <a:ext cx="4752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100" name="Line 156"/>
            <p:cNvSpPr>
              <a:spLocks noChangeShapeType="1"/>
            </p:cNvSpPr>
            <p:nvPr/>
          </p:nvSpPr>
          <p:spPr bwMode="auto">
            <a:xfrm>
              <a:off x="816" y="3840"/>
              <a:ext cx="4752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3102" name="Line 158"/>
            <p:cNvSpPr>
              <a:spLocks noChangeShapeType="1"/>
            </p:cNvSpPr>
            <p:nvPr/>
          </p:nvSpPr>
          <p:spPr bwMode="auto">
            <a:xfrm>
              <a:off x="816" y="4272"/>
              <a:ext cx="475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83106" name="Text Box 162"/>
          <p:cNvSpPr txBox="1">
            <a:spLocks noChangeArrowheads="1"/>
          </p:cNvSpPr>
          <p:nvPr/>
        </p:nvSpPr>
        <p:spPr bwMode="auto">
          <a:xfrm rot="-47931896">
            <a:off x="312739" y="2732159"/>
            <a:ext cx="3733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4000" dirty="0">
                <a:solidFill>
                  <a:schemeClr val="tx2"/>
                </a:solidFill>
                <a:latin typeface="Cambria" panose="02040503050406030204" pitchFamily="18" charset="0"/>
              </a:rPr>
              <a:t>9 by </a:t>
            </a:r>
            <a:r>
              <a:rPr lang="en-US" altLang="en-US" sz="4000">
                <a:solidFill>
                  <a:schemeClr val="tx2"/>
                </a:solidFill>
                <a:latin typeface="Cambria" panose="02040503050406030204" pitchFamily="18" charset="0"/>
              </a:rPr>
              <a:t>9 </a:t>
            </a:r>
            <a:r>
              <a:rPr lang="en-US" altLang="en-US" sz="4000" smtClean="0">
                <a:solidFill>
                  <a:schemeClr val="tx2"/>
                </a:solidFill>
                <a:latin typeface="Cambria" panose="02040503050406030204" pitchFamily="18" charset="0"/>
              </a:rPr>
              <a:t>puzzle</a:t>
            </a:r>
            <a:endParaRPr lang="en-US" altLang="en-US" sz="4000" dirty="0">
              <a:solidFill>
                <a:schemeClr val="tx2"/>
              </a:solidFill>
              <a:latin typeface="Cambria" panose="02040503050406030204" pitchFamily="18" charset="0"/>
            </a:endParaRPr>
          </a:p>
        </p:txBody>
      </p:sp>
      <p:sp>
        <p:nvSpPr>
          <p:cNvPr id="83107" name="Text Box 163"/>
          <p:cNvSpPr txBox="1">
            <a:spLocks noChangeArrowheads="1"/>
          </p:cNvSpPr>
          <p:nvPr/>
        </p:nvSpPr>
        <p:spPr bwMode="auto">
          <a:xfrm>
            <a:off x="4724400" y="669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83108" name="Text Box 164"/>
          <p:cNvSpPr txBox="1">
            <a:spLocks noChangeArrowheads="1"/>
          </p:cNvSpPr>
          <p:nvPr/>
        </p:nvSpPr>
        <p:spPr bwMode="auto">
          <a:xfrm>
            <a:off x="3886200" y="-1587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3109" name="Text Box 165"/>
          <p:cNvSpPr txBox="1">
            <a:spLocks noChangeArrowheads="1"/>
          </p:cNvSpPr>
          <p:nvPr/>
        </p:nvSpPr>
        <p:spPr bwMode="auto">
          <a:xfrm>
            <a:off x="47244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3110" name="Text Box 166"/>
          <p:cNvSpPr txBox="1">
            <a:spLocks noChangeArrowheads="1"/>
          </p:cNvSpPr>
          <p:nvPr/>
        </p:nvSpPr>
        <p:spPr bwMode="auto">
          <a:xfrm>
            <a:off x="38862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3111" name="Text Box 167"/>
          <p:cNvSpPr txBox="1">
            <a:spLocks noChangeArrowheads="1"/>
          </p:cNvSpPr>
          <p:nvPr/>
        </p:nvSpPr>
        <p:spPr bwMode="auto">
          <a:xfrm>
            <a:off x="30480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3112" name="Text Box 168"/>
          <p:cNvSpPr txBox="1">
            <a:spLocks noChangeArrowheads="1"/>
          </p:cNvSpPr>
          <p:nvPr/>
        </p:nvSpPr>
        <p:spPr bwMode="auto">
          <a:xfrm>
            <a:off x="38862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3113" name="Text Box 169"/>
          <p:cNvSpPr txBox="1">
            <a:spLocks noChangeArrowheads="1"/>
          </p:cNvSpPr>
          <p:nvPr/>
        </p:nvSpPr>
        <p:spPr bwMode="auto">
          <a:xfrm>
            <a:off x="47244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3114" name="Text Box 170"/>
          <p:cNvSpPr txBox="1">
            <a:spLocks noChangeArrowheads="1"/>
          </p:cNvSpPr>
          <p:nvPr/>
        </p:nvSpPr>
        <p:spPr bwMode="auto">
          <a:xfrm>
            <a:off x="3886200" y="266700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83115" name="Text Box 171"/>
          <p:cNvSpPr txBox="1">
            <a:spLocks noChangeArrowheads="1"/>
          </p:cNvSpPr>
          <p:nvPr/>
        </p:nvSpPr>
        <p:spPr bwMode="auto">
          <a:xfrm>
            <a:off x="9753600" y="-1587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83116" name="Text Box 172"/>
          <p:cNvSpPr txBox="1">
            <a:spLocks noChangeArrowheads="1"/>
          </p:cNvSpPr>
          <p:nvPr/>
        </p:nvSpPr>
        <p:spPr bwMode="auto">
          <a:xfrm>
            <a:off x="7239000" y="-1587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3117" name="Text Box 173"/>
          <p:cNvSpPr txBox="1">
            <a:spLocks noChangeArrowheads="1"/>
          </p:cNvSpPr>
          <p:nvPr/>
        </p:nvSpPr>
        <p:spPr bwMode="auto">
          <a:xfrm>
            <a:off x="6400800" y="-1587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3118" name="Text Box 174"/>
          <p:cNvSpPr txBox="1">
            <a:spLocks noChangeArrowheads="1"/>
          </p:cNvSpPr>
          <p:nvPr/>
        </p:nvSpPr>
        <p:spPr bwMode="auto">
          <a:xfrm>
            <a:off x="9753600" y="68580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3119" name="Text Box 175"/>
          <p:cNvSpPr txBox="1">
            <a:spLocks noChangeArrowheads="1"/>
          </p:cNvSpPr>
          <p:nvPr/>
        </p:nvSpPr>
        <p:spPr bwMode="auto">
          <a:xfrm>
            <a:off x="8915400" y="68580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3120" name="Text Box 176"/>
          <p:cNvSpPr txBox="1">
            <a:spLocks noChangeArrowheads="1"/>
          </p:cNvSpPr>
          <p:nvPr/>
        </p:nvSpPr>
        <p:spPr bwMode="auto">
          <a:xfrm>
            <a:off x="7239000" y="68580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3121" name="Text Box 177"/>
          <p:cNvSpPr txBox="1">
            <a:spLocks noChangeArrowheads="1"/>
          </p:cNvSpPr>
          <p:nvPr/>
        </p:nvSpPr>
        <p:spPr bwMode="auto">
          <a:xfrm>
            <a:off x="80772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3122" name="Text Box 178"/>
          <p:cNvSpPr txBox="1">
            <a:spLocks noChangeArrowheads="1"/>
          </p:cNvSpPr>
          <p:nvPr/>
        </p:nvSpPr>
        <p:spPr bwMode="auto">
          <a:xfrm>
            <a:off x="55626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3123" name="Text Box 179"/>
          <p:cNvSpPr txBox="1">
            <a:spLocks noChangeArrowheads="1"/>
          </p:cNvSpPr>
          <p:nvPr/>
        </p:nvSpPr>
        <p:spPr bwMode="auto">
          <a:xfrm>
            <a:off x="64008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83124" name="Text Box 180"/>
          <p:cNvSpPr txBox="1">
            <a:spLocks noChangeArrowheads="1"/>
          </p:cNvSpPr>
          <p:nvPr/>
        </p:nvSpPr>
        <p:spPr bwMode="auto">
          <a:xfrm>
            <a:off x="55626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3125" name="Text Box 181"/>
          <p:cNvSpPr txBox="1">
            <a:spLocks noChangeArrowheads="1"/>
          </p:cNvSpPr>
          <p:nvPr/>
        </p:nvSpPr>
        <p:spPr bwMode="auto">
          <a:xfrm>
            <a:off x="8915400" y="27273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3126" name="Text Box 182"/>
          <p:cNvSpPr txBox="1">
            <a:spLocks noChangeArrowheads="1"/>
          </p:cNvSpPr>
          <p:nvPr/>
        </p:nvSpPr>
        <p:spPr bwMode="auto">
          <a:xfrm>
            <a:off x="64008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3127" name="Text Box 183"/>
          <p:cNvSpPr txBox="1">
            <a:spLocks noChangeArrowheads="1"/>
          </p:cNvSpPr>
          <p:nvPr/>
        </p:nvSpPr>
        <p:spPr bwMode="auto">
          <a:xfrm>
            <a:off x="97536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3128" name="Text Box 184"/>
          <p:cNvSpPr txBox="1">
            <a:spLocks noChangeArrowheads="1"/>
          </p:cNvSpPr>
          <p:nvPr/>
        </p:nvSpPr>
        <p:spPr bwMode="auto">
          <a:xfrm>
            <a:off x="89154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3129" name="Text Box 185"/>
          <p:cNvSpPr txBox="1">
            <a:spLocks noChangeArrowheads="1"/>
          </p:cNvSpPr>
          <p:nvPr/>
        </p:nvSpPr>
        <p:spPr bwMode="auto">
          <a:xfrm>
            <a:off x="80772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3130" name="Text Box 186"/>
          <p:cNvSpPr txBox="1">
            <a:spLocks noChangeArrowheads="1"/>
          </p:cNvSpPr>
          <p:nvPr/>
        </p:nvSpPr>
        <p:spPr bwMode="auto">
          <a:xfrm>
            <a:off x="72390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3131" name="Text Box 187"/>
          <p:cNvSpPr txBox="1">
            <a:spLocks noChangeArrowheads="1"/>
          </p:cNvSpPr>
          <p:nvPr/>
        </p:nvSpPr>
        <p:spPr bwMode="auto">
          <a:xfrm>
            <a:off x="80772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3132" name="Text Box 188"/>
          <p:cNvSpPr txBox="1">
            <a:spLocks noChangeArrowheads="1"/>
          </p:cNvSpPr>
          <p:nvPr/>
        </p:nvSpPr>
        <p:spPr bwMode="auto">
          <a:xfrm>
            <a:off x="89154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3133" name="Text Box 189"/>
          <p:cNvSpPr txBox="1">
            <a:spLocks noChangeArrowheads="1"/>
          </p:cNvSpPr>
          <p:nvPr/>
        </p:nvSpPr>
        <p:spPr bwMode="auto">
          <a:xfrm>
            <a:off x="80772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3134" name="Text Box 190"/>
          <p:cNvSpPr txBox="1">
            <a:spLocks noChangeArrowheads="1"/>
          </p:cNvSpPr>
          <p:nvPr/>
        </p:nvSpPr>
        <p:spPr bwMode="auto">
          <a:xfrm>
            <a:off x="72390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83135" name="Text Box 191"/>
          <p:cNvSpPr txBox="1">
            <a:spLocks noChangeArrowheads="1"/>
          </p:cNvSpPr>
          <p:nvPr/>
        </p:nvSpPr>
        <p:spPr bwMode="auto">
          <a:xfrm>
            <a:off x="30480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83136" name="Text Box 192"/>
          <p:cNvSpPr txBox="1">
            <a:spLocks noChangeArrowheads="1"/>
          </p:cNvSpPr>
          <p:nvPr/>
        </p:nvSpPr>
        <p:spPr bwMode="auto">
          <a:xfrm>
            <a:off x="30480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3137" name="Text Box 193"/>
          <p:cNvSpPr txBox="1">
            <a:spLocks noChangeArrowheads="1"/>
          </p:cNvSpPr>
          <p:nvPr/>
        </p:nvSpPr>
        <p:spPr bwMode="auto">
          <a:xfrm>
            <a:off x="38862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3138" name="Text Box 194"/>
          <p:cNvSpPr txBox="1">
            <a:spLocks noChangeArrowheads="1"/>
          </p:cNvSpPr>
          <p:nvPr/>
        </p:nvSpPr>
        <p:spPr bwMode="auto">
          <a:xfrm>
            <a:off x="47244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3139" name="Text Box 195"/>
          <p:cNvSpPr txBox="1">
            <a:spLocks noChangeArrowheads="1"/>
          </p:cNvSpPr>
          <p:nvPr/>
        </p:nvSpPr>
        <p:spPr bwMode="auto">
          <a:xfrm>
            <a:off x="55626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3140" name="Text Box 196"/>
          <p:cNvSpPr txBox="1">
            <a:spLocks noChangeArrowheads="1"/>
          </p:cNvSpPr>
          <p:nvPr/>
        </p:nvSpPr>
        <p:spPr bwMode="auto">
          <a:xfrm>
            <a:off x="55626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83141" name="Text Box 197"/>
          <p:cNvSpPr txBox="1">
            <a:spLocks noChangeArrowheads="1"/>
          </p:cNvSpPr>
          <p:nvPr/>
        </p:nvSpPr>
        <p:spPr bwMode="auto">
          <a:xfrm>
            <a:off x="89154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3142" name="Text Box 198"/>
          <p:cNvSpPr txBox="1">
            <a:spLocks noChangeArrowheads="1"/>
          </p:cNvSpPr>
          <p:nvPr/>
        </p:nvSpPr>
        <p:spPr bwMode="auto">
          <a:xfrm>
            <a:off x="64008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3143" name="Text Box 199"/>
          <p:cNvSpPr txBox="1">
            <a:spLocks noChangeArrowheads="1"/>
          </p:cNvSpPr>
          <p:nvPr/>
        </p:nvSpPr>
        <p:spPr bwMode="auto">
          <a:xfrm>
            <a:off x="47244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3144" name="Text Box 200"/>
          <p:cNvSpPr txBox="1">
            <a:spLocks noChangeArrowheads="1"/>
          </p:cNvSpPr>
          <p:nvPr/>
        </p:nvSpPr>
        <p:spPr bwMode="auto">
          <a:xfrm>
            <a:off x="64008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3145" name="Text Box 201"/>
          <p:cNvSpPr txBox="1">
            <a:spLocks noChangeArrowheads="1"/>
          </p:cNvSpPr>
          <p:nvPr/>
        </p:nvSpPr>
        <p:spPr bwMode="auto">
          <a:xfrm>
            <a:off x="72390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 dirty="0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BD315-FEE4-4CEB-95B7-D89B1165BD5C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2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3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14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8"/>
          <a:stretch>
            <a:fillRect/>
          </a:stretch>
        </p:blipFill>
        <p:spPr bwMode="auto">
          <a:xfrm rot="-3321636">
            <a:off x="1997079" y="658814"/>
            <a:ext cx="5175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4997" name="Group 5"/>
          <p:cNvGrpSpPr>
            <a:grpSpLocks/>
          </p:cNvGrpSpPr>
          <p:nvPr/>
        </p:nvGrpSpPr>
        <p:grpSpPr bwMode="auto">
          <a:xfrm>
            <a:off x="3048000" y="152400"/>
            <a:ext cx="7543800" cy="6172200"/>
            <a:chOff x="816" y="384"/>
            <a:chExt cx="4752" cy="3888"/>
          </a:xfrm>
        </p:grpSpPr>
        <p:sp>
          <p:nvSpPr>
            <p:cNvPr id="84998" name="Line 6"/>
            <p:cNvSpPr>
              <a:spLocks noChangeShapeType="1"/>
            </p:cNvSpPr>
            <p:nvPr/>
          </p:nvSpPr>
          <p:spPr bwMode="auto">
            <a:xfrm>
              <a:off x="1872" y="384"/>
              <a:ext cx="0" cy="3888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4999" name="Line 7"/>
            <p:cNvSpPr>
              <a:spLocks noChangeShapeType="1"/>
            </p:cNvSpPr>
            <p:nvPr/>
          </p:nvSpPr>
          <p:spPr bwMode="auto">
            <a:xfrm>
              <a:off x="1344" y="384"/>
              <a:ext cx="0" cy="3888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00" name="Line 8"/>
            <p:cNvSpPr>
              <a:spLocks noChangeShapeType="1"/>
            </p:cNvSpPr>
            <p:nvPr/>
          </p:nvSpPr>
          <p:spPr bwMode="auto">
            <a:xfrm>
              <a:off x="816" y="384"/>
              <a:ext cx="0" cy="388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01" name="Line 9"/>
            <p:cNvSpPr>
              <a:spLocks noChangeShapeType="1"/>
            </p:cNvSpPr>
            <p:nvPr/>
          </p:nvSpPr>
          <p:spPr bwMode="auto">
            <a:xfrm>
              <a:off x="2400" y="384"/>
              <a:ext cx="0" cy="388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02" name="Line 10"/>
            <p:cNvSpPr>
              <a:spLocks noChangeShapeType="1"/>
            </p:cNvSpPr>
            <p:nvPr/>
          </p:nvSpPr>
          <p:spPr bwMode="auto">
            <a:xfrm>
              <a:off x="2928" y="384"/>
              <a:ext cx="0" cy="3888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03" name="Line 11"/>
            <p:cNvSpPr>
              <a:spLocks noChangeShapeType="1"/>
            </p:cNvSpPr>
            <p:nvPr/>
          </p:nvSpPr>
          <p:spPr bwMode="auto">
            <a:xfrm>
              <a:off x="3456" y="384"/>
              <a:ext cx="0" cy="3888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04" name="Line 12"/>
            <p:cNvSpPr>
              <a:spLocks noChangeShapeType="1"/>
            </p:cNvSpPr>
            <p:nvPr/>
          </p:nvSpPr>
          <p:spPr bwMode="auto">
            <a:xfrm>
              <a:off x="3984" y="384"/>
              <a:ext cx="0" cy="388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05" name="Line 13"/>
            <p:cNvSpPr>
              <a:spLocks noChangeShapeType="1"/>
            </p:cNvSpPr>
            <p:nvPr/>
          </p:nvSpPr>
          <p:spPr bwMode="auto">
            <a:xfrm>
              <a:off x="4512" y="384"/>
              <a:ext cx="0" cy="3888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06" name="Line 14"/>
            <p:cNvSpPr>
              <a:spLocks noChangeShapeType="1"/>
            </p:cNvSpPr>
            <p:nvPr/>
          </p:nvSpPr>
          <p:spPr bwMode="auto">
            <a:xfrm>
              <a:off x="5040" y="384"/>
              <a:ext cx="0" cy="3888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07" name="Line 15"/>
            <p:cNvSpPr>
              <a:spLocks noChangeShapeType="1"/>
            </p:cNvSpPr>
            <p:nvPr/>
          </p:nvSpPr>
          <p:spPr bwMode="auto">
            <a:xfrm>
              <a:off x="5568" y="384"/>
              <a:ext cx="0" cy="388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08" name="Line 16"/>
            <p:cNvSpPr>
              <a:spLocks noChangeShapeType="1"/>
            </p:cNvSpPr>
            <p:nvPr/>
          </p:nvSpPr>
          <p:spPr bwMode="auto">
            <a:xfrm>
              <a:off x="816" y="384"/>
              <a:ext cx="475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09" name="Line 17"/>
            <p:cNvSpPr>
              <a:spLocks noChangeShapeType="1"/>
            </p:cNvSpPr>
            <p:nvPr/>
          </p:nvSpPr>
          <p:spPr bwMode="auto">
            <a:xfrm>
              <a:off x="816" y="816"/>
              <a:ext cx="4752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10" name="Line 18"/>
            <p:cNvSpPr>
              <a:spLocks noChangeShapeType="1"/>
            </p:cNvSpPr>
            <p:nvPr/>
          </p:nvSpPr>
          <p:spPr bwMode="auto">
            <a:xfrm>
              <a:off x="816" y="1248"/>
              <a:ext cx="4752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11" name="Line 19"/>
            <p:cNvSpPr>
              <a:spLocks noChangeShapeType="1"/>
            </p:cNvSpPr>
            <p:nvPr/>
          </p:nvSpPr>
          <p:spPr bwMode="auto">
            <a:xfrm>
              <a:off x="816" y="1680"/>
              <a:ext cx="475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12" name="Line 20"/>
            <p:cNvSpPr>
              <a:spLocks noChangeShapeType="1"/>
            </p:cNvSpPr>
            <p:nvPr/>
          </p:nvSpPr>
          <p:spPr bwMode="auto">
            <a:xfrm>
              <a:off x="816" y="2112"/>
              <a:ext cx="4752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13" name="Line 21"/>
            <p:cNvSpPr>
              <a:spLocks noChangeShapeType="1"/>
            </p:cNvSpPr>
            <p:nvPr/>
          </p:nvSpPr>
          <p:spPr bwMode="auto">
            <a:xfrm>
              <a:off x="816" y="2544"/>
              <a:ext cx="4752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14" name="Line 22"/>
            <p:cNvSpPr>
              <a:spLocks noChangeShapeType="1"/>
            </p:cNvSpPr>
            <p:nvPr/>
          </p:nvSpPr>
          <p:spPr bwMode="auto">
            <a:xfrm>
              <a:off x="816" y="2976"/>
              <a:ext cx="475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15" name="Line 23"/>
            <p:cNvSpPr>
              <a:spLocks noChangeShapeType="1"/>
            </p:cNvSpPr>
            <p:nvPr/>
          </p:nvSpPr>
          <p:spPr bwMode="auto">
            <a:xfrm>
              <a:off x="816" y="3408"/>
              <a:ext cx="4752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16" name="Line 24"/>
            <p:cNvSpPr>
              <a:spLocks noChangeShapeType="1"/>
            </p:cNvSpPr>
            <p:nvPr/>
          </p:nvSpPr>
          <p:spPr bwMode="auto">
            <a:xfrm>
              <a:off x="816" y="3840"/>
              <a:ext cx="4752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5017" name="Line 25"/>
            <p:cNvSpPr>
              <a:spLocks noChangeShapeType="1"/>
            </p:cNvSpPr>
            <p:nvPr/>
          </p:nvSpPr>
          <p:spPr bwMode="auto">
            <a:xfrm>
              <a:off x="816" y="4272"/>
              <a:ext cx="475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85018" name="Text Box 26"/>
          <p:cNvSpPr txBox="1">
            <a:spLocks noChangeArrowheads="1"/>
          </p:cNvSpPr>
          <p:nvPr/>
        </p:nvSpPr>
        <p:spPr bwMode="auto">
          <a:xfrm rot="-47931896">
            <a:off x="312739" y="2732159"/>
            <a:ext cx="3733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4000" dirty="0">
                <a:solidFill>
                  <a:schemeClr val="tx2"/>
                </a:solidFill>
                <a:latin typeface="Cambria" panose="02040503050406030204" pitchFamily="18" charset="0"/>
              </a:rPr>
              <a:t>9 by </a:t>
            </a:r>
            <a:r>
              <a:rPr lang="en-US" altLang="en-US" sz="4000">
                <a:solidFill>
                  <a:schemeClr val="tx2"/>
                </a:solidFill>
                <a:latin typeface="Cambria" panose="02040503050406030204" pitchFamily="18" charset="0"/>
              </a:rPr>
              <a:t>9 </a:t>
            </a:r>
            <a:r>
              <a:rPr lang="en-US" altLang="en-US" sz="4000" smtClean="0">
                <a:solidFill>
                  <a:schemeClr val="tx2"/>
                </a:solidFill>
                <a:latin typeface="Cambria" panose="02040503050406030204" pitchFamily="18" charset="0"/>
              </a:rPr>
              <a:t>puzzle</a:t>
            </a:r>
            <a:endParaRPr lang="en-US" altLang="en-US" sz="4000" dirty="0">
              <a:solidFill>
                <a:schemeClr val="tx2"/>
              </a:solidFill>
              <a:latin typeface="Cambria" panose="02040503050406030204" pitchFamily="18" charset="0"/>
            </a:endParaRPr>
          </a:p>
        </p:txBody>
      </p:sp>
      <p:sp>
        <p:nvSpPr>
          <p:cNvPr id="85019" name="Text Box 27"/>
          <p:cNvSpPr txBox="1">
            <a:spLocks noChangeArrowheads="1"/>
          </p:cNvSpPr>
          <p:nvPr/>
        </p:nvSpPr>
        <p:spPr bwMode="auto">
          <a:xfrm>
            <a:off x="4724400" y="669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85020" name="Text Box 28"/>
          <p:cNvSpPr txBox="1">
            <a:spLocks noChangeArrowheads="1"/>
          </p:cNvSpPr>
          <p:nvPr/>
        </p:nvSpPr>
        <p:spPr bwMode="auto">
          <a:xfrm>
            <a:off x="3886200" y="-1587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5021" name="Text Box 29"/>
          <p:cNvSpPr txBox="1">
            <a:spLocks noChangeArrowheads="1"/>
          </p:cNvSpPr>
          <p:nvPr/>
        </p:nvSpPr>
        <p:spPr bwMode="auto">
          <a:xfrm>
            <a:off x="47244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5022" name="Text Box 30"/>
          <p:cNvSpPr txBox="1">
            <a:spLocks noChangeArrowheads="1"/>
          </p:cNvSpPr>
          <p:nvPr/>
        </p:nvSpPr>
        <p:spPr bwMode="auto">
          <a:xfrm>
            <a:off x="38862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5023" name="Text Box 31"/>
          <p:cNvSpPr txBox="1">
            <a:spLocks noChangeArrowheads="1"/>
          </p:cNvSpPr>
          <p:nvPr/>
        </p:nvSpPr>
        <p:spPr bwMode="auto">
          <a:xfrm>
            <a:off x="30480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5024" name="Text Box 32"/>
          <p:cNvSpPr txBox="1">
            <a:spLocks noChangeArrowheads="1"/>
          </p:cNvSpPr>
          <p:nvPr/>
        </p:nvSpPr>
        <p:spPr bwMode="auto">
          <a:xfrm>
            <a:off x="38862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5025" name="Text Box 33"/>
          <p:cNvSpPr txBox="1">
            <a:spLocks noChangeArrowheads="1"/>
          </p:cNvSpPr>
          <p:nvPr/>
        </p:nvSpPr>
        <p:spPr bwMode="auto">
          <a:xfrm>
            <a:off x="47244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5026" name="Text Box 34"/>
          <p:cNvSpPr txBox="1">
            <a:spLocks noChangeArrowheads="1"/>
          </p:cNvSpPr>
          <p:nvPr/>
        </p:nvSpPr>
        <p:spPr bwMode="auto">
          <a:xfrm>
            <a:off x="3886200" y="266700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85027" name="Text Box 35"/>
          <p:cNvSpPr txBox="1">
            <a:spLocks noChangeArrowheads="1"/>
          </p:cNvSpPr>
          <p:nvPr/>
        </p:nvSpPr>
        <p:spPr bwMode="auto">
          <a:xfrm>
            <a:off x="9753600" y="-1587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85028" name="Text Box 36"/>
          <p:cNvSpPr txBox="1">
            <a:spLocks noChangeArrowheads="1"/>
          </p:cNvSpPr>
          <p:nvPr/>
        </p:nvSpPr>
        <p:spPr bwMode="auto">
          <a:xfrm>
            <a:off x="7239000" y="-1587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5029" name="Text Box 37"/>
          <p:cNvSpPr txBox="1">
            <a:spLocks noChangeArrowheads="1"/>
          </p:cNvSpPr>
          <p:nvPr/>
        </p:nvSpPr>
        <p:spPr bwMode="auto">
          <a:xfrm>
            <a:off x="6400800" y="-1587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5030" name="Text Box 38"/>
          <p:cNvSpPr txBox="1">
            <a:spLocks noChangeArrowheads="1"/>
          </p:cNvSpPr>
          <p:nvPr/>
        </p:nvSpPr>
        <p:spPr bwMode="auto">
          <a:xfrm>
            <a:off x="9753600" y="68580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5031" name="Text Box 39"/>
          <p:cNvSpPr txBox="1">
            <a:spLocks noChangeArrowheads="1"/>
          </p:cNvSpPr>
          <p:nvPr/>
        </p:nvSpPr>
        <p:spPr bwMode="auto">
          <a:xfrm>
            <a:off x="8915400" y="68580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5032" name="Text Box 40"/>
          <p:cNvSpPr txBox="1">
            <a:spLocks noChangeArrowheads="1"/>
          </p:cNvSpPr>
          <p:nvPr/>
        </p:nvSpPr>
        <p:spPr bwMode="auto">
          <a:xfrm>
            <a:off x="7239000" y="68580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5033" name="Text Box 41"/>
          <p:cNvSpPr txBox="1">
            <a:spLocks noChangeArrowheads="1"/>
          </p:cNvSpPr>
          <p:nvPr/>
        </p:nvSpPr>
        <p:spPr bwMode="auto">
          <a:xfrm>
            <a:off x="80772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5034" name="Text Box 42"/>
          <p:cNvSpPr txBox="1">
            <a:spLocks noChangeArrowheads="1"/>
          </p:cNvSpPr>
          <p:nvPr/>
        </p:nvSpPr>
        <p:spPr bwMode="auto">
          <a:xfrm>
            <a:off x="55626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5035" name="Text Box 43"/>
          <p:cNvSpPr txBox="1">
            <a:spLocks noChangeArrowheads="1"/>
          </p:cNvSpPr>
          <p:nvPr/>
        </p:nvSpPr>
        <p:spPr bwMode="auto">
          <a:xfrm>
            <a:off x="64008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85036" name="Text Box 44"/>
          <p:cNvSpPr txBox="1">
            <a:spLocks noChangeArrowheads="1"/>
          </p:cNvSpPr>
          <p:nvPr/>
        </p:nvSpPr>
        <p:spPr bwMode="auto">
          <a:xfrm>
            <a:off x="55626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5037" name="Text Box 45"/>
          <p:cNvSpPr txBox="1">
            <a:spLocks noChangeArrowheads="1"/>
          </p:cNvSpPr>
          <p:nvPr/>
        </p:nvSpPr>
        <p:spPr bwMode="auto">
          <a:xfrm>
            <a:off x="8915400" y="27273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5038" name="Text Box 46"/>
          <p:cNvSpPr txBox="1">
            <a:spLocks noChangeArrowheads="1"/>
          </p:cNvSpPr>
          <p:nvPr/>
        </p:nvSpPr>
        <p:spPr bwMode="auto">
          <a:xfrm>
            <a:off x="64008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5039" name="Text Box 47"/>
          <p:cNvSpPr txBox="1">
            <a:spLocks noChangeArrowheads="1"/>
          </p:cNvSpPr>
          <p:nvPr/>
        </p:nvSpPr>
        <p:spPr bwMode="auto">
          <a:xfrm>
            <a:off x="97536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5040" name="Text Box 48"/>
          <p:cNvSpPr txBox="1">
            <a:spLocks noChangeArrowheads="1"/>
          </p:cNvSpPr>
          <p:nvPr/>
        </p:nvSpPr>
        <p:spPr bwMode="auto">
          <a:xfrm>
            <a:off x="89154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5041" name="Text Box 49"/>
          <p:cNvSpPr txBox="1">
            <a:spLocks noChangeArrowheads="1"/>
          </p:cNvSpPr>
          <p:nvPr/>
        </p:nvSpPr>
        <p:spPr bwMode="auto">
          <a:xfrm>
            <a:off x="80772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5042" name="Text Box 50"/>
          <p:cNvSpPr txBox="1">
            <a:spLocks noChangeArrowheads="1"/>
          </p:cNvSpPr>
          <p:nvPr/>
        </p:nvSpPr>
        <p:spPr bwMode="auto">
          <a:xfrm>
            <a:off x="72390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5043" name="Text Box 51"/>
          <p:cNvSpPr txBox="1">
            <a:spLocks noChangeArrowheads="1"/>
          </p:cNvSpPr>
          <p:nvPr/>
        </p:nvSpPr>
        <p:spPr bwMode="auto">
          <a:xfrm>
            <a:off x="80772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5044" name="Text Box 52"/>
          <p:cNvSpPr txBox="1">
            <a:spLocks noChangeArrowheads="1"/>
          </p:cNvSpPr>
          <p:nvPr/>
        </p:nvSpPr>
        <p:spPr bwMode="auto">
          <a:xfrm>
            <a:off x="89154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5045" name="Text Box 53"/>
          <p:cNvSpPr txBox="1">
            <a:spLocks noChangeArrowheads="1"/>
          </p:cNvSpPr>
          <p:nvPr/>
        </p:nvSpPr>
        <p:spPr bwMode="auto">
          <a:xfrm>
            <a:off x="80772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5046" name="Text Box 54"/>
          <p:cNvSpPr txBox="1">
            <a:spLocks noChangeArrowheads="1"/>
          </p:cNvSpPr>
          <p:nvPr/>
        </p:nvSpPr>
        <p:spPr bwMode="auto">
          <a:xfrm>
            <a:off x="72390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85047" name="Text Box 55"/>
          <p:cNvSpPr txBox="1">
            <a:spLocks noChangeArrowheads="1"/>
          </p:cNvSpPr>
          <p:nvPr/>
        </p:nvSpPr>
        <p:spPr bwMode="auto">
          <a:xfrm>
            <a:off x="30480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85048" name="Text Box 56"/>
          <p:cNvSpPr txBox="1">
            <a:spLocks noChangeArrowheads="1"/>
          </p:cNvSpPr>
          <p:nvPr/>
        </p:nvSpPr>
        <p:spPr bwMode="auto">
          <a:xfrm>
            <a:off x="30480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5049" name="Text Box 57"/>
          <p:cNvSpPr txBox="1">
            <a:spLocks noChangeArrowheads="1"/>
          </p:cNvSpPr>
          <p:nvPr/>
        </p:nvSpPr>
        <p:spPr bwMode="auto">
          <a:xfrm>
            <a:off x="38862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5050" name="Text Box 58"/>
          <p:cNvSpPr txBox="1">
            <a:spLocks noChangeArrowheads="1"/>
          </p:cNvSpPr>
          <p:nvPr/>
        </p:nvSpPr>
        <p:spPr bwMode="auto">
          <a:xfrm>
            <a:off x="47244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5051" name="Text Box 59"/>
          <p:cNvSpPr txBox="1">
            <a:spLocks noChangeArrowheads="1"/>
          </p:cNvSpPr>
          <p:nvPr/>
        </p:nvSpPr>
        <p:spPr bwMode="auto">
          <a:xfrm>
            <a:off x="55626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5052" name="Text Box 60"/>
          <p:cNvSpPr txBox="1">
            <a:spLocks noChangeArrowheads="1"/>
          </p:cNvSpPr>
          <p:nvPr/>
        </p:nvSpPr>
        <p:spPr bwMode="auto">
          <a:xfrm>
            <a:off x="55626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85053" name="Text Box 61"/>
          <p:cNvSpPr txBox="1">
            <a:spLocks noChangeArrowheads="1"/>
          </p:cNvSpPr>
          <p:nvPr/>
        </p:nvSpPr>
        <p:spPr bwMode="auto">
          <a:xfrm>
            <a:off x="89154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5054" name="Text Box 62"/>
          <p:cNvSpPr txBox="1">
            <a:spLocks noChangeArrowheads="1"/>
          </p:cNvSpPr>
          <p:nvPr/>
        </p:nvSpPr>
        <p:spPr bwMode="auto">
          <a:xfrm>
            <a:off x="64008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5055" name="Text Box 63"/>
          <p:cNvSpPr txBox="1">
            <a:spLocks noChangeArrowheads="1"/>
          </p:cNvSpPr>
          <p:nvPr/>
        </p:nvSpPr>
        <p:spPr bwMode="auto">
          <a:xfrm>
            <a:off x="6400800" y="27273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5056" name="Text Box 64"/>
          <p:cNvSpPr txBox="1">
            <a:spLocks noChangeArrowheads="1"/>
          </p:cNvSpPr>
          <p:nvPr/>
        </p:nvSpPr>
        <p:spPr bwMode="auto">
          <a:xfrm>
            <a:off x="3886200" y="669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5057" name="Text Box 65"/>
          <p:cNvSpPr txBox="1">
            <a:spLocks noChangeArrowheads="1"/>
          </p:cNvSpPr>
          <p:nvPr/>
        </p:nvSpPr>
        <p:spPr bwMode="auto">
          <a:xfrm>
            <a:off x="30480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5058" name="Text Box 66"/>
          <p:cNvSpPr txBox="1">
            <a:spLocks noChangeArrowheads="1"/>
          </p:cNvSpPr>
          <p:nvPr/>
        </p:nvSpPr>
        <p:spPr bwMode="auto">
          <a:xfrm>
            <a:off x="47244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5059" name="Text Box 67"/>
          <p:cNvSpPr txBox="1">
            <a:spLocks noChangeArrowheads="1"/>
          </p:cNvSpPr>
          <p:nvPr/>
        </p:nvSpPr>
        <p:spPr bwMode="auto">
          <a:xfrm>
            <a:off x="97536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5060" name="Text Box 68"/>
          <p:cNvSpPr txBox="1">
            <a:spLocks noChangeArrowheads="1"/>
          </p:cNvSpPr>
          <p:nvPr/>
        </p:nvSpPr>
        <p:spPr bwMode="auto">
          <a:xfrm>
            <a:off x="5562600" y="27273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5061" name="Text Box 69"/>
          <p:cNvSpPr txBox="1">
            <a:spLocks noChangeArrowheads="1"/>
          </p:cNvSpPr>
          <p:nvPr/>
        </p:nvSpPr>
        <p:spPr bwMode="auto">
          <a:xfrm>
            <a:off x="3048000" y="-1587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5062" name="Text Box 70"/>
          <p:cNvSpPr txBox="1">
            <a:spLocks noChangeArrowheads="1"/>
          </p:cNvSpPr>
          <p:nvPr/>
        </p:nvSpPr>
        <p:spPr bwMode="auto">
          <a:xfrm>
            <a:off x="6400800" y="669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5063" name="Text Box 71"/>
          <p:cNvSpPr txBox="1">
            <a:spLocks noChangeArrowheads="1"/>
          </p:cNvSpPr>
          <p:nvPr/>
        </p:nvSpPr>
        <p:spPr bwMode="auto">
          <a:xfrm>
            <a:off x="72390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5064" name="Text Box 72"/>
          <p:cNvSpPr txBox="1">
            <a:spLocks noChangeArrowheads="1"/>
          </p:cNvSpPr>
          <p:nvPr/>
        </p:nvSpPr>
        <p:spPr bwMode="auto">
          <a:xfrm>
            <a:off x="97536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85065" name="Text Box 73"/>
          <p:cNvSpPr txBox="1">
            <a:spLocks noChangeArrowheads="1"/>
          </p:cNvSpPr>
          <p:nvPr/>
        </p:nvSpPr>
        <p:spPr bwMode="auto">
          <a:xfrm>
            <a:off x="55626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85066" name="Text Box 74"/>
          <p:cNvSpPr txBox="1">
            <a:spLocks noChangeArrowheads="1"/>
          </p:cNvSpPr>
          <p:nvPr/>
        </p:nvSpPr>
        <p:spPr bwMode="auto">
          <a:xfrm>
            <a:off x="3048000" y="669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85067" name="Text Box 75"/>
          <p:cNvSpPr txBox="1">
            <a:spLocks noChangeArrowheads="1"/>
          </p:cNvSpPr>
          <p:nvPr/>
        </p:nvSpPr>
        <p:spPr bwMode="auto">
          <a:xfrm>
            <a:off x="47244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85068" name="Text Box 76"/>
          <p:cNvSpPr txBox="1">
            <a:spLocks noChangeArrowheads="1"/>
          </p:cNvSpPr>
          <p:nvPr/>
        </p:nvSpPr>
        <p:spPr bwMode="auto">
          <a:xfrm>
            <a:off x="64008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85069" name="Text Box 77"/>
          <p:cNvSpPr txBox="1">
            <a:spLocks noChangeArrowheads="1"/>
          </p:cNvSpPr>
          <p:nvPr/>
        </p:nvSpPr>
        <p:spPr bwMode="auto">
          <a:xfrm>
            <a:off x="80772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85070" name="Text Box 78"/>
          <p:cNvSpPr txBox="1">
            <a:spLocks noChangeArrowheads="1"/>
          </p:cNvSpPr>
          <p:nvPr/>
        </p:nvSpPr>
        <p:spPr bwMode="auto">
          <a:xfrm>
            <a:off x="89154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85071" name="Text Box 79"/>
          <p:cNvSpPr txBox="1">
            <a:spLocks noChangeArrowheads="1"/>
          </p:cNvSpPr>
          <p:nvPr/>
        </p:nvSpPr>
        <p:spPr bwMode="auto">
          <a:xfrm>
            <a:off x="7239000" y="27273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5072" name="Text Box 80"/>
          <p:cNvSpPr txBox="1">
            <a:spLocks noChangeArrowheads="1"/>
          </p:cNvSpPr>
          <p:nvPr/>
        </p:nvSpPr>
        <p:spPr bwMode="auto">
          <a:xfrm>
            <a:off x="5562600" y="669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5073" name="Text Box 81"/>
          <p:cNvSpPr txBox="1">
            <a:spLocks noChangeArrowheads="1"/>
          </p:cNvSpPr>
          <p:nvPr/>
        </p:nvSpPr>
        <p:spPr bwMode="auto">
          <a:xfrm>
            <a:off x="38862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5074" name="Text Box 82"/>
          <p:cNvSpPr txBox="1">
            <a:spLocks noChangeArrowheads="1"/>
          </p:cNvSpPr>
          <p:nvPr/>
        </p:nvSpPr>
        <p:spPr bwMode="auto">
          <a:xfrm>
            <a:off x="8077200" y="-1587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5075" name="Text Box 83"/>
          <p:cNvSpPr txBox="1">
            <a:spLocks noChangeArrowheads="1"/>
          </p:cNvSpPr>
          <p:nvPr/>
        </p:nvSpPr>
        <p:spPr bwMode="auto">
          <a:xfrm>
            <a:off x="97536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85076" name="Text Box 84"/>
          <p:cNvSpPr txBox="1">
            <a:spLocks noChangeArrowheads="1"/>
          </p:cNvSpPr>
          <p:nvPr/>
        </p:nvSpPr>
        <p:spPr bwMode="auto">
          <a:xfrm>
            <a:off x="72390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5077" name="Text Box 85"/>
          <p:cNvSpPr txBox="1">
            <a:spLocks noChangeArrowheads="1"/>
          </p:cNvSpPr>
          <p:nvPr/>
        </p:nvSpPr>
        <p:spPr bwMode="auto">
          <a:xfrm>
            <a:off x="47244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5078" name="Text Box 86"/>
          <p:cNvSpPr txBox="1">
            <a:spLocks noChangeArrowheads="1"/>
          </p:cNvSpPr>
          <p:nvPr/>
        </p:nvSpPr>
        <p:spPr bwMode="auto">
          <a:xfrm>
            <a:off x="64008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5079" name="Text Box 87"/>
          <p:cNvSpPr txBox="1">
            <a:spLocks noChangeArrowheads="1"/>
          </p:cNvSpPr>
          <p:nvPr/>
        </p:nvSpPr>
        <p:spPr bwMode="auto">
          <a:xfrm>
            <a:off x="8077200" y="68580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5080" name="Text Box 88"/>
          <p:cNvSpPr txBox="1">
            <a:spLocks noChangeArrowheads="1"/>
          </p:cNvSpPr>
          <p:nvPr/>
        </p:nvSpPr>
        <p:spPr bwMode="auto">
          <a:xfrm>
            <a:off x="97536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85081" name="Text Box 89"/>
          <p:cNvSpPr txBox="1">
            <a:spLocks noChangeArrowheads="1"/>
          </p:cNvSpPr>
          <p:nvPr/>
        </p:nvSpPr>
        <p:spPr bwMode="auto">
          <a:xfrm>
            <a:off x="4724400" y="27273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5082" name="Text Box 90"/>
          <p:cNvSpPr txBox="1">
            <a:spLocks noChangeArrowheads="1"/>
          </p:cNvSpPr>
          <p:nvPr/>
        </p:nvSpPr>
        <p:spPr bwMode="auto">
          <a:xfrm>
            <a:off x="30480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5083" name="Text Box 91"/>
          <p:cNvSpPr txBox="1">
            <a:spLocks noChangeArrowheads="1"/>
          </p:cNvSpPr>
          <p:nvPr/>
        </p:nvSpPr>
        <p:spPr bwMode="auto">
          <a:xfrm>
            <a:off x="55626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5084" name="Text Box 92"/>
          <p:cNvSpPr txBox="1">
            <a:spLocks noChangeArrowheads="1"/>
          </p:cNvSpPr>
          <p:nvPr/>
        </p:nvSpPr>
        <p:spPr bwMode="auto">
          <a:xfrm>
            <a:off x="80772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5085" name="Text Box 93"/>
          <p:cNvSpPr txBox="1">
            <a:spLocks noChangeArrowheads="1"/>
          </p:cNvSpPr>
          <p:nvPr/>
        </p:nvSpPr>
        <p:spPr bwMode="auto">
          <a:xfrm>
            <a:off x="8915400" y="2041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85086" name="Text Box 94"/>
          <p:cNvSpPr txBox="1">
            <a:spLocks noChangeArrowheads="1"/>
          </p:cNvSpPr>
          <p:nvPr/>
        </p:nvSpPr>
        <p:spPr bwMode="auto">
          <a:xfrm>
            <a:off x="3886200" y="34131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85087" name="Text Box 95"/>
          <p:cNvSpPr txBox="1">
            <a:spLocks noChangeArrowheads="1"/>
          </p:cNvSpPr>
          <p:nvPr/>
        </p:nvSpPr>
        <p:spPr bwMode="auto">
          <a:xfrm>
            <a:off x="72390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85088" name="Text Box 96"/>
          <p:cNvSpPr txBox="1">
            <a:spLocks noChangeArrowheads="1"/>
          </p:cNvSpPr>
          <p:nvPr/>
        </p:nvSpPr>
        <p:spPr bwMode="auto">
          <a:xfrm>
            <a:off x="8077200" y="27273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85089" name="Text Box 97"/>
          <p:cNvSpPr txBox="1">
            <a:spLocks noChangeArrowheads="1"/>
          </p:cNvSpPr>
          <p:nvPr/>
        </p:nvSpPr>
        <p:spPr bwMode="auto">
          <a:xfrm>
            <a:off x="97536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85090" name="Text Box 98"/>
          <p:cNvSpPr txBox="1">
            <a:spLocks noChangeArrowheads="1"/>
          </p:cNvSpPr>
          <p:nvPr/>
        </p:nvSpPr>
        <p:spPr bwMode="auto">
          <a:xfrm>
            <a:off x="3048000" y="266700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5091" name="Text Box 99"/>
          <p:cNvSpPr txBox="1">
            <a:spLocks noChangeArrowheads="1"/>
          </p:cNvSpPr>
          <p:nvPr/>
        </p:nvSpPr>
        <p:spPr bwMode="auto">
          <a:xfrm>
            <a:off x="38862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5092" name="Text Box 100"/>
          <p:cNvSpPr txBox="1">
            <a:spLocks noChangeArrowheads="1"/>
          </p:cNvSpPr>
          <p:nvPr/>
        </p:nvSpPr>
        <p:spPr bwMode="auto">
          <a:xfrm>
            <a:off x="4724400" y="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5093" name="Text Box 101"/>
          <p:cNvSpPr txBox="1">
            <a:spLocks noChangeArrowheads="1"/>
          </p:cNvSpPr>
          <p:nvPr/>
        </p:nvSpPr>
        <p:spPr bwMode="auto">
          <a:xfrm>
            <a:off x="6400800" y="4784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5094" name="Text Box 102"/>
          <p:cNvSpPr txBox="1">
            <a:spLocks noChangeArrowheads="1"/>
          </p:cNvSpPr>
          <p:nvPr/>
        </p:nvSpPr>
        <p:spPr bwMode="auto">
          <a:xfrm>
            <a:off x="8915400" y="13557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85095" name="Text Box 103"/>
          <p:cNvSpPr txBox="1">
            <a:spLocks noChangeArrowheads="1"/>
          </p:cNvSpPr>
          <p:nvPr/>
        </p:nvSpPr>
        <p:spPr bwMode="auto">
          <a:xfrm>
            <a:off x="3048000" y="40989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5096" name="Text Box 104"/>
          <p:cNvSpPr txBox="1">
            <a:spLocks noChangeArrowheads="1"/>
          </p:cNvSpPr>
          <p:nvPr/>
        </p:nvSpPr>
        <p:spPr bwMode="auto">
          <a:xfrm>
            <a:off x="5562600" y="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5097" name="Text Box 105"/>
          <p:cNvSpPr txBox="1">
            <a:spLocks noChangeArrowheads="1"/>
          </p:cNvSpPr>
          <p:nvPr/>
        </p:nvSpPr>
        <p:spPr bwMode="auto">
          <a:xfrm>
            <a:off x="7239000" y="54705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5098" name="Text Box 106"/>
          <p:cNvSpPr txBox="1">
            <a:spLocks noChangeArrowheads="1"/>
          </p:cNvSpPr>
          <p:nvPr/>
        </p:nvSpPr>
        <p:spPr bwMode="auto">
          <a:xfrm>
            <a:off x="9753600" y="2727329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85099" name="Text Box 107"/>
          <p:cNvSpPr txBox="1">
            <a:spLocks noChangeArrowheads="1"/>
          </p:cNvSpPr>
          <p:nvPr/>
        </p:nvSpPr>
        <p:spPr bwMode="auto">
          <a:xfrm>
            <a:off x="8915400" y="4"/>
            <a:ext cx="83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6000" b="1"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BD315-FEE4-4CEB-95B7-D89B1165BD5C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792594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Sudoku and logic?</a:t>
            </a:r>
            <a:endParaRPr lang="en-US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8795" y="1921397"/>
            <a:ext cx="5564807" cy="475719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161033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Let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i</a:t>
            </a:r>
            <a:r>
              <a:rPr lang="en-US" dirty="0"/>
              <a:t>, </a:t>
            </a:r>
            <a:r>
              <a:rPr lang="en-US" i="1" dirty="0"/>
              <a:t>j</a:t>
            </a:r>
            <a:r>
              <a:rPr lang="en-US" dirty="0"/>
              <a:t>, </a:t>
            </a:r>
            <a:r>
              <a:rPr lang="en-US" i="1" dirty="0"/>
              <a:t>n</a:t>
            </a:r>
            <a:r>
              <a:rPr lang="en-US" dirty="0"/>
              <a:t>) denote the </a:t>
            </a:r>
            <a:r>
              <a:rPr lang="en-US" dirty="0" smtClean="0"/>
              <a:t>proposition </a:t>
            </a:r>
            <a:r>
              <a:rPr lang="en-US" dirty="0"/>
              <a:t>asserting that the cell in row </a:t>
            </a:r>
            <a:r>
              <a:rPr lang="en-US" i="1" dirty="0"/>
              <a:t>i</a:t>
            </a:r>
            <a:r>
              <a:rPr lang="en-US" dirty="0"/>
              <a:t> </a:t>
            </a:r>
            <a:r>
              <a:rPr lang="en-US" dirty="0" smtClean="0"/>
              <a:t>and column </a:t>
            </a:r>
            <a:r>
              <a:rPr lang="en-US" i="1" dirty="0"/>
              <a:t>j</a:t>
            </a:r>
            <a:r>
              <a:rPr lang="en-US" dirty="0"/>
              <a:t> has the value </a:t>
            </a:r>
            <a:r>
              <a:rPr lang="en-US" i="1" dirty="0"/>
              <a:t>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756684" y="2720660"/>
            <a:ext cx="2229112" cy="3722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(1, 3, 1)</a:t>
            </a:r>
          </a:p>
          <a:p>
            <a:pPr marL="0" indent="0">
              <a:buNone/>
            </a:pPr>
            <a:r>
              <a:rPr lang="en-US" sz="3200" i="1" dirty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sz="3200" dirty="0">
                <a:solidFill>
                  <a:schemeClr val="tx1"/>
                </a:solidFill>
                <a:latin typeface="Cambria" panose="02040503050406030204" pitchFamily="18" charset="0"/>
              </a:rPr>
              <a:t>(1, </a:t>
            </a:r>
            <a:r>
              <a:rPr lang="en-US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4, 2)</a:t>
            </a:r>
          </a:p>
          <a:p>
            <a:pPr marL="0" indent="0">
              <a:buNone/>
            </a:pPr>
            <a:r>
              <a:rPr lang="en-US" sz="32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(2, 1, 2)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---</a:t>
            </a:r>
          </a:p>
          <a:p>
            <a:pPr marL="0" indent="0">
              <a:buNone/>
            </a:pPr>
            <a:r>
              <a:rPr lang="en-US" sz="32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(4, 4, 3)</a:t>
            </a:r>
            <a:endParaRPr lang="en-US" sz="32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535598" y="2811674"/>
            <a:ext cx="2229112" cy="2301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i="1" dirty="0" smtClean="0">
                <a:solidFill>
                  <a:srgbClr val="92D050"/>
                </a:solidFill>
                <a:latin typeface="Cambria" panose="02040503050406030204" pitchFamily="18" charset="0"/>
              </a:rPr>
              <a:t>p</a:t>
            </a:r>
            <a:r>
              <a:rPr lang="en-US" sz="3200" dirty="0" smtClean="0">
                <a:solidFill>
                  <a:srgbClr val="92D050"/>
                </a:solidFill>
                <a:latin typeface="Cambria" panose="02040503050406030204" pitchFamily="18" charset="0"/>
              </a:rPr>
              <a:t>(1, 1, </a:t>
            </a:r>
            <a:r>
              <a:rPr lang="en-US" sz="3200" i="1" dirty="0" smtClean="0">
                <a:solidFill>
                  <a:srgbClr val="92D050"/>
                </a:solidFill>
                <a:latin typeface="Cambria" panose="02040503050406030204" pitchFamily="18" charset="0"/>
              </a:rPr>
              <a:t>n</a:t>
            </a:r>
            <a:r>
              <a:rPr lang="en-US" sz="3200" baseline="-25000" dirty="0" smtClean="0">
                <a:solidFill>
                  <a:srgbClr val="92D050"/>
                </a:solidFill>
                <a:latin typeface="Cambria" panose="02040503050406030204" pitchFamily="18" charset="0"/>
              </a:rPr>
              <a:t>1</a:t>
            </a:r>
            <a:r>
              <a:rPr lang="en-US" sz="3200" dirty="0" smtClean="0">
                <a:solidFill>
                  <a:srgbClr val="92D050"/>
                </a:solidFill>
                <a:latin typeface="Cambria" panose="02040503050406030204" pitchFamily="18" charset="0"/>
              </a:rPr>
              <a:t>)</a:t>
            </a:r>
          </a:p>
          <a:p>
            <a:pPr marL="0" indent="0">
              <a:buNone/>
            </a:pPr>
            <a:r>
              <a:rPr lang="en-US" sz="3200" i="1" dirty="0">
                <a:solidFill>
                  <a:srgbClr val="92D050"/>
                </a:solidFill>
                <a:latin typeface="Cambria" panose="02040503050406030204" pitchFamily="18" charset="0"/>
              </a:rPr>
              <a:t>p</a:t>
            </a:r>
            <a:r>
              <a:rPr lang="en-US" sz="3200" dirty="0">
                <a:solidFill>
                  <a:srgbClr val="92D050"/>
                </a:solidFill>
                <a:latin typeface="Cambria" panose="02040503050406030204" pitchFamily="18" charset="0"/>
              </a:rPr>
              <a:t>(1, </a:t>
            </a:r>
            <a:r>
              <a:rPr lang="en-US" sz="3200" dirty="0" smtClean="0">
                <a:solidFill>
                  <a:srgbClr val="92D050"/>
                </a:solidFill>
                <a:latin typeface="Cambria" panose="02040503050406030204" pitchFamily="18" charset="0"/>
              </a:rPr>
              <a:t>2, </a:t>
            </a:r>
            <a:r>
              <a:rPr lang="en-US" sz="3200" i="1" dirty="0" smtClean="0">
                <a:solidFill>
                  <a:srgbClr val="92D050"/>
                </a:solidFill>
                <a:latin typeface="Cambria" panose="02040503050406030204" pitchFamily="18" charset="0"/>
              </a:rPr>
              <a:t>n</a:t>
            </a:r>
            <a:r>
              <a:rPr lang="en-US" sz="3200" baseline="-25000" dirty="0" smtClean="0">
                <a:solidFill>
                  <a:srgbClr val="92D050"/>
                </a:solidFill>
                <a:latin typeface="Cambria" panose="02040503050406030204" pitchFamily="18" charset="0"/>
              </a:rPr>
              <a:t>2</a:t>
            </a:r>
            <a:r>
              <a:rPr lang="en-US" sz="3200" dirty="0" smtClean="0">
                <a:solidFill>
                  <a:srgbClr val="92D050"/>
                </a:solidFill>
                <a:latin typeface="Cambria" panose="02040503050406030204" pitchFamily="18" charset="0"/>
              </a:rPr>
              <a:t>)</a:t>
            </a:r>
            <a:endParaRPr lang="en-US" sz="3200" dirty="0">
              <a:solidFill>
                <a:srgbClr val="92D05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3200" i="1" dirty="0">
                <a:solidFill>
                  <a:srgbClr val="92D050"/>
                </a:solidFill>
                <a:latin typeface="Cambria" panose="02040503050406030204" pitchFamily="18" charset="0"/>
              </a:rPr>
              <a:t>p</a:t>
            </a:r>
            <a:r>
              <a:rPr lang="en-US" sz="3200" dirty="0">
                <a:solidFill>
                  <a:srgbClr val="92D050"/>
                </a:solidFill>
                <a:latin typeface="Cambria" panose="02040503050406030204" pitchFamily="18" charset="0"/>
              </a:rPr>
              <a:t>(1, </a:t>
            </a:r>
            <a:r>
              <a:rPr lang="en-US" sz="3200" dirty="0" smtClean="0">
                <a:solidFill>
                  <a:srgbClr val="92D050"/>
                </a:solidFill>
                <a:latin typeface="Cambria" panose="02040503050406030204" pitchFamily="18" charset="0"/>
              </a:rPr>
              <a:t>3, </a:t>
            </a:r>
            <a:r>
              <a:rPr lang="en-US" sz="3200" i="1" dirty="0" smtClean="0">
                <a:solidFill>
                  <a:srgbClr val="92D050"/>
                </a:solidFill>
                <a:latin typeface="Cambria" panose="02040503050406030204" pitchFamily="18" charset="0"/>
              </a:rPr>
              <a:t>n</a:t>
            </a:r>
            <a:r>
              <a:rPr lang="en-US" sz="3200" baseline="-25000" dirty="0" smtClean="0">
                <a:solidFill>
                  <a:srgbClr val="92D050"/>
                </a:solidFill>
                <a:latin typeface="Cambria" panose="02040503050406030204" pitchFamily="18" charset="0"/>
              </a:rPr>
              <a:t>3</a:t>
            </a:r>
            <a:r>
              <a:rPr lang="en-US" sz="3200" dirty="0" smtClean="0">
                <a:solidFill>
                  <a:srgbClr val="92D050"/>
                </a:solidFill>
                <a:latin typeface="Cambria" panose="02040503050406030204" pitchFamily="18" charset="0"/>
              </a:rPr>
              <a:t>)</a:t>
            </a:r>
            <a:endParaRPr lang="en-US" sz="3200" dirty="0">
              <a:solidFill>
                <a:srgbClr val="92D05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3200" i="1" dirty="0">
                <a:solidFill>
                  <a:srgbClr val="92D050"/>
                </a:solidFill>
                <a:latin typeface="Cambria" panose="02040503050406030204" pitchFamily="18" charset="0"/>
              </a:rPr>
              <a:t>p</a:t>
            </a:r>
            <a:r>
              <a:rPr lang="en-US" sz="3200" dirty="0">
                <a:solidFill>
                  <a:srgbClr val="92D050"/>
                </a:solidFill>
                <a:latin typeface="Cambria" panose="02040503050406030204" pitchFamily="18" charset="0"/>
              </a:rPr>
              <a:t>(1, </a:t>
            </a:r>
            <a:r>
              <a:rPr lang="en-US" sz="3200" dirty="0" smtClean="0">
                <a:solidFill>
                  <a:srgbClr val="92D050"/>
                </a:solidFill>
                <a:latin typeface="Cambria" panose="02040503050406030204" pitchFamily="18" charset="0"/>
              </a:rPr>
              <a:t>4, </a:t>
            </a:r>
            <a:r>
              <a:rPr lang="en-US" sz="3200" i="1" dirty="0" smtClean="0">
                <a:solidFill>
                  <a:srgbClr val="92D050"/>
                </a:solidFill>
                <a:latin typeface="Cambria" panose="02040503050406030204" pitchFamily="18" charset="0"/>
              </a:rPr>
              <a:t>n</a:t>
            </a:r>
            <a:r>
              <a:rPr lang="en-US" sz="3200" baseline="-25000" dirty="0" smtClean="0">
                <a:solidFill>
                  <a:srgbClr val="92D050"/>
                </a:solidFill>
                <a:latin typeface="Cambria" panose="02040503050406030204" pitchFamily="18" charset="0"/>
              </a:rPr>
              <a:t>4</a:t>
            </a:r>
            <a:r>
              <a:rPr lang="en-US" sz="3200" dirty="0" smtClean="0">
                <a:solidFill>
                  <a:srgbClr val="92D050"/>
                </a:solidFill>
                <a:latin typeface="Cambria" panose="02040503050406030204" pitchFamily="18" charset="0"/>
              </a:rPr>
              <a:t>)</a:t>
            </a:r>
            <a:endParaRPr lang="en-US" sz="3200" dirty="0">
              <a:solidFill>
                <a:srgbClr val="92D05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sz="3200" dirty="0" smtClean="0">
              <a:solidFill>
                <a:srgbClr val="92D05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sz="3200" dirty="0">
              <a:solidFill>
                <a:srgbClr val="92D05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sz="3200" dirty="0">
              <a:solidFill>
                <a:srgbClr val="92D05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sz="3200" dirty="0">
              <a:solidFill>
                <a:srgbClr val="92D050"/>
              </a:solidFill>
              <a:latin typeface="Cambria" panose="02040503050406030204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31780" y="5464700"/>
            <a:ext cx="3652201" cy="553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r>
              <a:rPr lang="en-US" sz="3200" baseline="-25000" dirty="0" smtClean="0">
                <a:latin typeface="Cambria" panose="02040503050406030204" pitchFamily="18" charset="0"/>
              </a:rPr>
              <a:t>1</a:t>
            </a:r>
            <a:r>
              <a:rPr lang="en-US" sz="3200" dirty="0" smtClean="0">
                <a:latin typeface="Cambria" panose="02040503050406030204" pitchFamily="18" charset="0"/>
              </a:rPr>
              <a:t> + </a:t>
            </a:r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r>
              <a:rPr lang="en-US" sz="3200" baseline="-25000" dirty="0" smtClean="0">
                <a:latin typeface="Cambria" panose="02040503050406030204" pitchFamily="18" charset="0"/>
              </a:rPr>
              <a:t>2</a:t>
            </a:r>
            <a:r>
              <a:rPr lang="en-US" sz="3200" dirty="0" smtClean="0">
                <a:latin typeface="Cambria" panose="02040503050406030204" pitchFamily="18" charset="0"/>
              </a:rPr>
              <a:t> </a:t>
            </a:r>
            <a:r>
              <a:rPr lang="en-US" sz="3200" dirty="0">
                <a:latin typeface="Cambria" panose="02040503050406030204" pitchFamily="18" charset="0"/>
              </a:rPr>
              <a:t>+ </a:t>
            </a:r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r>
              <a:rPr lang="en-US" sz="3200" baseline="-25000" dirty="0" smtClean="0">
                <a:latin typeface="Cambria" panose="02040503050406030204" pitchFamily="18" charset="0"/>
              </a:rPr>
              <a:t>3</a:t>
            </a:r>
            <a:r>
              <a:rPr lang="en-US" sz="3200" dirty="0" smtClean="0">
                <a:latin typeface="Cambria" panose="02040503050406030204" pitchFamily="18" charset="0"/>
              </a:rPr>
              <a:t> </a:t>
            </a:r>
            <a:r>
              <a:rPr lang="en-US" sz="3200" dirty="0">
                <a:latin typeface="Cambria" panose="02040503050406030204" pitchFamily="18" charset="0"/>
              </a:rPr>
              <a:t>+ </a:t>
            </a:r>
            <a:r>
              <a:rPr lang="en-US" sz="3200" i="1" dirty="0" smtClean="0">
                <a:latin typeface="Cambria" panose="02040503050406030204" pitchFamily="18" charset="0"/>
              </a:rPr>
              <a:t>n</a:t>
            </a:r>
            <a:r>
              <a:rPr lang="en-US" sz="3200" baseline="-25000" dirty="0" smtClean="0">
                <a:latin typeface="Cambria" panose="02040503050406030204" pitchFamily="18" charset="0"/>
              </a:rPr>
              <a:t>4</a:t>
            </a:r>
            <a:r>
              <a:rPr lang="en-US" sz="3200" dirty="0" smtClean="0">
                <a:latin typeface="Cambria" panose="02040503050406030204" pitchFamily="18" charset="0"/>
              </a:rPr>
              <a:t> = 10</a:t>
            </a:r>
          </a:p>
          <a:p>
            <a:pPr marL="0" indent="0">
              <a:buNone/>
            </a:pPr>
            <a:endParaRPr lang="en-US" sz="32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sz="32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8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uiExpand="1" build="p"/>
      <p:bldP spid="8" grpId="0" uiExpand="1" build="p"/>
      <p:bldP spid="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96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Logically Equivalent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7529" y="1122221"/>
            <a:ext cx="9365673" cy="4531128"/>
          </a:xfrm>
        </p:spPr>
        <p:txBody>
          <a:bodyPr>
            <a:normAutofit lnSpcReduction="10000"/>
          </a:bodyPr>
          <a:lstStyle/>
          <a:p>
            <a:pPr marL="514338" indent="-514338"/>
            <a:r>
              <a:rPr lang="en-US" sz="3600" dirty="0"/>
              <a:t>Two </a:t>
            </a:r>
            <a:r>
              <a:rPr lang="en-US" sz="3600" dirty="0" smtClean="0"/>
              <a:t>compound propositions </a:t>
            </a:r>
            <a:r>
              <a:rPr lang="en-US" sz="3600" b="1" i="1" dirty="0">
                <a:solidFill>
                  <a:schemeClr val="tx1"/>
                </a:solidFill>
              </a:rPr>
              <a:t>r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/>
              <a:t>and </a:t>
            </a:r>
            <a:r>
              <a:rPr lang="en-US" sz="3600" b="1" i="1" dirty="0">
                <a:solidFill>
                  <a:schemeClr val="tx1"/>
                </a:solidFill>
              </a:rPr>
              <a:t>s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/>
              <a:t>are logically </a:t>
            </a:r>
            <a:r>
              <a:rPr lang="en-US" sz="3600" b="1" dirty="0">
                <a:solidFill>
                  <a:schemeClr val="tx1"/>
                </a:solidFill>
              </a:rPr>
              <a:t>equivalent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/>
              <a:t>if  </a:t>
            </a:r>
            <a:r>
              <a:rPr lang="en-US" sz="3600" b="1" i="1" dirty="0" smtClean="0">
                <a:solidFill>
                  <a:schemeClr val="tx1"/>
                </a:solidFill>
                <a:ea typeface="Cambria Math" pitchFamily="18" charset="0"/>
              </a:rPr>
              <a:t>r  </a:t>
            </a:r>
            <a:r>
              <a:rPr lang="en-US" sz="3600" b="1" dirty="0" smtClean="0">
                <a:solidFill>
                  <a:schemeClr val="tx1"/>
                </a:solidFill>
                <a:ea typeface="Cambria Math" pitchFamily="18" charset="0"/>
              </a:rPr>
              <a:t>↔</a:t>
            </a:r>
            <a:r>
              <a:rPr lang="en-US" sz="3600" b="1" i="1" dirty="0" smtClean="0">
                <a:solidFill>
                  <a:schemeClr val="tx1"/>
                </a:solidFill>
                <a:ea typeface="Cambria Math" pitchFamily="18" charset="0"/>
              </a:rPr>
              <a:t> s</a:t>
            </a:r>
            <a:r>
              <a:rPr lang="en-US" sz="3600" b="1" dirty="0" smtClean="0"/>
              <a:t>  </a:t>
            </a:r>
            <a:r>
              <a:rPr lang="en-US" sz="3600" b="1" dirty="0"/>
              <a:t>is a tautology</a:t>
            </a:r>
            <a:r>
              <a:rPr lang="en-US" sz="3600" dirty="0"/>
              <a:t>.</a:t>
            </a:r>
          </a:p>
          <a:p>
            <a:pPr marL="514338" indent="-514338"/>
            <a:r>
              <a:rPr lang="en-US" sz="3600" dirty="0"/>
              <a:t>Denoted by </a:t>
            </a:r>
            <a:r>
              <a:rPr lang="en-US" sz="3600" b="1" i="1" dirty="0" smtClean="0">
                <a:solidFill>
                  <a:schemeClr val="tx1"/>
                </a:solidFill>
              </a:rPr>
              <a:t>r </a:t>
            </a:r>
            <a:r>
              <a:rPr lang="en-US" sz="3600" dirty="0" smtClean="0">
                <a:solidFill>
                  <a:schemeClr val="tx1"/>
                </a:solidFill>
                <a:ea typeface="Cambria Math"/>
              </a:rPr>
              <a:t>⇔</a:t>
            </a:r>
            <a:r>
              <a:rPr lang="en-US" sz="3600" i="1" dirty="0" smtClean="0">
                <a:solidFill>
                  <a:schemeClr val="tx1"/>
                </a:solidFill>
                <a:ea typeface="Cambria Math"/>
              </a:rPr>
              <a:t> </a:t>
            </a:r>
            <a:r>
              <a:rPr lang="en-US" sz="3600" b="1" i="1" dirty="0" smtClean="0">
                <a:solidFill>
                  <a:schemeClr val="tx1"/>
                </a:solidFill>
                <a:ea typeface="Cambria Math" pitchFamily="18" charset="0"/>
              </a:rPr>
              <a:t>s</a:t>
            </a:r>
            <a:r>
              <a:rPr lang="en-US" sz="3600" dirty="0" smtClean="0">
                <a:solidFill>
                  <a:schemeClr val="tx1"/>
                </a:solidFill>
              </a:rPr>
              <a:t>  </a:t>
            </a:r>
            <a:r>
              <a:rPr lang="en-US" sz="3600" dirty="0"/>
              <a:t>or as </a:t>
            </a:r>
            <a:r>
              <a:rPr lang="en-US" sz="3600" b="1" i="1" dirty="0" smtClean="0">
                <a:solidFill>
                  <a:schemeClr val="tx1"/>
                </a:solidFill>
                <a:ea typeface="Cambria Math" pitchFamily="18" charset="0"/>
              </a:rPr>
              <a:t>r  </a:t>
            </a:r>
            <a:r>
              <a:rPr lang="en-US" sz="3600" dirty="0" smtClean="0">
                <a:solidFill>
                  <a:schemeClr val="tx1"/>
                </a:solidFill>
                <a:ea typeface="Cambria Math"/>
              </a:rPr>
              <a:t>≡</a:t>
            </a:r>
            <a:r>
              <a:rPr lang="en-US" sz="3600" i="1" dirty="0" smtClean="0">
                <a:solidFill>
                  <a:schemeClr val="tx1"/>
                </a:solidFill>
                <a:ea typeface="Cambria Math"/>
              </a:rPr>
              <a:t> </a:t>
            </a:r>
            <a:r>
              <a:rPr lang="en-US" sz="3600" b="1" i="1" dirty="0" smtClean="0">
                <a:solidFill>
                  <a:schemeClr val="tx1"/>
                </a:solidFill>
                <a:ea typeface="Cambria Math" pitchFamily="18" charset="0"/>
              </a:rPr>
              <a:t>s</a:t>
            </a:r>
            <a:r>
              <a:rPr lang="en-US" sz="3600" dirty="0" smtClean="0"/>
              <a:t>  </a:t>
            </a:r>
            <a:br>
              <a:rPr lang="en-US" sz="3600" dirty="0" smtClean="0"/>
            </a:br>
            <a:r>
              <a:rPr lang="en-US" sz="3600" dirty="0" smtClean="0"/>
              <a:t>where </a:t>
            </a:r>
            <a:r>
              <a:rPr lang="en-US" sz="3600" b="1" i="1" dirty="0">
                <a:solidFill>
                  <a:schemeClr val="tx1"/>
                </a:solidFill>
                <a:ea typeface="Cambria Math" pitchFamily="18" charset="0"/>
              </a:rPr>
              <a:t>r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/>
              <a:t>and </a:t>
            </a:r>
            <a:r>
              <a:rPr lang="en-US" sz="3600" b="1" i="1" dirty="0">
                <a:solidFill>
                  <a:schemeClr val="tx1"/>
                </a:solidFill>
                <a:ea typeface="Cambria Math" pitchFamily="18" charset="0"/>
              </a:rPr>
              <a:t>s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/>
              <a:t>are compound propositions</a:t>
            </a:r>
            <a:r>
              <a:rPr lang="en-US" sz="3600" dirty="0"/>
              <a:t>.</a:t>
            </a:r>
          </a:p>
          <a:p>
            <a:pPr marL="514338" indent="-514338"/>
            <a:r>
              <a:rPr lang="en-US" sz="3600" dirty="0"/>
              <a:t>In other words, two </a:t>
            </a:r>
            <a:r>
              <a:rPr lang="en-US" sz="3600" dirty="0" smtClean="0"/>
              <a:t>compound propositions </a:t>
            </a:r>
            <a:r>
              <a:rPr lang="en-US" sz="3600" b="1" i="1" dirty="0">
                <a:solidFill>
                  <a:schemeClr val="tx1"/>
                </a:solidFill>
                <a:ea typeface="Cambria Math" pitchFamily="18" charset="0"/>
              </a:rPr>
              <a:t>r</a:t>
            </a:r>
            <a:r>
              <a:rPr lang="en-US" sz="3600" dirty="0"/>
              <a:t>  and </a:t>
            </a:r>
            <a:r>
              <a:rPr lang="en-US" sz="3600" b="1" i="1" dirty="0">
                <a:solidFill>
                  <a:schemeClr val="tx1"/>
                </a:solidFill>
                <a:ea typeface="Cambria Math" pitchFamily="18" charset="0"/>
              </a:rPr>
              <a:t>s</a:t>
            </a:r>
            <a:r>
              <a:rPr lang="en-US" sz="3600" dirty="0"/>
              <a:t>  are equivalent </a:t>
            </a:r>
            <a:r>
              <a:rPr lang="en-US" sz="3600" b="1" dirty="0">
                <a:solidFill>
                  <a:schemeClr val="tx1"/>
                </a:solidFill>
              </a:rPr>
              <a:t>if and only if </a:t>
            </a:r>
            <a:r>
              <a:rPr lang="en-US" sz="3600" dirty="0"/>
              <a:t>the columns in a truth table giving their truth values </a:t>
            </a:r>
            <a:r>
              <a:rPr lang="en-US" sz="3600" b="1" dirty="0">
                <a:solidFill>
                  <a:schemeClr val="tx1"/>
                </a:solidFill>
              </a:rPr>
              <a:t>agree</a:t>
            </a:r>
            <a:r>
              <a:rPr lang="en-US" sz="36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63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96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Logically Equivalent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7529" y="1319645"/>
            <a:ext cx="9365673" cy="4136275"/>
          </a:xfrm>
        </p:spPr>
        <p:txBody>
          <a:bodyPr>
            <a:normAutofit/>
          </a:bodyPr>
          <a:lstStyle/>
          <a:p>
            <a:pPr marL="514338" indent="-514338"/>
            <a:endParaRPr lang="en-US" sz="3600" dirty="0"/>
          </a:p>
          <a:p>
            <a:pPr marL="514338" indent="-514338"/>
            <a:r>
              <a:rPr lang="en-US" sz="3600" dirty="0" smtClean="0"/>
              <a:t>The following </a:t>
            </a:r>
            <a:r>
              <a:rPr lang="en-US" sz="3600" dirty="0"/>
              <a:t>truth table </a:t>
            </a:r>
            <a:r>
              <a:rPr lang="en-US" sz="3600" dirty="0" smtClean="0"/>
              <a:t>shows </a:t>
            </a:r>
            <a:r>
              <a:rPr lang="en-US" sz="3600" b="1" i="1" dirty="0" smtClean="0">
                <a:solidFill>
                  <a:schemeClr val="tx1"/>
                </a:solidFill>
              </a:rPr>
              <a:t>r </a:t>
            </a:r>
            <a:r>
              <a:rPr lang="en-US" sz="3600" dirty="0" smtClean="0"/>
              <a:t>: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ea typeface="Cambria Math"/>
              </a:rPr>
              <a:t>¬</a:t>
            </a:r>
            <a:r>
              <a:rPr lang="en-US" sz="3600" i="1" dirty="0" smtClean="0">
                <a:solidFill>
                  <a:schemeClr val="tx1"/>
                </a:solidFill>
                <a:ea typeface="Cambria Math" pitchFamily="18" charset="0"/>
              </a:rPr>
              <a:t>p </a:t>
            </a:r>
            <a:r>
              <a:rPr lang="en-US" sz="3600" dirty="0">
                <a:solidFill>
                  <a:schemeClr val="tx1"/>
                </a:solidFill>
                <a:ea typeface="Cambria Math"/>
              </a:rPr>
              <a:t>∨ </a:t>
            </a:r>
            <a:r>
              <a:rPr lang="en-US" sz="3600" i="1" dirty="0">
                <a:solidFill>
                  <a:schemeClr val="tx1"/>
                </a:solidFill>
                <a:ea typeface="Cambria Math" pitchFamily="18" charset="0"/>
              </a:rPr>
              <a:t>q</a:t>
            </a:r>
            <a:r>
              <a:rPr lang="en-US" sz="3600" i="1" dirty="0">
                <a:ea typeface="Cambria Math" pitchFamily="18" charset="0"/>
              </a:rPr>
              <a:t>  </a:t>
            </a:r>
            <a:r>
              <a:rPr lang="en-US" sz="3600" dirty="0">
                <a:ea typeface="Cambria Math" pitchFamily="18" charset="0"/>
              </a:rPr>
              <a:t>is equivalent to </a:t>
            </a:r>
            <a:r>
              <a:rPr lang="en-US" sz="3600" b="1" i="1" dirty="0" smtClean="0">
                <a:solidFill>
                  <a:schemeClr val="tx1"/>
                </a:solidFill>
                <a:ea typeface="Cambria Math" pitchFamily="18" charset="0"/>
              </a:rPr>
              <a:t>s</a:t>
            </a:r>
            <a:r>
              <a:rPr lang="en-US" sz="3600" dirty="0" smtClean="0">
                <a:ea typeface="Cambria Math" pitchFamily="18" charset="0"/>
              </a:rPr>
              <a:t>:</a:t>
            </a:r>
            <a:r>
              <a:rPr lang="en-US" sz="3600" dirty="0" smtClean="0">
                <a:solidFill>
                  <a:schemeClr val="tx1"/>
                </a:solidFill>
                <a:ea typeface="Cambria Math" pitchFamily="18" charset="0"/>
              </a:rPr>
              <a:t> </a:t>
            </a:r>
            <a:r>
              <a:rPr lang="en-US" sz="3600" i="1" dirty="0" smtClean="0">
                <a:solidFill>
                  <a:schemeClr val="tx1"/>
                </a:solidFill>
                <a:ea typeface="Cambria Math" pitchFamily="18" charset="0"/>
              </a:rPr>
              <a:t>p </a:t>
            </a:r>
            <a:r>
              <a:rPr lang="en-US" sz="3600" dirty="0">
                <a:solidFill>
                  <a:schemeClr val="tx1"/>
                </a:solidFill>
                <a:ea typeface="Cambria Math"/>
              </a:rPr>
              <a:t>→</a:t>
            </a:r>
            <a:r>
              <a:rPr lang="en-US" sz="3600" i="1" dirty="0">
                <a:solidFill>
                  <a:schemeClr val="tx1"/>
                </a:solidFill>
                <a:ea typeface="Cambria Math"/>
              </a:rPr>
              <a:t> </a:t>
            </a:r>
            <a:r>
              <a:rPr lang="en-US" sz="3600" i="1" dirty="0">
                <a:solidFill>
                  <a:schemeClr val="tx1"/>
                </a:solidFill>
                <a:ea typeface="Cambria Math" pitchFamily="18" charset="0"/>
              </a:rPr>
              <a:t>q</a:t>
            </a:r>
            <a:r>
              <a:rPr lang="en-US" sz="3600" i="1" dirty="0" smtClean="0">
                <a:ea typeface="Cambria Math" pitchFamily="18" charset="0"/>
              </a:rPr>
              <a:t>. </a:t>
            </a:r>
            <a:r>
              <a:rPr lang="en-US" sz="2800" dirty="0" smtClean="0">
                <a:ea typeface="Cambria Math" pitchFamily="18" charset="0"/>
              </a:rPr>
              <a:t>(and </a:t>
            </a:r>
            <a:r>
              <a:rPr lang="en-US" sz="2800" i="1" dirty="0" smtClean="0">
                <a:ea typeface="Cambria Math" pitchFamily="18" charset="0"/>
              </a:rPr>
              <a:t>s</a:t>
            </a:r>
            <a:r>
              <a:rPr lang="en-US" sz="2800" dirty="0" smtClean="0">
                <a:ea typeface="Cambria Math" pitchFamily="18" charset="0"/>
              </a:rPr>
              <a:t> is Equivalent to </a:t>
            </a:r>
            <a:r>
              <a:rPr lang="en-US" sz="2800" i="1" dirty="0" smtClean="0">
                <a:ea typeface="Cambria Math" pitchFamily="18" charset="0"/>
              </a:rPr>
              <a:t>r</a:t>
            </a:r>
            <a:r>
              <a:rPr lang="en-US" sz="2800" dirty="0" smtClean="0">
                <a:ea typeface="Cambria Math" pitchFamily="18" charset="0"/>
              </a:rPr>
              <a:t>)</a:t>
            </a:r>
            <a:endParaRPr lang="en-US" sz="3600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2960521"/>
              </p:ext>
            </p:extLst>
          </p:nvPr>
        </p:nvGraphicFramePr>
        <p:xfrm>
          <a:off x="3200607" y="3122747"/>
          <a:ext cx="1828800" cy="32004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endParaRPr lang="en-US" sz="3600" i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q</a:t>
                      </a:r>
                      <a:r>
                        <a:rPr lang="en-US" sz="36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endParaRPr lang="en-US" sz="3600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6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6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6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6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6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6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6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6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7200650"/>
              </p:ext>
            </p:extLst>
          </p:nvPr>
        </p:nvGraphicFramePr>
        <p:xfrm>
          <a:off x="6252514" y="3122747"/>
          <a:ext cx="1877289" cy="32004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772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¬</a:t>
                      </a:r>
                      <a:r>
                        <a:rPr lang="en-US" sz="36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r>
                        <a:rPr lang="en-US" sz="36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 ∨ </a:t>
                      </a:r>
                      <a:r>
                        <a:rPr lang="en-US" sz="36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q</a:t>
                      </a:r>
                      <a:endParaRPr lang="en-US" sz="3600" i="1" dirty="0" smtClean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6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6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6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6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2295908"/>
              </p:ext>
            </p:extLst>
          </p:nvPr>
        </p:nvGraphicFramePr>
        <p:xfrm>
          <a:off x="8129803" y="3122747"/>
          <a:ext cx="1323112" cy="32004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323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r>
                        <a:rPr lang="en-US" sz="36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 → </a:t>
                      </a:r>
                      <a:r>
                        <a:rPr lang="en-US" sz="36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q</a:t>
                      </a:r>
                      <a:endParaRPr lang="en-US" sz="3600" i="1" dirty="0" smtClean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6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6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6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6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4042024"/>
              </p:ext>
            </p:extLst>
          </p:nvPr>
        </p:nvGraphicFramePr>
        <p:xfrm>
          <a:off x="5033314" y="3122747"/>
          <a:ext cx="1219200" cy="32004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¬</a:t>
                      </a:r>
                      <a:r>
                        <a:rPr lang="en-US" sz="36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6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6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6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97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91" y="337798"/>
            <a:ext cx="10515600" cy="841883"/>
          </a:xfrm>
        </p:spPr>
        <p:txBody>
          <a:bodyPr>
            <a:normAutofit/>
          </a:bodyPr>
          <a:lstStyle/>
          <a:p>
            <a:r>
              <a:rPr lang="en-US" dirty="0" smtClean="0"/>
              <a:t>De Morgan’s Laws</a:t>
            </a:r>
            <a:endParaRPr lang="en-US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5924458"/>
              </p:ext>
            </p:extLst>
          </p:nvPr>
        </p:nvGraphicFramePr>
        <p:xfrm>
          <a:off x="1302820" y="3040968"/>
          <a:ext cx="5410200" cy="28956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1986"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endParaRPr lang="en-US" sz="3200" b="0" i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q</a:t>
                      </a:r>
                      <a:endParaRPr lang="en-US" sz="3200" b="0" i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¬</a:t>
                      </a:r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endParaRPr lang="en-US" sz="3200" b="0" i="1" dirty="0" smtClean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¬</a:t>
                      </a:r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q</a:t>
                      </a:r>
                      <a:endParaRPr lang="en-US" sz="3200" b="0" i="1" dirty="0" smtClean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(</a:t>
                      </a:r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 </a:t>
                      </a: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∨</a:t>
                      </a:r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q</a:t>
                      </a: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)</a:t>
                      </a:r>
                      <a:endParaRPr lang="en-US" sz="3200" b="0" i="1" dirty="0" smtClean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44235" y="2418093"/>
            <a:ext cx="105802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This truth table shows that De Morgan’s Second Law holds.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781" y="1187371"/>
            <a:ext cx="5027469" cy="155352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¬(</a:t>
            </a:r>
            <a:r>
              <a:rPr lang="en-US" i="1" dirty="0" smtClean="0"/>
              <a:t>p</a:t>
            </a:r>
            <a:r>
              <a:rPr lang="en-US" dirty="0" smtClean="0"/>
              <a:t> ∧ </a:t>
            </a:r>
            <a:r>
              <a:rPr lang="en-US" i="1" dirty="0" smtClean="0"/>
              <a:t>q</a:t>
            </a:r>
            <a:r>
              <a:rPr lang="en-US" dirty="0" smtClean="0"/>
              <a:t>) ≡ ¬</a:t>
            </a:r>
            <a:r>
              <a:rPr lang="en-US" i="1" dirty="0" smtClean="0"/>
              <a:t>p</a:t>
            </a:r>
            <a:r>
              <a:rPr lang="en-US" dirty="0" smtClean="0"/>
              <a:t> ∨ ¬</a:t>
            </a:r>
            <a:r>
              <a:rPr lang="en-US" i="1" dirty="0"/>
              <a:t>q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¬(</a:t>
            </a:r>
            <a:r>
              <a:rPr lang="en-US" i="1" dirty="0" smtClean="0"/>
              <a:t>p</a:t>
            </a:r>
            <a:r>
              <a:rPr lang="en-US" dirty="0" smtClean="0"/>
              <a:t> ∨ </a:t>
            </a:r>
            <a:r>
              <a:rPr lang="en-US" i="1" dirty="0" smtClean="0"/>
              <a:t>q</a:t>
            </a:r>
            <a:r>
              <a:rPr lang="en-US" dirty="0" smtClean="0"/>
              <a:t>) ≡ ¬</a:t>
            </a:r>
            <a:r>
              <a:rPr lang="en-US" i="1" dirty="0" smtClean="0"/>
              <a:t>p</a:t>
            </a:r>
            <a:r>
              <a:rPr lang="en-US" dirty="0" smtClean="0"/>
              <a:t> ∧ ¬</a:t>
            </a:r>
            <a:r>
              <a:rPr lang="en-US" i="1" dirty="0"/>
              <a:t>q</a:t>
            </a:r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2913188"/>
              </p:ext>
            </p:extLst>
          </p:nvPr>
        </p:nvGraphicFramePr>
        <p:xfrm>
          <a:off x="6713019" y="3040968"/>
          <a:ext cx="1647825" cy="28956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6478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19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¬(</a:t>
                      </a:r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 </a:t>
                      </a: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∨</a:t>
                      </a:r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q</a:t>
                      </a: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)</a:t>
                      </a:r>
                      <a:endParaRPr lang="en-US" sz="3200" b="0" i="1" dirty="0" smtClean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6745452"/>
              </p:ext>
            </p:extLst>
          </p:nvPr>
        </p:nvGraphicFramePr>
        <p:xfrm>
          <a:off x="8360845" y="3040968"/>
          <a:ext cx="1752601" cy="28956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7526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519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¬</a:t>
                      </a:r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p </a:t>
                      </a:r>
                      <a:r>
                        <a:rPr lang="en-US" sz="3200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∧¬</a:t>
                      </a:r>
                      <a:r>
                        <a:rPr lang="en-US" sz="3200" i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q</a:t>
                      </a:r>
                      <a:endParaRPr lang="en-US" sz="3200" b="0" i="1" dirty="0" smtClean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n-US" sz="32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Cambria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n-US" sz="3200" b="1" dirty="0">
                        <a:solidFill>
                          <a:srgbClr val="00B050"/>
                        </a:solidFill>
                        <a:latin typeface="Cambria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Content Placeholder 2"/>
          <p:cNvSpPr txBox="1">
            <a:spLocks/>
          </p:cNvSpPr>
          <p:nvPr/>
        </p:nvSpPr>
        <p:spPr>
          <a:xfrm>
            <a:off x="5478606" y="1179681"/>
            <a:ext cx="5027469" cy="1553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¬</a:t>
            </a:r>
            <a:r>
              <a:rPr lang="en-US" i="1" dirty="0"/>
              <a:t>p</a:t>
            </a:r>
            <a:r>
              <a:rPr lang="en-US" dirty="0"/>
              <a:t> ∨ ¬</a:t>
            </a:r>
            <a:r>
              <a:rPr lang="en-US" i="1" dirty="0"/>
              <a:t>q</a:t>
            </a:r>
            <a:r>
              <a:rPr lang="en-US" dirty="0"/>
              <a:t> </a:t>
            </a:r>
            <a:r>
              <a:rPr lang="en-US" dirty="0" smtClean="0"/>
              <a:t>≡ ¬(</a:t>
            </a:r>
            <a:r>
              <a:rPr lang="en-US" i="1" dirty="0"/>
              <a:t>p</a:t>
            </a:r>
            <a:r>
              <a:rPr lang="en-US" dirty="0"/>
              <a:t> ∧ </a:t>
            </a:r>
            <a:r>
              <a:rPr lang="en-US" i="1" dirty="0"/>
              <a:t>q</a:t>
            </a:r>
            <a:r>
              <a:rPr lang="en-US" dirty="0"/>
              <a:t>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¬</a:t>
            </a:r>
            <a:r>
              <a:rPr lang="en-US" i="1" dirty="0"/>
              <a:t>p</a:t>
            </a:r>
            <a:r>
              <a:rPr lang="en-US" dirty="0"/>
              <a:t> ∧ ¬</a:t>
            </a:r>
            <a:r>
              <a:rPr lang="en-US" i="1" dirty="0"/>
              <a:t>q </a:t>
            </a:r>
            <a:r>
              <a:rPr lang="en-US" dirty="0" smtClean="0"/>
              <a:t>≡ ¬(</a:t>
            </a:r>
            <a:r>
              <a:rPr lang="en-US" i="1" dirty="0"/>
              <a:t>p</a:t>
            </a:r>
            <a:r>
              <a:rPr lang="en-US" dirty="0"/>
              <a:t> ∨ </a:t>
            </a:r>
            <a:r>
              <a:rPr lang="en-US" i="1" dirty="0"/>
              <a:t>q</a:t>
            </a:r>
            <a:r>
              <a:rPr lang="en-US" dirty="0"/>
              <a:t>)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0837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43552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Key Logical Equivalences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7954"/>
            <a:ext cx="10515600" cy="4811201"/>
          </a:xfrm>
        </p:spPr>
        <p:txBody>
          <a:bodyPr>
            <a:noAutofit/>
          </a:bodyPr>
          <a:lstStyle/>
          <a:p>
            <a:r>
              <a:rPr lang="en-US" sz="3600" dirty="0"/>
              <a:t>Identity Laws</a:t>
            </a:r>
            <a:r>
              <a:rPr lang="en-US" sz="3600" dirty="0" smtClean="0"/>
              <a:t>:        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∧ </a:t>
            </a:r>
            <a:r>
              <a:rPr lang="en-US" sz="3600" b="1" dirty="0" smtClean="0">
                <a:solidFill>
                  <a:schemeClr val="tx1"/>
                </a:solidFill>
              </a:rPr>
              <a:t>T</a:t>
            </a:r>
            <a:r>
              <a:rPr lang="en-US" sz="3600" dirty="0" smtClean="0">
                <a:solidFill>
                  <a:schemeClr val="tx1"/>
                </a:solidFill>
              </a:rPr>
              <a:t> ≡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             </a:t>
            </a:r>
            <a:r>
              <a:rPr lang="en-US" sz="3600" i="1" dirty="0" err="1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∨ </a:t>
            </a:r>
            <a:r>
              <a:rPr lang="en-US" sz="3600" b="1" dirty="0" smtClean="0">
                <a:solidFill>
                  <a:schemeClr val="tx1"/>
                </a:solidFill>
              </a:rPr>
              <a:t>F</a:t>
            </a:r>
            <a:r>
              <a:rPr lang="en-US" sz="3600" dirty="0" smtClean="0">
                <a:solidFill>
                  <a:schemeClr val="tx1"/>
                </a:solidFill>
              </a:rPr>
              <a:t> ≡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endParaRPr lang="en-US" sz="3600" i="1" dirty="0">
              <a:solidFill>
                <a:schemeClr val="tx1"/>
              </a:solidFill>
            </a:endParaRPr>
          </a:p>
          <a:p>
            <a:endParaRPr lang="en-US" sz="1200" dirty="0"/>
          </a:p>
          <a:p>
            <a:r>
              <a:rPr lang="en-US" sz="3600" dirty="0"/>
              <a:t>Domination Laws</a:t>
            </a:r>
            <a:r>
              <a:rPr lang="en-US" sz="3600" dirty="0" smtClean="0"/>
              <a:t>: 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∨ </a:t>
            </a:r>
            <a:r>
              <a:rPr lang="en-US" sz="3600" b="1" dirty="0" smtClean="0">
                <a:solidFill>
                  <a:schemeClr val="tx1"/>
                </a:solidFill>
              </a:rPr>
              <a:t>T</a:t>
            </a:r>
            <a:r>
              <a:rPr lang="en-US" sz="3600" dirty="0" smtClean="0">
                <a:solidFill>
                  <a:schemeClr val="tx1"/>
                </a:solidFill>
              </a:rPr>
              <a:t> ≡ </a:t>
            </a:r>
            <a:r>
              <a:rPr lang="en-US" sz="3600" b="1" dirty="0" smtClean="0">
                <a:solidFill>
                  <a:schemeClr val="tx1"/>
                </a:solidFill>
              </a:rPr>
              <a:t>T</a:t>
            </a:r>
            <a:r>
              <a:rPr lang="en-US" sz="3600" dirty="0" smtClean="0">
                <a:solidFill>
                  <a:schemeClr val="tx1"/>
                </a:solidFill>
              </a:rPr>
              <a:t>           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∧ </a:t>
            </a:r>
            <a:r>
              <a:rPr lang="en-US" sz="3600" b="1" dirty="0" smtClean="0">
                <a:solidFill>
                  <a:schemeClr val="tx1"/>
                </a:solidFill>
              </a:rPr>
              <a:t>F</a:t>
            </a:r>
            <a:r>
              <a:rPr lang="en-US" sz="3600" dirty="0" smtClean="0">
                <a:solidFill>
                  <a:schemeClr val="tx1"/>
                </a:solidFill>
              </a:rPr>
              <a:t> ≡ </a:t>
            </a:r>
            <a:r>
              <a:rPr lang="en-US" sz="3600" b="1" dirty="0" smtClean="0">
                <a:solidFill>
                  <a:schemeClr val="tx1"/>
                </a:solidFill>
              </a:rPr>
              <a:t>F</a:t>
            </a:r>
            <a:endParaRPr lang="en-US" sz="3600" b="1" dirty="0">
              <a:solidFill>
                <a:schemeClr val="tx1"/>
              </a:solidFill>
            </a:endParaRPr>
          </a:p>
          <a:p>
            <a:pPr>
              <a:buNone/>
            </a:pPr>
            <a:endParaRPr lang="en-US" sz="1200" dirty="0"/>
          </a:p>
          <a:p>
            <a:r>
              <a:rPr lang="en-US" sz="3600" dirty="0" smtClean="0"/>
              <a:t>Idempotent </a:t>
            </a:r>
            <a:r>
              <a:rPr lang="en-US" sz="3600" dirty="0"/>
              <a:t>laws</a:t>
            </a:r>
            <a:r>
              <a:rPr lang="en-US" sz="3600" dirty="0" smtClean="0"/>
              <a:t>:  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∨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≡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             </a:t>
            </a:r>
            <a:r>
              <a:rPr lang="en-US" sz="3600" i="1" dirty="0" err="1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∧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≡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endParaRPr lang="en-US" sz="3600" i="1" dirty="0">
              <a:solidFill>
                <a:schemeClr val="tx1"/>
              </a:solidFill>
            </a:endParaRPr>
          </a:p>
          <a:p>
            <a:pPr>
              <a:buNone/>
            </a:pPr>
            <a:endParaRPr lang="en-US" sz="1400" dirty="0"/>
          </a:p>
          <a:p>
            <a:r>
              <a:rPr lang="en-US" sz="3600" dirty="0"/>
              <a:t>Double Negation Law</a:t>
            </a:r>
            <a:r>
              <a:rPr lang="en-US" sz="3600" dirty="0" smtClean="0"/>
              <a:t>:  </a:t>
            </a:r>
            <a:r>
              <a:rPr lang="en-US" sz="3600" dirty="0">
                <a:solidFill>
                  <a:schemeClr val="tx1"/>
                </a:solidFill>
              </a:rPr>
              <a:t>¬(¬</a:t>
            </a:r>
            <a:r>
              <a:rPr lang="en-US" sz="3600" i="1" dirty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) ≡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endParaRPr lang="en-US" sz="3600" i="1" dirty="0">
              <a:solidFill>
                <a:schemeClr val="tx1"/>
              </a:solidFill>
            </a:endParaRPr>
          </a:p>
          <a:p>
            <a:pPr>
              <a:buNone/>
            </a:pPr>
            <a:endParaRPr lang="en-US" sz="1600" dirty="0"/>
          </a:p>
          <a:p>
            <a:r>
              <a:rPr lang="en-US" sz="3600" dirty="0" smtClean="0"/>
              <a:t>Negation </a:t>
            </a:r>
            <a:r>
              <a:rPr lang="en-US" sz="3600" dirty="0"/>
              <a:t>Laws</a:t>
            </a:r>
            <a:r>
              <a:rPr lang="en-US" sz="3600" dirty="0" smtClean="0"/>
              <a:t>:       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∨ ¬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≡ </a:t>
            </a:r>
            <a:r>
              <a:rPr lang="en-US" sz="3600" b="1" dirty="0" smtClean="0">
                <a:solidFill>
                  <a:schemeClr val="tx1"/>
                </a:solidFill>
              </a:rPr>
              <a:t>T          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∧ ¬</a:t>
            </a:r>
            <a:r>
              <a:rPr lang="en-US" sz="3600" i="1" dirty="0" smtClean="0">
                <a:solidFill>
                  <a:schemeClr val="tx1"/>
                </a:solidFill>
              </a:rPr>
              <a:t>p</a:t>
            </a:r>
            <a:r>
              <a:rPr lang="en-US" sz="3600" dirty="0" smtClean="0">
                <a:solidFill>
                  <a:schemeClr val="tx1"/>
                </a:solidFill>
              </a:rPr>
              <a:t> ≡ </a:t>
            </a:r>
            <a:r>
              <a:rPr lang="en-US" sz="3600" b="1" dirty="0" smtClean="0">
                <a:solidFill>
                  <a:schemeClr val="tx1"/>
                </a:solidFill>
              </a:rPr>
              <a:t>F</a:t>
            </a:r>
            <a:endParaRPr lang="en-US" sz="3600" b="1" dirty="0">
              <a:solidFill>
                <a:schemeClr val="tx1"/>
              </a:solidFill>
            </a:endParaRPr>
          </a:p>
          <a:p>
            <a:endParaRPr lang="en-US" sz="3600" dirty="0"/>
          </a:p>
          <a:p>
            <a:pPr>
              <a:buNone/>
            </a:pPr>
            <a:endParaRPr lang="en-US" sz="3600" dirty="0"/>
          </a:p>
          <a:p>
            <a:endParaRPr lang="en-US" sz="3600" dirty="0"/>
          </a:p>
          <a:p>
            <a:pPr>
              <a:buNone/>
            </a:pP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81550" y="1796104"/>
            <a:ext cx="6572250" cy="4811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FF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≡ 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∧ </a:t>
            </a:r>
            <a:r>
              <a:rPr lang="en-US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	    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≡ 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∨ </a:t>
            </a:r>
            <a:r>
              <a:rPr lang="en-US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</a:t>
            </a:r>
            <a:endParaRPr lang="en-US" sz="3600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12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3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≡ 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∨ </a:t>
            </a:r>
            <a:r>
              <a:rPr lang="en-US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	   </a:t>
            </a:r>
            <a:r>
              <a:rPr lang="en-US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≡ 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∧ </a:t>
            </a:r>
            <a:r>
              <a:rPr lang="en-US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</a:t>
            </a:r>
          </a:p>
          <a:p>
            <a:pPr marL="0" indent="0">
              <a:buNone/>
            </a:pPr>
            <a:endParaRPr lang="en-US" sz="12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3600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≡ 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∨ 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	  	</a:t>
            </a:r>
            <a:r>
              <a:rPr lang="en-US" sz="3600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p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≡ 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∧ 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</a:p>
          <a:p>
            <a:pPr marL="0" indent="0">
              <a:buNone/>
            </a:pPr>
            <a:endParaRPr lang="en-US" sz="1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			p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≡ ¬(¬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  <a:endParaRPr lang="en-US" sz="3600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≡ 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∨ ¬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	   F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≡ 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∧ ¬</a:t>
            </a:r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endParaRPr lang="en-US" sz="36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36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36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36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10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Key Logical Equivalences (</a:t>
            </a:r>
            <a:r>
              <a:rPr lang="en-US" i="1" dirty="0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10515600" cy="4876800"/>
          </a:xfrm>
        </p:spPr>
        <p:txBody>
          <a:bodyPr>
            <a:normAutofit fontScale="92500" lnSpcReduction="20000"/>
          </a:bodyPr>
          <a:lstStyle/>
          <a:p>
            <a:pPr>
              <a:tabLst>
                <a:tab pos="4117872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Commutative Laws:   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∨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≡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∨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</a:p>
          <a:p>
            <a:pPr marL="0" indent="0">
              <a:buNone/>
              <a:tabLst>
                <a:tab pos="4117872" algn="l"/>
              </a:tabLst>
            </a:pP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                                         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∧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≡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∧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</a:p>
          <a:p>
            <a:pPr>
              <a:lnSpc>
                <a:spcPct val="120000"/>
              </a:lnSpc>
              <a:tabLst>
                <a:tab pos="4117872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Associative Laws:    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(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∨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) ∨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≡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∨ (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∨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  <a:b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                                      (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∧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) ∧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≡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∧ (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∧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  <a:endParaRPr lang="en-US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20000"/>
              </a:lnSpc>
              <a:tabLst>
                <a:tab pos="4117872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Distributive Laws:   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∨ (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∧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) ≡ (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∨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) ∧ (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∨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  <a:b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                                     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∧ (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∨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) ≡ (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∧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) ∨ (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∧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  <a:endParaRPr lang="en-US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20000"/>
              </a:lnSpc>
              <a:tabLst>
                <a:tab pos="4117872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Absorption Laws:    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∨ (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∧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) ≡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                                      </a:t>
            </a:r>
            <a:r>
              <a:rPr lang="en-US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∧ (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 ∨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</a:rPr>
              <a:t>) ≡ </a:t>
            </a:r>
            <a:r>
              <a:rPr lang="en-US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</a:t>
            </a:r>
          </a:p>
          <a:p>
            <a:endParaRPr lang="en-US" dirty="0" smtClean="0">
              <a:latin typeface="Cambria" panose="02040503050406030204" pitchFamily="18" charset="0"/>
            </a:endParaRPr>
          </a:p>
          <a:p>
            <a:endParaRPr lang="en-US" dirty="0" smtClean="0">
              <a:latin typeface="Cambria" panose="02040503050406030204" pitchFamily="18" charset="0"/>
            </a:endParaRPr>
          </a:p>
          <a:p>
            <a:pPr>
              <a:buNone/>
            </a:pP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05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911" y="457200"/>
            <a:ext cx="9975293" cy="838200"/>
          </a:xfrm>
        </p:spPr>
        <p:txBody>
          <a:bodyPr>
            <a:noAutofit/>
          </a:bodyPr>
          <a:lstStyle/>
          <a:p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Logical equivalences involving conditional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</a:t>
            </a: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8760"/>
            <a:ext cx="4467447" cy="4723439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4912" y="1237114"/>
            <a:ext cx="463402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→ </a:t>
            </a:r>
            <a:r>
              <a:rPr lang="en-US" altLang="en-US" sz="3200" i="1" dirty="0"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 ≡ </a:t>
            </a:r>
            <a:r>
              <a:rPr lang="en-US" sz="3200" dirty="0" smtClean="0">
                <a:latin typeface="Cambria" panose="02040503050406030204" pitchFamily="18" charset="0"/>
              </a:rPr>
              <a:t>¬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∨ </a:t>
            </a:r>
            <a:r>
              <a:rPr lang="en-US" altLang="en-US" sz="3200" i="1" dirty="0"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</a:p>
          <a:p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→ </a:t>
            </a:r>
            <a:r>
              <a:rPr lang="en-US" altLang="en-US" sz="3200" i="1" dirty="0"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 ≡ </a:t>
            </a:r>
            <a:r>
              <a:rPr lang="en-US" sz="3200" dirty="0" smtClean="0">
                <a:latin typeface="Cambria" panose="02040503050406030204" pitchFamily="18" charset="0"/>
              </a:rPr>
              <a:t>¬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→ </a:t>
            </a:r>
            <a:r>
              <a:rPr lang="en-US" sz="3200" dirty="0" smtClean="0">
                <a:latin typeface="Cambria" panose="02040503050406030204" pitchFamily="18" charset="0"/>
              </a:rPr>
              <a:t>¬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endParaRPr lang="en-US" altLang="en-US" sz="3200" i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∨ </a:t>
            </a:r>
            <a:r>
              <a:rPr lang="en-US" altLang="en-US" sz="3200" i="1" dirty="0"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 ≡ </a:t>
            </a:r>
            <a:r>
              <a:rPr lang="en-US" sz="3200" dirty="0" smtClean="0">
                <a:latin typeface="Cambria" panose="02040503050406030204" pitchFamily="18" charset="0"/>
              </a:rPr>
              <a:t>¬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→ </a:t>
            </a:r>
            <a:r>
              <a:rPr lang="en-US" altLang="en-US" sz="3200" i="1" dirty="0"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</a:p>
          <a:p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∧ </a:t>
            </a:r>
            <a:r>
              <a:rPr lang="en-US" altLang="en-US" sz="3200" i="1" dirty="0"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 ≡ </a:t>
            </a:r>
            <a:r>
              <a:rPr lang="en-US" sz="3200" dirty="0" smtClean="0">
                <a:latin typeface="Cambria" panose="02040503050406030204" pitchFamily="18" charset="0"/>
              </a:rPr>
              <a:t>¬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→ </a:t>
            </a:r>
            <a:r>
              <a:rPr lang="en-US" sz="3200" dirty="0" smtClean="0">
                <a:latin typeface="Cambria" panose="02040503050406030204" pitchFamily="18" charset="0"/>
              </a:rPr>
              <a:t>¬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  <a:endParaRPr lang="en-US" altLang="en-US" sz="3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88935" y="1237114"/>
            <a:ext cx="65496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¬(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q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) ≡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p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∧ ¬</a:t>
            </a:r>
            <a:r>
              <a:rPr lang="en-US" altLang="en-US" sz="3200" i="1" dirty="0"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</a:p>
          <a:p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q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) ∧ 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) ≡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p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→ 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q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∧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q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) ∨ 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) ≡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p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→ 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q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∨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) ∧ 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q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≡ 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>
                <a:latin typeface="Cambria" panose="02040503050406030204" pitchFamily="18" charset="0"/>
                <a:cs typeface="Times New Roman" panose="02020603050405020304" pitchFamily="18" charset="0"/>
              </a:rPr>
              <a:t>∨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q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) → 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r</a:t>
            </a:r>
            <a:endParaRPr lang="en-US" altLang="en-US" sz="3200" i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) ∨ 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q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) ≡ (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∧ 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) → </a:t>
            </a:r>
            <a:r>
              <a:rPr lang="en-US" altLang="en-US" sz="3200" i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r</a:t>
            </a:r>
            <a:endParaRPr lang="en-US" altLang="en-US" sz="3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Content Placeholder 3" descr="table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2873" y="3966679"/>
            <a:ext cx="2938010" cy="281842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71625" y="4038265"/>
            <a:ext cx="3290776" cy="206210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CAF297"/>
                </a:solidFill>
                <a:latin typeface="Cambria" panose="02040503050406030204" pitchFamily="18" charset="0"/>
              </a:rPr>
              <a:t>¬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∨ 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≡ 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 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en-US" altLang="en-US" sz="3200" i="1" dirty="0">
              <a:solidFill>
                <a:srgbClr val="CAF297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solidFill>
                  <a:srgbClr val="CAF297"/>
                </a:solidFill>
                <a:latin typeface="Cambria" panose="02040503050406030204" pitchFamily="18" charset="0"/>
              </a:rPr>
              <a:t>¬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 </a:t>
            </a:r>
            <a:r>
              <a:rPr lang="en-US" sz="3200" dirty="0" smtClean="0">
                <a:solidFill>
                  <a:srgbClr val="CAF297"/>
                </a:solidFill>
                <a:latin typeface="Cambria" panose="02040503050406030204" pitchFamily="18" charset="0"/>
              </a:rPr>
              <a:t>¬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≡ 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 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en-US" altLang="en-US" sz="3200" i="1" dirty="0">
              <a:solidFill>
                <a:srgbClr val="CAF297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solidFill>
                  <a:srgbClr val="CAF297"/>
                </a:solidFill>
                <a:latin typeface="Cambria" panose="02040503050406030204" pitchFamily="18" charset="0"/>
              </a:rPr>
              <a:t>¬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→ 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≡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∨ 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en-US" altLang="en-US" sz="3200" i="1" dirty="0" smtClean="0">
              <a:solidFill>
                <a:srgbClr val="CAF297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solidFill>
                  <a:srgbClr val="CAF297"/>
                </a:solidFill>
                <a:latin typeface="Cambria" panose="02040503050406030204" pitchFamily="18" charset="0"/>
              </a:rPr>
              <a:t>¬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→ </a:t>
            </a:r>
            <a:r>
              <a:rPr lang="en-US" sz="3200" dirty="0" smtClean="0">
                <a:solidFill>
                  <a:srgbClr val="CAF297"/>
                </a:solidFill>
                <a:latin typeface="Cambria" panose="02040503050406030204" pitchFamily="18" charset="0"/>
              </a:rPr>
              <a:t>¬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≡ 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∧ 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5305647" y="4028170"/>
            <a:ext cx="6549656" cy="255454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∧ ¬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≡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¬(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q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endParaRPr lang="en-US" altLang="en-US" sz="3200" i="1" dirty="0">
              <a:solidFill>
                <a:srgbClr val="CAF297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 (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∧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≡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q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∧ (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 (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∨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≡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q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∨ (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∨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q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→ 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r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≡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∧ (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∧ 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→ </a:t>
            </a:r>
            <a:r>
              <a:rPr lang="en-US" altLang="en-US" sz="3200" i="1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r </a:t>
            </a:r>
            <a:r>
              <a:rPr lang="en-US" altLang="en-US" sz="3200" dirty="0" smtClean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≡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∨ (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q 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→</a:t>
            </a:r>
            <a:r>
              <a:rPr lang="en-US" altLang="en-US" sz="3200" i="1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r</a:t>
            </a:r>
            <a:r>
              <a:rPr lang="en-US" altLang="en-US" sz="3200" dirty="0">
                <a:solidFill>
                  <a:srgbClr val="CAF297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15625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2171</TotalTime>
  <Words>1791</Words>
  <Application>Microsoft Office PowerPoint</Application>
  <PresentationFormat>Widescreen</PresentationFormat>
  <Paragraphs>605</Paragraphs>
  <Slides>34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Calibri</vt:lpstr>
      <vt:lpstr>Cambria</vt:lpstr>
      <vt:lpstr>Cambria Math</vt:lpstr>
      <vt:lpstr>Comic Sans MS</vt:lpstr>
      <vt:lpstr>新細明體</vt:lpstr>
      <vt:lpstr>Symbol</vt:lpstr>
      <vt:lpstr>Times New Roman</vt:lpstr>
      <vt:lpstr>Office Theme</vt:lpstr>
      <vt:lpstr>The Fundamentals of Logic Propositional Equivalences</vt:lpstr>
      <vt:lpstr>Propositional Equivalences</vt:lpstr>
      <vt:lpstr>Tautologies, Contradictions, and Contingencies</vt:lpstr>
      <vt:lpstr>Logically Equivalent</vt:lpstr>
      <vt:lpstr>Logically Equivalent</vt:lpstr>
      <vt:lpstr>De Morgan’s Laws</vt:lpstr>
      <vt:lpstr>Key Logical Equivalences</vt:lpstr>
      <vt:lpstr>Key Logical Equivalences (cont)</vt:lpstr>
      <vt:lpstr>Logical equivalences involving conditional statement</vt:lpstr>
      <vt:lpstr>Logical equivalences involving biconditionals</vt:lpstr>
      <vt:lpstr>Review: List of Logical Equivalences</vt:lpstr>
      <vt:lpstr>List of Equivalences</vt:lpstr>
      <vt:lpstr>Constructing New Logical Equivalences</vt:lpstr>
      <vt:lpstr>Equivalence Proofs</vt:lpstr>
      <vt:lpstr>Prove: p  q  q  p</vt:lpstr>
      <vt:lpstr>Prove: (p  q)  q  p  q</vt:lpstr>
      <vt:lpstr>Prove: p  q  p  q </vt:lpstr>
      <vt:lpstr>Why do I have to justify everything?</vt:lpstr>
      <vt:lpstr>Propositional Satisfiability</vt:lpstr>
      <vt:lpstr>Propositional Satisfiability</vt:lpstr>
      <vt:lpstr>PowerPoint Presentation</vt:lpstr>
      <vt:lpstr>PowerPoint Presentation</vt:lpstr>
      <vt:lpstr>Sudoku puzzle</vt:lpstr>
      <vt:lpstr>Easy 4 by 4 puzzle</vt:lpstr>
      <vt:lpstr>Easy 4 by 4 puzzle</vt:lpstr>
      <vt:lpstr>Easy 4 by 4 puzzle</vt:lpstr>
      <vt:lpstr>Easy 4 by 4 puzzle</vt:lpstr>
      <vt:lpstr> 4 by 4 puzzle</vt:lpstr>
      <vt:lpstr> 4 by 4 puzzle</vt:lpstr>
      <vt:lpstr> 4 by 4 puzzle</vt:lpstr>
      <vt:lpstr> 4 by 4 puzzle</vt:lpstr>
      <vt:lpstr>PowerPoint Presentation</vt:lpstr>
      <vt:lpstr>PowerPoint Presentation</vt:lpstr>
      <vt:lpstr>Sudoku and logic?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Discrete Structures</dc:title>
  <dc:creator>husni</dc:creator>
  <cp:lastModifiedBy>Husni11</cp:lastModifiedBy>
  <cp:revision>150</cp:revision>
  <dcterms:created xsi:type="dcterms:W3CDTF">2014-09-07T06:03:27Z</dcterms:created>
  <dcterms:modified xsi:type="dcterms:W3CDTF">2018-09-11T05:05:49Z</dcterms:modified>
</cp:coreProperties>
</file>