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4852" r:id="rId1"/>
  </p:sldMasterIdLst>
  <p:notesMasterIdLst>
    <p:notesMasterId r:id="rId13"/>
  </p:notesMasterIdLst>
  <p:handoutMasterIdLst>
    <p:handoutMasterId r:id="rId14"/>
  </p:handoutMasterIdLst>
  <p:sldIdLst>
    <p:sldId id="664" r:id="rId2"/>
    <p:sldId id="692" r:id="rId3"/>
    <p:sldId id="693" r:id="rId4"/>
    <p:sldId id="694" r:id="rId5"/>
    <p:sldId id="695" r:id="rId6"/>
    <p:sldId id="696" r:id="rId7"/>
    <p:sldId id="713" r:id="rId8"/>
    <p:sldId id="698" r:id="rId9"/>
    <p:sldId id="699" r:id="rId10"/>
    <p:sldId id="700" r:id="rId11"/>
    <p:sldId id="714" r:id="rId12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FF"/>
    <a:srgbClr val="66FF33"/>
    <a:srgbClr val="87D5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0288" autoAdjust="0"/>
    <p:restoredTop sz="90886" autoAdjust="0"/>
  </p:normalViewPr>
  <p:slideViewPr>
    <p:cSldViewPr>
      <p:cViewPr varScale="1">
        <p:scale>
          <a:sx n="66" d="100"/>
          <a:sy n="66" d="100"/>
        </p:scale>
        <p:origin x="78" y="7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83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136816E-B12D-4CB4-A266-AF1FBE0E7F1A}" type="datetimeFigureOut">
              <a:rPr lang="en-US" altLang="en-US"/>
              <a:pPr/>
              <a:t>10/30/2018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34124CB-47EF-4106-A264-9DEF324101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43661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9084439-0D0F-418E-9CB5-95291BE95D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41732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084439-0D0F-418E-9CB5-95291BE95DF1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1737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AFD1DA43-3159-4A3A-B84C-F0118F16087D}" type="slidenum">
              <a:rPr lang="en-US">
                <a:latin typeface="Arial" panose="020B0604020202020204" pitchFamily="34" charset="0"/>
              </a:rPr>
              <a:pPr/>
              <a:t>9</a:t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9785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 Rounded MT Bold" panose="020F070403050403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 Rounded MT Bold" panose="020F070403050403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 Rounded MT Bold" panose="020F070403050403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 Rounded MT Bold" panose="020F070403050403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 Rounded MT Bold" panose="020F07040305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 Rounded MT Bold" panose="020F07040305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 Rounded MT Bold" panose="020F07040305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 Rounded MT Bold" panose="020F07040305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 Rounded MT Bold" panose="020F0704030504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fld id="{253BC3A6-69A6-4D1E-B57F-C6323C7933C7}" type="slidenum">
              <a:rPr lang="en-US" altLang="en-US" sz="1200">
                <a:solidFill>
                  <a:srgbClr val="000000"/>
                </a:solidFill>
              </a:rPr>
              <a:pPr>
                <a:lnSpc>
                  <a:spcPct val="90000"/>
                </a:lnSpc>
                <a:spcBef>
                  <a:spcPct val="20000"/>
                </a:spcBef>
              </a:pPr>
              <a:t>10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140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982135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FFFF00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41579598-0F41-4B07-8F67-2EDCC10AE48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3038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A4AEE-E31E-4E03-94CD-D36D7E70D10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2531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5E0E-39EB-4ED0-A1C6-A65E10F8FE6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1824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84188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2353"/>
            <a:ext cx="10515600" cy="4876800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</a:defRPr>
            </a:lvl1pPr>
            <a:lvl2pPr>
              <a:defRPr sz="3600">
                <a:solidFill>
                  <a:schemeClr val="tx1"/>
                </a:solidFill>
              </a:defRPr>
            </a:lvl2pPr>
            <a:lvl3pPr>
              <a:defRPr sz="3200">
                <a:solidFill>
                  <a:srgbClr val="FFFF00"/>
                </a:solidFill>
              </a:defRPr>
            </a:lvl3pPr>
            <a:lvl4pPr>
              <a:defRPr sz="2800">
                <a:solidFill>
                  <a:schemeClr val="tx1"/>
                </a:solidFill>
              </a:defRPr>
            </a:lvl4pPr>
            <a:lvl5pPr>
              <a:defRPr sz="28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3EA9A468-A168-48C4-B46A-E65448296BC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1796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FF00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00092732-E7B7-4F2D-B403-4A973E416F6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0323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756539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01051"/>
            <a:ext cx="5181600" cy="4875912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</a:defRPr>
            </a:lvl1pPr>
            <a:lvl2pPr>
              <a:defRPr sz="3600">
                <a:solidFill>
                  <a:srgbClr val="FFFF00"/>
                </a:solidFill>
              </a:defRPr>
            </a:lvl2pPr>
            <a:lvl3pPr>
              <a:defRPr sz="3200">
                <a:solidFill>
                  <a:srgbClr val="FFFF00"/>
                </a:solidFill>
              </a:defRPr>
            </a:lvl3pPr>
            <a:lvl4pPr>
              <a:defRPr sz="2800">
                <a:solidFill>
                  <a:srgbClr val="FFFF00"/>
                </a:solidFill>
              </a:defRPr>
            </a:lvl4pPr>
            <a:lvl5pPr>
              <a:defRPr sz="28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051"/>
            <a:ext cx="5181600" cy="4875912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</a:defRPr>
            </a:lvl1pPr>
            <a:lvl2pPr>
              <a:defRPr sz="3600">
                <a:solidFill>
                  <a:srgbClr val="FFFF00"/>
                </a:solidFill>
              </a:defRPr>
            </a:lvl2pPr>
            <a:lvl3pPr>
              <a:defRPr sz="3200">
                <a:solidFill>
                  <a:srgbClr val="FFFF00"/>
                </a:solidFill>
              </a:defRPr>
            </a:lvl3pPr>
            <a:lvl4pPr>
              <a:defRPr sz="2800">
                <a:solidFill>
                  <a:srgbClr val="FFFF00"/>
                </a:solidFill>
              </a:defRPr>
            </a:lvl4pPr>
            <a:lvl5pPr>
              <a:defRPr sz="28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86D3403C-B054-4D04-8D65-A571BCEA10A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8397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72257"/>
            <a:ext cx="10515600" cy="788448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76EA9AEA-03EA-40A7-A400-7FE5056880F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9618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9128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93AB-D3D1-4896-8588-60FD89AFCAA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9050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>
            <a:normAutofit/>
          </a:bodyPr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1906-11DD-4088-9FB9-64508063C9A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8188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C89F4-18D2-4DF8-BDD5-C2343397E9B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8695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11016"/>
            <a:ext cx="10515600" cy="7958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102785"/>
            <a:ext cx="10515600" cy="5074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30205" y="115098"/>
            <a:ext cx="707571" cy="365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fld id="{AA82E760-EFD3-40D4-A833-DFA9C651A27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56968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853" r:id="rId1"/>
    <p:sldLayoutId id="2147484854" r:id="rId2"/>
    <p:sldLayoutId id="2147484855" r:id="rId3"/>
    <p:sldLayoutId id="2147484856" r:id="rId4"/>
    <p:sldLayoutId id="2147484857" r:id="rId5"/>
    <p:sldLayoutId id="2147484858" r:id="rId6"/>
    <p:sldLayoutId id="2147484859" r:id="rId7"/>
    <p:sldLayoutId id="2147484860" r:id="rId8"/>
    <p:sldLayoutId id="2147484861" r:id="rId9"/>
    <p:sldLayoutId id="2147484862" r:id="rId10"/>
    <p:sldLayoutId id="2147484863" r:id="rId1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2.5 Cardinality </a:t>
            </a:r>
            <a:br>
              <a:rPr lang="en-US" dirty="0" smtClean="0"/>
            </a:br>
            <a:r>
              <a:rPr lang="en-US" dirty="0" smtClean="0"/>
              <a:t>of </a:t>
            </a:r>
            <a:r>
              <a:rPr lang="en-US" dirty="0"/>
              <a:t>Sets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10000"/>
            <a:ext cx="9144000" cy="213360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Credit</a:t>
            </a:r>
          </a:p>
          <a:p>
            <a:r>
              <a:rPr lang="en-US" sz="2800" dirty="0" err="1" smtClean="0">
                <a:solidFill>
                  <a:schemeClr val="tx1"/>
                </a:solidFill>
              </a:rPr>
              <a:t>Mehrdad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Nojoumian</a:t>
            </a:r>
            <a:endParaRPr lang="en-US" sz="2800" dirty="0" smtClean="0">
              <a:solidFill>
                <a:schemeClr val="tx1"/>
              </a:solidFill>
            </a:endParaRPr>
          </a:p>
          <a:p>
            <a:r>
              <a:rPr lang="en-US" altLang="ko-KR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Michael P. </a:t>
            </a:r>
            <a:r>
              <a:rPr lang="en-US" altLang="ko-KR" sz="2800" dirty="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Frank</a:t>
            </a:r>
          </a:p>
          <a:p>
            <a:r>
              <a:rPr lang="en-US" sz="2800" dirty="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Husni Al-Muhtaseb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02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alt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10</a:t>
            </a:fld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The </a:t>
            </a:r>
            <a:r>
              <a:rPr lang="en-US" altLang="en-US" dirty="0">
                <a:solidFill>
                  <a:schemeClr val="tx1"/>
                </a:solidFill>
              </a:rPr>
              <a:t>set </a:t>
            </a:r>
            <a:r>
              <a:rPr lang="en-US" altLang="en-US" b="1" dirty="0" smtClean="0">
                <a:solidFill>
                  <a:schemeClr val="tx1"/>
                </a:solidFill>
                <a:sym typeface="Symbol" panose="05050102010706020507" pitchFamily="18" charset="2"/>
              </a:rPr>
              <a:t>R</a:t>
            </a:r>
            <a:r>
              <a:rPr lang="en-US" altLang="en-US" baseline="-25000" dirty="0" smtClean="0">
                <a:solidFill>
                  <a:schemeClr val="tx1"/>
                </a:solidFill>
              </a:rPr>
              <a:t>[0,1</a:t>
            </a:r>
            <a:r>
              <a:rPr lang="en-US" altLang="en-US" baseline="-25000" dirty="0">
                <a:solidFill>
                  <a:schemeClr val="tx1"/>
                </a:solidFill>
              </a:rPr>
              <a:t>]</a:t>
            </a:r>
            <a:r>
              <a:rPr lang="en-US" altLang="en-US" sz="3600" baseline="-25000" dirty="0">
                <a:solidFill>
                  <a:schemeClr val="tx1"/>
                </a:solidFill>
              </a:rPr>
              <a:t> </a:t>
            </a:r>
            <a:r>
              <a:rPr lang="en-US" altLang="en-US" dirty="0">
                <a:solidFill>
                  <a:schemeClr val="tx1"/>
                </a:solidFill>
              </a:rPr>
              <a:t>of reals between 0 and 1 is not countable</a:t>
            </a:r>
            <a:r>
              <a:rPr lang="en-US" altLang="en-US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dirty="0"/>
              <a:t>If </a:t>
            </a:r>
            <a:r>
              <a:rPr lang="en-US" i="1" dirty="0"/>
              <a:t>A </a:t>
            </a:r>
            <a:r>
              <a:rPr lang="en-US" dirty="0"/>
              <a:t>and </a:t>
            </a:r>
            <a:r>
              <a:rPr lang="en-US" i="1" dirty="0"/>
              <a:t>B </a:t>
            </a:r>
            <a:r>
              <a:rPr lang="en-US" dirty="0"/>
              <a:t>are countable sets, then </a:t>
            </a:r>
            <a:r>
              <a:rPr lang="en-US" i="1" dirty="0"/>
              <a:t>A </a:t>
            </a:r>
            <a:r>
              <a:rPr lang="en-US" dirty="0"/>
              <a:t>∪ </a:t>
            </a:r>
            <a:r>
              <a:rPr lang="en-US" i="1" dirty="0"/>
              <a:t>B </a:t>
            </a:r>
            <a:r>
              <a:rPr lang="en-US" dirty="0"/>
              <a:t>is also countable</a:t>
            </a:r>
            <a:r>
              <a:rPr lang="en-US" dirty="0" smtClean="0"/>
              <a:t>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Any </a:t>
            </a:r>
            <a:r>
              <a:rPr lang="en-US" dirty="0">
                <a:solidFill>
                  <a:schemeClr val="tx1"/>
                </a:solidFill>
              </a:rPr>
              <a:t>subset of a countable set is </a:t>
            </a:r>
            <a:r>
              <a:rPr lang="en-US" dirty="0" smtClean="0">
                <a:solidFill>
                  <a:schemeClr val="tx1"/>
                </a:solidFill>
              </a:rPr>
              <a:t>also countable</a:t>
            </a:r>
          </a:p>
          <a:p>
            <a:endParaRPr lang="en-US" altLang="en-US" dirty="0" smtClean="0"/>
          </a:p>
          <a:p>
            <a:endParaRPr lang="en-US" altLang="en-US" dirty="0"/>
          </a:p>
          <a:p>
            <a:endParaRPr lang="en-US" alt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94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 Computable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function </a:t>
            </a:r>
            <a:r>
              <a:rPr lang="en-US" dirty="0"/>
              <a:t>is </a:t>
            </a:r>
            <a:r>
              <a:rPr lang="en-US" b="1" i="1" dirty="0">
                <a:solidFill>
                  <a:srgbClr val="66FF33"/>
                </a:solidFill>
              </a:rPr>
              <a:t>computable</a:t>
            </a:r>
            <a:r>
              <a:rPr lang="en-US" b="1" dirty="0"/>
              <a:t> </a:t>
            </a:r>
            <a:r>
              <a:rPr lang="en-US" dirty="0"/>
              <a:t>if there is a computer program in some </a:t>
            </a:r>
            <a:r>
              <a:rPr lang="en-US" dirty="0" smtClean="0"/>
              <a:t>programming language </a:t>
            </a:r>
            <a:r>
              <a:rPr lang="en-US" dirty="0"/>
              <a:t>that finds the values of this </a:t>
            </a:r>
            <a:r>
              <a:rPr lang="en-US" dirty="0" smtClean="0"/>
              <a:t>function</a:t>
            </a:r>
            <a:r>
              <a:rPr lang="en-US" dirty="0"/>
              <a:t>	</a:t>
            </a:r>
            <a:endParaRPr lang="en-US" dirty="0" smtClean="0"/>
          </a:p>
          <a:p>
            <a:pPr lvl="1"/>
            <a:r>
              <a:rPr lang="en-US"/>
              <a:t>even with unlimited time and memory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If a function is not computable we say it </a:t>
            </a:r>
            <a:r>
              <a:rPr lang="en-US" dirty="0" smtClean="0"/>
              <a:t>is </a:t>
            </a:r>
            <a:r>
              <a:rPr lang="en-US" b="1" i="1" dirty="0" err="1" smtClean="0">
                <a:solidFill>
                  <a:srgbClr val="66FF33"/>
                </a:solidFill>
              </a:rPr>
              <a:t>uncomputable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133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38121"/>
            <a:ext cx="8229600" cy="1143000"/>
          </a:xfrm>
        </p:spPr>
        <p:txBody>
          <a:bodyPr/>
          <a:lstStyle/>
          <a:p>
            <a:r>
              <a:rPr lang="en-US" dirty="0" smtClean="0"/>
              <a:t>Cardinality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19201"/>
            <a:ext cx="10210800" cy="5181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000" b="1" dirty="0" smtClean="0"/>
              <a:t>Definition</a:t>
            </a:r>
            <a:r>
              <a:rPr lang="en-US" sz="3000" dirty="0" smtClean="0"/>
              <a:t>: </a:t>
            </a:r>
            <a:r>
              <a:rPr lang="en-US" sz="3000" dirty="0" smtClean="0">
                <a:solidFill>
                  <a:schemeClr val="tx1"/>
                </a:solidFill>
              </a:rPr>
              <a:t>the </a:t>
            </a:r>
            <a:r>
              <a:rPr lang="en-US" sz="3000" b="1" dirty="0" smtClean="0">
                <a:solidFill>
                  <a:schemeClr val="tx1"/>
                </a:solidFill>
              </a:rPr>
              <a:t>cardinality</a:t>
            </a:r>
            <a:r>
              <a:rPr lang="en-US" sz="3000" dirty="0" smtClean="0">
                <a:solidFill>
                  <a:schemeClr val="tx1"/>
                </a:solidFill>
              </a:rPr>
              <a:t> of a set </a:t>
            </a:r>
            <a:r>
              <a:rPr lang="en-US" sz="3000" i="1" dirty="0" smtClean="0">
                <a:solidFill>
                  <a:schemeClr val="tx1"/>
                </a:solidFill>
              </a:rPr>
              <a:t>A</a:t>
            </a:r>
            <a:r>
              <a:rPr lang="en-US" sz="3000" dirty="0" smtClean="0">
                <a:solidFill>
                  <a:schemeClr val="tx1"/>
                </a:solidFill>
              </a:rPr>
              <a:t> is equal to the cardinality of a set </a:t>
            </a:r>
            <a:r>
              <a:rPr lang="en-US" sz="3000" i="1" dirty="0" smtClean="0">
                <a:solidFill>
                  <a:schemeClr val="tx1"/>
                </a:solidFill>
              </a:rPr>
              <a:t>B</a:t>
            </a:r>
            <a:r>
              <a:rPr lang="en-US" sz="3000" dirty="0" smtClean="0">
                <a:solidFill>
                  <a:schemeClr val="tx1"/>
                </a:solidFill>
              </a:rPr>
              <a:t>, denoted by </a:t>
            </a:r>
            <a:r>
              <a:rPr lang="en-US" sz="3000" dirty="0" smtClean="0"/>
              <a:t>|</a:t>
            </a:r>
            <a:r>
              <a:rPr lang="en-US" sz="3000" i="1" dirty="0" smtClean="0"/>
              <a:t>A</a:t>
            </a:r>
            <a:r>
              <a:rPr lang="en-US" sz="3000" dirty="0" smtClean="0"/>
              <a:t>|</a:t>
            </a:r>
            <a:r>
              <a:rPr lang="en-US" sz="3000" i="1" dirty="0" smtClean="0"/>
              <a:t> </a:t>
            </a:r>
            <a:r>
              <a:rPr lang="en-US" sz="3000" dirty="0" smtClean="0"/>
              <a:t>=</a:t>
            </a:r>
            <a:r>
              <a:rPr lang="en-US" sz="3000" i="1" dirty="0" smtClean="0"/>
              <a:t> </a:t>
            </a:r>
            <a:r>
              <a:rPr lang="en-US" sz="3000" dirty="0" smtClean="0"/>
              <a:t>|</a:t>
            </a:r>
            <a:r>
              <a:rPr lang="en-US" sz="3000" i="1" dirty="0" smtClean="0"/>
              <a:t>B</a:t>
            </a:r>
            <a:r>
              <a:rPr lang="en-US" sz="3000" dirty="0" smtClean="0"/>
              <a:t>| </a:t>
            </a:r>
            <a:r>
              <a:rPr lang="en-US" sz="3000" dirty="0" smtClean="0">
                <a:solidFill>
                  <a:schemeClr val="tx1"/>
                </a:solidFill>
              </a:rPr>
              <a:t>if and only if there is a one-to-one correspondence (bijection) from </a:t>
            </a:r>
            <a:r>
              <a:rPr lang="en-US" sz="3000" i="1" dirty="0" smtClean="0">
                <a:solidFill>
                  <a:schemeClr val="tx1"/>
                </a:solidFill>
              </a:rPr>
              <a:t>A</a:t>
            </a:r>
            <a:r>
              <a:rPr lang="en-US" sz="3000" dirty="0" smtClean="0">
                <a:solidFill>
                  <a:schemeClr val="tx1"/>
                </a:solidFill>
              </a:rPr>
              <a:t> to </a:t>
            </a:r>
            <a:r>
              <a:rPr lang="en-US" sz="3000" i="1" dirty="0" smtClean="0">
                <a:solidFill>
                  <a:schemeClr val="tx1"/>
                </a:solidFill>
              </a:rPr>
              <a:t>B</a:t>
            </a:r>
            <a:r>
              <a:rPr lang="en-US" sz="3000" dirty="0" smtClean="0">
                <a:solidFill>
                  <a:schemeClr val="tx1"/>
                </a:solidFill>
              </a:rPr>
              <a:t>. </a:t>
            </a:r>
          </a:p>
          <a:p>
            <a:pPr marL="0" indent="0">
              <a:buNone/>
            </a:pPr>
            <a:endParaRPr lang="en-US" sz="1200" dirty="0"/>
          </a:p>
          <a:p>
            <a:pPr lvl="1"/>
            <a:r>
              <a:rPr lang="en-US" sz="3000" dirty="0">
                <a:solidFill>
                  <a:srgbClr val="FFFF00"/>
                </a:solidFill>
              </a:rPr>
              <a:t>If there is a one-to-one function </a:t>
            </a:r>
            <a:r>
              <a:rPr lang="en-US" sz="3000" dirty="0" smtClean="0">
                <a:solidFill>
                  <a:srgbClr val="FFFF00"/>
                </a:solidFill>
              </a:rPr>
              <a:t>(injection</a:t>
            </a:r>
            <a:r>
              <a:rPr lang="en-US" sz="3000" dirty="0">
                <a:solidFill>
                  <a:srgbClr val="FFFF00"/>
                </a:solidFill>
              </a:rPr>
              <a:t>) from </a:t>
            </a:r>
            <a:r>
              <a:rPr lang="en-US" sz="3000" i="1" dirty="0">
                <a:solidFill>
                  <a:srgbClr val="FFFF00"/>
                </a:solidFill>
              </a:rPr>
              <a:t>A</a:t>
            </a:r>
            <a:r>
              <a:rPr lang="en-US" sz="3000" dirty="0">
                <a:solidFill>
                  <a:srgbClr val="FFFF00"/>
                </a:solidFill>
              </a:rPr>
              <a:t> to </a:t>
            </a:r>
            <a:r>
              <a:rPr lang="en-US" sz="3000" i="1" dirty="0">
                <a:solidFill>
                  <a:srgbClr val="FFFF00"/>
                </a:solidFill>
              </a:rPr>
              <a:t>B</a:t>
            </a:r>
            <a:r>
              <a:rPr lang="en-US" sz="3000" dirty="0">
                <a:solidFill>
                  <a:srgbClr val="FFFF00"/>
                </a:solidFill>
              </a:rPr>
              <a:t>, the cardinality of </a:t>
            </a:r>
            <a:r>
              <a:rPr lang="en-US" sz="3000" i="1" dirty="0">
                <a:solidFill>
                  <a:srgbClr val="FFFF00"/>
                </a:solidFill>
              </a:rPr>
              <a:t>A</a:t>
            </a:r>
            <a:r>
              <a:rPr lang="en-US" sz="3000" dirty="0">
                <a:solidFill>
                  <a:srgbClr val="FFFF00"/>
                </a:solidFill>
              </a:rPr>
              <a:t> is less than or the same as the cardinality of </a:t>
            </a:r>
            <a:r>
              <a:rPr lang="en-US" sz="3000" i="1" dirty="0">
                <a:solidFill>
                  <a:srgbClr val="FFFF00"/>
                </a:solidFill>
              </a:rPr>
              <a:t>B</a:t>
            </a:r>
            <a:r>
              <a:rPr lang="en-US" sz="3000" dirty="0">
                <a:solidFill>
                  <a:srgbClr val="FFFF00"/>
                </a:solidFill>
              </a:rPr>
              <a:t> and we write |</a:t>
            </a:r>
            <a:r>
              <a:rPr lang="en-US" sz="3000" i="1" dirty="0">
                <a:solidFill>
                  <a:srgbClr val="FFFF00"/>
                </a:solidFill>
              </a:rPr>
              <a:t>A</a:t>
            </a:r>
            <a:r>
              <a:rPr lang="en-US" sz="3000" dirty="0">
                <a:solidFill>
                  <a:srgbClr val="FFFF00"/>
                </a:solidFill>
              </a:rPr>
              <a:t>| </a:t>
            </a:r>
            <a:r>
              <a:rPr lang="en-US" sz="3000" dirty="0">
                <a:solidFill>
                  <a:srgbClr val="FFFF00"/>
                </a:solidFill>
                <a:latin typeface="Cambria Math"/>
                <a:ea typeface="Cambria Math"/>
              </a:rPr>
              <a:t>≤ |</a:t>
            </a:r>
            <a:r>
              <a:rPr lang="en-US" sz="3000" i="1" dirty="0">
                <a:solidFill>
                  <a:srgbClr val="FFFF00"/>
                </a:solidFill>
                <a:ea typeface="Cambria Math"/>
              </a:rPr>
              <a:t>B</a:t>
            </a:r>
            <a:r>
              <a:rPr lang="en-US" sz="3000" dirty="0">
                <a:solidFill>
                  <a:srgbClr val="FFFF00"/>
                </a:solidFill>
                <a:latin typeface="Cambria Math"/>
                <a:ea typeface="Cambria Math"/>
              </a:rPr>
              <a:t>|. </a:t>
            </a:r>
          </a:p>
          <a:p>
            <a:pPr marL="393192" lvl="1" indent="0">
              <a:buNone/>
            </a:pPr>
            <a:endParaRPr lang="en-US" sz="1200" dirty="0">
              <a:latin typeface="Cambria Math"/>
              <a:ea typeface="Cambria Math"/>
            </a:endParaRPr>
          </a:p>
          <a:p>
            <a:pPr marL="0" indent="0">
              <a:buNone/>
            </a:pPr>
            <a:r>
              <a:rPr lang="en-US" sz="3000" b="1" dirty="0"/>
              <a:t>Definition</a:t>
            </a:r>
            <a:r>
              <a:rPr lang="en-US" sz="3000" dirty="0"/>
              <a:t>: </a:t>
            </a:r>
            <a:r>
              <a:rPr lang="en-US" sz="3000" dirty="0" smtClean="0">
                <a:solidFill>
                  <a:schemeClr val="tx1"/>
                </a:solidFill>
              </a:rPr>
              <a:t>a </a:t>
            </a:r>
            <a:r>
              <a:rPr lang="en-US" sz="3000" dirty="0">
                <a:solidFill>
                  <a:schemeClr val="tx1"/>
                </a:solidFill>
              </a:rPr>
              <a:t>set that is either finite or has the same cardinality as the set of positive integers (</a:t>
            </a:r>
            <a:r>
              <a:rPr lang="en-US" sz="3000" b="1" dirty="0">
                <a:solidFill>
                  <a:schemeClr val="tx1"/>
                </a:solidFill>
              </a:rPr>
              <a:t>Z</a:t>
            </a:r>
            <a:r>
              <a:rPr lang="en-US" sz="3000" b="1" baseline="30000" dirty="0" smtClean="0">
                <a:solidFill>
                  <a:schemeClr val="tx1"/>
                </a:solidFill>
              </a:rPr>
              <a:t>+</a:t>
            </a:r>
            <a:r>
              <a:rPr lang="en-US" sz="30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 : {1, 2,…}</a:t>
            </a:r>
            <a:r>
              <a:rPr lang="en-US" sz="3000" dirty="0" smtClean="0">
                <a:solidFill>
                  <a:schemeClr val="tx1"/>
                </a:solidFill>
              </a:rPr>
              <a:t>) </a:t>
            </a:r>
            <a:r>
              <a:rPr lang="en-US" sz="3000" dirty="0">
                <a:solidFill>
                  <a:schemeClr val="tx1"/>
                </a:solidFill>
              </a:rPr>
              <a:t>is called </a:t>
            </a:r>
            <a:r>
              <a:rPr lang="en-US" sz="3000" b="1" dirty="0">
                <a:solidFill>
                  <a:schemeClr val="tx1"/>
                </a:solidFill>
              </a:rPr>
              <a:t>countable</a:t>
            </a:r>
            <a:r>
              <a:rPr lang="en-US" sz="3000" dirty="0">
                <a:solidFill>
                  <a:schemeClr val="tx1"/>
                </a:solidFill>
              </a:rPr>
              <a:t>. A set that is not countable is </a:t>
            </a:r>
            <a:r>
              <a:rPr lang="en-US" sz="3000" b="1" dirty="0" smtClean="0">
                <a:solidFill>
                  <a:schemeClr val="tx1"/>
                </a:solidFill>
              </a:rPr>
              <a:t>uncountable</a:t>
            </a:r>
            <a:r>
              <a:rPr lang="en-US" sz="3000" dirty="0" smtClean="0">
                <a:solidFill>
                  <a:schemeClr val="tx1"/>
                </a:solidFill>
              </a:rPr>
              <a:t> (e.g., Real numbers).</a:t>
            </a:r>
            <a:endParaRPr lang="en-US" sz="30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92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Showing that a Set is Countable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914401" y="1219712"/>
            <a:ext cx="9815804" cy="4571488"/>
          </a:xfrm>
        </p:spPr>
        <p:txBody>
          <a:bodyPr>
            <a:noAutofit/>
          </a:bodyPr>
          <a:lstStyle/>
          <a:p>
            <a:r>
              <a:rPr lang="en-US" sz="3000" dirty="0"/>
              <a:t> An infinite set is countable if and only if it is possible to list the elements of the set in a sequence </a:t>
            </a:r>
            <a:r>
              <a:rPr lang="en-US" sz="3000" dirty="0">
                <a:solidFill>
                  <a:schemeClr val="tx1"/>
                </a:solidFill>
              </a:rPr>
              <a:t>indexed by the positive integers </a:t>
            </a:r>
            <a:r>
              <a:rPr lang="en-US" sz="3000" b="1" dirty="0">
                <a:solidFill>
                  <a:schemeClr val="tx1"/>
                </a:solidFill>
              </a:rPr>
              <a:t>Z</a:t>
            </a:r>
            <a:r>
              <a:rPr lang="en-US" sz="3000" b="1" baseline="30000" dirty="0">
                <a:solidFill>
                  <a:schemeClr val="tx1"/>
                </a:solidFill>
              </a:rPr>
              <a:t>+</a:t>
            </a:r>
            <a:r>
              <a:rPr lang="en-US" sz="3000" dirty="0">
                <a:solidFill>
                  <a:schemeClr val="tx1"/>
                </a:solidFill>
              </a:rPr>
              <a:t>. 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3000" dirty="0"/>
              <a:t>The reason for this is that a one-to-one correspondence  </a:t>
            </a:r>
            <a:r>
              <a:rPr lang="en-US" sz="3000" i="1" dirty="0"/>
              <a:t>f</a:t>
            </a:r>
            <a:r>
              <a:rPr lang="en-US" sz="3000" dirty="0"/>
              <a:t> </a:t>
            </a:r>
            <a:r>
              <a:rPr lang="en-US" sz="3000" dirty="0" smtClean="0"/>
              <a:t> </a:t>
            </a:r>
            <a:r>
              <a:rPr lang="en-US" sz="3000" dirty="0" smtClean="0"/>
              <a:t>(bijection</a:t>
            </a:r>
            <a:r>
              <a:rPr lang="en-US" sz="3000" dirty="0"/>
              <a:t>) from the </a:t>
            </a:r>
            <a:r>
              <a:rPr lang="en-US" sz="3000" dirty="0">
                <a:solidFill>
                  <a:schemeClr val="tx1"/>
                </a:solidFill>
              </a:rPr>
              <a:t>set of positive integers </a:t>
            </a:r>
            <a:r>
              <a:rPr lang="en-US" sz="3000" b="1" dirty="0">
                <a:solidFill>
                  <a:schemeClr val="tx1"/>
                </a:solidFill>
              </a:rPr>
              <a:t>Z</a:t>
            </a:r>
            <a:r>
              <a:rPr lang="en-US" sz="3000" b="1" baseline="30000" dirty="0">
                <a:solidFill>
                  <a:schemeClr val="tx1"/>
                </a:solidFill>
              </a:rPr>
              <a:t>+</a:t>
            </a:r>
            <a:r>
              <a:rPr lang="en-US" sz="3000" dirty="0">
                <a:solidFill>
                  <a:schemeClr val="tx1"/>
                </a:solidFill>
              </a:rPr>
              <a:t> to a set </a:t>
            </a:r>
            <a:r>
              <a:rPr lang="en-US" sz="3000" b="1" i="1" dirty="0">
                <a:solidFill>
                  <a:schemeClr val="tx1"/>
                </a:solidFill>
              </a:rPr>
              <a:t>S</a:t>
            </a:r>
            <a:r>
              <a:rPr lang="en-US" sz="3000" dirty="0">
                <a:solidFill>
                  <a:srgbClr val="00B050"/>
                </a:solidFill>
              </a:rPr>
              <a:t> </a:t>
            </a:r>
            <a:r>
              <a:rPr lang="en-US" sz="3000" dirty="0"/>
              <a:t>can be expressed in terms of a sequence as follows</a:t>
            </a:r>
            <a:r>
              <a:rPr lang="en-US" sz="3000" dirty="0" smtClean="0"/>
              <a:t>:</a:t>
            </a:r>
          </a:p>
          <a:p>
            <a:pPr marL="0" indent="0">
              <a:buNone/>
            </a:pPr>
            <a:endParaRPr lang="en-US" sz="1400" dirty="0"/>
          </a:p>
          <a:p>
            <a:pPr marL="0" indent="0" algn="ctr">
              <a:buNone/>
            </a:pPr>
            <a:r>
              <a:rPr lang="en-US" sz="3000" i="1" dirty="0" smtClean="0">
                <a:solidFill>
                  <a:schemeClr val="tx1"/>
                </a:solidFill>
              </a:rPr>
              <a:t>a</a:t>
            </a:r>
            <a:r>
              <a:rPr lang="en-US" sz="3000" baseline="-25000" dirty="0" smtClean="0">
                <a:solidFill>
                  <a:schemeClr val="tx1"/>
                </a:solidFill>
              </a:rPr>
              <a:t>1</a:t>
            </a:r>
            <a:r>
              <a:rPr lang="en-US" sz="3000" dirty="0" smtClean="0">
                <a:solidFill>
                  <a:schemeClr val="tx1"/>
                </a:solidFill>
              </a:rPr>
              <a:t>, </a:t>
            </a:r>
            <a:r>
              <a:rPr lang="en-US" sz="3000" i="1" dirty="0">
                <a:solidFill>
                  <a:schemeClr val="tx1"/>
                </a:solidFill>
              </a:rPr>
              <a:t>a</a:t>
            </a:r>
            <a:r>
              <a:rPr lang="en-US" sz="3000" baseline="-25000" dirty="0">
                <a:solidFill>
                  <a:schemeClr val="tx1"/>
                </a:solidFill>
              </a:rPr>
              <a:t>2</a:t>
            </a:r>
            <a:r>
              <a:rPr lang="en-US" sz="3000" dirty="0">
                <a:solidFill>
                  <a:schemeClr val="tx1"/>
                </a:solidFill>
              </a:rPr>
              <a:t>,</a:t>
            </a:r>
            <a:r>
              <a:rPr lang="en-US" sz="3000" i="1" dirty="0">
                <a:solidFill>
                  <a:schemeClr val="tx1"/>
                </a:solidFill>
              </a:rPr>
              <a:t> </a:t>
            </a:r>
            <a:r>
              <a:rPr lang="en-US" sz="3000" dirty="0">
                <a:solidFill>
                  <a:schemeClr val="tx1"/>
                </a:solidFill>
              </a:rPr>
              <a:t>…, </a:t>
            </a:r>
            <a:r>
              <a:rPr lang="en-US" sz="3000" i="1" dirty="0" smtClean="0">
                <a:solidFill>
                  <a:schemeClr val="tx1"/>
                </a:solidFill>
              </a:rPr>
              <a:t>a</a:t>
            </a:r>
            <a:r>
              <a:rPr lang="en-US" sz="3000" i="1" baseline="-25000" dirty="0" smtClean="0">
                <a:solidFill>
                  <a:schemeClr val="tx1"/>
                </a:solidFill>
              </a:rPr>
              <a:t>n</a:t>
            </a:r>
            <a:r>
              <a:rPr lang="en-US" sz="3000" dirty="0" smtClean="0">
                <a:solidFill>
                  <a:schemeClr val="tx1"/>
                </a:solidFill>
              </a:rPr>
              <a:t>, </a:t>
            </a:r>
            <a:r>
              <a:rPr lang="en-US" sz="3000" dirty="0">
                <a:solidFill>
                  <a:schemeClr val="tx1"/>
                </a:solidFill>
              </a:rPr>
              <a:t>…</a:t>
            </a:r>
            <a:r>
              <a:rPr lang="en-US" sz="3000" i="1" dirty="0">
                <a:solidFill>
                  <a:schemeClr val="tx1"/>
                </a:solidFill>
              </a:rPr>
              <a:t> </a:t>
            </a:r>
            <a:r>
              <a:rPr lang="en-US" sz="3000" dirty="0">
                <a:solidFill>
                  <a:schemeClr val="tx1"/>
                </a:solidFill>
              </a:rPr>
              <a:t>where </a:t>
            </a:r>
            <a:r>
              <a:rPr lang="en-US" sz="3000" i="1" dirty="0">
                <a:solidFill>
                  <a:schemeClr val="tx1"/>
                </a:solidFill>
              </a:rPr>
              <a:t>a</a:t>
            </a:r>
            <a:r>
              <a:rPr lang="en-US" sz="3000" baseline="-25000" dirty="0">
                <a:solidFill>
                  <a:schemeClr val="tx1"/>
                </a:solidFill>
              </a:rPr>
              <a:t>1</a:t>
            </a:r>
            <a:r>
              <a:rPr lang="en-US" sz="3000" i="1" baseline="-25000" dirty="0">
                <a:solidFill>
                  <a:schemeClr val="tx1"/>
                </a:solidFill>
              </a:rPr>
              <a:t> </a:t>
            </a:r>
            <a:r>
              <a:rPr lang="en-US" sz="3000" i="1" dirty="0">
                <a:solidFill>
                  <a:schemeClr val="tx1"/>
                </a:solidFill>
              </a:rPr>
              <a:t>= f </a:t>
            </a:r>
            <a:r>
              <a:rPr lang="en-US" sz="3000" dirty="0">
                <a:solidFill>
                  <a:schemeClr val="tx1"/>
                </a:solidFill>
              </a:rPr>
              <a:t>(</a:t>
            </a:r>
            <a:r>
              <a:rPr lang="en-US" sz="30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3000" dirty="0">
                <a:solidFill>
                  <a:schemeClr val="tx1"/>
                </a:solidFill>
              </a:rPr>
              <a:t>),</a:t>
            </a:r>
            <a:r>
              <a:rPr lang="en-US" sz="3000" i="1" dirty="0">
                <a:solidFill>
                  <a:schemeClr val="tx1"/>
                </a:solidFill>
              </a:rPr>
              <a:t> a</a:t>
            </a:r>
            <a:r>
              <a:rPr lang="en-US" sz="3000" baseline="-25000" dirty="0">
                <a:solidFill>
                  <a:schemeClr val="tx1"/>
                </a:solidFill>
              </a:rPr>
              <a:t>2</a:t>
            </a:r>
            <a:r>
              <a:rPr lang="en-US" sz="3000" i="1" dirty="0">
                <a:solidFill>
                  <a:schemeClr val="tx1"/>
                </a:solidFill>
              </a:rPr>
              <a:t> = f </a:t>
            </a:r>
            <a:r>
              <a:rPr lang="en-US" sz="3000" dirty="0">
                <a:solidFill>
                  <a:schemeClr val="tx1"/>
                </a:solidFill>
              </a:rPr>
              <a:t>(</a:t>
            </a:r>
            <a:r>
              <a:rPr lang="en-US" sz="30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3000" dirty="0">
                <a:solidFill>
                  <a:schemeClr val="tx1"/>
                </a:solidFill>
              </a:rPr>
              <a:t>), …, </a:t>
            </a:r>
            <a:r>
              <a:rPr lang="en-US" sz="3000" i="1" dirty="0">
                <a:solidFill>
                  <a:schemeClr val="tx1"/>
                </a:solidFill>
              </a:rPr>
              <a:t>a</a:t>
            </a:r>
            <a:r>
              <a:rPr lang="en-US" sz="3000" i="1" baseline="-25000" dirty="0">
                <a:solidFill>
                  <a:schemeClr val="tx1"/>
                </a:solidFill>
              </a:rPr>
              <a:t>n</a:t>
            </a:r>
            <a:r>
              <a:rPr lang="en-US" sz="3000" i="1" dirty="0">
                <a:solidFill>
                  <a:schemeClr val="tx1"/>
                </a:solidFill>
              </a:rPr>
              <a:t> = f </a:t>
            </a:r>
            <a:r>
              <a:rPr lang="en-US" sz="3000" dirty="0">
                <a:solidFill>
                  <a:schemeClr val="tx1"/>
                </a:solidFill>
              </a:rPr>
              <a:t>(</a:t>
            </a:r>
            <a:r>
              <a:rPr lang="en-US" sz="3000" i="1" dirty="0">
                <a:solidFill>
                  <a:schemeClr val="tx1"/>
                </a:solidFill>
              </a:rPr>
              <a:t>n</a:t>
            </a:r>
            <a:r>
              <a:rPr lang="en-US" sz="3000" dirty="0">
                <a:solidFill>
                  <a:schemeClr val="tx1"/>
                </a:solidFill>
              </a:rPr>
              <a:t>), …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124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609600"/>
            <a:ext cx="8229600" cy="1143000"/>
          </a:xfrm>
        </p:spPr>
        <p:txBody>
          <a:bodyPr/>
          <a:lstStyle/>
          <a:p>
            <a:r>
              <a:rPr lang="en-US" dirty="0" smtClean="0"/>
              <a:t>Showing that a Set is Countable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524000"/>
            <a:ext cx="9181455" cy="4724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Example: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show that the set of positive even integers </a:t>
            </a:r>
            <a:r>
              <a:rPr lang="en-US" sz="2800" b="1" dirty="0">
                <a:solidFill>
                  <a:schemeClr val="tx1"/>
                </a:solidFill>
              </a:rPr>
              <a:t>E</a:t>
            </a:r>
            <a:r>
              <a:rPr lang="en-US" sz="2800" dirty="0">
                <a:solidFill>
                  <a:schemeClr val="tx1"/>
                </a:solidFill>
              </a:rPr>
              <a:t> is a countable set.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2800" b="1" dirty="0"/>
              <a:t>Solution</a:t>
            </a:r>
            <a:r>
              <a:rPr lang="en-US" sz="2800" dirty="0"/>
              <a:t>: let </a:t>
            </a:r>
            <a:r>
              <a:rPr lang="en-US" sz="2800" i="1" dirty="0">
                <a:ea typeface="Cambria Math" pitchFamily="18" charset="0"/>
              </a:rPr>
              <a:t>f 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2800" i="1" dirty="0">
                <a:ea typeface="Cambria Math" pitchFamily="18" charset="0"/>
              </a:rPr>
              <a:t>x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)</a:t>
            </a:r>
            <a:r>
              <a:rPr lang="en-US" sz="2800" i="1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sz="2800" i="1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800" i="1" dirty="0">
                <a:ea typeface="Cambria Math" pitchFamily="18" charset="0"/>
              </a:rPr>
              <a:t>x</a:t>
            </a:r>
            <a:r>
              <a:rPr lang="en-US" sz="2800" dirty="0"/>
              <a:t>.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2800" b="1" dirty="0"/>
              <a:t>                             </a:t>
            </a:r>
            <a:r>
              <a:rPr lang="en-US" sz="2800" b="1" dirty="0">
                <a:solidFill>
                  <a:schemeClr val="tx1"/>
                </a:solidFill>
              </a:rPr>
              <a:t>Z</a:t>
            </a:r>
            <a:r>
              <a:rPr lang="en-US" sz="2800" b="1" baseline="30000" dirty="0">
                <a:solidFill>
                  <a:schemeClr val="tx1"/>
                </a:solidFill>
              </a:rPr>
              <a:t>+</a:t>
            </a:r>
            <a:r>
              <a:rPr lang="en-US" sz="2800" b="1" dirty="0">
                <a:solidFill>
                  <a:schemeClr val="tx1"/>
                </a:solidFill>
              </a:rPr>
              <a:t>:    </a:t>
            </a:r>
            <a:r>
              <a:rPr lang="en-US" sz="2800" b="1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1    2    3    4    5     6     …</a:t>
            </a:r>
          </a:p>
          <a:p>
            <a:pPr marL="0" indent="0">
              <a:buNone/>
            </a:pPr>
            <a:endParaRPr lang="en-US" sz="2800" b="1" dirty="0"/>
          </a:p>
          <a:p>
            <a:pPr marL="0" indent="0"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		     E:      </a:t>
            </a:r>
            <a:r>
              <a:rPr lang="en-US" sz="2800" b="1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2    4    6    8    10  12   …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2800" dirty="0"/>
              <a:t>Then  </a:t>
            </a:r>
            <a:r>
              <a:rPr lang="en-US" sz="2800" i="1" dirty="0"/>
              <a:t>f</a:t>
            </a:r>
            <a:r>
              <a:rPr lang="en-US" sz="2800" dirty="0"/>
              <a:t>  is a </a:t>
            </a:r>
            <a:r>
              <a:rPr lang="en-US" sz="2800" b="1" dirty="0" err="1">
                <a:solidFill>
                  <a:schemeClr val="tx1"/>
                </a:solidFill>
              </a:rPr>
              <a:t>bijection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/>
              <a:t>from </a:t>
            </a:r>
            <a:r>
              <a:rPr lang="en-US" sz="2800" b="1" dirty="0"/>
              <a:t>Z</a:t>
            </a:r>
            <a:r>
              <a:rPr lang="en-US" sz="2800" b="1" baseline="30000" dirty="0"/>
              <a:t>+</a:t>
            </a:r>
            <a:r>
              <a:rPr lang="en-US" sz="2800" dirty="0"/>
              <a:t> to </a:t>
            </a:r>
            <a:r>
              <a:rPr lang="en-US" sz="2800" b="1" dirty="0"/>
              <a:t>E</a:t>
            </a:r>
            <a:r>
              <a:rPr lang="en-US" sz="2800" dirty="0"/>
              <a:t> since </a:t>
            </a:r>
            <a:r>
              <a:rPr lang="en-US" sz="2800" i="1" dirty="0"/>
              <a:t>f</a:t>
            </a:r>
            <a:r>
              <a:rPr lang="en-US" sz="2800" dirty="0"/>
              <a:t> is both one-to-one and onto.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343400" y="4038600"/>
            <a:ext cx="2590800" cy="548640"/>
            <a:chOff x="3382506" y="4023360"/>
            <a:chExt cx="2217847" cy="548640"/>
          </a:xfrm>
        </p:grpSpPr>
        <p:cxnSp>
          <p:nvCxnSpPr>
            <p:cNvPr id="6" name="Straight Arrow Connector 5"/>
            <p:cNvCxnSpPr/>
            <p:nvPr/>
          </p:nvCxnSpPr>
          <p:spPr>
            <a:xfrm rot="5400000">
              <a:off x="3550682" y="4296886"/>
              <a:ext cx="548640" cy="1588"/>
            </a:xfrm>
            <a:prstGeom prst="straightConnector1">
              <a:avLst/>
            </a:prstGeom>
            <a:ln w="25400">
              <a:solidFill>
                <a:srgbClr val="FFFF00"/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rot="5400000">
              <a:off x="3976886" y="4296886"/>
              <a:ext cx="548640" cy="1588"/>
            </a:xfrm>
            <a:prstGeom prst="straightConnector1">
              <a:avLst/>
            </a:prstGeom>
            <a:ln w="25400">
              <a:solidFill>
                <a:srgbClr val="FFFF00"/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rot="5400000">
              <a:off x="4434086" y="4296886"/>
              <a:ext cx="548640" cy="1588"/>
            </a:xfrm>
            <a:prstGeom prst="straightConnector1">
              <a:avLst/>
            </a:prstGeom>
            <a:ln w="25400">
              <a:solidFill>
                <a:srgbClr val="FFFF00"/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rot="5400000">
              <a:off x="4875788" y="4296886"/>
              <a:ext cx="548640" cy="1588"/>
            </a:xfrm>
            <a:prstGeom prst="straightConnector1">
              <a:avLst/>
            </a:prstGeom>
            <a:ln w="25400">
              <a:solidFill>
                <a:srgbClr val="FFFF00"/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rot="5400000">
              <a:off x="5325239" y="4296886"/>
              <a:ext cx="548640" cy="1588"/>
            </a:xfrm>
            <a:prstGeom prst="straightConnector1">
              <a:avLst/>
            </a:prstGeom>
            <a:ln w="25400">
              <a:solidFill>
                <a:srgbClr val="FFFF00"/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rot="5400000">
              <a:off x="3108980" y="4296886"/>
              <a:ext cx="548640" cy="1588"/>
            </a:xfrm>
            <a:prstGeom prst="straightConnector1">
              <a:avLst/>
            </a:prstGeom>
            <a:ln w="25400">
              <a:solidFill>
                <a:srgbClr val="FFFF00"/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202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85868"/>
            <a:ext cx="8229600" cy="740043"/>
          </a:xfrm>
        </p:spPr>
        <p:txBody>
          <a:bodyPr>
            <a:noAutofit/>
          </a:bodyPr>
          <a:lstStyle/>
          <a:p>
            <a:r>
              <a:rPr lang="en-US" sz="3600" dirty="0"/>
              <a:t>Positive Rational Numbers are </a:t>
            </a:r>
            <a:r>
              <a:rPr lang="en-US" sz="3600" dirty="0" smtClean="0"/>
              <a:t>Countable</a:t>
            </a:r>
            <a:endParaRPr lang="en-US" sz="3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990600" y="925911"/>
                <a:ext cx="9905999" cy="5703489"/>
              </a:xfrm>
            </p:spPr>
            <p:txBody>
              <a:bodyPr>
                <a:noAutofit/>
              </a:bodyPr>
              <a:lstStyle/>
              <a:p>
                <a:r>
                  <a:rPr lang="en-US" sz="2800" b="1" dirty="0" smtClean="0"/>
                  <a:t>Reminder</a:t>
                </a:r>
                <a:r>
                  <a:rPr lang="en-US" sz="2800" dirty="0"/>
                  <a:t>: a rational number can be expressed as the ratio of two integers </a:t>
                </a:r>
                <a:r>
                  <a:rPr lang="en-US" sz="2800" i="1" dirty="0"/>
                  <a:t>p</a:t>
                </a:r>
                <a:r>
                  <a:rPr lang="en-US" sz="2800" dirty="0"/>
                  <a:t> and </a:t>
                </a:r>
                <a:r>
                  <a:rPr lang="en-US" sz="2800" i="1" dirty="0"/>
                  <a:t>q</a:t>
                </a:r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8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itchFamily="18" charset="0"/>
                              </a:rPr>
                            </m:ctrlPr>
                          </m:fPr>
                          <m:num>
                            <m:r>
                              <a:rPr lang="en-US" sz="28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itchFamily="18" charset="0"/>
                              </a:rPr>
                              <m:t>𝑝</m:t>
                            </m:r>
                          </m:num>
                          <m:den>
                            <m:r>
                              <a:rPr lang="en-US" sz="28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itchFamily="18" charset="0"/>
                              </a:rPr>
                              <m:t>𝑞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2800" dirty="0" smtClean="0"/>
                  <a:t>such </a:t>
                </a:r>
                <a:r>
                  <a:rPr lang="en-US" sz="2800" dirty="0"/>
                  <a:t>that </a:t>
                </a:r>
                <a:r>
                  <a:rPr lang="en-US" sz="2800" i="1" dirty="0"/>
                  <a:t>q</a:t>
                </a:r>
                <a:r>
                  <a:rPr lang="en-US" sz="2800" dirty="0"/>
                  <a:t> </a:t>
                </a:r>
                <a:r>
                  <a:rPr lang="en-US" sz="2800" dirty="0">
                    <a:latin typeface="Cambria Math"/>
                    <a:ea typeface="Cambria Math"/>
                  </a:rPr>
                  <a:t>≠</a:t>
                </a:r>
                <a:r>
                  <a:rPr lang="en-US" sz="2800" dirty="0"/>
                  <a:t> </a:t>
                </a:r>
                <a:r>
                  <a:rPr lang="en-US" sz="2800" dirty="0">
                    <a:latin typeface="Cambria Math" pitchFamily="18" charset="0"/>
                    <a:ea typeface="Cambria Math" pitchFamily="18" charset="0"/>
                  </a:rPr>
                  <a:t>0.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sz="2800" i="1" dirty="0" smtClean="0"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en-US" sz="2800" b="0" i="1" dirty="0" smtClean="0">
                            <a:latin typeface="Cambria Math" panose="02040503050406030204" pitchFamily="18" charset="0"/>
                            <a:ea typeface="Cambria Math" pitchFamily="18" charset="0"/>
                          </a:rPr>
                          <m:t>3</m:t>
                        </m:r>
                      </m:num>
                      <m:den>
                        <m:r>
                          <a:rPr lang="en-US" sz="2800" b="0" i="1" dirty="0" smtClean="0">
                            <a:latin typeface="Cambria Math" panose="02040503050406030204" pitchFamily="18" charset="0"/>
                            <a:ea typeface="Cambria Math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2800" dirty="0" smtClean="0"/>
                  <a:t> is a rational </a:t>
                </a:r>
                <a:r>
                  <a:rPr lang="en-US" sz="2800" dirty="0" smtClean="0"/>
                  <a:t>number</a:t>
                </a:r>
              </a:p>
              <a:p>
                <a:pPr lvl="1"/>
                <a:endParaRPr lang="en-US" sz="1100" dirty="0" smtClean="0"/>
              </a:p>
              <a:p>
                <a:pPr lvl="1"/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sz="2800" dirty="0" smtClean="0"/>
                  <a:t> is irrational (not rational)</a:t>
                </a:r>
              </a:p>
              <a:p>
                <a:pPr marL="393192" lvl="1" indent="0">
                  <a:buNone/>
                </a:pPr>
                <a:endParaRPr lang="en-US" sz="1000" dirty="0"/>
              </a:p>
              <a:p>
                <a:pPr marL="0" indent="0">
                  <a:buNone/>
                </a:pPr>
                <a:r>
                  <a:rPr lang="en-US" sz="2800" b="1" dirty="0" smtClean="0"/>
                  <a:t>Example</a:t>
                </a:r>
                <a:r>
                  <a:rPr lang="en-US" sz="2800" dirty="0" smtClean="0"/>
                  <a:t>: </a:t>
                </a:r>
                <a:r>
                  <a:rPr lang="en-US" sz="2800" dirty="0"/>
                  <a:t>show that the positive rational numbers are countable.</a:t>
                </a:r>
              </a:p>
              <a:p>
                <a:pPr marL="0" indent="0">
                  <a:buNone/>
                </a:pPr>
                <a:r>
                  <a:rPr lang="en-US" sz="2800" b="1" dirty="0">
                    <a:solidFill>
                      <a:schemeClr val="tx1"/>
                    </a:solidFill>
                  </a:rPr>
                  <a:t>Solution</a:t>
                </a:r>
                <a:r>
                  <a:rPr lang="en-US" sz="2800" dirty="0">
                    <a:solidFill>
                      <a:schemeClr val="tx1"/>
                    </a:solidFill>
                  </a:rPr>
                  <a:t>: the positive rational numbers are countable since they can be arranged in a sequence:</a:t>
                </a:r>
              </a:p>
              <a:p>
                <a:pPr marL="0" indent="0" algn="ctr">
                  <a:buNone/>
                </a:pPr>
                <a:r>
                  <a:rPr lang="en-US" sz="2800" i="1" dirty="0">
                    <a:solidFill>
                      <a:schemeClr val="tx1"/>
                    </a:solidFill>
                  </a:rPr>
                  <a:t>r</a:t>
                </a:r>
                <a:r>
                  <a:rPr lang="en-US" sz="2800" baseline="-25000" dirty="0">
                    <a:solidFill>
                      <a:schemeClr val="tx1"/>
                    </a:solidFill>
                  </a:rPr>
                  <a:t>1 </a:t>
                </a:r>
                <a:r>
                  <a:rPr lang="en-US" sz="2800" dirty="0">
                    <a:solidFill>
                      <a:schemeClr val="tx1"/>
                    </a:solidFill>
                  </a:rPr>
                  <a:t>, </a:t>
                </a:r>
                <a:r>
                  <a:rPr lang="en-US" sz="2800" i="1" dirty="0">
                    <a:solidFill>
                      <a:schemeClr val="tx1"/>
                    </a:solidFill>
                  </a:rPr>
                  <a:t>r</a:t>
                </a:r>
                <a:r>
                  <a:rPr lang="en-US" sz="2800" baseline="-25000" dirty="0">
                    <a:solidFill>
                      <a:schemeClr val="tx1"/>
                    </a:solidFill>
                  </a:rPr>
                  <a:t>2 </a:t>
                </a:r>
                <a:r>
                  <a:rPr lang="en-US" sz="2800" dirty="0">
                    <a:solidFill>
                      <a:schemeClr val="tx1"/>
                    </a:solidFill>
                  </a:rPr>
                  <a:t>, </a:t>
                </a:r>
                <a:r>
                  <a:rPr lang="en-US" sz="2800" i="1" dirty="0">
                    <a:solidFill>
                      <a:schemeClr val="tx1"/>
                    </a:solidFill>
                  </a:rPr>
                  <a:t>r</a:t>
                </a:r>
                <a:r>
                  <a:rPr lang="en-US" sz="2800" baseline="-25000" dirty="0">
                    <a:solidFill>
                      <a:schemeClr val="tx1"/>
                    </a:solidFill>
                  </a:rPr>
                  <a:t>3 </a:t>
                </a:r>
                <a:r>
                  <a:rPr lang="en-US" sz="2800" dirty="0">
                    <a:solidFill>
                      <a:schemeClr val="tx1"/>
                    </a:solidFill>
                  </a:rPr>
                  <a:t>, …</a:t>
                </a:r>
              </a:p>
              <a:p>
                <a:pPr marL="0" indent="0">
                  <a:buNone/>
                </a:pPr>
                <a:r>
                  <a:rPr lang="en-US" sz="2800" dirty="0"/>
                  <a:t>The next slide shows how this is done.                                 </a:t>
                </a:r>
                <a:r>
                  <a:rPr lang="en-US" sz="2800" dirty="0">
                    <a:latin typeface="Cambria Math"/>
                    <a:ea typeface="Cambria Math"/>
                    <a:sym typeface="Wingdings" pitchFamily="2" charset="2"/>
                  </a:rPr>
                  <a:t>→</a:t>
                </a:r>
                <a:endParaRPr lang="en-US" sz="44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90600" y="925911"/>
                <a:ext cx="9905999" cy="5703489"/>
              </a:xfrm>
              <a:blipFill>
                <a:blip r:embed="rId3"/>
                <a:stretch>
                  <a:fillRect l="-1293" t="-1923" r="-4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71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1219200" y="426204"/>
                <a:ext cx="8991600" cy="1143000"/>
              </a:xfrm>
            </p:spPr>
            <p:txBody>
              <a:bodyPr>
                <a:noAutofit/>
              </a:bodyPr>
              <a:lstStyle/>
              <a:p>
                <a:r>
                  <a:rPr lang="en-US" sz="3600" dirty="0"/>
                  <a:t>Positive Rational Numbers are </a:t>
                </a:r>
                <a:r>
                  <a:rPr lang="en-US" sz="3600" dirty="0" smtClean="0"/>
                  <a:t>Countable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en-US" sz="36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𝑝</m:t>
                        </m:r>
                      </m:num>
                      <m:den>
                        <m:r>
                          <a:rPr lang="en-US" sz="36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𝑞</m:t>
                        </m:r>
                      </m:den>
                    </m:f>
                  </m:oMath>
                </a14:m>
                <a:endParaRPr lang="en-US" sz="3600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219200" y="426204"/>
                <a:ext cx="8991600" cy="1143000"/>
              </a:xfrm>
              <a:blipFill>
                <a:blip r:embed="rId2"/>
                <a:stretch>
                  <a:fillRect l="-20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800600" y="1534238"/>
                <a:ext cx="5644176" cy="450815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6"/>
                                <m:mcJc m:val="center"/>
                              </m:mcPr>
                            </m:mc>
                          </m:mcs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f>
                              <m:fPr>
                                <m:ctrlPr>
                                  <a:rPr lang="en-US" sz="28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num>
                              <m:den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den>
                            </m:f>
                          </m:e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…</m:t>
                            </m:r>
                          </m:e>
                        </m:mr>
                        <m:mr>
                          <m:e>
                            <m:f>
                              <m:fPr>
                                <m:ctrlPr>
                                  <a:rPr lang="en-US" sz="280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800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US" sz="280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sz="28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US" sz="280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sz="28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US" sz="280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num>
                              <m:den>
                                <m:r>
                                  <a:rPr lang="en-US" sz="28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US" sz="280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en-US" sz="28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  <m:e>
                            <m: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…</m:t>
                            </m:r>
                          </m:e>
                        </m:mr>
                        <m:mr>
                          <m:e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num>
                              <m:den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</m:e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…</m:t>
                            </m:r>
                          </m:e>
                        </m:mr>
                        <m:mr>
                          <m:e>
                            <m:f>
                              <m:fPr>
                                <m:ctrlPr>
                                  <a:rPr lang="en-US" sz="280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800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US" sz="28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sz="28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US" sz="28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sz="28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US" sz="28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num>
                              <m:den>
                                <m:r>
                                  <a:rPr lang="en-US" sz="28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US" sz="28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en-US" sz="28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den>
                            </m:f>
                          </m:e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…</m:t>
                            </m:r>
                          </m:e>
                        </m:mr>
                        <m:mr>
                          <m:e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den>
                            </m:f>
                          </m:e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…</m:t>
                            </m:r>
                          </m:e>
                        </m:mr>
                        <m:m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…</m:t>
                            </m:r>
                          </m:e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…</m:t>
                            </m:r>
                          </m:e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…</m:t>
                            </m:r>
                          </m:e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…</m:t>
                            </m:r>
                          </m:e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…</m:t>
                            </m:r>
                          </m:e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…</m:t>
                            </m:r>
                          </m:e>
                        </m:mr>
                      </m:m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0600" y="1534238"/>
                <a:ext cx="5644176" cy="450815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/>
          <p:cNvGrpSpPr/>
          <p:nvPr/>
        </p:nvGrpSpPr>
        <p:grpSpPr>
          <a:xfrm>
            <a:off x="1219200" y="1707742"/>
            <a:ext cx="4495800" cy="2246769"/>
            <a:chOff x="1447800" y="1707742"/>
            <a:chExt cx="4267200" cy="2246769"/>
          </a:xfrm>
        </p:grpSpPr>
        <p:sp>
          <p:nvSpPr>
            <p:cNvPr id="6" name="TextBox 5"/>
            <p:cNvSpPr txBox="1"/>
            <p:nvPr/>
          </p:nvSpPr>
          <p:spPr>
            <a:xfrm>
              <a:off x="1447800" y="1707742"/>
              <a:ext cx="2819400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66FF33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First row </a:t>
              </a:r>
              <a:r>
                <a:rPr lang="en-US" sz="2800" i="1" dirty="0">
                  <a:solidFill>
                    <a:srgbClr val="66FF33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q</a:t>
              </a:r>
              <a:r>
                <a:rPr lang="en-US" sz="2800" dirty="0">
                  <a:solidFill>
                    <a:srgbClr val="66FF33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 = 1.</a:t>
              </a:r>
            </a:p>
            <a:p>
              <a:endParaRPr lang="en-US" sz="2800" dirty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  <a:p>
              <a:r>
                <a:rPr lang="en-US" sz="2800" dirty="0">
                  <a:solidFill>
                    <a:srgbClr val="66FF33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Second row </a:t>
              </a:r>
              <a:r>
                <a:rPr lang="en-US" sz="2800" i="1" dirty="0">
                  <a:solidFill>
                    <a:srgbClr val="66FF33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q</a:t>
              </a:r>
              <a:r>
                <a:rPr lang="en-US" sz="2800" dirty="0">
                  <a:solidFill>
                    <a:srgbClr val="66FF33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 = </a:t>
              </a:r>
              <a:r>
                <a:rPr lang="en-US" sz="2800" dirty="0" smtClean="0">
                  <a:solidFill>
                    <a:srgbClr val="66FF33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2</a:t>
              </a:r>
              <a:endParaRPr lang="en-US" sz="2800" dirty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  <a:p>
              <a:endParaRPr lang="en-US" sz="2800" dirty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  <a:p>
              <a:r>
                <a:rPr lang="en-US" sz="2800" dirty="0">
                  <a:solidFill>
                    <a:srgbClr val="66FF33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etc.</a:t>
              </a:r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4198749" y="1976617"/>
              <a:ext cx="1516251" cy="0"/>
            </a:xfrm>
            <a:prstGeom prst="straightConnector1">
              <a:avLst/>
            </a:prstGeom>
            <a:ln w="25400">
              <a:solidFill>
                <a:srgbClr val="66FF3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4198749" y="2819400"/>
              <a:ext cx="1516251" cy="0"/>
            </a:xfrm>
            <a:prstGeom prst="straightConnector1">
              <a:avLst/>
            </a:prstGeom>
            <a:ln w="25400">
              <a:solidFill>
                <a:srgbClr val="66FF3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1295400" y="5223808"/>
            <a:ext cx="4495800" cy="523220"/>
            <a:chOff x="1447800" y="1707742"/>
            <a:chExt cx="4267200" cy="523220"/>
          </a:xfrm>
        </p:grpSpPr>
        <p:sp>
          <p:nvSpPr>
            <p:cNvPr id="11" name="TextBox 10"/>
            <p:cNvSpPr txBox="1"/>
            <p:nvPr/>
          </p:nvSpPr>
          <p:spPr>
            <a:xfrm>
              <a:off x="1447800" y="1707742"/>
              <a:ext cx="2819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solidFill>
                    <a:srgbClr val="66FF33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Fifth </a:t>
              </a:r>
              <a:r>
                <a:rPr lang="en-US" sz="2800" dirty="0">
                  <a:solidFill>
                    <a:srgbClr val="66FF33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row </a:t>
              </a:r>
              <a:r>
                <a:rPr lang="en-US" sz="2800" i="1" dirty="0">
                  <a:solidFill>
                    <a:srgbClr val="66FF33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q</a:t>
              </a:r>
              <a:r>
                <a:rPr lang="en-US" sz="2800" dirty="0">
                  <a:solidFill>
                    <a:srgbClr val="66FF33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 = </a:t>
              </a:r>
              <a:r>
                <a:rPr lang="en-US" sz="2800" dirty="0" smtClean="0">
                  <a:solidFill>
                    <a:srgbClr val="66FF33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5</a:t>
              </a:r>
              <a:endParaRPr lang="en-US" sz="2800" dirty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4198749" y="1976617"/>
              <a:ext cx="1516251" cy="0"/>
            </a:xfrm>
            <a:prstGeom prst="straightConnector1">
              <a:avLst/>
            </a:prstGeom>
            <a:ln w="25400">
              <a:solidFill>
                <a:srgbClr val="66FF3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32627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1981200" y="426204"/>
                <a:ext cx="8229600" cy="1143000"/>
              </a:xfrm>
            </p:spPr>
            <p:txBody>
              <a:bodyPr>
                <a:noAutofit/>
              </a:bodyPr>
              <a:lstStyle/>
              <a:p>
                <a:r>
                  <a:rPr lang="en-US" sz="3600" dirty="0">
                    <a:latin typeface="+mn-lt"/>
                  </a:rPr>
                  <a:t>Positive Rational Numbers are </a:t>
                </a:r>
                <a:r>
                  <a:rPr lang="en-US" sz="3600" dirty="0" smtClean="0">
                    <a:latin typeface="+mn-lt"/>
                  </a:rPr>
                  <a:t>Countable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en-US" sz="36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𝑝</m:t>
                        </m:r>
                      </m:num>
                      <m:den>
                        <m:r>
                          <a:rPr lang="en-US" sz="36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𝑞</m:t>
                        </m:r>
                      </m:den>
                    </m:f>
                  </m:oMath>
                </a14:m>
                <a:endParaRPr lang="en-US" sz="3600" dirty="0">
                  <a:latin typeface="+mn-lt"/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981200" y="426204"/>
                <a:ext cx="8229600" cy="1143000"/>
              </a:xfrm>
              <a:blipFill>
                <a:blip r:embed="rId2"/>
                <a:stretch>
                  <a:fillRect l="-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981200" y="1338371"/>
                <a:ext cx="4043976" cy="515262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6"/>
                                <m:mcJc m:val="center"/>
                              </m:mcPr>
                            </m:mc>
                          </m:mcs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f>
                              <m:fPr>
                                <m:ctrlPr>
                                  <a:rPr lang="en-US" sz="32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num>
                              <m:den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den>
                            </m:f>
                          </m:e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…</m:t>
                            </m:r>
                          </m:e>
                        </m:mr>
                        <m:mr>
                          <m:e>
                            <m:f>
                              <m:fPr>
                                <m:ctrlPr>
                                  <a:rPr lang="en-US" sz="320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32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3200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US" sz="320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3200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sz="32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US" sz="320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3200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sz="32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US" sz="320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3200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num>
                              <m:den>
                                <m:r>
                                  <a:rPr lang="en-US" sz="32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US" sz="320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3200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en-US" sz="32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  <m:e>
                            <m:r>
                              <a:rPr lang="en-US" sz="32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…</m:t>
                            </m:r>
                          </m:e>
                        </m:mr>
                        <m:mr>
                          <m:e>
                            <m:f>
                              <m:f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num>
                              <m:den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</m:e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…</m:t>
                            </m:r>
                          </m:e>
                        </m:mr>
                        <m:mr>
                          <m:e>
                            <m:f>
                              <m:fPr>
                                <m:ctrlPr>
                                  <a:rPr lang="en-US" sz="320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32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3200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US" sz="32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3200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sz="32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US" sz="32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3200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sz="32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US" sz="32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3200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num>
                              <m:den>
                                <m:r>
                                  <a:rPr lang="en-US" sz="32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US" sz="32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3200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en-US" sz="32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den>
                            </m:f>
                          </m:e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…</m:t>
                            </m:r>
                          </m:e>
                        </m:mr>
                        <m:mr>
                          <m:e>
                            <m:f>
                              <m:f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den>
                            </m:f>
                          </m:e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…</m:t>
                            </m:r>
                          </m:e>
                        </m:mr>
                        <m:mr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…</m:t>
                            </m:r>
                          </m:e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…</m:t>
                            </m:r>
                          </m:e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…</m:t>
                            </m:r>
                          </m:e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…</m:t>
                            </m:r>
                          </m:e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…</m:t>
                            </m:r>
                          </m:e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…</m:t>
                            </m:r>
                          </m:e>
                        </m:mr>
                      </m:m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1200" y="1338371"/>
                <a:ext cx="4043976" cy="515262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6629400" y="1569204"/>
                <a:ext cx="5385064" cy="31741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latin typeface="Cambria" panose="02040503050406030204" pitchFamily="18" charset="0"/>
                  </a:rPr>
                  <a:t>Constructing  the </a:t>
                </a:r>
                <a:r>
                  <a:rPr lang="en-US" b="1" dirty="0" smtClean="0">
                    <a:latin typeface="Cambria" panose="02040503050406030204" pitchFamily="18" charset="0"/>
                  </a:rPr>
                  <a:t>List</a:t>
                </a:r>
              </a:p>
              <a:p>
                <a:r>
                  <a:rPr lang="en-US" dirty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First list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en-US" i="1" dirty="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𝑝</m:t>
                        </m:r>
                      </m:num>
                      <m:den>
                        <m:r>
                          <a:rPr lang="en-US" i="1" dirty="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𝑞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 with </a:t>
                </a:r>
                <a:r>
                  <a:rPr lang="en-US" i="1" dirty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p</a:t>
                </a:r>
                <a:r>
                  <a:rPr lang="en-US" dirty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 </a:t>
                </a:r>
                <a:r>
                  <a:rPr lang="en-US" dirty="0" smtClean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+ </a:t>
                </a:r>
                <a:r>
                  <a:rPr lang="en-US" i="1" dirty="0" smtClean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q</a:t>
                </a:r>
                <a:r>
                  <a:rPr lang="en-US" dirty="0" smtClean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 = </a:t>
                </a:r>
                <a:r>
                  <a:rPr lang="en-US" dirty="0" smtClean="0">
                    <a:solidFill>
                      <a:srgbClr val="66FF33"/>
                    </a:solidFill>
                    <a:latin typeface="Cambria" panose="02040503050406030204" pitchFamily="18" charset="0"/>
                    <a:ea typeface="Cambria Math" pitchFamily="18" charset="0"/>
                  </a:rPr>
                  <a:t>2</a:t>
                </a:r>
                <a:endParaRPr lang="en-US" dirty="0" smtClean="0">
                  <a:solidFill>
                    <a:srgbClr val="66FF33"/>
                  </a:solidFill>
                  <a:latin typeface="Cambria" panose="02040503050406030204" pitchFamily="18" charset="0"/>
                </a:endParaRPr>
              </a:p>
              <a:p>
                <a:r>
                  <a:rPr lang="en-US" dirty="0" smtClean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Cambria" panose="02040503050406030204" pitchFamily="18" charset="0"/>
                  </a:rPr>
                  <a:t>Second list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en-US" i="1" dirty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𝑝</m:t>
                        </m:r>
                      </m:num>
                      <m:den>
                        <m:r>
                          <a:rPr lang="en-US" i="1" dirty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𝑞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Cambria" panose="02040503050406030204" pitchFamily="18" charset="0"/>
                  </a:rPr>
                  <a:t> with </a:t>
                </a:r>
                <a:r>
                  <a:rPr lang="en-US" i="1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Cambria" panose="02040503050406030204" pitchFamily="18" charset="0"/>
                  </a:rPr>
                  <a:t>p</a:t>
                </a:r>
                <a:r>
                  <a:rPr lang="en-US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Cambria" panose="02040503050406030204" pitchFamily="18" charset="0"/>
                  </a:rPr>
                  <a:t> </a:t>
                </a:r>
                <a:r>
                  <a:rPr lang="en-US" dirty="0" smtClean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Cambria" panose="02040503050406030204" pitchFamily="18" charset="0"/>
                  </a:rPr>
                  <a:t>+ </a:t>
                </a:r>
                <a:r>
                  <a:rPr lang="en-US" i="1" dirty="0" smtClean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Cambria" panose="02040503050406030204" pitchFamily="18" charset="0"/>
                  </a:rPr>
                  <a:t>q </a:t>
                </a:r>
                <a:r>
                  <a:rPr lang="en-US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Cambria" panose="02040503050406030204" pitchFamily="18" charset="0"/>
                  </a:rPr>
                  <a:t>= </a:t>
                </a:r>
                <a:r>
                  <a:rPr lang="en-US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Cambria" panose="02040503050406030204" pitchFamily="18" charset="0"/>
                    <a:ea typeface="Cambria Math" pitchFamily="18" charset="0"/>
                  </a:rPr>
                  <a:t>3</a:t>
                </a:r>
              </a:p>
              <a:p>
                <a:r>
                  <a:rPr lang="en-US" dirty="0" smtClean="0">
                    <a:solidFill>
                      <a:schemeClr val="accent5">
                        <a:lumMod val="40000"/>
                        <a:lumOff val="60000"/>
                      </a:schemeClr>
                    </a:solidFill>
                    <a:latin typeface="Cambria" panose="02040503050406030204" pitchFamily="18" charset="0"/>
                  </a:rPr>
                  <a:t>Third list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en-US" i="1" dirty="0"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𝑝</m:t>
                        </m:r>
                      </m:num>
                      <m:den>
                        <m:r>
                          <a:rPr lang="en-US" i="1" dirty="0"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𝑞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accent5">
                        <a:lumMod val="40000"/>
                        <a:lumOff val="60000"/>
                      </a:schemeClr>
                    </a:solidFill>
                    <a:latin typeface="Cambria" panose="02040503050406030204" pitchFamily="18" charset="0"/>
                  </a:rPr>
                  <a:t> with </a:t>
                </a:r>
                <a:r>
                  <a:rPr lang="en-US" i="1" dirty="0">
                    <a:solidFill>
                      <a:schemeClr val="accent5">
                        <a:lumMod val="40000"/>
                        <a:lumOff val="60000"/>
                      </a:schemeClr>
                    </a:solidFill>
                    <a:latin typeface="Cambria" panose="02040503050406030204" pitchFamily="18" charset="0"/>
                  </a:rPr>
                  <a:t>p</a:t>
                </a:r>
                <a:r>
                  <a:rPr lang="en-US" dirty="0">
                    <a:solidFill>
                      <a:schemeClr val="accent5">
                        <a:lumMod val="40000"/>
                        <a:lumOff val="60000"/>
                      </a:schemeClr>
                    </a:solidFill>
                    <a:latin typeface="Cambria" panose="02040503050406030204" pitchFamily="18" charset="0"/>
                  </a:rPr>
                  <a:t> </a:t>
                </a:r>
                <a:r>
                  <a:rPr lang="en-US" dirty="0" smtClean="0">
                    <a:solidFill>
                      <a:schemeClr val="accent5">
                        <a:lumMod val="40000"/>
                        <a:lumOff val="60000"/>
                      </a:schemeClr>
                    </a:solidFill>
                    <a:latin typeface="Cambria" panose="02040503050406030204" pitchFamily="18" charset="0"/>
                  </a:rPr>
                  <a:t>+ </a:t>
                </a:r>
                <a:r>
                  <a:rPr lang="en-US" i="1" dirty="0" smtClean="0">
                    <a:solidFill>
                      <a:schemeClr val="accent5">
                        <a:lumMod val="40000"/>
                        <a:lumOff val="60000"/>
                      </a:schemeClr>
                    </a:solidFill>
                    <a:latin typeface="Cambria" panose="02040503050406030204" pitchFamily="18" charset="0"/>
                  </a:rPr>
                  <a:t>q </a:t>
                </a:r>
                <a:r>
                  <a:rPr lang="en-US" dirty="0">
                    <a:solidFill>
                      <a:schemeClr val="accent5">
                        <a:lumMod val="40000"/>
                        <a:lumOff val="60000"/>
                      </a:schemeClr>
                    </a:solidFill>
                    <a:latin typeface="Cambria" panose="02040503050406030204" pitchFamily="18" charset="0"/>
                  </a:rPr>
                  <a:t>= </a:t>
                </a:r>
                <a:r>
                  <a:rPr lang="en-US" dirty="0">
                    <a:solidFill>
                      <a:schemeClr val="accent5">
                        <a:lumMod val="40000"/>
                        <a:lumOff val="60000"/>
                      </a:schemeClr>
                    </a:solidFill>
                    <a:latin typeface="Cambria" panose="02040503050406030204" pitchFamily="18" charset="0"/>
                    <a:ea typeface="Cambria Math" pitchFamily="18" charset="0"/>
                  </a:rPr>
                  <a:t>4</a:t>
                </a:r>
                <a:r>
                  <a:rPr lang="en-US" dirty="0">
                    <a:solidFill>
                      <a:srgbClr val="66FF33"/>
                    </a:solidFill>
                    <a:latin typeface="Cambria" panose="02040503050406030204" pitchFamily="18" charset="0"/>
                    <a:ea typeface="Cambria Math" pitchFamily="18" charset="0"/>
                  </a:rPr>
                  <a:t>, </a:t>
                </a:r>
                <a:r>
                  <a:rPr lang="en-US" dirty="0">
                    <a:solidFill>
                      <a:srgbClr val="FFC000"/>
                    </a:solidFill>
                    <a:latin typeface="Cambria" panose="02040503050406030204" pitchFamily="18" charset="0"/>
                    <a:ea typeface="Cambria Math" pitchFamily="18" charset="0"/>
                  </a:rPr>
                  <a:t>and so on</a:t>
                </a:r>
                <a:r>
                  <a:rPr lang="en-US" dirty="0" smtClean="0">
                    <a:solidFill>
                      <a:srgbClr val="FFC000"/>
                    </a:solidFill>
                    <a:latin typeface="Cambria" panose="02040503050406030204" pitchFamily="18" charset="0"/>
                    <a:ea typeface="Cambria Math" pitchFamily="18" charset="0"/>
                  </a:rPr>
                  <a:t>.</a:t>
                </a:r>
              </a:p>
              <a:p>
                <a:endParaRPr lang="en-US" dirty="0">
                  <a:solidFill>
                    <a:srgbClr val="FFC000"/>
                  </a:solidFill>
                  <a:latin typeface="Cambria" panose="02040503050406030204" pitchFamily="18" charset="0"/>
                  <a:ea typeface="Cambria Math" pitchFamily="18" charset="0"/>
                </a:endParaRPr>
              </a:p>
              <a:p>
                <a:r>
                  <a:rPr lang="en-US" dirty="0" smtClean="0">
                    <a:solidFill>
                      <a:srgbClr val="FFC000"/>
                    </a:solidFill>
                    <a:latin typeface="Cambria" panose="02040503050406030204" pitchFamily="18" charset="0"/>
                    <a:ea typeface="Cambria Math" pitchFamily="18" charset="0"/>
                  </a:rPr>
                  <a:t>Terms not circled are not listed because</a:t>
                </a:r>
                <a:br>
                  <a:rPr lang="en-US" dirty="0" smtClean="0">
                    <a:solidFill>
                      <a:srgbClr val="FFC000"/>
                    </a:solidFill>
                    <a:latin typeface="Cambria" panose="02040503050406030204" pitchFamily="18" charset="0"/>
                    <a:ea typeface="Cambria Math" pitchFamily="18" charset="0"/>
                  </a:rPr>
                </a:br>
                <a:r>
                  <a:rPr lang="en-US" dirty="0" smtClean="0">
                    <a:solidFill>
                      <a:srgbClr val="FFC000"/>
                    </a:solidFill>
                    <a:latin typeface="Cambria" panose="02040503050406030204" pitchFamily="18" charset="0"/>
                    <a:ea typeface="Cambria Math" pitchFamily="18" charset="0"/>
                  </a:rPr>
                  <a:t>they were previously listed items</a:t>
                </a:r>
                <a:endParaRPr lang="en-US" dirty="0">
                  <a:solidFill>
                    <a:srgbClr val="FFC000"/>
                  </a:solidFill>
                  <a:latin typeface="Cambria" panose="02040503050406030204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9400" y="1569204"/>
                <a:ext cx="5385064" cy="3174139"/>
              </a:xfrm>
              <a:prstGeom prst="rect">
                <a:avLst/>
              </a:prstGeom>
              <a:blipFill>
                <a:blip r:embed="rId4"/>
                <a:stretch>
                  <a:fillRect l="-1812" t="-1536" r="-566" b="-3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Oval 4"/>
          <p:cNvSpPr/>
          <p:nvPr/>
        </p:nvSpPr>
        <p:spPr>
          <a:xfrm>
            <a:off x="1951703" y="1367868"/>
            <a:ext cx="533400" cy="914400"/>
          </a:xfrm>
          <a:prstGeom prst="ellipse">
            <a:avLst/>
          </a:prstGeom>
          <a:noFill/>
          <a:ln w="19050">
            <a:solidFill>
              <a:srgbClr val="66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929580" y="2354034"/>
            <a:ext cx="533400" cy="914400"/>
          </a:xfrm>
          <a:prstGeom prst="ellipse">
            <a:avLst/>
          </a:prstGeom>
          <a:noFill/>
          <a:ln w="19050">
            <a:solidFill>
              <a:srgbClr val="87D5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2667000" y="1367868"/>
            <a:ext cx="533400" cy="914400"/>
          </a:xfrm>
          <a:prstGeom prst="ellipse">
            <a:avLst/>
          </a:prstGeom>
          <a:noFill/>
          <a:ln w="19050">
            <a:solidFill>
              <a:srgbClr val="87D5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364091" y="1367868"/>
            <a:ext cx="533400" cy="914400"/>
          </a:xfrm>
          <a:prstGeom prst="ellipse">
            <a:avLst/>
          </a:prstGeom>
          <a:noFill/>
          <a:ln w="1905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981200" y="4333431"/>
            <a:ext cx="533400" cy="914400"/>
          </a:xfrm>
          <a:prstGeom prst="ellipse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2667000" y="2354034"/>
            <a:ext cx="533400" cy="914400"/>
          </a:xfrm>
          <a:prstGeom prst="ellipse">
            <a:avLst/>
          </a:prstGeom>
          <a:noFill/>
          <a:ln w="1905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929580" y="3340200"/>
            <a:ext cx="533400" cy="914400"/>
          </a:xfrm>
          <a:prstGeom prst="ellipse">
            <a:avLst/>
          </a:prstGeom>
          <a:noFill/>
          <a:ln w="1905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2650868" y="3355168"/>
            <a:ext cx="533400" cy="914400"/>
          </a:xfrm>
          <a:prstGeom prst="ellipse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3341968" y="2367027"/>
            <a:ext cx="533400" cy="914400"/>
          </a:xfrm>
          <a:prstGeom prst="ellipse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4044515" y="1374933"/>
            <a:ext cx="533400" cy="914400"/>
          </a:xfrm>
          <a:prstGeom prst="ellipse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4797912" y="1338371"/>
            <a:ext cx="533400" cy="91440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4079388" y="2397549"/>
            <a:ext cx="533400" cy="91440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3334594" y="3355168"/>
            <a:ext cx="533400" cy="91440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2650868" y="4333431"/>
            <a:ext cx="533400" cy="91440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1949245" y="5391363"/>
            <a:ext cx="533400" cy="91440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Curved Right Arrow 61"/>
          <p:cNvSpPr/>
          <p:nvPr/>
        </p:nvSpPr>
        <p:spPr>
          <a:xfrm>
            <a:off x="1519008" y="1905000"/>
            <a:ext cx="337060" cy="767514"/>
          </a:xfrm>
          <a:prstGeom prst="curvedRightArrow">
            <a:avLst/>
          </a:prstGeom>
          <a:solidFill>
            <a:srgbClr val="FF33FF"/>
          </a:solidFill>
          <a:ln w="3175">
            <a:solidFill>
              <a:srgbClr val="FF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4" name="Right Arrow 63"/>
          <p:cNvSpPr/>
          <p:nvPr/>
        </p:nvSpPr>
        <p:spPr>
          <a:xfrm rot="18208629" flipV="1">
            <a:off x="2308001" y="2281703"/>
            <a:ext cx="529954" cy="45719"/>
          </a:xfrm>
          <a:prstGeom prst="rightArrow">
            <a:avLst/>
          </a:prstGeom>
          <a:solidFill>
            <a:srgbClr val="FF33FF"/>
          </a:solidFill>
          <a:ln>
            <a:solidFill>
              <a:srgbClr val="FF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Curved Right Arrow 64"/>
          <p:cNvSpPr/>
          <p:nvPr/>
        </p:nvSpPr>
        <p:spPr>
          <a:xfrm rot="5400000" flipV="1">
            <a:off x="3188607" y="811895"/>
            <a:ext cx="257699" cy="767514"/>
          </a:xfrm>
          <a:prstGeom prst="curvedRightArrow">
            <a:avLst/>
          </a:prstGeom>
          <a:solidFill>
            <a:srgbClr val="FF33FF"/>
          </a:solidFill>
          <a:ln w="3175">
            <a:solidFill>
              <a:srgbClr val="FF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6" name="Right Arrow 65"/>
          <p:cNvSpPr/>
          <p:nvPr/>
        </p:nvSpPr>
        <p:spPr>
          <a:xfrm rot="18208629">
            <a:off x="2401197" y="4291302"/>
            <a:ext cx="400397" cy="45719"/>
          </a:xfrm>
          <a:prstGeom prst="rightArrow">
            <a:avLst/>
          </a:prstGeom>
          <a:solidFill>
            <a:srgbClr val="FF33FF"/>
          </a:solidFill>
          <a:ln>
            <a:solidFill>
              <a:srgbClr val="FF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ight Arrow 66"/>
          <p:cNvSpPr/>
          <p:nvPr/>
        </p:nvSpPr>
        <p:spPr>
          <a:xfrm rot="18281440" flipH="1" flipV="1">
            <a:off x="3087621" y="2330500"/>
            <a:ext cx="450122" cy="45719"/>
          </a:xfrm>
          <a:prstGeom prst="rightArrow">
            <a:avLst/>
          </a:prstGeom>
          <a:solidFill>
            <a:srgbClr val="FF33FF"/>
          </a:solidFill>
          <a:ln>
            <a:solidFill>
              <a:srgbClr val="FF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ight Arrow 67"/>
          <p:cNvSpPr/>
          <p:nvPr/>
        </p:nvSpPr>
        <p:spPr>
          <a:xfrm rot="18281440" flipH="1" flipV="1">
            <a:off x="2336840" y="3221761"/>
            <a:ext cx="447374" cy="61950"/>
          </a:xfrm>
          <a:prstGeom prst="rightArrow">
            <a:avLst/>
          </a:prstGeom>
          <a:solidFill>
            <a:srgbClr val="FF33FF"/>
          </a:solidFill>
          <a:ln>
            <a:solidFill>
              <a:srgbClr val="FF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ight Arrow 68"/>
          <p:cNvSpPr/>
          <p:nvPr/>
        </p:nvSpPr>
        <p:spPr>
          <a:xfrm rot="18281440" flipH="1" flipV="1">
            <a:off x="4422015" y="2304818"/>
            <a:ext cx="529954" cy="45719"/>
          </a:xfrm>
          <a:prstGeom prst="rightArrow">
            <a:avLst/>
          </a:prstGeom>
          <a:solidFill>
            <a:srgbClr val="FF33FF"/>
          </a:solidFill>
          <a:ln>
            <a:solidFill>
              <a:srgbClr val="FF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ight Arrow 69"/>
          <p:cNvSpPr/>
          <p:nvPr/>
        </p:nvSpPr>
        <p:spPr>
          <a:xfrm rot="18281440" flipH="1" flipV="1">
            <a:off x="3696098" y="3289089"/>
            <a:ext cx="529954" cy="45719"/>
          </a:xfrm>
          <a:prstGeom prst="rightArrow">
            <a:avLst/>
          </a:prstGeom>
          <a:solidFill>
            <a:srgbClr val="FF33FF"/>
          </a:solidFill>
          <a:ln>
            <a:solidFill>
              <a:srgbClr val="FF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ight Arrow 70"/>
          <p:cNvSpPr/>
          <p:nvPr/>
        </p:nvSpPr>
        <p:spPr>
          <a:xfrm rot="18281440" flipH="1" flipV="1">
            <a:off x="2987321" y="4233632"/>
            <a:ext cx="529954" cy="45719"/>
          </a:xfrm>
          <a:prstGeom prst="rightArrow">
            <a:avLst/>
          </a:prstGeom>
          <a:solidFill>
            <a:srgbClr val="FF33FF"/>
          </a:solidFill>
          <a:ln>
            <a:solidFill>
              <a:srgbClr val="FF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ight Arrow 71"/>
          <p:cNvSpPr/>
          <p:nvPr/>
        </p:nvSpPr>
        <p:spPr>
          <a:xfrm rot="18281440" flipH="1" flipV="1">
            <a:off x="2315362" y="5333020"/>
            <a:ext cx="529954" cy="45719"/>
          </a:xfrm>
          <a:prstGeom prst="rightArrow">
            <a:avLst/>
          </a:prstGeom>
          <a:solidFill>
            <a:srgbClr val="FF33FF"/>
          </a:solidFill>
          <a:ln>
            <a:solidFill>
              <a:srgbClr val="FF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ight Arrow 76"/>
          <p:cNvSpPr/>
          <p:nvPr/>
        </p:nvSpPr>
        <p:spPr>
          <a:xfrm rot="18208629" flipV="1">
            <a:off x="2975158" y="3230671"/>
            <a:ext cx="529954" cy="45719"/>
          </a:xfrm>
          <a:prstGeom prst="rightArrow">
            <a:avLst/>
          </a:prstGeom>
          <a:solidFill>
            <a:srgbClr val="FF33FF"/>
          </a:solidFill>
          <a:ln>
            <a:solidFill>
              <a:srgbClr val="FF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ight Arrow 77"/>
          <p:cNvSpPr/>
          <p:nvPr/>
        </p:nvSpPr>
        <p:spPr>
          <a:xfrm rot="18208629" flipV="1">
            <a:off x="3654430" y="2318578"/>
            <a:ext cx="529954" cy="45719"/>
          </a:xfrm>
          <a:prstGeom prst="rightArrow">
            <a:avLst/>
          </a:prstGeom>
          <a:solidFill>
            <a:srgbClr val="FF33FF"/>
          </a:solidFill>
          <a:ln>
            <a:solidFill>
              <a:srgbClr val="FF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Curved Right Arrow 81"/>
          <p:cNvSpPr/>
          <p:nvPr/>
        </p:nvSpPr>
        <p:spPr>
          <a:xfrm rot="5400000" flipV="1">
            <a:off x="4584337" y="797731"/>
            <a:ext cx="257699" cy="767514"/>
          </a:xfrm>
          <a:prstGeom prst="curvedRightArrow">
            <a:avLst/>
          </a:prstGeom>
          <a:solidFill>
            <a:srgbClr val="FF33FF"/>
          </a:solidFill>
          <a:ln w="3175">
            <a:solidFill>
              <a:srgbClr val="FF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3" name="Curved Right Arrow 82"/>
          <p:cNvSpPr/>
          <p:nvPr/>
        </p:nvSpPr>
        <p:spPr>
          <a:xfrm>
            <a:off x="1581574" y="3885811"/>
            <a:ext cx="337060" cy="767514"/>
          </a:xfrm>
          <a:prstGeom prst="curvedRightArrow">
            <a:avLst/>
          </a:prstGeom>
          <a:solidFill>
            <a:srgbClr val="FF33FF"/>
          </a:solidFill>
          <a:ln w="3175">
            <a:solidFill>
              <a:srgbClr val="FF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4" name="Curved Right Arrow 83"/>
          <p:cNvSpPr/>
          <p:nvPr/>
        </p:nvSpPr>
        <p:spPr>
          <a:xfrm>
            <a:off x="1610006" y="5599464"/>
            <a:ext cx="308628" cy="1102756"/>
          </a:xfrm>
          <a:prstGeom prst="curvedRightArrow">
            <a:avLst/>
          </a:prstGeom>
          <a:solidFill>
            <a:srgbClr val="FF33FF"/>
          </a:solidFill>
          <a:ln w="3175">
            <a:solidFill>
              <a:srgbClr val="FF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692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5" grpId="0" animBg="1"/>
      <p:bldP spid="11" grpId="0" animBg="1"/>
      <p:bldP spid="12" grpId="0" animBg="1"/>
      <p:bldP spid="14" grpId="0" animBg="1"/>
      <p:bldP spid="15" grpId="0" animBg="1"/>
      <p:bldP spid="17" grpId="0" animBg="1"/>
      <p:bldP spid="17" grpId="1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62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7" grpId="0" animBg="1"/>
      <p:bldP spid="78" grpId="0" animBg="1"/>
      <p:bldP spid="82" grpId="0" animBg="1"/>
      <p:bldP spid="83" grpId="0" animBg="1"/>
      <p:bldP spid="8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" name="Picture 4" descr="http://www.homeschoolmath.net/teaching/rationals-countabl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65129"/>
            <a:ext cx="8991600" cy="6341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70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Countable Sets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200" dirty="0" smtClean="0">
                <a:solidFill>
                  <a:schemeClr val="tx1"/>
                </a:solidFill>
              </a:rPr>
              <a:t>A </a:t>
            </a:r>
            <a:r>
              <a:rPr lang="en-US" sz="3200" dirty="0">
                <a:solidFill>
                  <a:schemeClr val="tx1"/>
                </a:solidFill>
              </a:rPr>
              <a:t>set is countable if it is finite or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if it can be placed in a 1-1 correspondence with the set of natural numbers,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 N = {1, 2, 3, …}.</a:t>
            </a:r>
          </a:p>
          <a:p>
            <a:pPr>
              <a:defRPr/>
            </a:pPr>
            <a:r>
              <a:rPr lang="en-US" sz="3200" dirty="0"/>
              <a:t>A countable set that is infinite has a cardinality of </a:t>
            </a:r>
            <a:r>
              <a:rPr lang="en-US" sz="3200" i="1" dirty="0"/>
              <a:t>aleph-null</a:t>
            </a:r>
            <a:r>
              <a:rPr lang="en-US" sz="3200" dirty="0"/>
              <a:t>.  The symbol for </a:t>
            </a:r>
            <a:r>
              <a:rPr lang="en-US" sz="3200" i="1" dirty="0"/>
              <a:t>aleph-null </a:t>
            </a:r>
            <a:r>
              <a:rPr lang="en-US" sz="3200" dirty="0"/>
              <a:t>is  </a:t>
            </a:r>
            <a:r>
              <a:rPr 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</a:t>
            </a:r>
            <a:r>
              <a:rPr lang="en-US" sz="3200" baseline="-25000" dirty="0" smtClean="0">
                <a:solidFill>
                  <a:schemeClr val="tx1"/>
                </a:solidFill>
                <a:sym typeface="Symbol" panose="05050102010706020507" pitchFamily="18" charset="2"/>
              </a:rPr>
              <a:t>0</a:t>
            </a:r>
            <a:r>
              <a:rPr lang="en-US" sz="3200" dirty="0" smtClean="0">
                <a:solidFill>
                  <a:schemeClr val="tx1"/>
                </a:solidFill>
                <a:sym typeface="Symbol" panose="05050102010706020507" pitchFamily="18" charset="2"/>
              </a:rPr>
              <a:t> : |</a:t>
            </a:r>
            <a:r>
              <a:rPr lang="en-US" sz="3200" b="1" dirty="0">
                <a:solidFill>
                  <a:schemeClr val="tx1"/>
                </a:solidFill>
                <a:sym typeface="Symbol" panose="05050102010706020507" pitchFamily="18" charset="2"/>
              </a:rPr>
              <a:t>N</a:t>
            </a:r>
            <a:r>
              <a:rPr 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|</a:t>
            </a:r>
            <a:endParaRPr lang="en-US" sz="3200" i="1" dirty="0">
              <a:solidFill>
                <a:schemeClr val="tx1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524001" y="-230832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ar-SA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39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.3PropositionalEquivalences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1.6Rules of Inference</Template>
  <TotalTime>0</TotalTime>
  <Words>427</Words>
  <Application>Microsoft Office PowerPoint</Application>
  <PresentationFormat>Widescreen</PresentationFormat>
  <Paragraphs>79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3" baseType="lpstr">
      <vt:lpstr>ＭＳ Ｐゴシック</vt:lpstr>
      <vt:lpstr>Arial</vt:lpstr>
      <vt:lpstr>Arial Rounded MT Bold</vt:lpstr>
      <vt:lpstr>Calibri</vt:lpstr>
      <vt:lpstr>Cambria</vt:lpstr>
      <vt:lpstr>Cambria Math</vt:lpstr>
      <vt:lpstr>Gulim</vt:lpstr>
      <vt:lpstr>Symbol</vt:lpstr>
      <vt:lpstr>Times New Roman</vt:lpstr>
      <vt:lpstr>Verdana</vt:lpstr>
      <vt:lpstr>Wingdings</vt:lpstr>
      <vt:lpstr>1.3PropositionalEquivalences</vt:lpstr>
      <vt:lpstr>2.5 Cardinality  of Sets</vt:lpstr>
      <vt:lpstr>Cardinality</vt:lpstr>
      <vt:lpstr>Showing that a Set is Countable</vt:lpstr>
      <vt:lpstr>Showing that a Set is Countable</vt:lpstr>
      <vt:lpstr>Positive Rational Numbers are Countable</vt:lpstr>
      <vt:lpstr>Positive Rational Numbers are Countable p/q</vt:lpstr>
      <vt:lpstr>Positive Rational Numbers are Countable p/q</vt:lpstr>
      <vt:lpstr>PowerPoint Presentation</vt:lpstr>
      <vt:lpstr>Countable Sets</vt:lpstr>
      <vt:lpstr>PowerPoint Presentation</vt:lpstr>
      <vt:lpstr>A Computable Function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2013-09-26T11:26:00Z</dcterms:created>
  <dcterms:modified xsi:type="dcterms:W3CDTF">2018-10-30T05:09:51Z</dcterms:modified>
</cp:coreProperties>
</file>