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3"/>
  </p:notesMasterIdLst>
  <p:sldIdLst>
    <p:sldId id="313" r:id="rId2"/>
    <p:sldId id="346" r:id="rId3"/>
    <p:sldId id="347" r:id="rId4"/>
    <p:sldId id="348" r:id="rId5"/>
    <p:sldId id="394" r:id="rId6"/>
    <p:sldId id="350" r:id="rId7"/>
    <p:sldId id="395" r:id="rId8"/>
    <p:sldId id="351" r:id="rId9"/>
    <p:sldId id="393" r:id="rId10"/>
    <p:sldId id="352" r:id="rId11"/>
    <p:sldId id="39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A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2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B1DAC-37B6-44B2-AD2E-71258386D34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6877-E0A2-4752-97F1-1DD06AA7C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A97F4-1D04-4DB8-8022-539AA0C3F024}" type="slidenum">
              <a:rPr lang="zh-TW" altLang="en-US"/>
              <a:pPr/>
              <a:t>1</a:t>
            </a:fld>
            <a:endParaRPr lang="en-US" altLang="zh-TW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07570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009C0-6882-449C-9C70-9E06B9C793F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3771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009C0-6882-449C-9C70-9E06B9C793F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9235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36877-E0A2-4752-97F1-1DD06AA7C2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2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4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13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9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6539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3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1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0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4" y="115094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60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4" name="Rectangle 4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altLang="zh-TW" sz="4000" b="1" dirty="0">
                <a:latin typeface="+mn-lt"/>
                <a:ea typeface="新細明體" pitchFamily="18" charset="-120"/>
              </a:rPr>
              <a:t>The Fundamentals of </a:t>
            </a:r>
            <a:r>
              <a:rPr lang="en-US" altLang="zh-TW" sz="4000" b="1" dirty="0" smtClean="0">
                <a:latin typeface="+mn-lt"/>
                <a:ea typeface="新細明體" pitchFamily="18" charset="-120"/>
              </a:rPr>
              <a:t>Logic</a:t>
            </a:r>
            <a:br>
              <a:rPr lang="en-US" altLang="zh-TW" sz="4000" b="1" dirty="0" smtClean="0">
                <a:latin typeface="+mn-lt"/>
                <a:ea typeface="新細明體" pitchFamily="18" charset="-120"/>
              </a:rPr>
            </a:br>
            <a:r>
              <a:rPr lang="en-US" sz="4000" dirty="0">
                <a:latin typeface="+mn-lt"/>
              </a:rPr>
              <a:t>Applications of Propositional Logic</a:t>
            </a:r>
            <a:endParaRPr lang="en-US" altLang="zh-TW" sz="4000" b="1" dirty="0">
              <a:latin typeface="+mn-lt"/>
              <a:ea typeface="新細明體" pitchFamily="18" charset="-12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39268" y="3752671"/>
            <a:ext cx="28536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400" b="1" kern="0" dirty="0">
                <a:cs typeface="Arial" pitchFamily="34" charset="0"/>
              </a:rPr>
              <a:t>Credit</a:t>
            </a:r>
          </a:p>
          <a:p>
            <a:pPr lvl="0" algn="ctr"/>
            <a:r>
              <a:rPr lang="en-US" sz="2400" b="1" kern="0" dirty="0" err="1" smtClean="0">
                <a:cs typeface="Arial" pitchFamily="34" charset="0"/>
              </a:rPr>
              <a:t>Mehrdad</a:t>
            </a:r>
            <a:r>
              <a:rPr lang="en-US" sz="2400" b="1" kern="0" dirty="0" smtClean="0">
                <a:cs typeface="Arial" pitchFamily="34" charset="0"/>
              </a:rPr>
              <a:t> </a:t>
            </a:r>
            <a:r>
              <a:rPr lang="en-US" sz="2400" b="1" kern="0" dirty="0" err="1" smtClean="0">
                <a:cs typeface="Arial" pitchFamily="34" charset="0"/>
              </a:rPr>
              <a:t>Nojoumian</a:t>
            </a:r>
            <a:endParaRPr lang="en-US" sz="2400" b="1" kern="0" dirty="0" smtClean="0">
              <a:cs typeface="Arial" pitchFamily="34" charset="0"/>
            </a:endParaRPr>
          </a:p>
          <a:p>
            <a:pPr lvl="0" algn="ctr"/>
            <a:r>
              <a:rPr lang="en-US" sz="2400" b="1" kern="0" dirty="0" smtClean="0">
                <a:cs typeface="Arial" pitchFamily="34" charset="0"/>
              </a:rPr>
              <a:t>Husni Al-Muhtaseb</a:t>
            </a:r>
            <a:endParaRPr lang="en-CA" sz="2400" b="1" kern="0" dirty="0"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553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 Circuits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78" y="857956"/>
            <a:ext cx="10645422" cy="5847644"/>
          </a:xfrm>
        </p:spPr>
        <p:txBody>
          <a:bodyPr>
            <a:noAutofit/>
          </a:bodyPr>
          <a:lstStyle/>
          <a:p>
            <a:r>
              <a:rPr lang="en-US" sz="3200" dirty="0"/>
              <a:t>Electronic circuits; each input/output signal </a:t>
            </a:r>
            <a:r>
              <a:rPr lang="en-US" sz="3200" dirty="0" smtClean="0"/>
              <a:t>can </a:t>
            </a:r>
            <a:r>
              <a:rPr lang="en-US" sz="3200" dirty="0"/>
              <a:t>be viewed as a </a:t>
            </a:r>
            <a:r>
              <a:rPr lang="en-US" sz="3200" dirty="0">
                <a:solidFill>
                  <a:schemeClr val="tx1"/>
                </a:solidFill>
              </a:rPr>
              <a:t>0</a:t>
            </a:r>
            <a:r>
              <a:rPr lang="en-US" sz="3200" dirty="0"/>
              <a:t> or </a:t>
            </a:r>
            <a:r>
              <a:rPr lang="en-US" sz="3200" dirty="0">
                <a:solidFill>
                  <a:schemeClr val="tx1"/>
                </a:solidFill>
              </a:rPr>
              <a:t>1</a:t>
            </a:r>
            <a:r>
              <a:rPr lang="en-US" sz="3200" dirty="0"/>
              <a:t>. 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0</a:t>
            </a:r>
            <a:r>
              <a:rPr lang="en-US" dirty="0"/>
              <a:t> represents </a:t>
            </a:r>
            <a:r>
              <a:rPr lang="en-US" b="1" dirty="0" smtClean="0">
                <a:solidFill>
                  <a:srgbClr val="FFFF00"/>
                </a:solidFill>
              </a:rPr>
              <a:t>FALSE</a:t>
            </a:r>
            <a:r>
              <a:rPr lang="en-US" b="1" dirty="0" smtClean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B050"/>
                </a:solidFill>
              </a:rPr>
              <a:t>1</a:t>
            </a:r>
            <a:r>
              <a:rPr lang="en-US" dirty="0"/>
              <a:t> represents </a:t>
            </a:r>
            <a:r>
              <a:rPr lang="en-US" b="1" dirty="0" smtClean="0">
                <a:solidFill>
                  <a:srgbClr val="00B050"/>
                </a:solidFill>
              </a:rPr>
              <a:t>TRUE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sz="3200" dirty="0"/>
              <a:t>Complicated circuits are constructed from three basic circuits called gates.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inverter  (</a:t>
            </a:r>
            <a:r>
              <a:rPr lang="en-US" b="1" dirty="0">
                <a:solidFill>
                  <a:srgbClr val="FFFF00"/>
                </a:solidFill>
              </a:rPr>
              <a:t>NOT gate</a:t>
            </a:r>
            <a:r>
              <a:rPr lang="en-US" dirty="0"/>
              <a:t>) takes an input bit and produces the negation of that bit.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FFFF00"/>
                </a:solidFill>
              </a:rPr>
              <a:t>OR gate </a:t>
            </a:r>
            <a:r>
              <a:rPr lang="en-US" dirty="0"/>
              <a:t>takes two input bits and produces the value equivalent to the disjunction of the two bits.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FFFF00"/>
                </a:solidFill>
              </a:rPr>
              <a:t>AND gate </a:t>
            </a:r>
            <a:r>
              <a:rPr lang="en-US" dirty="0"/>
              <a:t>takes two input bits and produces the value equivalent to the conjunction of the two bits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new_figure_2_1.jpg"/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059" y="3781778"/>
            <a:ext cx="2126914" cy="45253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new_figure_2_1.jpg"/>
          <p:cNvPicPr>
            <a:picLocks noChangeAspect="1"/>
          </p:cNvPicPr>
          <p:nvPr/>
        </p:nvPicPr>
        <p:blipFill rotWithShape="1">
          <a:blip r:embed="rId4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5009" y="4704251"/>
            <a:ext cx="2488018" cy="516335"/>
          </a:xfrm>
          <a:prstGeom prst="rect">
            <a:avLst/>
          </a:prstGeom>
        </p:spPr>
      </p:pic>
      <p:pic>
        <p:nvPicPr>
          <p:cNvPr id="7" name="Picture 6" descr="new_figure_2_1.jpg"/>
          <p:cNvPicPr>
            <a:picLocks noChangeAspect="1"/>
          </p:cNvPicPr>
          <p:nvPr/>
        </p:nvPicPr>
        <p:blipFill rotWithShape="1"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3063" y="5804275"/>
            <a:ext cx="2455474" cy="50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6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w_figure_2_2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48404" y="3062371"/>
            <a:ext cx="8034141" cy="183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553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 Circuits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78" y="857956"/>
            <a:ext cx="10645422" cy="5847644"/>
          </a:xfrm>
        </p:spPr>
        <p:txBody>
          <a:bodyPr>
            <a:no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More </a:t>
            </a:r>
            <a:r>
              <a:rPr lang="en-US" sz="3200" dirty="0"/>
              <a:t>complicated digital circuits can be </a:t>
            </a:r>
            <a:r>
              <a:rPr lang="en-US" sz="3200" dirty="0" smtClean="0"/>
              <a:t>constructed </a:t>
            </a:r>
            <a:br>
              <a:rPr lang="en-US" sz="3200" dirty="0" smtClean="0"/>
            </a:br>
            <a:r>
              <a:rPr lang="en-US" sz="3200" dirty="0" smtClean="0"/>
              <a:t>by </a:t>
            </a:r>
            <a:r>
              <a:rPr lang="en-US" sz="3200" dirty="0"/>
              <a:t>combining these </a:t>
            </a:r>
            <a:r>
              <a:rPr lang="en-US" sz="3200"/>
              <a:t>basic </a:t>
            </a:r>
            <a:r>
              <a:rPr lang="en-US" sz="3200" smtClean="0"/>
              <a:t>circuits to </a:t>
            </a:r>
            <a:r>
              <a:rPr lang="en-US" sz="3200" dirty="0"/>
              <a:t>produce the desired output.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 of 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Translating English to Propositional Logic</a:t>
            </a:r>
          </a:p>
          <a:p>
            <a:r>
              <a:rPr lang="en-US" dirty="0" smtClean="0"/>
              <a:t>System Specifications</a:t>
            </a:r>
          </a:p>
          <a:p>
            <a:r>
              <a:rPr lang="en-US" dirty="0" smtClean="0"/>
              <a:t>Boolean Searching</a:t>
            </a:r>
          </a:p>
          <a:p>
            <a:r>
              <a:rPr lang="en-US" dirty="0" smtClean="0"/>
              <a:t>Logic Puzzles</a:t>
            </a:r>
          </a:p>
          <a:p>
            <a:r>
              <a:rPr lang="en-US" dirty="0" smtClean="0"/>
              <a:t>Logic Circuits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7419"/>
          </a:xfrm>
        </p:spPr>
        <p:txBody>
          <a:bodyPr/>
          <a:lstStyle/>
          <a:p>
            <a:r>
              <a:rPr lang="en-US" dirty="0" smtClean="0"/>
              <a:t>Translating English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6464"/>
            <a:ext cx="10515600" cy="47504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Steps to convert an English sentence to a statement in propositional logic</a:t>
            </a:r>
          </a:p>
          <a:p>
            <a:pPr lvl="1"/>
            <a:r>
              <a:rPr lang="en-US" dirty="0" smtClean="0"/>
              <a:t>Identify </a:t>
            </a:r>
            <a:r>
              <a:rPr lang="en-US" b="1" u="sng" dirty="0" smtClean="0">
                <a:solidFill>
                  <a:srgbClr val="FFFF00"/>
                </a:solidFill>
              </a:rPr>
              <a:t>atomic propositions</a:t>
            </a:r>
            <a:r>
              <a:rPr lang="en-US" u="sng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and represent using propositional variables.</a:t>
            </a:r>
          </a:p>
          <a:p>
            <a:pPr lvl="1"/>
            <a:r>
              <a:rPr lang="en-US" dirty="0" smtClean="0"/>
              <a:t>Determine appropriate </a:t>
            </a:r>
            <a:r>
              <a:rPr lang="en-US" b="1" dirty="0" smtClean="0"/>
              <a:t>logical connectives</a:t>
            </a:r>
          </a:p>
          <a:p>
            <a:r>
              <a:rPr lang="en-US" dirty="0">
                <a:solidFill>
                  <a:schemeClr val="tx1"/>
                </a:solidFill>
              </a:rPr>
              <a:t>“If I go to Riyadh or to </a:t>
            </a:r>
            <a:r>
              <a:rPr lang="en-US" dirty="0" err="1">
                <a:solidFill>
                  <a:schemeClr val="tx1"/>
                </a:solidFill>
              </a:rPr>
              <a:t>Jubail</a:t>
            </a:r>
            <a:r>
              <a:rPr lang="en-US" dirty="0">
                <a:solidFill>
                  <a:schemeClr val="tx1"/>
                </a:solidFill>
              </a:rPr>
              <a:t>, I will not go shopping.”</a:t>
            </a:r>
          </a:p>
          <a:p>
            <a:r>
              <a:rPr lang="en-US" dirty="0" smtClean="0"/>
              <a:t>“If </a:t>
            </a:r>
            <a:r>
              <a:rPr lang="en-US" dirty="0" smtClean="0">
                <a:solidFill>
                  <a:srgbClr val="00B0F0"/>
                </a:solidFill>
              </a:rPr>
              <a:t>I go to Riyadh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to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Jubail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I will </a:t>
            </a:r>
            <a:r>
              <a:rPr lang="en-US" dirty="0" smtClean="0"/>
              <a:t>not</a:t>
            </a:r>
            <a:r>
              <a:rPr lang="en-US" dirty="0" smtClean="0">
                <a:solidFill>
                  <a:srgbClr val="00B050"/>
                </a:solidFill>
              </a:rPr>
              <a:t> go shopping</a:t>
            </a:r>
            <a:r>
              <a:rPr lang="en-US" dirty="0" smtClean="0"/>
              <a:t>.”</a:t>
            </a:r>
          </a:p>
          <a:p>
            <a:pPr lvl="1"/>
            <a:r>
              <a:rPr lang="en-US" i="1" dirty="0" smtClean="0"/>
              <a:t>p: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I go to Riyadh</a:t>
            </a:r>
          </a:p>
          <a:p>
            <a:pPr lvl="1"/>
            <a:r>
              <a:rPr lang="en-US" i="1" dirty="0" smtClean="0"/>
              <a:t>q: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I go to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Jubail</a:t>
            </a: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 lvl="1"/>
            <a:r>
              <a:rPr lang="en-US" i="1" dirty="0" smtClean="0"/>
              <a:t>r: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B050"/>
                </a:solidFill>
              </a:rPr>
              <a:t>I will go shopping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00801" y="5183698"/>
                <a:ext cx="3910584" cy="10772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If </a:t>
                </a:r>
                <a:r>
                  <a:rPr lang="en-US" sz="3200" i="1" dirty="0"/>
                  <a:t>p</a:t>
                </a:r>
                <a:r>
                  <a:rPr lang="en-US" sz="3200" dirty="0"/>
                  <a:t> </a:t>
                </a:r>
                <a:r>
                  <a:rPr lang="en-US" sz="3200" dirty="0">
                    <a:solidFill>
                      <a:srgbClr val="FFFF00"/>
                    </a:solidFill>
                  </a:rPr>
                  <a:t>or</a:t>
                </a:r>
                <a:r>
                  <a:rPr lang="en-US" sz="3200" dirty="0"/>
                  <a:t> </a:t>
                </a:r>
                <a:r>
                  <a:rPr lang="en-US" sz="3200" i="1" dirty="0"/>
                  <a:t>q</a:t>
                </a:r>
                <a:r>
                  <a:rPr lang="en-US" sz="3200" dirty="0"/>
                  <a:t> </a:t>
                </a:r>
                <a:r>
                  <a:rPr lang="en-US" sz="3200" dirty="0">
                    <a:solidFill>
                      <a:srgbClr val="FFFF00"/>
                    </a:solidFill>
                  </a:rPr>
                  <a:t>then</a:t>
                </a:r>
                <a:r>
                  <a:rPr lang="en-US" sz="3200" dirty="0"/>
                  <a:t> </a:t>
                </a:r>
                <a:r>
                  <a:rPr lang="en-US" sz="3200" dirty="0">
                    <a:solidFill>
                      <a:srgbClr val="FFFF00"/>
                    </a:solidFill>
                  </a:rPr>
                  <a:t>not</a:t>
                </a:r>
                <a:r>
                  <a:rPr lang="en-US" sz="3200" dirty="0"/>
                  <a:t> </a:t>
                </a:r>
                <a:r>
                  <a:rPr lang="en-US" sz="3200" i="1" dirty="0" smtClean="0"/>
                  <a:t>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∨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sz="320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→¬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1" y="5183698"/>
                <a:ext cx="3910584" cy="1077218"/>
              </a:xfrm>
              <a:prstGeom prst="rect">
                <a:avLst/>
              </a:prstGeom>
              <a:blipFill>
                <a:blip r:embed="rId2"/>
                <a:stretch>
                  <a:fillRect l="-3888" t="-7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00801" y="4596680"/>
            <a:ext cx="3910584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</a:rPr>
              <a:t>s </a:t>
            </a:r>
            <a:r>
              <a:rPr lang="en-US" altLang="zh-TW" sz="2800" i="1" dirty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t </a:t>
            </a:r>
            <a:r>
              <a:rPr lang="en-US" sz="2800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means</a:t>
            </a:r>
            <a:r>
              <a:rPr lang="en-US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sz="2800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if</a:t>
            </a:r>
            <a:r>
              <a:rPr lang="en-US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 s</a:t>
            </a:r>
            <a:r>
              <a:rPr lang="en-US" altLang="zh-TW" sz="2800" dirty="0" smtClean="0">
                <a:solidFill>
                  <a:schemeClr val="bg1"/>
                </a:solidFill>
              </a:rPr>
              <a:t>, </a:t>
            </a:r>
            <a:r>
              <a:rPr lang="en-US" altLang="zh-TW" sz="2800" i="1" dirty="0" smtClean="0">
                <a:solidFill>
                  <a:schemeClr val="bg1"/>
                </a:solidFill>
              </a:rPr>
              <a:t>t</a:t>
            </a:r>
            <a:endParaRPr lang="en-US" sz="2800" i="1" dirty="0">
              <a:solidFill>
                <a:schemeClr val="bg1"/>
              </a:solidFill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8401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Problem:</a:t>
            </a:r>
            <a:r>
              <a:rPr lang="en-US" dirty="0" smtClean="0"/>
              <a:t> Translate the following sentence into propositional logic: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“You can access the Internet from campus only if you are a computer science major or you are not a freshman.”</a:t>
            </a:r>
          </a:p>
          <a:p>
            <a:pPr>
              <a:buNone/>
            </a:pPr>
            <a:r>
              <a:rPr lang="en-US" dirty="0"/>
              <a:t>“</a:t>
            </a:r>
            <a:r>
              <a:rPr lang="en-US" dirty="0">
                <a:solidFill>
                  <a:srgbClr val="00B0F0"/>
                </a:solidFill>
              </a:rPr>
              <a:t>You can access the Internet from campus </a:t>
            </a:r>
            <a:r>
              <a:rPr lang="en-US" dirty="0"/>
              <a:t>only if </a:t>
            </a:r>
            <a:r>
              <a:rPr lang="en-US" dirty="0">
                <a:solidFill>
                  <a:srgbClr val="00B050"/>
                </a:solidFill>
              </a:rPr>
              <a:t>you are a computer science major</a:t>
            </a:r>
            <a:r>
              <a:rPr lang="en-US" dirty="0"/>
              <a:t> or </a:t>
            </a:r>
            <a:r>
              <a:rPr lang="en-US" dirty="0">
                <a:solidFill>
                  <a:schemeClr val="tx1"/>
                </a:solidFill>
              </a:rPr>
              <a:t>you are </a:t>
            </a:r>
            <a:r>
              <a:rPr lang="en-US" dirty="0"/>
              <a:t>not</a:t>
            </a:r>
            <a:r>
              <a:rPr lang="en-US" dirty="0">
                <a:solidFill>
                  <a:schemeClr val="tx1"/>
                </a:solidFill>
              </a:rPr>
              <a:t> a freshman</a:t>
            </a:r>
            <a:r>
              <a:rPr lang="en-US" dirty="0" smtClean="0"/>
              <a:t>.”</a:t>
            </a:r>
          </a:p>
          <a:p>
            <a:pPr>
              <a:spcBef>
                <a:spcPts val="2400"/>
              </a:spcBef>
              <a:buNone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chemeClr val="tx1"/>
                </a:solidFill>
              </a:rPr>
              <a:t>A Solution</a:t>
            </a:r>
            <a:r>
              <a:rPr lang="en-US" dirty="0" smtClean="0">
                <a:solidFill>
                  <a:schemeClr val="tx1"/>
                </a:solidFill>
              </a:rPr>
              <a:t>: Let </a:t>
            </a:r>
          </a:p>
          <a:p>
            <a:pPr>
              <a:buNone/>
            </a:pPr>
            <a:r>
              <a:rPr lang="en-US" i="1" dirty="0" smtClean="0">
                <a:solidFill>
                  <a:srgbClr val="00B0F0"/>
                </a:solidFill>
                <a:ea typeface="Cambria Math" pitchFamily="18" charset="0"/>
              </a:rPr>
              <a:t>p</a:t>
            </a:r>
            <a:r>
              <a:rPr lang="en-US" i="1" dirty="0" smtClean="0">
                <a:ea typeface="Cambria Math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a typeface="Cambria Math" pitchFamily="18" charset="0"/>
              </a:rPr>
              <a:t>represents</a:t>
            </a:r>
            <a:r>
              <a:rPr lang="en-US" i="1" dirty="0" smtClean="0">
                <a:ea typeface="Cambria Math" pitchFamily="18" charset="0"/>
              </a:rPr>
              <a:t>  </a:t>
            </a:r>
            <a:r>
              <a:rPr lang="en-US" dirty="0" smtClean="0">
                <a:solidFill>
                  <a:srgbClr val="00B0F0"/>
                </a:solidFill>
              </a:rPr>
              <a:t>“</a:t>
            </a:r>
            <a:r>
              <a:rPr lang="en-US" dirty="0">
                <a:solidFill>
                  <a:srgbClr val="00B0F0"/>
                </a:solidFill>
              </a:rPr>
              <a:t>You can access the internet from campus”, </a:t>
            </a:r>
          </a:p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  <a:ea typeface="Cambria Math" pitchFamily="18" charset="0"/>
              </a:rPr>
              <a:t>q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represents</a:t>
            </a:r>
            <a:r>
              <a:rPr lang="en-US" dirty="0" smtClean="0"/>
              <a:t> </a:t>
            </a:r>
            <a:r>
              <a:rPr lang="en-US" dirty="0">
                <a:solidFill>
                  <a:srgbClr val="00B050"/>
                </a:solidFill>
              </a:rPr>
              <a:t>“You are a computer science </a:t>
            </a:r>
            <a:r>
              <a:rPr lang="en-US" dirty="0" smtClean="0">
                <a:solidFill>
                  <a:srgbClr val="00B050"/>
                </a:solidFill>
              </a:rPr>
              <a:t>major”, </a:t>
            </a:r>
            <a:endParaRPr lang="en-US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represents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“You are a freshman”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p </a:t>
            </a:r>
            <a:r>
              <a:rPr lang="en-US" dirty="0" smtClean="0">
                <a:ea typeface="Cambria Math"/>
              </a:rPr>
              <a:t>→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(</a:t>
            </a:r>
            <a:r>
              <a:rPr lang="en-US" i="1" dirty="0" smtClean="0">
                <a:solidFill>
                  <a:schemeClr val="tx1"/>
                </a:solidFill>
                <a:ea typeface="Cambria Math"/>
              </a:rPr>
              <a:t>q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∨ ¬</a:t>
            </a:r>
            <a:r>
              <a:rPr lang="en-US" dirty="0" smtClean="0">
                <a:solidFill>
                  <a:schemeClr val="tx1"/>
                </a:solidFill>
                <a:ea typeface="Cambria Math"/>
              </a:rPr>
              <a:t> </a:t>
            </a:r>
            <a:r>
              <a:rPr lang="en-US" i="1" dirty="0">
                <a:solidFill>
                  <a:schemeClr val="tx1"/>
                </a:solidFill>
                <a:ea typeface="Cambria Math" pitchFamily="18" charset="0"/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78851" y="3583307"/>
            <a:ext cx="3864609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</a:rPr>
              <a:t>s </a:t>
            </a:r>
            <a:r>
              <a:rPr lang="en-US" altLang="zh-TW" sz="2800" i="1" dirty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t </a:t>
            </a:r>
            <a:r>
              <a:rPr lang="en-US" sz="2800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means</a:t>
            </a:r>
            <a:r>
              <a:rPr lang="en-US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sz="2800" i="1" dirty="0" smtClean="0">
                <a:solidFill>
                  <a:schemeClr val="bg1"/>
                </a:solidFill>
              </a:rPr>
              <a:t>s </a:t>
            </a:r>
            <a:r>
              <a:rPr lang="en-US" altLang="zh-TW" sz="2800" dirty="0">
                <a:solidFill>
                  <a:schemeClr val="bg1"/>
                </a:solidFill>
              </a:rPr>
              <a:t>only if </a:t>
            </a:r>
            <a:r>
              <a:rPr lang="en-US" altLang="zh-TW" sz="2800" i="1" dirty="0" smtClean="0">
                <a:solidFill>
                  <a:schemeClr val="bg1"/>
                </a:solidFill>
              </a:rPr>
              <a:t>t</a:t>
            </a:r>
            <a:endParaRPr lang="en-US" sz="2800" i="1" dirty="0">
              <a:solidFill>
                <a:schemeClr val="bg1"/>
              </a:solidFill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5860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30" y="1121790"/>
            <a:ext cx="9823015" cy="535521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System and Software engineers take requirements in English and express them in a precise specification language based on logic.</a:t>
            </a:r>
          </a:p>
          <a:p>
            <a:pPr>
              <a:buNone/>
            </a:pPr>
            <a:r>
              <a:rPr lang="en-US" sz="3200" b="1" dirty="0"/>
              <a:t>   Example</a:t>
            </a:r>
            <a:r>
              <a:rPr lang="en-US" sz="3200" dirty="0"/>
              <a:t>: Express in propositional logic:</a:t>
            </a:r>
          </a:p>
          <a:p>
            <a:pPr>
              <a:buNone/>
            </a:pPr>
            <a:r>
              <a:rPr lang="en-US" sz="3200" dirty="0"/>
              <a:t>  </a:t>
            </a:r>
            <a:r>
              <a:rPr lang="en-US" sz="3200" dirty="0">
                <a:solidFill>
                  <a:schemeClr val="tx1"/>
                </a:solidFill>
              </a:rPr>
              <a:t>“The automated reply cannot be sent when the file system is full”</a:t>
            </a:r>
          </a:p>
          <a:p>
            <a:pPr>
              <a:buNone/>
            </a:pPr>
            <a:r>
              <a:rPr lang="en-US" sz="3200" dirty="0">
                <a:solidFill>
                  <a:schemeClr val="tx1"/>
                </a:solidFill>
              </a:rPr>
              <a:t>“</a:t>
            </a:r>
            <a:r>
              <a:rPr lang="en-US" sz="3200" dirty="0">
                <a:solidFill>
                  <a:srgbClr val="00B050"/>
                </a:solidFill>
              </a:rPr>
              <a:t>The automated reply can</a:t>
            </a:r>
            <a:r>
              <a:rPr lang="en-US" sz="3200" dirty="0"/>
              <a:t>not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rgbClr val="00B050"/>
                </a:solidFill>
              </a:rPr>
              <a:t>be sent </a:t>
            </a:r>
            <a:r>
              <a:rPr lang="en-US" sz="3200" dirty="0"/>
              <a:t>when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rgbClr val="00B0F0"/>
                </a:solidFill>
              </a:rPr>
              <a:t>the file system is full</a:t>
            </a:r>
            <a:r>
              <a:rPr lang="en-US" sz="3200" dirty="0" smtClean="0">
                <a:solidFill>
                  <a:schemeClr val="tx1"/>
                </a:solidFill>
              </a:rPr>
              <a:t>”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One </a:t>
            </a:r>
            <a:r>
              <a:rPr lang="en-US" sz="3200" dirty="0"/>
              <a:t>possible solution: Let </a:t>
            </a:r>
            <a:endParaRPr lang="en-US" sz="3200" dirty="0" smtClean="0"/>
          </a:p>
          <a:p>
            <a:pPr>
              <a:buNone/>
            </a:pPr>
            <a:r>
              <a:rPr lang="en-US" sz="3200" i="1" dirty="0" smtClean="0">
                <a:solidFill>
                  <a:srgbClr val="00B050"/>
                </a:solidFill>
              </a:rPr>
              <a:t>p</a:t>
            </a:r>
            <a:r>
              <a:rPr lang="en-US" sz="3200" dirty="0" smtClean="0"/>
              <a:t> denotes “</a:t>
            </a:r>
            <a:r>
              <a:rPr lang="en-US" sz="3200" dirty="0" smtClean="0">
                <a:solidFill>
                  <a:srgbClr val="00B050"/>
                </a:solidFill>
              </a:rPr>
              <a:t>The automated reply can be sent</a:t>
            </a:r>
            <a:r>
              <a:rPr lang="en-US" sz="3200" dirty="0" smtClean="0"/>
              <a:t>” </a:t>
            </a:r>
          </a:p>
          <a:p>
            <a:pPr>
              <a:buNone/>
            </a:pPr>
            <a:r>
              <a:rPr lang="en-US" sz="3200" i="1" dirty="0" smtClean="0">
                <a:solidFill>
                  <a:srgbClr val="00B0F0"/>
                </a:solidFill>
              </a:rPr>
              <a:t>q</a:t>
            </a:r>
            <a:r>
              <a:rPr lang="en-US" sz="3200" dirty="0" smtClean="0"/>
              <a:t> denotes “</a:t>
            </a:r>
            <a:r>
              <a:rPr lang="en-US" sz="3200" dirty="0" smtClean="0">
                <a:solidFill>
                  <a:srgbClr val="00B0F0"/>
                </a:solidFill>
              </a:rPr>
              <a:t>The file system is full</a:t>
            </a:r>
            <a:r>
              <a:rPr lang="en-US" sz="3200" dirty="0" smtClean="0"/>
              <a:t>”</a:t>
            </a:r>
            <a:r>
              <a:rPr lang="en-US" sz="3200" dirty="0" smtClean="0">
                <a:latin typeface="Cambria Math"/>
                <a:ea typeface="Cambria Math"/>
              </a:rPr>
              <a:t>                               </a:t>
            </a:r>
          </a:p>
          <a:p>
            <a:pPr>
              <a:buNone/>
            </a:pPr>
            <a:r>
              <a:rPr lang="en-US" sz="3200" i="1" dirty="0" smtClean="0">
                <a:solidFill>
                  <a:srgbClr val="00B0F0"/>
                </a:solidFill>
                <a:latin typeface="Cambria Math"/>
                <a:ea typeface="Cambria Math"/>
              </a:rPr>
              <a:t>q</a:t>
            </a:r>
            <a:r>
              <a:rPr lang="en-US" sz="3200" i="1" dirty="0" smtClean="0">
                <a:latin typeface="Cambria Math"/>
                <a:ea typeface="Cambria Math"/>
              </a:rPr>
              <a:t> </a:t>
            </a:r>
            <a:r>
              <a:rPr lang="en-US" sz="3200" dirty="0">
                <a:latin typeface="Cambria Math"/>
                <a:ea typeface="Cambria Math"/>
              </a:rPr>
              <a:t>→ ¬ </a:t>
            </a:r>
            <a:r>
              <a:rPr lang="en-US" sz="3200" i="1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p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97791" y="4983145"/>
            <a:ext cx="383241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Contrapositive of </a:t>
            </a:r>
            <a:r>
              <a:rPr lang="en-US" altLang="zh-TW" sz="2800" i="1" dirty="0" smtClean="0">
                <a:ea typeface="新細明體" pitchFamily="18" charset="-120"/>
              </a:rPr>
              <a:t>r 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2800" i="1" dirty="0" smtClean="0">
                <a:ea typeface="新細明體" pitchFamily="18" charset="-120"/>
              </a:rPr>
              <a:t>s 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is  </a:t>
            </a:r>
          </a:p>
          <a:p>
            <a:r>
              <a:rPr lang="en-US" altLang="zh-TW" sz="2800" dirty="0" smtClean="0">
                <a:ea typeface="新細明體" pitchFamily="18" charset="-120"/>
              </a:rPr>
              <a:t>¬</a:t>
            </a:r>
            <a:r>
              <a:rPr lang="en-US" altLang="zh-TW" sz="2800" i="1" dirty="0" smtClean="0">
                <a:ea typeface="新細明體" pitchFamily="18" charset="-120"/>
              </a:rPr>
              <a:t>s 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2800" dirty="0" smtClean="0">
                <a:ea typeface="新細明體" pitchFamily="18" charset="-120"/>
              </a:rPr>
              <a:t>¬</a:t>
            </a:r>
            <a:r>
              <a:rPr lang="en-US" altLang="zh-TW" sz="2800" i="1" dirty="0" smtClean="0">
                <a:ea typeface="新細明體" pitchFamily="18" charset="-120"/>
              </a:rPr>
              <a:t>r.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4993" y="5879804"/>
            <a:ext cx="2546534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>
                <a:latin typeface="Cambria Math"/>
                <a:ea typeface="Cambria Math"/>
              </a:rPr>
              <a:t>¬ (¬ </a:t>
            </a:r>
            <a:r>
              <a:rPr lang="en-US" sz="2800" i="1" dirty="0" smtClean="0">
                <a:latin typeface="Cambria Math"/>
                <a:ea typeface="Cambria Math"/>
              </a:rPr>
              <a:t>p </a:t>
            </a:r>
            <a:r>
              <a:rPr lang="en-US" sz="2800" i="1" dirty="0">
                <a:latin typeface="Cambria Math"/>
                <a:ea typeface="Cambria Math"/>
              </a:rPr>
              <a:t>) </a:t>
            </a:r>
            <a:r>
              <a:rPr lang="en-US" sz="2800" dirty="0">
                <a:latin typeface="Cambria Math"/>
                <a:ea typeface="Cambria Math"/>
              </a:rPr>
              <a:t>→ </a:t>
            </a:r>
            <a:r>
              <a:rPr lang="en-US" sz="2800" dirty="0" smtClean="0">
                <a:latin typeface="Cambria Math"/>
                <a:ea typeface="Cambria Math"/>
              </a:rPr>
              <a:t>¬</a:t>
            </a:r>
            <a:r>
              <a:rPr lang="en-US" sz="2800" i="1" dirty="0" smtClean="0">
                <a:latin typeface="Cambria Math"/>
                <a:ea typeface="Cambria Math"/>
              </a:rPr>
              <a:t>q</a:t>
            </a:r>
            <a:endParaRPr lang="en-US" sz="2800" i="1" dirty="0"/>
          </a:p>
        </p:txBody>
      </p:sp>
      <p:sp>
        <p:nvSpPr>
          <p:cNvPr id="7" name="Rectangle 6"/>
          <p:cNvSpPr/>
          <p:nvPr/>
        </p:nvSpPr>
        <p:spPr>
          <a:xfrm>
            <a:off x="5153890" y="5879804"/>
            <a:ext cx="2546534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i="1" dirty="0" smtClean="0">
                <a:latin typeface="Cambria Math"/>
                <a:ea typeface="Cambria Math"/>
              </a:rPr>
              <a:t>p </a:t>
            </a:r>
            <a:r>
              <a:rPr lang="en-US" sz="2800" dirty="0" smtClean="0">
                <a:latin typeface="Cambria Math"/>
                <a:ea typeface="Cambria Math"/>
              </a:rPr>
              <a:t>→ ¬</a:t>
            </a:r>
            <a:r>
              <a:rPr lang="en-US" sz="2800" i="1" dirty="0" smtClean="0">
                <a:latin typeface="Cambria Math"/>
                <a:ea typeface="Cambria Math"/>
              </a:rPr>
              <a:t>q</a:t>
            </a:r>
            <a:endParaRPr lang="en-US" sz="2800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172202" y="3799395"/>
            <a:ext cx="3886201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</a:rPr>
              <a:t>u </a:t>
            </a:r>
            <a:r>
              <a:rPr lang="en-US" altLang="zh-TW" sz="2800" dirty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</a:t>
            </a:r>
            <a:r>
              <a:rPr lang="en-US" altLang="zh-TW" sz="2800" i="1" dirty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v </a:t>
            </a:r>
            <a:r>
              <a:rPr lang="en-US" sz="2800" dirty="0" smtClean="0">
                <a:solidFill>
                  <a:schemeClr val="dk1"/>
                </a:solidFill>
                <a:ea typeface="新細明體" pitchFamily="18" charset="-120"/>
                <a:sym typeface="Symbol" pitchFamily="18" charset="2"/>
              </a:rPr>
              <a:t>means </a:t>
            </a:r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</a:rPr>
              <a:t>v </a:t>
            </a:r>
            <a:r>
              <a:rPr lang="en-US" altLang="zh-TW" sz="2800" dirty="0">
                <a:solidFill>
                  <a:schemeClr val="dk1"/>
                </a:solidFill>
                <a:ea typeface="新細明體" pitchFamily="18" charset="-120"/>
              </a:rPr>
              <a:t>when</a:t>
            </a:r>
            <a:r>
              <a:rPr lang="en-US" altLang="zh-TW" sz="2800" i="1" dirty="0">
                <a:solidFill>
                  <a:schemeClr val="dk1"/>
                </a:solidFill>
                <a:ea typeface="新細明體" pitchFamily="18" charset="-120"/>
              </a:rPr>
              <a:t> </a:t>
            </a:r>
            <a:r>
              <a:rPr lang="en-US" altLang="zh-TW" sz="2800" i="1" dirty="0" smtClean="0">
                <a:solidFill>
                  <a:schemeClr val="dk1"/>
                </a:solidFill>
                <a:ea typeface="新細明體" pitchFamily="18" charset="-120"/>
              </a:rPr>
              <a:t>u</a:t>
            </a:r>
            <a:endParaRPr lang="en-US" sz="2800" i="1" dirty="0">
              <a:solidFill>
                <a:schemeClr val="dk1"/>
              </a:solidFill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026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Consistent System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78" y="1207008"/>
            <a:ext cx="11097909" cy="51252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/>
              <a:t>   </a:t>
            </a:r>
            <a:r>
              <a:rPr lang="en-US" sz="3200" b="1" dirty="0" smtClean="0"/>
              <a:t>Definition</a:t>
            </a:r>
            <a:r>
              <a:rPr lang="en-US" sz="3200" dirty="0"/>
              <a:t>: A list of propositions is </a:t>
            </a:r>
            <a:r>
              <a:rPr lang="en-US" sz="3200" b="1" dirty="0"/>
              <a:t>consistent</a:t>
            </a:r>
            <a:r>
              <a:rPr lang="en-US" sz="3200" dirty="0"/>
              <a:t> if it is possible to assign true/false values to the proposition variables so that each proposition is </a:t>
            </a:r>
            <a:r>
              <a:rPr lang="en-US" sz="3200" b="1" dirty="0" smtClean="0">
                <a:solidFill>
                  <a:srgbClr val="92D050"/>
                </a:solidFill>
              </a:rPr>
              <a:t>TRUE</a:t>
            </a:r>
            <a:r>
              <a:rPr lang="en-US" sz="3200" dirty="0" smtClean="0"/>
              <a:t>.</a:t>
            </a:r>
            <a:endParaRPr lang="en-US" sz="3200" dirty="0"/>
          </a:p>
          <a:p>
            <a:pPr>
              <a:buNone/>
            </a:pPr>
            <a:r>
              <a:rPr lang="en-US" sz="3200" b="1" dirty="0" smtClean="0"/>
              <a:t>Exercise</a:t>
            </a:r>
            <a:r>
              <a:rPr lang="en-US" sz="3200" dirty="0"/>
              <a:t>: Are these specifications consistent?</a:t>
            </a:r>
          </a:p>
          <a:p>
            <a:pPr lvl="1"/>
            <a:r>
              <a:rPr lang="en-US" sz="2800" dirty="0" smtClean="0"/>
              <a:t>“</a:t>
            </a:r>
            <a:r>
              <a:rPr lang="en-US" sz="2800" dirty="0"/>
              <a:t>The diagnostic message is stored in the buffer or it is retransmitted</a:t>
            </a:r>
            <a:r>
              <a:rPr lang="en-US" sz="2800" dirty="0" smtClean="0"/>
              <a:t>.”</a:t>
            </a:r>
            <a:endParaRPr lang="en-US" sz="1600" dirty="0"/>
          </a:p>
          <a:p>
            <a:pPr lvl="1"/>
            <a:r>
              <a:rPr lang="en-US" sz="2800" dirty="0"/>
              <a:t>“The diagnostic message is not stored in the buffer</a:t>
            </a:r>
            <a:r>
              <a:rPr lang="en-US" sz="2800" dirty="0" smtClean="0"/>
              <a:t>.”</a:t>
            </a:r>
            <a:endParaRPr lang="en-US" sz="1600" dirty="0"/>
          </a:p>
          <a:p>
            <a:pPr lvl="1"/>
            <a:r>
              <a:rPr lang="en-US" sz="2800" dirty="0"/>
              <a:t>“If the diagnostic message is stored in the buffer, then it is retransmitted</a:t>
            </a:r>
            <a:r>
              <a:rPr lang="en-US" sz="2800" dirty="0" smtClean="0"/>
              <a:t>.”</a:t>
            </a:r>
          </a:p>
          <a:p>
            <a:pPr lvl="1"/>
            <a:r>
              <a:rPr lang="en-US" sz="2800" i="1" dirty="0">
                <a:latin typeface="Cambria Math"/>
                <a:ea typeface="Cambria Math"/>
              </a:rPr>
              <a:t>p</a:t>
            </a:r>
            <a:r>
              <a:rPr lang="en-US" sz="2800" dirty="0">
                <a:latin typeface="Cambria Math"/>
                <a:ea typeface="Cambria Math"/>
              </a:rPr>
              <a:t> ∨ 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q,</a:t>
            </a:r>
            <a:r>
              <a:rPr lang="en-US" sz="2800" dirty="0"/>
              <a:t> </a:t>
            </a:r>
            <a:r>
              <a:rPr lang="en-US" sz="2800" dirty="0">
                <a:latin typeface="Cambria Math"/>
                <a:ea typeface="Cambria Math"/>
              </a:rPr>
              <a:t>¬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p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i="1" dirty="0">
                <a:latin typeface="Cambria Math"/>
                <a:ea typeface="Cambria Math"/>
              </a:rPr>
              <a:t>p → q</a:t>
            </a:r>
            <a:r>
              <a:rPr lang="en-US" sz="2800" dirty="0"/>
              <a:t>.   When </a:t>
            </a:r>
            <a:r>
              <a:rPr lang="en-US" sz="2800" i="1" dirty="0"/>
              <a:t>p</a:t>
            </a:r>
            <a:r>
              <a:rPr lang="en-US" sz="2800" dirty="0"/>
              <a:t> is </a:t>
            </a:r>
            <a:r>
              <a:rPr lang="en-US" sz="2800" b="1" dirty="0" smtClean="0">
                <a:solidFill>
                  <a:srgbClr val="FFC000"/>
                </a:solidFill>
              </a:rPr>
              <a:t>FALSE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i="1" dirty="0"/>
              <a:t>q</a:t>
            </a:r>
            <a:r>
              <a:rPr lang="en-US" sz="2800" dirty="0"/>
              <a:t> is </a:t>
            </a:r>
            <a:r>
              <a:rPr lang="en-US" sz="2800" b="1" dirty="0">
                <a:solidFill>
                  <a:srgbClr val="92D050"/>
                </a:solidFill>
              </a:rPr>
              <a:t>TRUE</a:t>
            </a:r>
            <a:r>
              <a:rPr lang="en-US" sz="2800" dirty="0" smtClean="0"/>
              <a:t> </a:t>
            </a:r>
            <a:r>
              <a:rPr lang="en-US" sz="2800" dirty="0"/>
              <a:t>all three statements are </a:t>
            </a:r>
            <a:r>
              <a:rPr lang="en-US" sz="2800" b="1" dirty="0">
                <a:solidFill>
                  <a:srgbClr val="92D050"/>
                </a:solidFill>
              </a:rPr>
              <a:t>TRUE</a:t>
            </a:r>
            <a:r>
              <a:rPr lang="en-US" sz="2800" dirty="0" smtClean="0"/>
              <a:t>. </a:t>
            </a:r>
            <a:r>
              <a:rPr lang="en-US" sz="2800" dirty="0"/>
              <a:t>So the specification is </a:t>
            </a:r>
            <a:r>
              <a:rPr lang="en-US" sz="2800" b="1" dirty="0"/>
              <a:t>consistent</a:t>
            </a:r>
            <a:r>
              <a:rPr lang="en-US" sz="2800" dirty="0"/>
              <a:t>.</a:t>
            </a:r>
          </a:p>
          <a:p>
            <a:pPr lvl="1"/>
            <a:endParaRPr lang="en-US" sz="2800" dirty="0"/>
          </a:p>
          <a:p>
            <a:pPr>
              <a:buNone/>
            </a:pPr>
            <a:r>
              <a:rPr lang="en-US" sz="4000" b="1" dirty="0" smtClean="0"/>
              <a:t>   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0669122" y="3365280"/>
            <a:ext cx="950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FFFF00"/>
                </a:solidFill>
                <a:latin typeface="Cambria Math"/>
                <a:ea typeface="Cambria Math"/>
              </a:rPr>
              <a:t>p</a:t>
            </a:r>
            <a:r>
              <a:rPr lang="en-US" sz="2800" dirty="0">
                <a:solidFill>
                  <a:srgbClr val="FFFF00"/>
                </a:solidFill>
                <a:latin typeface="Cambria Math"/>
                <a:ea typeface="Cambria Math"/>
              </a:rPr>
              <a:t> ∨ </a:t>
            </a:r>
            <a:r>
              <a:rPr lang="en-US" sz="2800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q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78711" y="3559316"/>
            <a:ext cx="652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latin typeface="Cambria Math"/>
                <a:ea typeface="Cambria Math"/>
              </a:rPr>
              <a:t>¬</a:t>
            </a:r>
            <a:r>
              <a:rPr lang="en-US" sz="2800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p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464128" y="4255125"/>
            <a:ext cx="1040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FFFF00"/>
                </a:solidFill>
                <a:latin typeface="Cambria Math"/>
                <a:ea typeface="Cambria Math"/>
              </a:rPr>
              <a:t>p → q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Boolean </a:t>
            </a:r>
            <a:r>
              <a:rPr lang="en-US" dirty="0" smtClean="0"/>
              <a:t>Searches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Logical </a:t>
            </a:r>
            <a:r>
              <a:rPr lang="en-US" dirty="0"/>
              <a:t>connectives are used </a:t>
            </a:r>
            <a:r>
              <a:rPr lang="en-US" dirty="0" smtClean="0"/>
              <a:t>in </a:t>
            </a:r>
            <a:r>
              <a:rPr lang="en-US" dirty="0"/>
              <a:t>searches of large collections of </a:t>
            </a:r>
            <a:r>
              <a:rPr lang="en-US" dirty="0" smtClean="0"/>
              <a:t>information</a:t>
            </a:r>
            <a:endParaRPr lang="en-US" dirty="0"/>
          </a:p>
          <a:p>
            <a:pPr lvl="1"/>
            <a:r>
              <a:rPr lang="en-US" dirty="0"/>
              <a:t>   Indexes of Web pages, these searches employ techniques from propositional </a:t>
            </a:r>
            <a:r>
              <a:rPr lang="en-US" dirty="0" smtClean="0"/>
              <a:t>logic</a:t>
            </a:r>
            <a:endParaRPr lang="en-US" dirty="0"/>
          </a:p>
          <a:p>
            <a:r>
              <a:rPr lang="en-US" dirty="0" smtClean="0"/>
              <a:t>AND </a:t>
            </a:r>
            <a:r>
              <a:rPr lang="en-US" dirty="0"/>
              <a:t>is used to match records that contain both of the two </a:t>
            </a:r>
            <a:r>
              <a:rPr lang="en-US"/>
              <a:t>search </a:t>
            </a:r>
            <a:r>
              <a:rPr lang="en-US" smtClean="0"/>
              <a:t>items</a:t>
            </a:r>
            <a:endParaRPr lang="en-US" dirty="0"/>
          </a:p>
          <a:p>
            <a:r>
              <a:rPr lang="en-US" dirty="0"/>
              <a:t>OR is used to match one or both of two search </a:t>
            </a:r>
            <a:r>
              <a:rPr lang="en-US" dirty="0" smtClean="0"/>
              <a:t>items</a:t>
            </a:r>
            <a:endParaRPr lang="en-US" dirty="0"/>
          </a:p>
          <a:p>
            <a:r>
              <a:rPr lang="en-US" dirty="0"/>
              <a:t>NOT is used to exclude a particular search item </a:t>
            </a:r>
            <a:endParaRPr lang="en-US" dirty="0" smtClean="0"/>
          </a:p>
          <a:p>
            <a:pPr lvl="1"/>
            <a:r>
              <a:rPr lang="en-US" dirty="0" smtClean="0"/>
              <a:t>- </a:t>
            </a:r>
            <a:r>
              <a:rPr lang="en-US" dirty="0"/>
              <a:t>is used in </a:t>
            </a:r>
            <a:r>
              <a:rPr lang="en-US" dirty="0" smtClean="0"/>
              <a:t>Google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7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6276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 Puzzles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73" y="1008668"/>
            <a:ext cx="10416619" cy="5696932"/>
          </a:xfrm>
        </p:spPr>
        <p:txBody>
          <a:bodyPr>
            <a:noAutofit/>
          </a:bodyPr>
          <a:lstStyle/>
          <a:p>
            <a:r>
              <a:rPr lang="en-US" sz="2800" dirty="0"/>
              <a:t>An island has two kinds of inhabitants, </a:t>
            </a:r>
            <a:r>
              <a:rPr lang="en-US" sz="2800" i="1" dirty="0"/>
              <a:t>knights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92D050"/>
                </a:solidFill>
              </a:rPr>
              <a:t>who always tell the truth</a:t>
            </a:r>
            <a:r>
              <a:rPr lang="en-US" sz="2800" dirty="0"/>
              <a:t>, and </a:t>
            </a:r>
            <a:r>
              <a:rPr lang="en-US" sz="2800" i="1" dirty="0"/>
              <a:t>knaves</a:t>
            </a:r>
            <a:r>
              <a:rPr lang="en-US" sz="2800" dirty="0"/>
              <a:t>, </a:t>
            </a:r>
            <a:r>
              <a:rPr lang="en-US" sz="2800" b="1" dirty="0">
                <a:solidFill>
                  <a:schemeClr val="tx1"/>
                </a:solidFill>
              </a:rPr>
              <a:t>who always lie</a:t>
            </a:r>
            <a:r>
              <a:rPr lang="en-US" sz="2800" dirty="0"/>
              <a:t>. </a:t>
            </a:r>
          </a:p>
          <a:p>
            <a:r>
              <a:rPr lang="en-US" sz="2800" dirty="0"/>
              <a:t>You go to the island and meet A and B. </a:t>
            </a:r>
          </a:p>
          <a:p>
            <a:pPr lvl="1"/>
            <a:r>
              <a:rPr lang="en-US" sz="2800" dirty="0"/>
              <a:t>A says “</a:t>
            </a:r>
            <a:r>
              <a:rPr lang="en-US" sz="2800" dirty="0">
                <a:solidFill>
                  <a:srgbClr val="00B0F0"/>
                </a:solidFill>
              </a:rPr>
              <a:t>B is a knight</a:t>
            </a:r>
            <a:r>
              <a:rPr lang="en-US" sz="2800" dirty="0"/>
              <a:t>.”</a:t>
            </a:r>
          </a:p>
          <a:p>
            <a:pPr lvl="1"/>
            <a:r>
              <a:rPr lang="en-US" sz="2800" dirty="0"/>
              <a:t>B says “</a:t>
            </a:r>
            <a:r>
              <a:rPr lang="en-US" sz="2800" dirty="0">
                <a:solidFill>
                  <a:srgbClr val="00B0F0"/>
                </a:solidFill>
              </a:rPr>
              <a:t>The two of us are of opposite types</a:t>
            </a:r>
            <a:r>
              <a:rPr lang="en-US" sz="2800" dirty="0"/>
              <a:t>.”</a:t>
            </a:r>
          </a:p>
          <a:p>
            <a:pPr>
              <a:buNone/>
            </a:pPr>
            <a:r>
              <a:rPr lang="en-US" sz="2800" dirty="0" smtClean="0"/>
              <a:t>What </a:t>
            </a:r>
            <a:r>
              <a:rPr lang="en-US" sz="2800" dirty="0"/>
              <a:t>are the types of A and B</a:t>
            </a:r>
            <a:r>
              <a:rPr lang="en-US" sz="2800" dirty="0" smtClean="0"/>
              <a:t>?</a:t>
            </a:r>
            <a:endParaRPr lang="en-US" sz="2400" dirty="0">
              <a:sym typeface="Symbol"/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1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6276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 Puzzles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73" y="1008668"/>
            <a:ext cx="10416619" cy="5696932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A </a:t>
            </a:r>
            <a:r>
              <a:rPr lang="en-US" sz="2400" dirty="0"/>
              <a:t>says “</a:t>
            </a:r>
            <a:r>
              <a:rPr lang="en-US" sz="2400" dirty="0">
                <a:solidFill>
                  <a:srgbClr val="00B0F0"/>
                </a:solidFill>
              </a:rPr>
              <a:t>B is a knight</a:t>
            </a:r>
            <a:r>
              <a:rPr lang="en-US" sz="2400" dirty="0"/>
              <a:t>.”</a:t>
            </a:r>
          </a:p>
          <a:p>
            <a:pPr lvl="1"/>
            <a:r>
              <a:rPr lang="en-US" sz="2400" dirty="0"/>
              <a:t>B says “</a:t>
            </a:r>
            <a:r>
              <a:rPr lang="en-US" sz="2400" dirty="0">
                <a:solidFill>
                  <a:srgbClr val="00B0F0"/>
                </a:solidFill>
              </a:rPr>
              <a:t>The two of us are of opposite types</a:t>
            </a:r>
            <a:r>
              <a:rPr lang="en-US" sz="2400" dirty="0"/>
              <a:t>.”</a:t>
            </a:r>
            <a:endParaRPr lang="en-US" sz="2800" dirty="0"/>
          </a:p>
          <a:p>
            <a:pPr>
              <a:buNone/>
            </a:pPr>
            <a:r>
              <a:rPr lang="en-US" sz="2800" b="1" dirty="0" smtClean="0"/>
              <a:t>Solution</a:t>
            </a:r>
            <a:r>
              <a:rPr lang="en-US" sz="2800" b="1" dirty="0"/>
              <a:t>: </a:t>
            </a:r>
            <a:r>
              <a:rPr lang="en-US" sz="2800" dirty="0"/>
              <a:t>Let </a:t>
            </a:r>
            <a:endParaRPr lang="en-US" sz="2800" dirty="0" smtClean="0"/>
          </a:p>
          <a:p>
            <a:r>
              <a:rPr lang="en-US" sz="2800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800" dirty="0" smtClean="0"/>
              <a:t> </a:t>
            </a:r>
            <a:r>
              <a:rPr lang="en-US" sz="2800" dirty="0"/>
              <a:t>be the </a:t>
            </a:r>
            <a:r>
              <a:rPr lang="en-US" sz="2800" dirty="0" smtClean="0"/>
              <a:t>statement: </a:t>
            </a: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is a knight </a:t>
            </a:r>
            <a:r>
              <a:rPr lang="en-US" sz="2800" dirty="0" smtClean="0"/>
              <a:t>and </a:t>
            </a:r>
          </a:p>
          <a:p>
            <a:r>
              <a:rPr lang="en-US" sz="2800" i="1" dirty="0" smtClean="0">
                <a:solidFill>
                  <a:srgbClr val="FFC000"/>
                </a:solidFill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800" dirty="0" smtClean="0"/>
              <a:t> </a:t>
            </a:r>
            <a:r>
              <a:rPr lang="en-US" sz="2800" dirty="0"/>
              <a:t>be the </a:t>
            </a:r>
            <a:r>
              <a:rPr lang="en-US" sz="2800" dirty="0" smtClean="0"/>
              <a:t>statement: </a:t>
            </a:r>
            <a:r>
              <a:rPr lang="en-US" sz="2800" dirty="0" smtClean="0">
                <a:solidFill>
                  <a:srgbClr val="FFC000"/>
                </a:solidFill>
              </a:rPr>
              <a:t>B </a:t>
            </a:r>
            <a:r>
              <a:rPr lang="en-US" sz="2800" dirty="0">
                <a:solidFill>
                  <a:srgbClr val="FFC000"/>
                </a:solidFill>
              </a:rPr>
              <a:t>is a </a:t>
            </a:r>
            <a:r>
              <a:rPr lang="en-US" sz="2800" dirty="0" smtClean="0">
                <a:solidFill>
                  <a:srgbClr val="FFC000"/>
                </a:solidFill>
              </a:rPr>
              <a:t>knight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So</a:t>
            </a:r>
            <a:r>
              <a:rPr lang="en-US" sz="2800" dirty="0"/>
              <a:t>, then </a:t>
            </a:r>
            <a:endParaRPr lang="en-US" sz="2800" dirty="0" smtClean="0"/>
          </a:p>
          <a:p>
            <a:r>
              <a:rPr lang="en-US" sz="2800" i="1" dirty="0" smtClean="0">
                <a:solidFill>
                  <a:srgbClr val="00B050"/>
                </a:solidFill>
                <a:sym typeface="Symbol"/>
              </a:rPr>
              <a:t> </a:t>
            </a:r>
            <a:r>
              <a:rPr lang="en-US" sz="2800" i="1" dirty="0">
                <a:solidFill>
                  <a:srgbClr val="00B050"/>
                </a:solidFill>
                <a:sym typeface="Symbol"/>
              </a:rPr>
              <a:t>p</a:t>
            </a:r>
            <a:r>
              <a:rPr lang="en-US" sz="2800" dirty="0">
                <a:sym typeface="Symbol"/>
              </a:rPr>
              <a:t> represents the </a:t>
            </a:r>
            <a:r>
              <a:rPr lang="en-US" sz="2800" dirty="0" smtClean="0">
                <a:sym typeface="Symbol"/>
              </a:rPr>
              <a:t>proposition: </a:t>
            </a:r>
            <a:r>
              <a:rPr lang="en-US" sz="2800" dirty="0" smtClean="0">
                <a:solidFill>
                  <a:srgbClr val="00B050"/>
                </a:solidFill>
                <a:sym typeface="Symbol"/>
              </a:rPr>
              <a:t>A </a:t>
            </a:r>
            <a:r>
              <a:rPr lang="en-US" sz="2800" dirty="0">
                <a:solidFill>
                  <a:srgbClr val="00B050"/>
                </a:solidFill>
                <a:sym typeface="Symbol"/>
              </a:rPr>
              <a:t>is a knave </a:t>
            </a:r>
            <a:r>
              <a:rPr lang="en-US" sz="2800" dirty="0">
                <a:sym typeface="Symbol"/>
              </a:rPr>
              <a:t>and </a:t>
            </a:r>
            <a:endParaRPr lang="en-US" sz="2800" dirty="0" smtClean="0">
              <a:sym typeface="Symbol"/>
            </a:endParaRPr>
          </a:p>
          <a:p>
            <a:r>
              <a:rPr lang="en-US" sz="2800" i="1" dirty="0" smtClean="0">
                <a:solidFill>
                  <a:srgbClr val="00B0F0"/>
                </a:solidFill>
                <a:sym typeface="Symbol"/>
              </a:rPr>
              <a:t> q</a:t>
            </a:r>
            <a:r>
              <a:rPr lang="en-US" sz="2800" dirty="0">
                <a:sym typeface="Symbol"/>
              </a:rPr>
              <a:t> represents the proposition </a:t>
            </a:r>
            <a:r>
              <a:rPr lang="en-US" sz="2800" dirty="0">
                <a:solidFill>
                  <a:srgbClr val="00B0F0"/>
                </a:solidFill>
                <a:sym typeface="Symbol"/>
              </a:rPr>
              <a:t>B is a knave</a:t>
            </a:r>
            <a:r>
              <a:rPr lang="en-US" sz="2800" dirty="0">
                <a:sym typeface="Symbol"/>
              </a:rPr>
              <a:t>.</a:t>
            </a:r>
          </a:p>
          <a:p>
            <a:pPr lvl="1"/>
            <a:r>
              <a:rPr lang="en-US" sz="2400" dirty="0">
                <a:sym typeface="Symbol"/>
              </a:rPr>
              <a:t>If A is a knight, then </a:t>
            </a:r>
            <a:r>
              <a:rPr lang="en-US" sz="2400" i="1" dirty="0">
                <a:latin typeface="Cambria Math" pitchFamily="18" charset="0"/>
                <a:ea typeface="Cambria Math" pitchFamily="18" charset="0"/>
                <a:sym typeface="Symbol"/>
              </a:rPr>
              <a:t>p</a:t>
            </a:r>
            <a:r>
              <a:rPr lang="en-US" sz="2400" dirty="0">
                <a:sym typeface="Symbol"/>
              </a:rPr>
              <a:t>  is  true. Since knights tell the truth, </a:t>
            </a:r>
            <a:r>
              <a:rPr lang="en-US" sz="2400" i="1" dirty="0">
                <a:sym typeface="Symbol"/>
              </a:rPr>
              <a:t>q </a:t>
            </a:r>
            <a:r>
              <a:rPr lang="en-US" sz="2400" dirty="0">
                <a:sym typeface="Symbol"/>
              </a:rPr>
              <a:t>must also be true. This is a contradiction.</a:t>
            </a:r>
            <a:endParaRPr lang="en-US" sz="2400" i="1" dirty="0">
              <a:sym typeface="Symbol"/>
            </a:endParaRPr>
          </a:p>
          <a:p>
            <a:pPr lvl="1"/>
            <a:r>
              <a:rPr lang="en-US" sz="2400" dirty="0">
                <a:sym typeface="Symbol"/>
              </a:rPr>
              <a:t>If A is a knave, then B must not be a knight since knaves always lie. So, then both </a:t>
            </a:r>
            <a:r>
              <a:rPr lang="en-US" sz="2400" i="1" dirty="0">
                <a:sym typeface="Symbol"/>
              </a:rPr>
              <a:t> p </a:t>
            </a:r>
            <a:r>
              <a:rPr lang="en-US" sz="2400" dirty="0">
                <a:sym typeface="Symbol"/>
              </a:rPr>
              <a:t>and</a:t>
            </a:r>
            <a:r>
              <a:rPr lang="en-US" sz="2400" i="1" dirty="0">
                <a:sym typeface="Symbol"/>
              </a:rPr>
              <a:t>  q </a:t>
            </a:r>
            <a:r>
              <a:rPr lang="en-US" sz="2400" dirty="0">
                <a:sym typeface="Symbol"/>
              </a:rPr>
              <a:t>hold since both are knaves</a:t>
            </a:r>
            <a:r>
              <a:rPr lang="en-US" sz="2400" i="1" dirty="0">
                <a:sym typeface="Symbol"/>
              </a:rPr>
              <a:t>.</a:t>
            </a:r>
            <a:endParaRPr lang="en-US" sz="2400" dirty="0">
              <a:sym typeface="Symbo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9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842</Words>
  <Application>Microsoft Office PowerPoint</Application>
  <PresentationFormat>Widescreen</PresentationFormat>
  <Paragraphs>107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新細明體</vt:lpstr>
      <vt:lpstr>Symbol</vt:lpstr>
      <vt:lpstr>Office Theme</vt:lpstr>
      <vt:lpstr>The Fundamentals of Logic Applications of Propositional Logic</vt:lpstr>
      <vt:lpstr>Applications of Propositional Logic</vt:lpstr>
      <vt:lpstr>Translating English Sentences</vt:lpstr>
      <vt:lpstr>Example</vt:lpstr>
      <vt:lpstr>System Specifications</vt:lpstr>
      <vt:lpstr>Consistent System Specifications</vt:lpstr>
      <vt:lpstr>Boolean Searches</vt:lpstr>
      <vt:lpstr>Logic Puzzles</vt:lpstr>
      <vt:lpstr>Logic Puzzles</vt:lpstr>
      <vt:lpstr>Logic Circuits </vt:lpstr>
      <vt:lpstr>Logic Circuits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Structures</dc:title>
  <dc:creator>husni</dc:creator>
  <cp:lastModifiedBy>Husni11</cp:lastModifiedBy>
  <cp:revision>63</cp:revision>
  <dcterms:created xsi:type="dcterms:W3CDTF">2014-09-07T06:03:27Z</dcterms:created>
  <dcterms:modified xsi:type="dcterms:W3CDTF">2017-10-01T05:41:44Z</dcterms:modified>
</cp:coreProperties>
</file>