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38"/>
  </p:notesMasterIdLst>
  <p:handoutMasterIdLst>
    <p:handoutMasterId r:id="rId39"/>
  </p:handoutMasterIdLst>
  <p:sldIdLst>
    <p:sldId id="737" r:id="rId2"/>
    <p:sldId id="753" r:id="rId3"/>
    <p:sldId id="782" r:id="rId4"/>
    <p:sldId id="785" r:id="rId5"/>
    <p:sldId id="783" r:id="rId6"/>
    <p:sldId id="787" r:id="rId7"/>
    <p:sldId id="754" r:id="rId8"/>
    <p:sldId id="755" r:id="rId9"/>
    <p:sldId id="756" r:id="rId10"/>
    <p:sldId id="757" r:id="rId11"/>
    <p:sldId id="758" r:id="rId12"/>
    <p:sldId id="788" r:id="rId13"/>
    <p:sldId id="789" r:id="rId14"/>
    <p:sldId id="759" r:id="rId15"/>
    <p:sldId id="760" r:id="rId16"/>
    <p:sldId id="761" r:id="rId17"/>
    <p:sldId id="762" r:id="rId18"/>
    <p:sldId id="764" r:id="rId19"/>
    <p:sldId id="765" r:id="rId20"/>
    <p:sldId id="766" r:id="rId21"/>
    <p:sldId id="767" r:id="rId22"/>
    <p:sldId id="768" r:id="rId23"/>
    <p:sldId id="769" r:id="rId24"/>
    <p:sldId id="770" r:id="rId25"/>
    <p:sldId id="771" r:id="rId26"/>
    <p:sldId id="772" r:id="rId27"/>
    <p:sldId id="773" r:id="rId28"/>
    <p:sldId id="774" r:id="rId29"/>
    <p:sldId id="775" r:id="rId30"/>
    <p:sldId id="776" r:id="rId31"/>
    <p:sldId id="777" r:id="rId32"/>
    <p:sldId id="778" r:id="rId33"/>
    <p:sldId id="779" r:id="rId34"/>
    <p:sldId id="780" r:id="rId35"/>
    <p:sldId id="781" r:id="rId36"/>
    <p:sldId id="786" r:id="rId37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7C8FD6"/>
    <a:srgbClr val="FF33FF"/>
    <a:srgbClr val="93E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61" d="100"/>
          <a:sy n="61" d="100"/>
        </p:scale>
        <p:origin x="84" y="8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11/27/2018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</a:t>
            </a:r>
            <a:r>
              <a:rPr lang="en-US" dirty="0" smtClean="0"/>
              <a:t>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smtClean="0"/>
              <a:t>6.4 Binomial Coefficients and Identities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667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Credit</a:t>
            </a: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Richard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Scherl</a:t>
            </a:r>
            <a:r>
              <a:rPr lang="en-US" sz="280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</a:t>
            </a:r>
            <a:r>
              <a:rPr lang="en-US" sz="280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Ming-Hsuan Yang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</a:t>
            </a:r>
          </a:p>
          <a:p>
            <a:r>
              <a:rPr lang="en-US" sz="280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Mehrdad</a:t>
            </a:r>
            <a:r>
              <a:rPr lang="en-US" sz="280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Nojoumian, </a:t>
            </a:r>
            <a:r>
              <a:rPr lang="en-US" sz="280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Max </a:t>
            </a:r>
            <a:r>
              <a:rPr lang="en-US" sz="280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Welling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R. A. Pilgrim, </a:t>
            </a:r>
            <a:endParaRPr lang="en-US" sz="2800" dirty="0" smtClean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Paul Kennedy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</a:t>
            </a:r>
            <a:r>
              <a:rPr lang="en-US" sz="280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Mariam </a:t>
            </a:r>
            <a:r>
              <a:rPr lang="en-US" sz="280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Beydoun,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Arick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Little, </a:t>
            </a:r>
            <a:endParaRPr lang="en-US" sz="2800" dirty="0" smtClean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Al-Muhtaseb</a:t>
            </a:r>
          </a:p>
          <a:p>
            <a:endParaRPr lang="en-US" sz="2800" dirty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63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473071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anose="020B0600070205080204" pitchFamily="34" charset="-128"/>
              </a:rPr>
              <a:t>Binomial Coefficients</a:t>
            </a:r>
            <a:endParaRPr lang="en-US" dirty="0" smtClean="0">
              <a:ea typeface="ＭＳ Ｐゴシック" panose="020B0600070205080204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82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03031" y="1219200"/>
                <a:ext cx="10515600" cy="4949953"/>
              </a:xfrm>
            </p:spPr>
            <p:txBody>
              <a:bodyPr>
                <a:noAutofit/>
              </a:bodyPr>
              <a:lstStyle/>
              <a:p>
                <a:r>
                  <a:rPr lang="en-US" sz="2800" dirty="0" smtClean="0">
                    <a:ea typeface="ＭＳ Ｐゴシック" panose="020B0600070205080204" pitchFamily="34" charset="-128"/>
                  </a:rPr>
                  <a:t>Many useful identities and facts come from the Binomial Theorem</a:t>
                </a:r>
              </a:p>
              <a:p>
                <a:pPr marL="0" indent="0">
                  <a:buNone/>
                </a:pPr>
                <a:r>
                  <a:rPr lang="en-US" sz="2800" b="1" dirty="0">
                    <a:ea typeface="ＭＳ Ｐゴシック" panose="020B0600070205080204" pitchFamily="34" charset="-128"/>
                  </a:rPr>
                  <a:t>Corollary</a:t>
                </a:r>
                <a:r>
                  <a:rPr lang="en-US" sz="2800" dirty="0">
                    <a:ea typeface="ＭＳ Ｐゴシック" panose="020B0600070205080204" pitchFamily="34" charset="-128"/>
                  </a:rPr>
                  <a:t>: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800" dirty="0" smtClean="0">
                  <a:ea typeface="ＭＳ Ｐゴシック" panose="020B0600070205080204" pitchFamily="34" charset="-128"/>
                </a:endParaRPr>
              </a:p>
              <a:p>
                <a:pPr>
                  <a:spcBef>
                    <a:spcPts val="0"/>
                  </a:spcBef>
                  <a:buNone/>
                </a:pPr>
                <a:endParaRPr lang="en-US" sz="1400" dirty="0">
                  <a:ea typeface="ＭＳ Ｐゴシック" panose="020B0600070205080204" pitchFamily="34" charset="-128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nary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 smtClean="0">
                  <a:solidFill>
                    <a:srgbClr val="FFFF00"/>
                  </a:solidFill>
                </a:endParaRPr>
              </a:p>
              <a:p>
                <a:pPr>
                  <a:spcBef>
                    <a:spcPts val="0"/>
                  </a:spcBef>
                  <a:buNone/>
                </a:pPr>
                <a:endParaRPr lang="en-US" sz="1400" dirty="0">
                  <a:ea typeface="ＭＳ Ｐゴシック" panose="020B0600070205080204" pitchFamily="34" charset="-128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80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28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800" dirty="0">
                  <a:ea typeface="ＭＳ Ｐゴシック" panose="020B0600070205080204" pitchFamily="34" charset="-128"/>
                </a:endParaRPr>
              </a:p>
              <a:p>
                <a:pPr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1100" i="1" dirty="0">
                  <a:ea typeface="ＭＳ Ｐゴシック" panose="020B0600070205080204" pitchFamily="34" charset="-128"/>
                </a:endParaRPr>
              </a:p>
            </p:txBody>
          </p:sp>
        </mc:Choice>
        <mc:Fallback xmlns="">
          <p:sp>
            <p:nvSpPr>
              <p:cNvPr id="7782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3031" y="1219200"/>
                <a:ext cx="10515600" cy="4949953"/>
              </a:xfrm>
              <a:blipFill>
                <a:blip r:embed="rId2"/>
                <a:stretch>
                  <a:fillRect l="-1217" t="-2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848600" y="2432518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smtClean="0">
                <a:latin typeface="Cambria" panose="02040503050406030204" pitchFamily="18" charset="0"/>
                <a:ea typeface="ＭＳ Ｐゴシック" panose="020B0600070205080204" pitchFamily="34" charset="-128"/>
              </a:rPr>
              <a:t>based on </a:t>
            </a:r>
            <a:r>
              <a:rPr lang="en-US" dirty="0">
                <a:latin typeface="Cambria" panose="02040503050406030204" pitchFamily="18" charset="0"/>
                <a:ea typeface="ＭＳ Ｐゴシック" panose="020B0600070205080204" pitchFamily="34" charset="-128"/>
              </a:rPr>
              <a:t>(1 </a:t>
            </a:r>
            <a:r>
              <a:rPr lang="en-US">
                <a:latin typeface="Cambria" panose="02040503050406030204" pitchFamily="18" charset="0"/>
                <a:ea typeface="ＭＳ Ｐゴシック" panose="020B0600070205080204" pitchFamily="34" charset="-128"/>
              </a:rPr>
              <a:t>+ </a:t>
            </a:r>
            <a:r>
              <a:rPr lang="en-US" smtClean="0">
                <a:latin typeface="Cambria" panose="02040503050406030204" pitchFamily="18" charset="0"/>
                <a:ea typeface="ＭＳ Ｐゴシック" panose="020B0600070205080204" pitchFamily="34" charset="-128"/>
              </a:rPr>
              <a:t>1)</a:t>
            </a:r>
            <a:r>
              <a:rPr lang="en-US" i="1" baseline="30000" smtClean="0">
                <a:latin typeface="Cambria" panose="02040503050406030204" pitchFamily="18" charset="0"/>
                <a:ea typeface="ＭＳ Ｐゴシック" panose="020B0600070205080204" pitchFamily="34" charset="-128"/>
              </a:rPr>
              <a:t>n </a:t>
            </a:r>
            <a:r>
              <a:rPr lang="en-US">
                <a:latin typeface="Cambria" panose="02040503050406030204" pitchFamily="18" charset="0"/>
                <a:ea typeface="ＭＳ Ｐゴシック" panose="020B0600070205080204" pitchFamily="34" charset="-128"/>
              </a:rPr>
              <a:t>= </a:t>
            </a:r>
            <a:r>
              <a:rPr lang="en-US" smtClean="0">
                <a:latin typeface="Cambria" panose="02040503050406030204" pitchFamily="18" charset="0"/>
                <a:ea typeface="ＭＳ Ｐゴシック" panose="020B0600070205080204" pitchFamily="34" charset="-128"/>
              </a:rPr>
              <a:t>2</a:t>
            </a:r>
            <a:r>
              <a:rPr lang="en-US" i="1" baseline="30000" smtClean="0">
                <a:latin typeface="Cambria" panose="02040503050406030204" pitchFamily="18" charset="0"/>
                <a:ea typeface="ＭＳ Ｐゴシック" panose="020B0600070205080204" pitchFamily="34" charset="-128"/>
              </a:rPr>
              <a:t>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44078" y="4070003"/>
            <a:ext cx="3270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smtClean="0">
                <a:latin typeface="Cambria" panose="02040503050406030204" pitchFamily="18" charset="0"/>
                <a:ea typeface="ＭＳ Ｐゴシック" panose="020B0600070205080204" pitchFamily="34" charset="-128"/>
              </a:rPr>
              <a:t>based on </a:t>
            </a:r>
            <a:r>
              <a:rPr lang="en-US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((-1) </a:t>
            </a:r>
            <a:r>
              <a:rPr lang="en-US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+ </a:t>
            </a:r>
            <a:r>
              <a:rPr lang="en-US" smtClean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1)</a:t>
            </a:r>
            <a:r>
              <a:rPr lang="en-US" i="1" baseline="30000" smtClean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n </a:t>
            </a:r>
            <a:r>
              <a:rPr lang="en-US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= </a:t>
            </a:r>
            <a:r>
              <a:rPr lang="en-US" smtClean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0</a:t>
            </a:r>
            <a:r>
              <a:rPr lang="en-US" i="1" baseline="30000" smtClean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n</a:t>
            </a:r>
            <a:endParaRPr lang="en-US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48600" y="4953000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smtClean="0">
                <a:latin typeface="Cambria" panose="02040503050406030204" pitchFamily="18" charset="0"/>
                <a:ea typeface="ＭＳ Ｐゴシック" panose="020B0600070205080204" pitchFamily="34" charset="-128"/>
              </a:rPr>
              <a:t>based on </a:t>
            </a:r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(1 </a:t>
            </a:r>
            <a:r>
              <a:rPr lang="en-US">
                <a:solidFill>
                  <a:srgbClr val="66FF33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+ </a:t>
            </a:r>
            <a:r>
              <a:rPr lang="en-US" smtClean="0">
                <a:solidFill>
                  <a:srgbClr val="66FF33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2)</a:t>
            </a:r>
            <a:r>
              <a:rPr lang="en-US" i="1" baseline="30000" smtClean="0">
                <a:solidFill>
                  <a:srgbClr val="66FF33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n</a:t>
            </a:r>
            <a:r>
              <a:rPr lang="en-US" baseline="30000" smtClean="0">
                <a:solidFill>
                  <a:srgbClr val="66FF33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 </a:t>
            </a:r>
            <a:r>
              <a:rPr lang="en-US">
                <a:solidFill>
                  <a:srgbClr val="66FF33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= </a:t>
            </a:r>
            <a:r>
              <a:rPr lang="en-US" smtClean="0">
                <a:solidFill>
                  <a:srgbClr val="66FF33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3</a:t>
            </a:r>
            <a:r>
              <a:rPr lang="en-US" i="1" baseline="30000" smtClean="0">
                <a:solidFill>
                  <a:srgbClr val="66FF33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n</a:t>
            </a:r>
            <a:endParaRPr lang="en-US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438400" y="5835997"/>
                <a:ext cx="7772400" cy="60164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2800" b="1" smtClean="0">
                    <a:latin typeface="Cambria" panose="02040503050406030204" pitchFamily="18" charset="0"/>
                  </a:rPr>
                  <a:t>Binomial </a:t>
                </a:r>
                <a:r>
                  <a:rPr lang="en-US" sz="2800" b="1" dirty="0">
                    <a:latin typeface="Cambria" panose="02040503050406030204" pitchFamily="18" charset="0"/>
                  </a:rPr>
                  <a:t>Theorem</a:t>
                </a:r>
                <a:r>
                  <a:rPr lang="en-US" sz="2800" dirty="0" smtClean="0">
                    <a:latin typeface="Cambria" panose="02040503050406030204" pitchFamily="18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</a:rPr>
                      <m:t> =</m:t>
                    </m:r>
                    <m:nary>
                      <m:naryPr>
                        <m:chr m:val="∑"/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d>
                          <m:d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sz="28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  <m:sSup>
                          <m:sSup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nary>
                  </m:oMath>
                </a14:m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5835997"/>
                <a:ext cx="7772400" cy="6016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52400" y="1752600"/>
                <a:ext cx="3820756" cy="2109424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 =</m:t>
                      </m:r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nary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752600"/>
                <a:ext cx="3820756" cy="21094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51274" y="1521767"/>
                <a:ext cx="903514" cy="461665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274" y="1521767"/>
                <a:ext cx="903514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018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4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339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A </a:t>
            </a:r>
            <a:r>
              <a:rPr lang="en-US" smtClean="0"/>
              <a:t>Useful Identity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1143000"/>
                <a:ext cx="10668000" cy="547567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dirty="0" smtClean="0"/>
                  <a:t>Corollary</a:t>
                </a:r>
                <a:r>
                  <a:rPr lang="en-US" sz="3200" dirty="0" smtClean="0"/>
                  <a:t>: </a:t>
                </a:r>
                <a:r>
                  <a:rPr lang="en-US" sz="3200" dirty="0"/>
                  <a:t>w</a:t>
                </a:r>
                <a:r>
                  <a:rPr lang="en-US" sz="3200" dirty="0" smtClean="0"/>
                  <a:t>ith </a:t>
                </a:r>
                <a:r>
                  <a:rPr lang="en-US" sz="3200" i="1" dirty="0" smtClean="0"/>
                  <a:t>n</a:t>
                </a: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/>
                    <a:ea typeface="Cambria Math"/>
                  </a:rPr>
                  <a:t>≥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0,</a:t>
                </a:r>
              </a:p>
              <a:p>
                <a:pPr marL="0" indent="0">
                  <a:buNone/>
                </a:pPr>
                <a:endParaRPr lang="en-US" sz="1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3200" dirty="0" smtClean="0"/>
              </a:p>
              <a:p>
                <a:pPr marL="0" indent="0">
                  <a:buNone/>
                </a:pPr>
                <a:endParaRPr lang="en-US" sz="1400" dirty="0" smtClean="0"/>
              </a:p>
              <a:p>
                <a:pPr marL="0" indent="0">
                  <a:buNone/>
                </a:pPr>
                <a:r>
                  <a:rPr lang="en-US" sz="3200" b="1" dirty="0" smtClean="0">
                    <a:solidFill>
                      <a:schemeClr val="tx1"/>
                    </a:solidFill>
                  </a:rPr>
                  <a:t>Proof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: </a:t>
                </a:r>
                <a:r>
                  <a:rPr lang="en-US" sz="3200" dirty="0" smtClean="0"/>
                  <a:t>with </a:t>
                </a:r>
                <a:r>
                  <a:rPr lang="en-US" sz="3200" i="1" dirty="0" smtClean="0"/>
                  <a:t>x</a:t>
                </a:r>
                <a:r>
                  <a:rPr lang="en-US" sz="3200" dirty="0" smtClean="0"/>
                  <a:t> =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1</a:t>
                </a:r>
                <a:r>
                  <a:rPr lang="en-US" sz="3200" dirty="0" smtClean="0"/>
                  <a:t> and </a:t>
                </a:r>
                <a:r>
                  <a:rPr lang="en-US" sz="3200" i="1" dirty="0" smtClean="0"/>
                  <a:t>y</a:t>
                </a:r>
                <a:r>
                  <a:rPr lang="en-US" sz="3200" dirty="0" smtClean="0"/>
                  <a:t> =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1</a:t>
                </a:r>
                <a:r>
                  <a:rPr lang="en-US" sz="3200" dirty="0" smtClean="0"/>
                  <a:t>, from the binomial theorem we see that: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3200" i="1">
                          <a:latin typeface="Cambria Math" panose="02040503050406030204" pitchFamily="18" charset="0"/>
                        </a:rPr>
                        <m:t> =</m:t>
                      </m:r>
                      <m:nary>
                        <m:naryPr>
                          <m:chr m:val="∑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sz="32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143000"/>
                <a:ext cx="10668000" cy="5475670"/>
              </a:xfrm>
              <a:blipFill>
                <a:blip r:embed="rId2"/>
                <a:stretch>
                  <a:fillRect l="-1429" t="-2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488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473071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anose="020B0600070205080204" pitchFamily="34" charset="-128"/>
              </a:rPr>
              <a:t>Binomial Coefficients</a:t>
            </a:r>
            <a:endParaRPr lang="en-US" dirty="0" smtClean="0">
              <a:ea typeface="ＭＳ Ｐゴシック" panose="020B0600070205080204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82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03031" y="1219200"/>
                <a:ext cx="10515600" cy="4949953"/>
              </a:xfrm>
            </p:spPr>
            <p:txBody>
              <a:bodyPr>
                <a:noAutofit/>
              </a:bodyPr>
              <a:lstStyle/>
              <a:p>
                <a:pPr>
                  <a:buNone/>
                </a:pPr>
                <a:r>
                  <a:rPr lang="en-US" sz="3200" dirty="0" smtClean="0">
                    <a:ea typeface="ＭＳ Ｐゴシック" panose="020B0600070205080204" pitchFamily="34" charset="-128"/>
                  </a:rPr>
                  <a:t>0</a:t>
                </a:r>
                <a:r>
                  <a:rPr lang="en-US" sz="3200" i="1" baseline="30000" dirty="0" smtClean="0">
                    <a:ea typeface="ＭＳ Ｐゴシック" panose="020B0600070205080204" pitchFamily="34" charset="-128"/>
                  </a:rPr>
                  <a:t>n</a:t>
                </a:r>
                <a:r>
                  <a:rPr lang="en-US" sz="3200" dirty="0" smtClean="0"/>
                  <a:t> </a:t>
                </a:r>
                <a:r>
                  <a:rPr lang="en-US" sz="3200" dirty="0" smtClean="0">
                    <a:ea typeface="ＭＳ Ｐゴシック" panose="020B0600070205080204" pitchFamily="34" charset="-128"/>
                  </a:rPr>
                  <a:t>= (1 + (-</a:t>
                </a:r>
                <a:r>
                  <a:rPr lang="en-US" sz="3200" dirty="0">
                    <a:ea typeface="ＭＳ Ｐゴシック" panose="020B0600070205080204" pitchFamily="34" charset="-128"/>
                  </a:rPr>
                  <a:t>1</a:t>
                </a:r>
                <a:r>
                  <a:rPr lang="en-US" sz="3200" dirty="0" smtClean="0">
                    <a:ea typeface="ＭＳ Ｐゴシック" panose="020B0600070205080204" pitchFamily="34" charset="-128"/>
                  </a:rPr>
                  <a:t>))</a:t>
                </a:r>
                <a:r>
                  <a:rPr lang="en-US" sz="3200" i="1" baseline="30000" dirty="0">
                    <a:ea typeface="ＭＳ Ｐゴシック" panose="020B0600070205080204" pitchFamily="34" charset="-128"/>
                  </a:rPr>
                  <a:t>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sz="3200" b="0" i="1" dirty="0" smtClean="0">
                  <a:solidFill>
                    <a:srgbClr val="FFFF00"/>
                  </a:solidFill>
                </a:endParaRPr>
              </a:p>
              <a:p>
                <a:pPr>
                  <a:buNone/>
                </a:pPr>
                <a:endParaRPr lang="en-US" sz="3200" b="0" i="1" dirty="0" smtClean="0">
                  <a:solidFill>
                    <a:srgbClr val="FFFF00"/>
                  </a:solidFill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32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32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2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n-US" sz="3200" b="0" i="1" dirty="0" smtClean="0">
                  <a:solidFill>
                    <a:srgbClr val="FFFF00"/>
                  </a:solidFill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:endParaRPr lang="en-US" sz="3200" b="0" i="1" dirty="0" smtClean="0">
                  <a:solidFill>
                    <a:srgbClr val="FFFF00"/>
                  </a:solidFill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3200" dirty="0" smtClean="0">
                  <a:solidFill>
                    <a:srgbClr val="FFFF00"/>
                  </a:solidFill>
                </a:endParaRPr>
              </a:p>
              <a:p>
                <a:pPr>
                  <a:spcBef>
                    <a:spcPts val="0"/>
                  </a:spcBef>
                  <a:buNone/>
                </a:pPr>
                <a:endParaRPr lang="en-US" sz="1600" dirty="0">
                  <a:ea typeface="ＭＳ Ｐゴシック" panose="020B0600070205080204" pitchFamily="34" charset="-128"/>
                </a:endParaRPr>
              </a:p>
            </p:txBody>
          </p:sp>
        </mc:Choice>
        <mc:Fallback xmlns="">
          <p:sp>
            <p:nvSpPr>
              <p:cNvPr id="7782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3031" y="1219200"/>
                <a:ext cx="10515600" cy="4949953"/>
              </a:xfrm>
              <a:blipFill>
                <a:blip r:embed="rId2"/>
                <a:stretch>
                  <a:fillRect l="-1507" t="-2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957805" y="5715000"/>
                <a:ext cx="7772400" cy="60164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2800" b="1" smtClean="0">
                    <a:latin typeface="Cambria" panose="02040503050406030204" pitchFamily="18" charset="0"/>
                  </a:rPr>
                  <a:t>Binomial </a:t>
                </a:r>
                <a:r>
                  <a:rPr lang="en-US" sz="2800" b="1" dirty="0">
                    <a:latin typeface="Cambria" panose="02040503050406030204" pitchFamily="18" charset="0"/>
                  </a:rPr>
                  <a:t>Theorem</a:t>
                </a:r>
                <a:r>
                  <a:rPr lang="en-US" sz="2800" dirty="0" smtClean="0">
                    <a:latin typeface="Cambria" panose="02040503050406030204" pitchFamily="18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</a:rPr>
                      <m:t> =</m:t>
                    </m:r>
                    <m:nary>
                      <m:naryPr>
                        <m:chr m:val="∑"/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d>
                          <m:d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sz="28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  <m:sSup>
                          <m:sSup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nary>
                  </m:oMath>
                </a14:m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7805" y="5715000"/>
                <a:ext cx="7772400" cy="6016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7315200" y="1219200"/>
            <a:ext cx="23622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i="1" dirty="0" smtClean="0">
                <a:latin typeface="Cambria" panose="02040503050406030204" pitchFamily="18" charset="0"/>
              </a:rPr>
              <a:t>x</a:t>
            </a:r>
            <a:r>
              <a:rPr lang="en-US" sz="3200" dirty="0" smtClean="0">
                <a:latin typeface="Cambria" panose="02040503050406030204" pitchFamily="18" charset="0"/>
              </a:rPr>
              <a:t> = 1, </a:t>
            </a:r>
            <a:r>
              <a:rPr lang="en-US" sz="3200" i="1" dirty="0" smtClean="0">
                <a:latin typeface="Cambria" panose="02040503050406030204" pitchFamily="18" charset="0"/>
              </a:rPr>
              <a:t>y</a:t>
            </a:r>
            <a:r>
              <a:rPr lang="en-US" sz="3200" dirty="0" smtClean="0">
                <a:latin typeface="Cambria" panose="02040503050406030204" pitchFamily="18" charset="0"/>
              </a:rPr>
              <a:t> = -1</a:t>
            </a: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473071"/>
          </a:xfrm>
        </p:spPr>
        <p:txBody>
          <a:bodyPr>
            <a:normAutofit fontScale="90000"/>
          </a:bodyPr>
          <a:lstStyle/>
          <a:p>
            <a:r>
              <a:rPr lang="en-US" smtClean="0">
                <a:ea typeface="ＭＳ Ｐゴシック" panose="020B0600070205080204" pitchFamily="34" charset="-128"/>
              </a:rPr>
              <a:t>Binomial Coefficients</a:t>
            </a:r>
            <a:endParaRPr lang="en-US" dirty="0" smtClean="0">
              <a:ea typeface="ＭＳ Ｐゴシック" panose="020B0600070205080204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82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03031" y="1219200"/>
                <a:ext cx="10515600" cy="4949953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 lang="en-US" sz="1400" dirty="0" smtClean="0">
                  <a:ea typeface="ＭＳ Ｐゴシック" panose="020B0600070205080204" pitchFamily="34" charset="-128"/>
                </a:endParaRPr>
              </a:p>
              <a:p>
                <a:pPr>
                  <a:spcBef>
                    <a:spcPts val="0"/>
                  </a:spcBef>
                  <a:buNone/>
                </a:pPr>
                <a:r>
                  <a:rPr lang="en-US" sz="3200" dirty="0" smtClean="0">
                    <a:solidFill>
                      <a:srgbClr val="66FF33"/>
                    </a:solidFill>
                    <a:ea typeface="ＭＳ Ｐゴシック" panose="020B0600070205080204" pitchFamily="34" charset="-128"/>
                  </a:rPr>
                  <a:t>3</a:t>
                </a:r>
                <a:r>
                  <a:rPr lang="en-US" sz="3200" i="1" baseline="30000" dirty="0" smtClean="0">
                    <a:solidFill>
                      <a:srgbClr val="66FF33"/>
                    </a:solidFill>
                    <a:ea typeface="ＭＳ Ｐゴシック" panose="020B0600070205080204" pitchFamily="34" charset="-128"/>
                  </a:rPr>
                  <a:t>n</a:t>
                </a:r>
                <a:r>
                  <a:rPr lang="en-US" sz="3200" dirty="0" smtClean="0">
                    <a:ea typeface="ＭＳ Ｐゴシック" panose="020B0600070205080204" pitchFamily="34" charset="-128"/>
                  </a:rPr>
                  <a:t> </a:t>
                </a:r>
                <a:r>
                  <a:rPr lang="en-US" sz="3200" dirty="0" smtClean="0">
                    <a:solidFill>
                      <a:srgbClr val="66FF33"/>
                    </a:solidFill>
                    <a:ea typeface="ＭＳ Ｐゴシック" panose="020B0600070205080204" pitchFamily="34" charset="-128"/>
                  </a:rPr>
                  <a:t>= (</a:t>
                </a:r>
                <a:r>
                  <a:rPr lang="en-US" sz="3200" dirty="0">
                    <a:solidFill>
                      <a:srgbClr val="66FF33"/>
                    </a:solidFill>
                    <a:ea typeface="ＭＳ Ｐゴシック" panose="020B0600070205080204" pitchFamily="34" charset="-128"/>
                  </a:rPr>
                  <a:t>1 + 2)</a:t>
                </a:r>
                <a:r>
                  <a:rPr lang="en-US" sz="3200" i="1" baseline="30000" dirty="0">
                    <a:solidFill>
                      <a:srgbClr val="66FF33"/>
                    </a:solidFill>
                    <a:ea typeface="ＭＳ Ｐゴシック" panose="020B0600070205080204" pitchFamily="34" charset="-128"/>
                  </a:rPr>
                  <a:t>n</a:t>
                </a:r>
                <a:r>
                  <a:rPr lang="en-US" sz="3200" baseline="30000" dirty="0">
                    <a:solidFill>
                      <a:srgbClr val="66FF33"/>
                    </a:solidFill>
                    <a:ea typeface="ＭＳ Ｐゴシック" panose="020B0600070205080204" pitchFamily="34" charset="-128"/>
                  </a:rPr>
                  <a:t> </a:t>
                </a:r>
                <a:endParaRPr lang="en-US" sz="3200" baseline="30000" dirty="0" smtClean="0">
                  <a:solidFill>
                    <a:srgbClr val="66FF33"/>
                  </a:solidFill>
                  <a:ea typeface="ＭＳ Ｐゴシック" panose="020B0600070205080204" pitchFamily="34" charset="-128"/>
                </a:endParaRPr>
              </a:p>
              <a:p>
                <a:pPr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80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28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800" dirty="0" smtClean="0">
                  <a:ea typeface="ＭＳ Ｐゴシック" panose="020B0600070205080204" pitchFamily="34" charset="-128"/>
                </a:endParaRPr>
              </a:p>
              <a:p>
                <a:pPr>
                  <a:spcBef>
                    <a:spcPts val="0"/>
                  </a:spcBef>
                  <a:buNone/>
                </a:pPr>
                <a:endParaRPr lang="en-US" sz="2800" dirty="0">
                  <a:ea typeface="ＭＳ Ｐゴシック" panose="020B0600070205080204" pitchFamily="34" charset="-128"/>
                </a:endParaRPr>
              </a:p>
              <a:p>
                <a:pPr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28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800" dirty="0">
                  <a:ea typeface="ＭＳ Ｐゴシック" panose="020B0600070205080204" pitchFamily="34" charset="-128"/>
                </a:endParaRPr>
              </a:p>
              <a:p>
                <a:pPr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1100" i="1" dirty="0">
                  <a:ea typeface="ＭＳ Ｐゴシック" panose="020B0600070205080204" pitchFamily="34" charset="-128"/>
                </a:endParaRPr>
              </a:p>
            </p:txBody>
          </p:sp>
        </mc:Choice>
        <mc:Fallback xmlns="">
          <p:sp>
            <p:nvSpPr>
              <p:cNvPr id="7782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3031" y="1219200"/>
                <a:ext cx="10515600" cy="4949953"/>
              </a:xfrm>
              <a:blipFill>
                <a:blip r:embed="rId2"/>
                <a:stretch>
                  <a:fillRect l="-15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438400" y="5835997"/>
                <a:ext cx="7772400" cy="60164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2800" b="1" smtClean="0">
                    <a:latin typeface="Cambria" panose="02040503050406030204" pitchFamily="18" charset="0"/>
                  </a:rPr>
                  <a:t>Binomial </a:t>
                </a:r>
                <a:r>
                  <a:rPr lang="en-US" sz="2800" b="1" dirty="0">
                    <a:latin typeface="Cambria" panose="02040503050406030204" pitchFamily="18" charset="0"/>
                  </a:rPr>
                  <a:t>Theorem</a:t>
                </a:r>
                <a:r>
                  <a:rPr lang="en-US" sz="2800" dirty="0" smtClean="0">
                    <a:latin typeface="Cambria" panose="02040503050406030204" pitchFamily="18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</a:rPr>
                      <m:t> =</m:t>
                    </m:r>
                    <m:nary>
                      <m:naryPr>
                        <m:chr m:val="∑"/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d>
                          <m:d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sz="28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  <m:sSup>
                          <m:sSup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nary>
                  </m:oMath>
                </a14:m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5835997"/>
                <a:ext cx="7772400" cy="6016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153400" y="1219200"/>
            <a:ext cx="23622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i="1" dirty="0" smtClean="0">
                <a:latin typeface="Cambria" panose="02040503050406030204" pitchFamily="18" charset="0"/>
              </a:rPr>
              <a:t>x</a:t>
            </a:r>
            <a:r>
              <a:rPr lang="en-US" sz="3200" dirty="0" smtClean="0">
                <a:latin typeface="Cambria" panose="02040503050406030204" pitchFamily="18" charset="0"/>
              </a:rPr>
              <a:t> = 1, </a:t>
            </a:r>
            <a:r>
              <a:rPr lang="en-US" sz="3200" i="1" dirty="0" smtClean="0">
                <a:latin typeface="Cambria" panose="02040503050406030204" pitchFamily="18" charset="0"/>
              </a:rPr>
              <a:t>y</a:t>
            </a:r>
            <a:r>
              <a:rPr lang="en-US" sz="3200" dirty="0" smtClean="0">
                <a:latin typeface="Cambria" panose="02040503050406030204" pitchFamily="18" charset="0"/>
              </a:rPr>
              <a:t> = 2</a:t>
            </a: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50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anose="020B0600070205080204" pitchFamily="34" charset="-128"/>
              </a:rPr>
              <a:t>Binomial Coefficients</a:t>
            </a:r>
            <a:r>
              <a:rPr lang="en-US" sz="2800" dirty="0">
                <a:ea typeface="ＭＳ Ｐゴシック" panose="020B0600070205080204" pitchFamily="34" charset="-128"/>
              </a:rPr>
              <a:t>: Pascal</a:t>
            </a:r>
            <a:r>
              <a:rPr lang="ja-JP" altLang="en-US" sz="2800" dirty="0">
                <a:ea typeface="ＭＳ Ｐゴシック" panose="020B0600070205080204" pitchFamily="34" charset="-128"/>
              </a:rPr>
              <a:t>’</a:t>
            </a:r>
            <a:r>
              <a:rPr lang="en-US" altLang="ja-JP" sz="2800">
                <a:ea typeface="ＭＳ Ｐゴシック" panose="020B0600070205080204" pitchFamily="34" charset="-128"/>
              </a:rPr>
              <a:t>s </a:t>
            </a:r>
            <a:r>
              <a:rPr lang="en-US" altLang="ja-JP" sz="2800" smtClean="0">
                <a:ea typeface="ＭＳ Ｐゴシック" panose="020B0600070205080204" pitchFamily="34" charset="-128"/>
              </a:rPr>
              <a:t>Identity </a:t>
            </a:r>
            <a:r>
              <a:rPr lang="en-US" altLang="ja-JP" sz="2800">
                <a:ea typeface="ＭＳ Ｐゴシック" panose="020B0600070205080204" pitchFamily="34" charset="-128"/>
              </a:rPr>
              <a:t>&amp; </a:t>
            </a:r>
            <a:r>
              <a:rPr lang="en-US" altLang="ja-JP" sz="2800" smtClean="0">
                <a:ea typeface="ＭＳ Ｐゴシック" panose="020B0600070205080204" pitchFamily="34" charset="-128"/>
              </a:rPr>
              <a:t>Triangle</a:t>
            </a:r>
            <a:endParaRPr lang="en-US" sz="2800" dirty="0">
              <a:ea typeface="ＭＳ Ｐゴシック" panose="020B0600070205080204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874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Pascal</a:t>
                </a:r>
                <a:r>
                  <a:rPr lang="ja-JP" altLang="en-US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’</a:t>
                </a:r>
                <a:r>
                  <a:rPr lang="en-US" altLang="ja-JP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s </a:t>
                </a:r>
                <a:r>
                  <a:rPr lang="en-US" altLang="ja-JP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identity gives </a:t>
                </a:r>
                <a:r>
                  <a:rPr lang="en-US" altLang="ja-JP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a useful </a:t>
                </a:r>
                <a:r>
                  <a:rPr lang="en-US" altLang="ja-JP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identity </a:t>
                </a:r>
                <a:r>
                  <a:rPr lang="en-US" altLang="ja-JP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for </a:t>
                </a:r>
                <a:r>
                  <a:rPr lang="en-US" altLang="ja-JP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efficiently computing binomial coefficients</a:t>
                </a:r>
                <a:endParaRPr lang="en-US" altLang="ja-JP" sz="2800" dirty="0">
                  <a:solidFill>
                    <a:schemeClr val="tx1"/>
                  </a:solidFill>
                  <a:ea typeface="ＭＳ Ｐゴシック" panose="020B0600070205080204" pitchFamily="34" charset="-128"/>
                </a:endParaRPr>
              </a:p>
              <a:p>
                <a:r>
                  <a:rPr lang="en-US" sz="2800" b="1" dirty="0">
                    <a:ea typeface="ＭＳ Ｐゴシック" panose="020B0600070205080204" pitchFamily="34" charset="-128"/>
                  </a:rPr>
                  <a:t>Theorem</a:t>
                </a:r>
                <a:r>
                  <a:rPr lang="en-US" sz="2800" dirty="0">
                    <a:ea typeface="ＭＳ Ｐゴシック" panose="020B0600070205080204" pitchFamily="34" charset="-128"/>
                  </a:rPr>
                  <a:t>: Pascal</a:t>
                </a:r>
                <a:r>
                  <a:rPr lang="ja-JP" altLang="en-US" sz="2800" dirty="0">
                    <a:ea typeface="ＭＳ Ｐゴシック" panose="020B0600070205080204" pitchFamily="34" charset="-128"/>
                  </a:rPr>
                  <a:t>’</a:t>
                </a:r>
                <a:r>
                  <a:rPr lang="en-US" altLang="ja-JP" sz="2800" dirty="0">
                    <a:ea typeface="ＭＳ Ｐゴシック" panose="020B0600070205080204" pitchFamily="34" charset="-128"/>
                  </a:rPr>
                  <a:t>s </a:t>
                </a:r>
                <a:r>
                  <a:rPr lang="en-US" altLang="ja-JP" sz="2800" dirty="0" smtClean="0">
                    <a:ea typeface="ＭＳ Ｐゴシック" panose="020B0600070205080204" pitchFamily="34" charset="-128"/>
                  </a:rPr>
                  <a:t>Identity</a:t>
                </a:r>
                <a:endParaRPr lang="en-US" altLang="ja-JP" sz="2800" dirty="0">
                  <a:ea typeface="ＭＳ Ｐゴシック" panose="020B0600070205080204" pitchFamily="34" charset="-128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en-US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	Let </a:t>
                </a:r>
                <a:r>
                  <a:rPr lang="en-US" sz="2800" i="1" dirty="0" smtClean="0">
                    <a:ea typeface="ＭＳ Ｐゴシック" panose="020B0600070205080204" pitchFamily="34" charset="-128"/>
                  </a:rPr>
                  <a:t>n</a:t>
                </a:r>
                <a:r>
                  <a:rPr lang="en-US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, </a:t>
                </a:r>
                <a:r>
                  <a:rPr lang="en-US" sz="2800" i="1" dirty="0" smtClean="0">
                    <a:ea typeface="ＭＳ Ｐゴシック" panose="020B0600070205080204" pitchFamily="34" charset="-128"/>
                  </a:rPr>
                  <a:t>k</a:t>
                </a:r>
                <a:r>
                  <a:rPr lang="en-US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 </a:t>
                </a:r>
                <a:r>
                  <a:rPr lang="en-US" sz="2800" dirty="0" smtClean="0">
                    <a:ea typeface="ＭＳ Ｐゴシック" panose="020B0600070205080204" pitchFamily="34" charset="-128"/>
                    <a:sym typeface="Symbol" panose="05050102010706020507" pitchFamily="18" charset="2"/>
                  </a:rPr>
                  <a:t></a:t>
                </a:r>
                <a:r>
                  <a:rPr lang="en-US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  <a:sym typeface="Symbol" panose="05050102010706020507" pitchFamily="18" charset="2"/>
                  </a:rPr>
                  <a:t> </a:t>
                </a:r>
                <a:r>
                  <a:rPr lang="en-US" sz="2800" dirty="0" smtClean="0">
                    <a:latin typeface="Algerian" panose="04020705040A02060702" pitchFamily="82" charset="0"/>
                    <a:ea typeface="ＭＳ Ｐゴシック" panose="020B0600070205080204" pitchFamily="34" charset="-128"/>
                  </a:rPr>
                  <a:t>Z</a:t>
                </a:r>
                <a:r>
                  <a:rPr lang="en-US" sz="2800" baseline="30000" dirty="0">
                    <a:ea typeface="ＭＳ Ｐゴシック" panose="020B0600070205080204" pitchFamily="34" charset="-128"/>
                  </a:rPr>
                  <a:t>+</a:t>
                </a:r>
                <a:r>
                  <a:rPr lang="en-US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 with </a:t>
                </a:r>
                <a:r>
                  <a:rPr lang="en-US" sz="2800" i="1" dirty="0" smtClean="0">
                    <a:ea typeface="ＭＳ Ｐゴシック" panose="020B0600070205080204" pitchFamily="34" charset="-128"/>
                  </a:rPr>
                  <a:t>n</a:t>
                </a:r>
                <a:r>
                  <a:rPr lang="en-US" sz="2800" dirty="0" smtClean="0">
                    <a:ea typeface="ＭＳ Ｐゴシック" panose="020B0600070205080204" pitchFamily="34" charset="-128"/>
                  </a:rPr>
                  <a:t> </a:t>
                </a:r>
                <a:r>
                  <a:rPr lang="en-US" sz="2800" dirty="0" smtClean="0">
                    <a:ea typeface="ＭＳ Ｐゴシック" panose="020B0600070205080204" pitchFamily="34" charset="-128"/>
                    <a:sym typeface="Symbol" panose="05050102010706020507" pitchFamily="18" charset="2"/>
                  </a:rPr>
                  <a:t></a:t>
                </a:r>
                <a:r>
                  <a:rPr lang="en-US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  <a:sym typeface="Symbol" panose="05050102010706020507" pitchFamily="18" charset="2"/>
                  </a:rPr>
                  <a:t> </a:t>
                </a:r>
                <a:r>
                  <a:rPr lang="en-US" sz="2800" i="1" dirty="0" smtClean="0">
                    <a:ea typeface="ＭＳ Ｐゴシック" panose="020B0600070205080204" pitchFamily="34" charset="-128"/>
                  </a:rPr>
                  <a:t>k</a:t>
                </a:r>
                <a:r>
                  <a:rPr lang="en-US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, </a:t>
                </a:r>
                <a:r>
                  <a:rPr lang="en-US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then</a:t>
                </a:r>
                <a:endParaRPr lang="en-US" sz="2800" dirty="0">
                  <a:solidFill>
                    <a:schemeClr val="tx1"/>
                  </a:solidFill>
                  <a:ea typeface="ＭＳ Ｐゴシック" panose="020B0600070205080204" pitchFamily="34" charset="-128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endParaRPr lang="en-US" sz="2800" dirty="0">
                  <a:solidFill>
                    <a:schemeClr val="tx1"/>
                  </a:solidFill>
                  <a:ea typeface="ＭＳ Ｐゴシック" panose="020B0600070205080204" pitchFamily="34" charset="-128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  <a:ea typeface="ＭＳ Ｐゴシック" panose="020B0600070205080204" pitchFamily="34" charset="-128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en-US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	</a:t>
                </a: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en-US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	</a:t>
                </a:r>
                <a:r>
                  <a:rPr lang="en-US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Pascal</a:t>
                </a:r>
                <a:r>
                  <a:rPr lang="ja-JP" altLang="en-US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’</a:t>
                </a:r>
                <a:r>
                  <a:rPr lang="en-US" altLang="ja-JP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s </a:t>
                </a:r>
                <a:r>
                  <a:rPr lang="en-US" altLang="ja-JP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Identity </a:t>
                </a:r>
                <a:r>
                  <a:rPr lang="en-US" altLang="ja-JP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forms the basis of a geometric object </a:t>
                </a:r>
                <a:r>
                  <a:rPr lang="en-US" altLang="ja-JP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known </a:t>
                </a:r>
                <a:r>
                  <a:rPr lang="en-US" altLang="ja-JP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as Pascal</a:t>
                </a:r>
                <a:r>
                  <a:rPr lang="ja-JP" altLang="en-US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’</a:t>
                </a:r>
                <a:r>
                  <a:rPr lang="en-US" altLang="ja-JP" sz="2800" dirty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s </a:t>
                </a:r>
                <a:r>
                  <a:rPr lang="en-US" altLang="ja-JP" sz="28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Triangle</a:t>
                </a:r>
                <a:endParaRPr lang="en-US" sz="2800" dirty="0">
                  <a:solidFill>
                    <a:schemeClr val="tx1"/>
                  </a:solidFill>
                  <a:ea typeface="ＭＳ Ｐゴシック" panose="020B0600070205080204" pitchFamily="34" charset="-128"/>
                </a:endParaRPr>
              </a:p>
            </p:txBody>
          </p:sp>
        </mc:Choice>
        <mc:Fallback xmlns="">
          <p:sp>
            <p:nvSpPr>
              <p:cNvPr id="7987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89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75" y="95587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mtClean="0"/>
              <a:t>Pascal’s Triangle</a:t>
            </a:r>
            <a:endParaRPr lang="en-US" dirty="0"/>
          </a:p>
        </p:txBody>
      </p:sp>
      <p:pic>
        <p:nvPicPr>
          <p:cNvPr id="4" name="Content Placeholder 3" descr="05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3808" y="1462400"/>
            <a:ext cx="8199791" cy="5112886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333070" y="5867400"/>
            <a:ext cx="7411130" cy="70788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smtClean="0">
                <a:latin typeface="Cambria" panose="02040503050406030204" pitchFamily="18" charset="0"/>
              </a:rPr>
              <a:t>Adding </a:t>
            </a:r>
            <a:r>
              <a:rPr lang="en-US" sz="2000">
                <a:latin typeface="Cambria" panose="02040503050406030204" pitchFamily="18" charset="0"/>
              </a:rPr>
              <a:t>two </a:t>
            </a:r>
            <a:r>
              <a:rPr lang="en-US" sz="2000" smtClean="0">
                <a:latin typeface="Cambria" panose="02040503050406030204" pitchFamily="18" charset="0"/>
              </a:rPr>
              <a:t>adjacent binomial coefficients </a:t>
            </a:r>
            <a:r>
              <a:rPr lang="en-US" sz="2000" dirty="0">
                <a:latin typeface="Cambria" panose="02040503050406030204" pitchFamily="18" charset="0"/>
              </a:rPr>
              <a:t>results is </a:t>
            </a:r>
            <a:r>
              <a:rPr lang="en-US" sz="2000">
                <a:latin typeface="Cambria" panose="02040503050406030204" pitchFamily="18" charset="0"/>
              </a:rPr>
              <a:t>the  </a:t>
            </a:r>
            <a:r>
              <a:rPr lang="en-US" sz="2000" smtClean="0">
                <a:latin typeface="Cambria" panose="02040503050406030204" pitchFamily="18" charset="0"/>
              </a:rPr>
              <a:t>binomial coefficient in </a:t>
            </a:r>
            <a:r>
              <a:rPr lang="en-US" sz="2000">
                <a:latin typeface="Cambria" panose="02040503050406030204" pitchFamily="18" charset="0"/>
              </a:rPr>
              <a:t>the </a:t>
            </a:r>
            <a:r>
              <a:rPr lang="en-US" sz="2000" smtClean="0">
                <a:latin typeface="Cambria" panose="02040503050406030204" pitchFamily="18" charset="0"/>
              </a:rPr>
              <a:t>next </a:t>
            </a:r>
            <a:r>
              <a:rPr lang="en-US" sz="2000">
                <a:latin typeface="Cambria" panose="02040503050406030204" pitchFamily="18" charset="0"/>
              </a:rPr>
              <a:t>row </a:t>
            </a:r>
            <a:r>
              <a:rPr lang="en-US" sz="2000" smtClean="0">
                <a:latin typeface="Cambria" panose="02040503050406030204" pitchFamily="18" charset="0"/>
              </a:rPr>
              <a:t>between </a:t>
            </a:r>
            <a:r>
              <a:rPr lang="en-US" sz="2000" dirty="0">
                <a:latin typeface="Cambria" panose="02040503050406030204" pitchFamily="18" charset="0"/>
              </a:rPr>
              <a:t>these </a:t>
            </a:r>
            <a:r>
              <a:rPr lang="en-US" sz="2000">
                <a:latin typeface="Cambria" panose="02040503050406030204" pitchFamily="18" charset="0"/>
              </a:rPr>
              <a:t>two </a:t>
            </a:r>
            <a:r>
              <a:rPr lang="en-US" sz="2000" smtClean="0">
                <a:latin typeface="Cambria" panose="02040503050406030204" pitchFamily="18" charset="0"/>
              </a:rPr>
              <a:t>coefficients</a:t>
            </a:r>
            <a:r>
              <a:rPr lang="en-US" sz="2000" dirty="0">
                <a:latin typeface="Cambria" panose="02040503050406030204" pitchFamily="18" charset="0"/>
              </a:rPr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653703" y="137676"/>
                <a:ext cx="5145650" cy="1291507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Cambria" panose="02040503050406030204" pitchFamily="18" charset="0"/>
                  </a:rPr>
                  <a:t>Each </a:t>
                </a:r>
                <a:r>
                  <a:rPr lang="en-US" i="1" dirty="0" smtClean="0">
                    <a:latin typeface="Cambria" panose="02040503050406030204" pitchFamily="18" charset="0"/>
                  </a:rPr>
                  <a:t>n</a:t>
                </a:r>
                <a:r>
                  <a:rPr lang="en-US" dirty="0" smtClean="0">
                    <a:latin typeface="Cambria" panose="02040503050406030204" pitchFamily="18" charset="0"/>
                  </a:rPr>
                  <a:t>-</a:t>
                </a:r>
                <a:r>
                  <a:rPr lang="en-US" dirty="0" err="1" smtClean="0">
                    <a:latin typeface="Cambria" panose="02040503050406030204" pitchFamily="18" charset="0"/>
                  </a:rPr>
                  <a:t>th</a:t>
                </a:r>
                <a:r>
                  <a:rPr lang="en-US" dirty="0" smtClean="0">
                    <a:latin typeface="Cambria" panose="02040503050406030204" pitchFamily="18" charset="0"/>
                  </a:rPr>
                  <a:t> row binomial coefficients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3703" y="137676"/>
                <a:ext cx="5145650" cy="12915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>
            <a:off x="838200" y="1295400"/>
            <a:ext cx="0" cy="4800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46275" y="5818006"/>
            <a:ext cx="3581400" cy="14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51274" y="1521767"/>
                <a:ext cx="903514" cy="461665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274" y="1521767"/>
                <a:ext cx="903514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499406" y="5745164"/>
                <a:ext cx="903514" cy="461665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9406" y="5745164"/>
                <a:ext cx="903514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9645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33400" y="307008"/>
            <a:ext cx="1005839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Cambria" panose="02040503050406030204" pitchFamily="18" charset="0"/>
              </a:rPr>
              <a:t>This leads to </a:t>
            </a:r>
            <a:r>
              <a:rPr lang="en-US">
                <a:solidFill>
                  <a:srgbClr val="FFFF00"/>
                </a:solidFill>
                <a:latin typeface="Cambria" panose="02040503050406030204" pitchFamily="18" charset="0"/>
              </a:rPr>
              <a:t>Pascal’s </a:t>
            </a:r>
            <a:r>
              <a:rPr lang="en-US" smtClean="0">
                <a:solidFill>
                  <a:srgbClr val="FFFF00"/>
                </a:solidFill>
                <a:latin typeface="Cambria" panose="02040503050406030204" pitchFamily="18" charset="0"/>
              </a:rPr>
              <a:t>Triangle </a:t>
            </a:r>
            <a:endParaRPr lang="en-US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From this we </a:t>
            </a:r>
            <a:r>
              <a:rPr lang="en-US">
                <a:latin typeface="Cambria" panose="02040503050406030204" pitchFamily="18" charset="0"/>
              </a:rPr>
              <a:t>see </a:t>
            </a:r>
            <a:r>
              <a:rPr lang="en-US" smtClean="0">
                <a:latin typeface="Cambria" panose="02040503050406030204" pitchFamily="18" charset="0"/>
              </a:rPr>
              <a:t>an </a:t>
            </a:r>
            <a:r>
              <a:rPr lang="en-US" dirty="0">
                <a:latin typeface="Cambria" panose="02040503050406030204" pitchFamily="18" charset="0"/>
              </a:rPr>
              <a:t>easy way </a:t>
            </a:r>
            <a:r>
              <a:rPr lang="en-US">
                <a:latin typeface="Cambria" panose="02040503050406030204" pitchFamily="18" charset="0"/>
              </a:rPr>
              <a:t>to </a:t>
            </a:r>
            <a:r>
              <a:rPr lang="en-US" smtClean="0">
                <a:latin typeface="Cambria" panose="02040503050406030204" pitchFamily="18" charset="0"/>
              </a:rPr>
              <a:t>generate </a:t>
            </a:r>
            <a:r>
              <a:rPr lang="en-US">
                <a:latin typeface="Cambria" panose="02040503050406030204" pitchFamily="18" charset="0"/>
              </a:rPr>
              <a:t>all </a:t>
            </a:r>
            <a:r>
              <a:rPr lang="en-US" smtClean="0">
                <a:latin typeface="Cambria" panose="02040503050406030204" pitchFamily="18" charset="0"/>
              </a:rPr>
              <a:t>coefficients </a:t>
            </a:r>
            <a:r>
              <a:rPr lang="en-US" dirty="0">
                <a:latin typeface="Cambria" panose="02040503050406030204" pitchFamily="18" charset="0"/>
              </a:rPr>
              <a:t>recursively.</a:t>
            </a:r>
          </a:p>
        </p:txBody>
      </p:sp>
      <p:pic>
        <p:nvPicPr>
          <p:cNvPr id="27654" name="Picture 6" descr="ba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59211"/>
            <a:ext cx="6572739" cy="514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16</a:t>
            </a:fld>
            <a:endParaRPr lang="en-US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5791200" y="2514507"/>
            <a:ext cx="3505202" cy="2072106"/>
            <a:chOff x="5601438" y="2743200"/>
            <a:chExt cx="3788627" cy="2072106"/>
          </a:xfrm>
        </p:grpSpPr>
        <p:sp>
          <p:nvSpPr>
            <p:cNvPr id="27655" name="Line 7"/>
            <p:cNvSpPr>
              <a:spLocks noChangeShapeType="1"/>
            </p:cNvSpPr>
            <p:nvPr/>
          </p:nvSpPr>
          <p:spPr bwMode="auto">
            <a:xfrm flipV="1">
              <a:off x="6095606" y="3514603"/>
              <a:ext cx="2117864" cy="6770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headEnd/>
              <a:tailEnd type="triangle" w="med" len="med"/>
            </a:ln>
            <a:extLst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>
                <a:ln w="285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656" name="Line 8"/>
            <p:cNvSpPr>
              <a:spLocks noChangeShapeType="1"/>
            </p:cNvSpPr>
            <p:nvPr/>
          </p:nvSpPr>
          <p:spPr bwMode="auto">
            <a:xfrm flipV="1">
              <a:off x="5601438" y="3048092"/>
              <a:ext cx="2635564" cy="534211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headEnd/>
              <a:tailEnd type="triangle" w="med" len="med"/>
            </a:ln>
            <a:extLst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>
                <a:ln w="285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657" name="Line 9"/>
            <p:cNvSpPr>
              <a:spLocks noChangeShapeType="1"/>
            </p:cNvSpPr>
            <p:nvPr/>
          </p:nvSpPr>
          <p:spPr bwMode="auto">
            <a:xfrm>
              <a:off x="5867398" y="3950102"/>
              <a:ext cx="2346071" cy="98711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headEnd/>
              <a:tailEnd type="triangle" w="med" len="med"/>
            </a:ln>
            <a:extLst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>
                <a:ln w="28575">
                  <a:solidFill>
                    <a:schemeClr val="tx1"/>
                  </a:solidFill>
                </a:ln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8077200" y="2743200"/>
                  <a:ext cx="1312865" cy="207210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en-US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</m:oMath>
                  </a14:m>
                  <a:r>
                    <a:rPr lang="en-US" sz="2800" dirty="0" smtClean="0">
                      <a:solidFill>
                        <a:schemeClr val="bg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rPr>
                    <a:t> +</a:t>
                  </a:r>
                  <a:endParaRPr lang="en-US" sz="28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a14:m>
                  <a:r>
                    <a:rPr lang="en-US" sz="2800" dirty="0" smtClean="0">
                      <a:solidFill>
                        <a:schemeClr val="bg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rPr>
                    <a:t> =</a:t>
                  </a:r>
                  <a:br>
                    <a:rPr lang="en-US" sz="2800" dirty="0" smtClean="0">
                      <a:solidFill>
                        <a:schemeClr val="bg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rPr>
                  </a:br>
                  <a14:m>
                    <m:oMath xmlns:m="http://schemas.openxmlformats.org/officeDocument/2006/math">
                      <m:d>
                        <m:dPr>
                          <m:ctrlP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a14:m>
                  <a:r>
                    <a:rPr lang="en-US" sz="2800" dirty="0" smtClean="0">
                      <a:solidFill>
                        <a:schemeClr val="bg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rPr>
                    <a:t> </a:t>
                  </a:r>
                  <a:endParaRPr lang="en-US" sz="28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  <a:p>
                  <a:endParaRPr lang="en-US" sz="2800" dirty="0">
                    <a:ln w="28575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7200" y="2743200"/>
                  <a:ext cx="1312865" cy="2072106"/>
                </a:xfrm>
                <a:prstGeom prst="rect">
                  <a:avLst/>
                </a:prstGeom>
                <a:blipFill>
                  <a:blip r:embed="rId3"/>
                  <a:stretch>
                    <a:fillRect t="-14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4800600" y="3932393"/>
            <a:ext cx="2971800" cy="2362200"/>
            <a:chOff x="4648200" y="3932393"/>
            <a:chExt cx="2971800" cy="2362200"/>
          </a:xfrm>
        </p:grpSpPr>
        <p:sp>
          <p:nvSpPr>
            <p:cNvPr id="27660" name="Line 12"/>
            <p:cNvSpPr>
              <a:spLocks noChangeShapeType="1"/>
            </p:cNvSpPr>
            <p:nvPr/>
          </p:nvSpPr>
          <p:spPr bwMode="auto">
            <a:xfrm flipV="1">
              <a:off x="6248400" y="3932393"/>
              <a:ext cx="1371600" cy="2362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rot="16200000" flipV="1">
              <a:off x="4085432" y="4495161"/>
              <a:ext cx="2362200" cy="123666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56349" y="1433660"/>
                <a:ext cx="2715451" cy="2234266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2000" smtClean="0">
                    <a:latin typeface="Cambria" panose="02040503050406030204" pitchFamily="18" charset="0"/>
                  </a:rPr>
                  <a:t>Each </a:t>
                </a:r>
                <a:r>
                  <a:rPr lang="en-US" sz="2000" i="1" smtClean="0">
                    <a:latin typeface="Cambria" panose="02040503050406030204" pitchFamily="18" charset="0"/>
                  </a:rPr>
                  <a:t>n</a:t>
                </a:r>
                <a:r>
                  <a:rPr lang="en-US" sz="2000" smtClean="0">
                    <a:latin typeface="Cambria" panose="02040503050406030204" pitchFamily="18" charset="0"/>
                  </a:rPr>
                  <a:t>-th row binomial coefficients </a:t>
                </a:r>
                <a:endParaRPr lang="en-US" sz="2000" dirty="0" smtClean="0"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49" y="1433660"/>
                <a:ext cx="2715451" cy="22342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802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11016"/>
            <a:ext cx="7086600" cy="79585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How to </a:t>
            </a:r>
            <a:r>
              <a:rPr lang="en-US" dirty="0">
                <a:solidFill>
                  <a:srgbClr val="FFFF00"/>
                </a:solidFill>
              </a:rPr>
              <a:t>build </a:t>
            </a:r>
            <a:r>
              <a:rPr lang="en-US" smtClean="0">
                <a:solidFill>
                  <a:srgbClr val="FFFF00"/>
                </a:solidFill>
              </a:rPr>
              <a:t>Pascal triangle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981200"/>
            <a:ext cx="3962400" cy="35636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2000" y="1447800"/>
            <a:ext cx="6553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mbria" panose="02040503050406030204" pitchFamily="18" charset="0"/>
              </a:rPr>
              <a:t>To build the </a:t>
            </a:r>
            <a:r>
              <a:rPr lang="en-US" sz="3200" dirty="0" smtClean="0">
                <a:latin typeface="Cambria" panose="02040503050406030204" pitchFamily="18" charset="0"/>
              </a:rPr>
              <a:t>triangle:</a:t>
            </a:r>
          </a:p>
          <a:p>
            <a:r>
              <a:rPr lang="en-US" sz="3200" dirty="0" smtClean="0">
                <a:latin typeface="Cambria" panose="02040503050406030204" pitchFamily="18" charset="0"/>
              </a:rPr>
              <a:t>Start </a:t>
            </a:r>
            <a:r>
              <a:rPr lang="en-US" sz="3200" dirty="0">
                <a:latin typeface="Cambria" panose="02040503050406030204" pitchFamily="18" charset="0"/>
              </a:rPr>
              <a:t>with "1" at the </a:t>
            </a:r>
            <a:r>
              <a:rPr lang="en-US" sz="3200" dirty="0" smtClean="0">
                <a:latin typeface="Cambria" panose="02040503050406030204" pitchFamily="18" charset="0"/>
              </a:rPr>
              <a:t>top then continue placing numbers </a:t>
            </a:r>
            <a:r>
              <a:rPr lang="en-US" sz="3200" dirty="0">
                <a:latin typeface="Cambria" panose="02040503050406030204" pitchFamily="18" charset="0"/>
              </a:rPr>
              <a:t>below it </a:t>
            </a:r>
            <a:r>
              <a:rPr lang="en-US" sz="3200" dirty="0" smtClean="0">
                <a:latin typeface="Cambria" panose="02040503050406030204" pitchFamily="18" charset="0"/>
              </a:rPr>
              <a:t>in </a:t>
            </a:r>
            <a:r>
              <a:rPr lang="en-US" sz="3200" dirty="0">
                <a:latin typeface="Cambria" panose="02040503050406030204" pitchFamily="18" charset="0"/>
              </a:rPr>
              <a:t>a </a:t>
            </a:r>
            <a:r>
              <a:rPr lang="en-US" sz="3200" dirty="0" smtClean="0">
                <a:latin typeface="Cambria" panose="02040503050406030204" pitchFamily="18" charset="0"/>
              </a:rPr>
              <a:t>triangular pattern.</a:t>
            </a:r>
          </a:p>
          <a:p>
            <a:r>
              <a:rPr lang="en-US" sz="3200" dirty="0">
                <a:latin typeface="Cambria" panose="02040503050406030204" pitchFamily="18" charset="0"/>
              </a:rPr>
              <a:t>If it is left edge or right edge put 1. </a:t>
            </a:r>
            <a:br>
              <a:rPr lang="en-US" sz="3200" dirty="0">
                <a:latin typeface="Cambria" panose="02040503050406030204" pitchFamily="18" charset="0"/>
              </a:rPr>
            </a:br>
            <a:r>
              <a:rPr lang="en-US" sz="3200" dirty="0" smtClean="0">
                <a:latin typeface="Cambria" panose="02040503050406030204" pitchFamily="18" charset="0"/>
              </a:rPr>
              <a:t>If it is not an edge put the sum of the </a:t>
            </a:r>
            <a:r>
              <a:rPr lang="en-US" sz="3200" dirty="0">
                <a:latin typeface="Cambria" panose="02040503050406030204" pitchFamily="18" charset="0"/>
              </a:rPr>
              <a:t>two </a:t>
            </a:r>
            <a:r>
              <a:rPr lang="en-US" sz="3200" dirty="0" smtClean="0">
                <a:latin typeface="Cambria" panose="02040503050406030204" pitchFamily="18" charset="0"/>
              </a:rPr>
              <a:t>numbers </a:t>
            </a:r>
            <a:r>
              <a:rPr lang="en-US" sz="3200" dirty="0">
                <a:latin typeface="Cambria" panose="02040503050406030204" pitchFamily="18" charset="0"/>
              </a:rPr>
              <a:t>above </a:t>
            </a:r>
            <a:r>
              <a:rPr lang="en-US" sz="3200" dirty="0" smtClean="0">
                <a:latin typeface="Cambria" panose="02040503050406030204" pitchFamily="18" charset="0"/>
              </a:rPr>
              <a:t>it.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457200" y="5829184"/>
            <a:ext cx="10913533" cy="7078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smtClean="0">
                <a:solidFill>
                  <a:schemeClr val="tx1"/>
                </a:solidFill>
                <a:latin typeface="arial" panose="020B0604020202020204" pitchFamily="34" charset="0"/>
              </a:rPr>
              <a:t>Triangular numbers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: The series </a:t>
            </a:r>
            <a:r>
              <a:rPr lang="en-US" sz="2000">
                <a:solidFill>
                  <a:schemeClr val="tx1"/>
                </a:solidFill>
                <a:latin typeface="arial" panose="020B0604020202020204" pitchFamily="34" charset="0"/>
              </a:rPr>
              <a:t>of </a:t>
            </a:r>
            <a:r>
              <a:rPr lang="en-US" sz="2000" smtClean="0">
                <a:solidFill>
                  <a:schemeClr val="tx1"/>
                </a:solidFill>
                <a:latin typeface="arial" panose="020B0604020202020204" pitchFamily="34" charset="0"/>
              </a:rPr>
              <a:t>numbers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(1, 3, 6, 10, 15, etc</a:t>
            </a:r>
            <a:r>
              <a:rPr lang="en-US" sz="2000">
                <a:solidFill>
                  <a:schemeClr val="tx1"/>
                </a:solidFill>
                <a:latin typeface="arial" panose="020B0604020202020204" pitchFamily="34" charset="0"/>
              </a:rPr>
              <a:t>.) </a:t>
            </a:r>
            <a:r>
              <a:rPr lang="en-US" sz="2000" smtClean="0">
                <a:solidFill>
                  <a:schemeClr val="tx1"/>
                </a:solidFill>
                <a:latin typeface="arial" panose="020B0604020202020204" pitchFamily="34" charset="0"/>
              </a:rPr>
              <a:t>obtained </a:t>
            </a:r>
            <a:r>
              <a:rPr lang="en-US" sz="2000">
                <a:solidFill>
                  <a:schemeClr val="tx1"/>
                </a:solidFill>
                <a:latin typeface="arial" panose="020B0604020202020204" pitchFamily="34" charset="0"/>
              </a:rPr>
              <a:t>by </a:t>
            </a:r>
            <a:r>
              <a:rPr lang="en-US" sz="2000" smtClean="0">
                <a:solidFill>
                  <a:schemeClr val="tx1"/>
                </a:solidFill>
                <a:latin typeface="arial" panose="020B0604020202020204" pitchFamily="34" charset="0"/>
              </a:rPr>
              <a:t>continued summation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of </a:t>
            </a:r>
            <a:r>
              <a:rPr lang="en-US" sz="2000">
                <a:solidFill>
                  <a:schemeClr val="tx1"/>
                </a:solidFill>
                <a:latin typeface="arial" panose="020B0604020202020204" pitchFamily="34" charset="0"/>
              </a:rPr>
              <a:t>the </a:t>
            </a:r>
            <a:r>
              <a:rPr lang="en-US" sz="2000" smtClean="0">
                <a:solidFill>
                  <a:schemeClr val="tx1"/>
                </a:solidFill>
                <a:latin typeface="arial" panose="020B0604020202020204" pitchFamily="34" charset="0"/>
              </a:rPr>
              <a:t>natural numbers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1, 2, 3, 4, 5, etc.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9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AutoShape 28"/>
          <p:cNvSpPr>
            <a:spLocks noChangeArrowheads="1"/>
          </p:cNvSpPr>
          <p:nvPr/>
        </p:nvSpPr>
        <p:spPr bwMode="auto">
          <a:xfrm>
            <a:off x="4330700" y="1866900"/>
            <a:ext cx="5283200" cy="44323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685800"/>
            <a:ext cx="4660900" cy="1028700"/>
          </a:xfrm>
          <a:solidFill>
            <a:srgbClr val="105DE8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z="4400">
                <a:solidFill>
                  <a:srgbClr val="F2EC00"/>
                </a:solidFill>
              </a:rPr>
              <a:t>Pascal’s </a:t>
            </a:r>
            <a:r>
              <a:rPr lang="en-US" altLang="en-US" sz="4400" smtClean="0">
                <a:solidFill>
                  <a:srgbClr val="F2EC00"/>
                </a:solidFill>
              </a:rPr>
              <a:t>Triangle</a:t>
            </a:r>
            <a:endParaRPr lang="en-US" altLang="en-US" sz="4400" dirty="0">
              <a:solidFill>
                <a:srgbClr val="F2EC00"/>
              </a:solidFill>
            </a:endParaRPr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4927600" y="2051050"/>
            <a:ext cx="4572000" cy="4146550"/>
            <a:chOff x="456" y="492"/>
            <a:chExt cx="2880" cy="2612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1539" y="492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solidFill>
                    <a:srgbClr val="FFFF66"/>
                  </a:solidFill>
                  <a:latin typeface="Cambria" panose="02040503050406030204" pitchFamily="18" charset="0"/>
                </a:rPr>
                <a:t>1</a:t>
              </a:r>
            </a:p>
          </p:txBody>
        </p:sp>
        <p:grpSp>
          <p:nvGrpSpPr>
            <p:cNvPr id="2055" name="Group 7"/>
            <p:cNvGrpSpPr>
              <a:grpSpLocks/>
            </p:cNvGrpSpPr>
            <p:nvPr/>
          </p:nvGrpSpPr>
          <p:grpSpPr bwMode="auto">
            <a:xfrm>
              <a:off x="1346" y="830"/>
              <a:ext cx="783" cy="294"/>
              <a:chOff x="3994" y="1606"/>
              <a:chExt cx="783" cy="294"/>
            </a:xfrm>
          </p:grpSpPr>
          <p:sp>
            <p:nvSpPr>
              <p:cNvPr id="2056" name="Text Box 8"/>
              <p:cNvSpPr txBox="1">
                <a:spLocks noChangeArrowheads="1"/>
              </p:cNvSpPr>
              <p:nvPr/>
            </p:nvSpPr>
            <p:spPr bwMode="auto">
              <a:xfrm>
                <a:off x="3994" y="1606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2057" name="Text Box 9"/>
              <p:cNvSpPr txBox="1">
                <a:spLocks noChangeArrowheads="1"/>
              </p:cNvSpPr>
              <p:nvPr/>
            </p:nvSpPr>
            <p:spPr bwMode="auto">
              <a:xfrm>
                <a:off x="4389" y="1612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grpSp>
          <p:nvGrpSpPr>
            <p:cNvPr id="2058" name="Group 10"/>
            <p:cNvGrpSpPr>
              <a:grpSpLocks/>
            </p:cNvGrpSpPr>
            <p:nvPr/>
          </p:nvGrpSpPr>
          <p:grpSpPr bwMode="auto">
            <a:xfrm>
              <a:off x="1176" y="1177"/>
              <a:ext cx="1166" cy="288"/>
              <a:chOff x="3824" y="1953"/>
              <a:chExt cx="1166" cy="288"/>
            </a:xfrm>
          </p:grpSpPr>
          <p:sp>
            <p:nvSpPr>
              <p:cNvPr id="2059" name="Text Box 11"/>
              <p:cNvSpPr txBox="1">
                <a:spLocks noChangeArrowheads="1"/>
              </p:cNvSpPr>
              <p:nvPr/>
            </p:nvSpPr>
            <p:spPr bwMode="auto">
              <a:xfrm>
                <a:off x="4601" y="1953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2060" name="Text Box 12"/>
              <p:cNvSpPr txBox="1">
                <a:spLocks noChangeArrowheads="1"/>
              </p:cNvSpPr>
              <p:nvPr/>
            </p:nvSpPr>
            <p:spPr bwMode="auto">
              <a:xfrm>
                <a:off x="4212" y="1953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2</a:t>
                </a:r>
              </a:p>
            </p:txBody>
          </p:sp>
          <p:sp>
            <p:nvSpPr>
              <p:cNvPr id="2061" name="Text Box 13"/>
              <p:cNvSpPr txBox="1">
                <a:spLocks noChangeArrowheads="1"/>
              </p:cNvSpPr>
              <p:nvPr/>
            </p:nvSpPr>
            <p:spPr bwMode="auto">
              <a:xfrm>
                <a:off x="3824" y="1953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grpSp>
          <p:nvGrpSpPr>
            <p:cNvPr id="2062" name="Group 14"/>
            <p:cNvGrpSpPr>
              <a:grpSpLocks/>
            </p:cNvGrpSpPr>
            <p:nvPr/>
          </p:nvGrpSpPr>
          <p:grpSpPr bwMode="auto">
            <a:xfrm>
              <a:off x="989" y="1522"/>
              <a:ext cx="1555" cy="290"/>
              <a:chOff x="3637" y="2298"/>
              <a:chExt cx="1555" cy="290"/>
            </a:xfrm>
          </p:grpSpPr>
          <p:sp>
            <p:nvSpPr>
              <p:cNvPr id="2063" name="Text Box 15"/>
              <p:cNvSpPr txBox="1">
                <a:spLocks noChangeArrowheads="1"/>
              </p:cNvSpPr>
              <p:nvPr/>
            </p:nvSpPr>
            <p:spPr bwMode="auto">
              <a:xfrm>
                <a:off x="4416" y="2300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3</a:t>
                </a:r>
              </a:p>
            </p:txBody>
          </p:sp>
          <p:sp>
            <p:nvSpPr>
              <p:cNvPr id="2064" name="Text Box 16"/>
              <p:cNvSpPr txBox="1">
                <a:spLocks noChangeArrowheads="1"/>
              </p:cNvSpPr>
              <p:nvPr/>
            </p:nvSpPr>
            <p:spPr bwMode="auto">
              <a:xfrm>
                <a:off x="4026" y="2300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3</a:t>
                </a:r>
              </a:p>
            </p:txBody>
          </p:sp>
          <p:sp>
            <p:nvSpPr>
              <p:cNvPr id="2065" name="Text Box 17"/>
              <p:cNvSpPr txBox="1">
                <a:spLocks noChangeArrowheads="1"/>
              </p:cNvSpPr>
              <p:nvPr/>
            </p:nvSpPr>
            <p:spPr bwMode="auto">
              <a:xfrm>
                <a:off x="4803" y="2298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2066" name="Text Box 18"/>
              <p:cNvSpPr txBox="1">
                <a:spLocks noChangeArrowheads="1"/>
              </p:cNvSpPr>
              <p:nvPr/>
            </p:nvSpPr>
            <p:spPr bwMode="auto">
              <a:xfrm>
                <a:off x="3637" y="2300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grpSp>
          <p:nvGrpSpPr>
            <p:cNvPr id="2067" name="Group 19"/>
            <p:cNvGrpSpPr>
              <a:grpSpLocks/>
            </p:cNvGrpSpPr>
            <p:nvPr/>
          </p:nvGrpSpPr>
          <p:grpSpPr bwMode="auto">
            <a:xfrm>
              <a:off x="802" y="1868"/>
              <a:ext cx="1944" cy="289"/>
              <a:chOff x="3450" y="2644"/>
              <a:chExt cx="1944" cy="289"/>
            </a:xfrm>
          </p:grpSpPr>
          <p:sp>
            <p:nvSpPr>
              <p:cNvPr id="2068" name="Text Box 20"/>
              <p:cNvSpPr txBox="1">
                <a:spLocks noChangeArrowheads="1"/>
              </p:cNvSpPr>
              <p:nvPr/>
            </p:nvSpPr>
            <p:spPr bwMode="auto">
              <a:xfrm>
                <a:off x="4616" y="2644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4</a:t>
                </a:r>
              </a:p>
            </p:txBody>
          </p:sp>
          <p:sp>
            <p:nvSpPr>
              <p:cNvPr id="2069" name="Text Box 21"/>
              <p:cNvSpPr txBox="1">
                <a:spLocks noChangeArrowheads="1"/>
              </p:cNvSpPr>
              <p:nvPr/>
            </p:nvSpPr>
            <p:spPr bwMode="auto">
              <a:xfrm>
                <a:off x="4228" y="2644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6</a:t>
                </a:r>
              </a:p>
            </p:txBody>
          </p:sp>
          <p:sp>
            <p:nvSpPr>
              <p:cNvPr id="2070" name="Text Box 22"/>
              <p:cNvSpPr txBox="1">
                <a:spLocks noChangeArrowheads="1"/>
              </p:cNvSpPr>
              <p:nvPr/>
            </p:nvSpPr>
            <p:spPr bwMode="auto">
              <a:xfrm>
                <a:off x="3839" y="2644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4</a:t>
                </a:r>
              </a:p>
            </p:txBody>
          </p:sp>
          <p:sp>
            <p:nvSpPr>
              <p:cNvPr id="2071" name="Text Box 23"/>
              <p:cNvSpPr txBox="1">
                <a:spLocks noChangeArrowheads="1"/>
              </p:cNvSpPr>
              <p:nvPr/>
            </p:nvSpPr>
            <p:spPr bwMode="auto">
              <a:xfrm>
                <a:off x="3450" y="2645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2072" name="Text Box 24"/>
              <p:cNvSpPr txBox="1">
                <a:spLocks noChangeArrowheads="1"/>
              </p:cNvSpPr>
              <p:nvPr/>
            </p:nvSpPr>
            <p:spPr bwMode="auto">
              <a:xfrm>
                <a:off x="5005" y="2644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FFFF66"/>
                    </a:solidFill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sp>
          <p:nvSpPr>
            <p:cNvPr id="2073" name="Text Box 25"/>
            <p:cNvSpPr txBox="1">
              <a:spLocks noChangeArrowheads="1"/>
            </p:cNvSpPr>
            <p:nvPr/>
          </p:nvSpPr>
          <p:spPr bwMode="auto">
            <a:xfrm>
              <a:off x="664" y="2144"/>
              <a:ext cx="2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  </a:t>
              </a:r>
              <a:r>
                <a:rPr lang="en-US" altLang="en-US">
                  <a:solidFill>
                    <a:srgbClr val="FFFF66"/>
                  </a:solidFill>
                  <a:latin typeface="Cambria" panose="02040503050406030204" pitchFamily="18" charset="0"/>
                </a:rPr>
                <a:t>1     5    10     10     5       1</a:t>
              </a:r>
            </a:p>
          </p:txBody>
        </p:sp>
        <p:sp>
          <p:nvSpPr>
            <p:cNvPr id="2074" name="Text Box 26"/>
            <p:cNvSpPr txBox="1">
              <a:spLocks noChangeArrowheads="1"/>
            </p:cNvSpPr>
            <p:nvPr/>
          </p:nvSpPr>
          <p:spPr bwMode="auto">
            <a:xfrm>
              <a:off x="536" y="2512"/>
              <a:ext cx="27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 </a:t>
              </a:r>
              <a:r>
                <a:rPr lang="en-US" altLang="en-US">
                  <a:solidFill>
                    <a:srgbClr val="FFFF66"/>
                  </a:solidFill>
                  <a:latin typeface="Cambria" panose="02040503050406030204" pitchFamily="18" charset="0"/>
                </a:rPr>
                <a:t>1    6    15     20     15     6      1</a:t>
              </a:r>
            </a:p>
          </p:txBody>
        </p:sp>
        <p:sp>
          <p:nvSpPr>
            <p:cNvPr id="2075" name="Text Box 27"/>
            <p:cNvSpPr txBox="1">
              <a:spLocks noChangeArrowheads="1"/>
            </p:cNvSpPr>
            <p:nvPr/>
          </p:nvSpPr>
          <p:spPr bwMode="auto">
            <a:xfrm>
              <a:off x="456" y="2816"/>
              <a:ext cx="28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 smtClean="0">
                  <a:solidFill>
                    <a:srgbClr val="FFFF66"/>
                  </a:solidFill>
                  <a:latin typeface="Cambria" panose="02040503050406030204" pitchFamily="18" charset="0"/>
                </a:rPr>
                <a:t>1   7    21     35     35     21    7     1</a:t>
              </a:r>
              <a:endParaRPr lang="en-US" altLang="en-US" dirty="0">
                <a:solidFill>
                  <a:srgbClr val="FFFF66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081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111500" y="274638"/>
            <a:ext cx="6362700" cy="1143000"/>
          </a:xfrm>
          <a:solidFill>
            <a:srgbClr val="0000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z="4000" smtClean="0">
                <a:solidFill>
                  <a:srgbClr val="FFFF66"/>
                </a:solidFill>
              </a:rPr>
              <a:t>Creating </a:t>
            </a:r>
            <a:r>
              <a:rPr lang="en-US" altLang="en-US" sz="4000">
                <a:solidFill>
                  <a:srgbClr val="FFFF66"/>
                </a:solidFill>
              </a:rPr>
              <a:t>Pascal’s </a:t>
            </a:r>
            <a:r>
              <a:rPr lang="en-US" altLang="en-US" sz="4000" smtClean="0">
                <a:solidFill>
                  <a:srgbClr val="FFFF66"/>
                </a:solidFill>
              </a:rPr>
              <a:t>Triangle</a:t>
            </a:r>
            <a:endParaRPr lang="en-US" altLang="en-US" sz="4000" dirty="0">
              <a:solidFill>
                <a:srgbClr val="FFFF66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816099" y="5092701"/>
            <a:ext cx="8914105" cy="13849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smtClean="0">
                <a:latin typeface="Cambria" panose="02040503050406030204" pitchFamily="18" charset="0"/>
              </a:rPr>
              <a:t>Answer </a:t>
            </a:r>
            <a:r>
              <a:rPr lang="en-US" altLang="en-US" b="1">
                <a:latin typeface="Cambria" panose="02040503050406030204" pitchFamily="18" charset="0"/>
              </a:rPr>
              <a:t>the </a:t>
            </a:r>
            <a:r>
              <a:rPr lang="en-US" altLang="en-US" b="1" smtClean="0">
                <a:latin typeface="Cambria" panose="02040503050406030204" pitchFamily="18" charset="0"/>
              </a:rPr>
              <a:t>following questions </a:t>
            </a:r>
            <a:r>
              <a:rPr lang="en-US" altLang="en-US" b="1">
                <a:latin typeface="Cambria" panose="02040503050406030204" pitchFamily="18" charset="0"/>
              </a:rPr>
              <a:t>before </a:t>
            </a:r>
            <a:r>
              <a:rPr lang="en-US" altLang="en-US" b="1" smtClean="0">
                <a:latin typeface="Cambria" panose="02040503050406030204" pitchFamily="18" charset="0"/>
              </a:rPr>
              <a:t>going </a:t>
            </a:r>
            <a:r>
              <a:rPr lang="en-US" altLang="en-US" b="1" dirty="0">
                <a:latin typeface="Cambria" panose="02040503050406030204" pitchFamily="18" charset="0"/>
              </a:rPr>
              <a:t>to </a:t>
            </a:r>
            <a:r>
              <a:rPr lang="en-US" altLang="en-US" b="1">
                <a:latin typeface="Cambria" panose="02040503050406030204" pitchFamily="18" charset="0"/>
              </a:rPr>
              <a:t>the </a:t>
            </a:r>
            <a:r>
              <a:rPr lang="en-US" altLang="en-US" b="1" smtClean="0">
                <a:latin typeface="Cambria" panose="02040503050406030204" pitchFamily="18" charset="0"/>
              </a:rPr>
              <a:t>next </a:t>
            </a:r>
            <a:r>
              <a:rPr lang="en-US" altLang="en-US" b="1" dirty="0">
                <a:latin typeface="Cambria" panose="02040503050406030204" pitchFamily="18" charset="0"/>
              </a:rPr>
              <a:t>slide: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Where do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numbers </a:t>
            </a: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come from to form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triangle</a:t>
            </a: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?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How do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you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continue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triangle </a:t>
            </a: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for three more rows?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524000" y="2035175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0</a:t>
            </a:r>
            <a:r>
              <a:rPr lang="en-US" altLang="en-US" dirty="0">
                <a:latin typeface="Cambria" panose="02040503050406030204" pitchFamily="18" charset="0"/>
              </a:rPr>
              <a:t> = 1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524000" y="2574925"/>
            <a:ext cx="2713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1</a:t>
            </a:r>
            <a:r>
              <a:rPr lang="en-US" altLang="en-US" dirty="0">
                <a:latin typeface="Cambria" panose="02040503050406030204" pitchFamily="18" charset="0"/>
              </a:rPr>
              <a:t> = 1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+ 1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24001" y="3140075"/>
            <a:ext cx="428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2</a:t>
            </a:r>
            <a:r>
              <a:rPr lang="en-US" altLang="en-US" dirty="0">
                <a:latin typeface="Cambria" panose="02040503050406030204" pitchFamily="18" charset="0"/>
              </a:rPr>
              <a:t> =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x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+ 2</a:t>
            </a:r>
            <a:r>
              <a:rPr lang="en-US" altLang="en-US" i="1" dirty="0">
                <a:latin typeface="Cambria" panose="02040503050406030204" pitchFamily="18" charset="0"/>
              </a:rPr>
              <a:t>xy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y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endParaRPr lang="en-US" altLang="en-US" baseline="30000" dirty="0">
              <a:latin typeface="Cambria" panose="02040503050406030204" pitchFamily="18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524000" y="3700463"/>
            <a:ext cx="477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3</a:t>
            </a:r>
            <a:r>
              <a:rPr lang="en-US" altLang="en-US" dirty="0">
                <a:latin typeface="Cambria" panose="02040503050406030204" pitchFamily="18" charset="0"/>
              </a:rPr>
              <a:t> =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x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3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+ 3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baseline="30000" dirty="0">
                <a:latin typeface="Cambria" panose="02040503050406030204" pitchFamily="18" charset="0"/>
              </a:rPr>
              <a:t>2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dirty="0" smtClean="0">
                <a:latin typeface="Cambria" panose="02040503050406030204" pitchFamily="18" charset="0"/>
              </a:rPr>
              <a:t>3</a:t>
            </a:r>
            <a:r>
              <a:rPr lang="en-US" altLang="en-US" i="1" dirty="0" smtClean="0">
                <a:latin typeface="Cambria" panose="02040503050406030204" pitchFamily="18" charset="0"/>
              </a:rPr>
              <a:t>xy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+ 1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baseline="30000" dirty="0"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524000" y="4264025"/>
            <a:ext cx="5748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4</a:t>
            </a:r>
            <a:r>
              <a:rPr lang="en-US" altLang="en-US" dirty="0">
                <a:latin typeface="Cambria" panose="02040503050406030204" pitchFamily="18" charset="0"/>
              </a:rPr>
              <a:t> = </a:t>
            </a:r>
            <a:r>
              <a:rPr lang="en-US" altLang="en-US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x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4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</a:t>
            </a:r>
            <a:r>
              <a:rPr lang="en-US" alt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4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baseline="30000" dirty="0">
                <a:latin typeface="Cambria" panose="02040503050406030204" pitchFamily="18" charset="0"/>
              </a:rPr>
              <a:t>3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6</a:t>
            </a:r>
            <a:r>
              <a:rPr lang="en-US" altLang="en-US" i="1" dirty="0" smtClean="0">
                <a:latin typeface="Cambria" panose="02040503050406030204" pitchFamily="18" charset="0"/>
              </a:rPr>
              <a:t>x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i="1" dirty="0" smtClean="0">
                <a:latin typeface="Cambria" panose="02040503050406030204" pitchFamily="18" charset="0"/>
              </a:rPr>
              <a:t>y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</a:t>
            </a:r>
            <a:r>
              <a:rPr lang="en-US" altLang="en-US" dirty="0">
                <a:solidFill>
                  <a:srgbClr val="66FF33"/>
                </a:solidFill>
                <a:latin typeface="Cambria" panose="02040503050406030204" pitchFamily="18" charset="0"/>
              </a:rPr>
              <a:t>4</a:t>
            </a:r>
            <a:r>
              <a:rPr lang="en-US" altLang="en-US" i="1" dirty="0">
                <a:latin typeface="Cambria" panose="02040503050406030204" pitchFamily="18" charset="0"/>
              </a:rPr>
              <a:t>xy</a:t>
            </a:r>
            <a:r>
              <a:rPr lang="en-US" altLang="en-US" baseline="30000" dirty="0">
                <a:latin typeface="Cambria" panose="02040503050406030204" pitchFamily="18" charset="0"/>
              </a:rPr>
              <a:t>3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1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baseline="30000" dirty="0"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8170863" y="2012950"/>
            <a:ext cx="615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5157" name="Group 37"/>
          <p:cNvGrpSpPr>
            <a:grpSpLocks/>
          </p:cNvGrpSpPr>
          <p:nvPr/>
        </p:nvGrpSpPr>
        <p:grpSpPr bwMode="auto">
          <a:xfrm>
            <a:off x="7864476" y="2549526"/>
            <a:ext cx="1243013" cy="466725"/>
            <a:chOff x="3994" y="1606"/>
            <a:chExt cx="783" cy="294"/>
          </a:xfrm>
        </p:grpSpPr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3994" y="1606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5135" name="Text Box 15"/>
            <p:cNvSpPr txBox="1">
              <a:spLocks noChangeArrowheads="1"/>
            </p:cNvSpPr>
            <p:nvPr/>
          </p:nvSpPr>
          <p:spPr bwMode="auto">
            <a:xfrm>
              <a:off x="4389" y="1612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grpSp>
        <p:nvGrpSpPr>
          <p:cNvPr id="5158" name="Group 38"/>
          <p:cNvGrpSpPr>
            <a:grpSpLocks/>
          </p:cNvGrpSpPr>
          <p:nvPr/>
        </p:nvGrpSpPr>
        <p:grpSpPr bwMode="auto">
          <a:xfrm>
            <a:off x="7594601" y="3100388"/>
            <a:ext cx="1851025" cy="457200"/>
            <a:chOff x="3824" y="1953"/>
            <a:chExt cx="1166" cy="288"/>
          </a:xfrm>
        </p:grpSpPr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4601" y="1953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5145" name="Text Box 25"/>
            <p:cNvSpPr txBox="1">
              <a:spLocks noChangeArrowheads="1"/>
            </p:cNvSpPr>
            <p:nvPr/>
          </p:nvSpPr>
          <p:spPr bwMode="auto">
            <a:xfrm>
              <a:off x="4212" y="1953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2</a:t>
              </a:r>
            </a:p>
          </p:txBody>
        </p:sp>
        <p:sp>
          <p:nvSpPr>
            <p:cNvPr id="5146" name="Text Box 26"/>
            <p:cNvSpPr txBox="1">
              <a:spLocks noChangeArrowheads="1"/>
            </p:cNvSpPr>
            <p:nvPr/>
          </p:nvSpPr>
          <p:spPr bwMode="auto">
            <a:xfrm>
              <a:off x="3824" y="1953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grpSp>
        <p:nvGrpSpPr>
          <p:cNvPr id="5159" name="Group 39"/>
          <p:cNvGrpSpPr>
            <a:grpSpLocks/>
          </p:cNvGrpSpPr>
          <p:nvPr/>
        </p:nvGrpSpPr>
        <p:grpSpPr bwMode="auto">
          <a:xfrm>
            <a:off x="7297738" y="3648076"/>
            <a:ext cx="2468562" cy="460375"/>
            <a:chOff x="3637" y="2298"/>
            <a:chExt cx="1555" cy="290"/>
          </a:xfrm>
        </p:grpSpPr>
        <p:sp>
          <p:nvSpPr>
            <p:cNvPr id="5147" name="Text Box 27"/>
            <p:cNvSpPr txBox="1">
              <a:spLocks noChangeArrowheads="1"/>
            </p:cNvSpPr>
            <p:nvPr/>
          </p:nvSpPr>
          <p:spPr bwMode="auto">
            <a:xfrm>
              <a:off x="4416" y="2300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5148" name="Text Box 28"/>
            <p:cNvSpPr txBox="1">
              <a:spLocks noChangeArrowheads="1"/>
            </p:cNvSpPr>
            <p:nvPr/>
          </p:nvSpPr>
          <p:spPr bwMode="auto">
            <a:xfrm>
              <a:off x="4026" y="2300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5149" name="Text Box 29"/>
            <p:cNvSpPr txBox="1">
              <a:spLocks noChangeArrowheads="1"/>
            </p:cNvSpPr>
            <p:nvPr/>
          </p:nvSpPr>
          <p:spPr bwMode="auto">
            <a:xfrm>
              <a:off x="4803" y="2298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5150" name="Text Box 30"/>
            <p:cNvSpPr txBox="1">
              <a:spLocks noChangeArrowheads="1"/>
            </p:cNvSpPr>
            <p:nvPr/>
          </p:nvSpPr>
          <p:spPr bwMode="auto">
            <a:xfrm>
              <a:off x="3637" y="2300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grpSp>
        <p:nvGrpSpPr>
          <p:cNvPr id="5160" name="Group 40"/>
          <p:cNvGrpSpPr>
            <a:grpSpLocks/>
          </p:cNvGrpSpPr>
          <p:nvPr/>
        </p:nvGrpSpPr>
        <p:grpSpPr bwMode="auto">
          <a:xfrm>
            <a:off x="7000875" y="4197350"/>
            <a:ext cx="3086100" cy="458788"/>
            <a:chOff x="3450" y="2644"/>
            <a:chExt cx="1944" cy="289"/>
          </a:xfrm>
        </p:grpSpPr>
        <p:sp>
          <p:nvSpPr>
            <p:cNvPr id="5151" name="Text Box 31"/>
            <p:cNvSpPr txBox="1">
              <a:spLocks noChangeArrowheads="1"/>
            </p:cNvSpPr>
            <p:nvPr/>
          </p:nvSpPr>
          <p:spPr bwMode="auto">
            <a:xfrm>
              <a:off x="4616" y="2644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rgbClr val="66FF33"/>
                  </a:solidFill>
                  <a:latin typeface="Cambria" panose="02040503050406030204" pitchFamily="18" charset="0"/>
                </a:rPr>
                <a:t>4</a:t>
              </a:r>
            </a:p>
          </p:txBody>
        </p:sp>
        <p:sp>
          <p:nvSpPr>
            <p:cNvPr id="5152" name="Text Box 32"/>
            <p:cNvSpPr txBox="1">
              <a:spLocks noChangeArrowheads="1"/>
            </p:cNvSpPr>
            <p:nvPr/>
          </p:nvSpPr>
          <p:spPr bwMode="auto">
            <a:xfrm>
              <a:off x="4228" y="2644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Cambria" panose="02040503050406030204" pitchFamily="18" charset="0"/>
                </a:rPr>
                <a:t>6</a:t>
              </a:r>
            </a:p>
          </p:txBody>
        </p:sp>
        <p:sp>
          <p:nvSpPr>
            <p:cNvPr id="5153" name="Text Box 33"/>
            <p:cNvSpPr txBox="1">
              <a:spLocks noChangeArrowheads="1"/>
            </p:cNvSpPr>
            <p:nvPr/>
          </p:nvSpPr>
          <p:spPr bwMode="auto">
            <a:xfrm>
              <a:off x="3839" y="2644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mbria" panose="02040503050406030204" pitchFamily="18" charset="0"/>
                </a:rPr>
                <a:t>4</a:t>
              </a:r>
            </a:p>
          </p:txBody>
        </p:sp>
        <p:sp>
          <p:nvSpPr>
            <p:cNvPr id="5154" name="Text Box 34"/>
            <p:cNvSpPr txBox="1">
              <a:spLocks noChangeArrowheads="1"/>
            </p:cNvSpPr>
            <p:nvPr/>
          </p:nvSpPr>
          <p:spPr bwMode="auto">
            <a:xfrm>
              <a:off x="3450" y="2645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chemeClr val="accent5"/>
                  </a:solidFill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5155" name="Text Box 35"/>
            <p:cNvSpPr txBox="1">
              <a:spLocks noChangeArrowheads="1"/>
            </p:cNvSpPr>
            <p:nvPr/>
          </p:nvSpPr>
          <p:spPr bwMode="auto">
            <a:xfrm>
              <a:off x="5005" y="2644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dirty="0">
                  <a:solidFill>
                    <a:srgbClr val="FFFF00"/>
                  </a:solidFill>
                  <a:latin typeface="Cambria" panose="02040503050406030204" pitchFamily="18" charset="0"/>
                </a:rPr>
                <a:t>1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51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 autoUpdateAnimBg="0"/>
      <p:bldP spid="5123" grpId="0" autoUpdateAnimBg="0"/>
      <p:bldP spid="5124" grpId="0" autoUpdateAnimBg="0"/>
      <p:bldP spid="5125" grpId="0" autoUpdateAnimBg="0"/>
      <p:bldP spid="5126" grpId="0" autoUpdateAnimBg="0"/>
      <p:bldP spid="5127" grpId="0" autoUpdateAnimBg="0"/>
      <p:bldP spid="51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300" y="18473"/>
            <a:ext cx="8229600" cy="6673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Powers </a:t>
            </a:r>
            <a:r>
              <a:rPr lang="en-US" smtClean="0"/>
              <a:t>of Binomial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685800"/>
            <a:ext cx="7924800" cy="3352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smtClean="0"/>
              <a:t>Definition</a:t>
            </a:r>
            <a:r>
              <a:rPr lang="en-US" sz="3200" smtClean="0"/>
              <a:t>: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smtClean="0">
                <a:solidFill>
                  <a:srgbClr val="66FF33"/>
                </a:solidFill>
              </a:rPr>
              <a:t>a </a:t>
            </a:r>
            <a:r>
              <a:rPr lang="en-US" sz="3200" b="1" smtClean="0">
                <a:solidFill>
                  <a:srgbClr val="66FF33"/>
                </a:solidFill>
              </a:rPr>
              <a:t>binomial</a:t>
            </a:r>
            <a:r>
              <a:rPr lang="en-US" sz="3200" smtClean="0">
                <a:solidFill>
                  <a:srgbClr val="66FF33"/>
                </a:solidFill>
              </a:rPr>
              <a:t> expression </a:t>
            </a:r>
            <a:r>
              <a:rPr lang="en-US" sz="3200" dirty="0">
                <a:solidFill>
                  <a:srgbClr val="66FF33"/>
                </a:solidFill>
              </a:rPr>
              <a:t>is the sum of </a:t>
            </a:r>
            <a:r>
              <a:rPr lang="en-US" sz="3200" dirty="0">
                <a:solidFill>
                  <a:schemeClr val="tx1"/>
                </a:solidFill>
              </a:rPr>
              <a:t>two terms</a:t>
            </a:r>
            <a:r>
              <a:rPr lang="en-US" sz="3200" dirty="0">
                <a:solidFill>
                  <a:srgbClr val="66FF33"/>
                </a:solidFill>
              </a:rPr>
              <a:t>, such as 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>
                <a:solidFill>
                  <a:schemeClr val="tx1"/>
                </a:solidFill>
              </a:rPr>
              <a:t>+ </a:t>
            </a:r>
            <a:r>
              <a:rPr lang="en-US" sz="3200" i="1" dirty="0">
                <a:solidFill>
                  <a:schemeClr val="tx1"/>
                </a:solidFill>
              </a:rPr>
              <a:t>y</a:t>
            </a:r>
            <a:r>
              <a:rPr lang="en-US" sz="3200" dirty="0">
                <a:solidFill>
                  <a:srgbClr val="66FF33"/>
                </a:solidFill>
              </a:rPr>
              <a:t>. </a:t>
            </a:r>
            <a:endParaRPr lang="en-US" sz="3200" dirty="0" smtClean="0">
              <a:solidFill>
                <a:srgbClr val="66FF33"/>
              </a:solidFill>
            </a:endParaRPr>
          </a:p>
          <a:p>
            <a:pPr marL="0" indent="0">
              <a:buNone/>
            </a:pPr>
            <a:r>
              <a:rPr lang="en-US" sz="3200" smtClean="0">
                <a:solidFill>
                  <a:srgbClr val="66FF33"/>
                </a:solidFill>
              </a:rPr>
              <a:t>More generally</a:t>
            </a:r>
            <a:r>
              <a:rPr lang="en-US" sz="3200" dirty="0">
                <a:solidFill>
                  <a:srgbClr val="66FF33"/>
                </a:solidFill>
              </a:rPr>
              <a:t>, these </a:t>
            </a:r>
            <a:r>
              <a:rPr lang="en-US" sz="3200">
                <a:solidFill>
                  <a:srgbClr val="66FF33"/>
                </a:solidFill>
              </a:rPr>
              <a:t>terms </a:t>
            </a:r>
            <a:r>
              <a:rPr lang="en-US" sz="3200" smtClean="0">
                <a:solidFill>
                  <a:srgbClr val="66FF33"/>
                </a:solidFill>
              </a:rPr>
              <a:t>can </a:t>
            </a:r>
            <a:r>
              <a:rPr lang="en-US" sz="3200" dirty="0">
                <a:solidFill>
                  <a:srgbClr val="66FF33"/>
                </a:solidFill>
              </a:rPr>
              <a:t>be products </a:t>
            </a:r>
            <a:r>
              <a:rPr lang="en-US" sz="3200">
                <a:solidFill>
                  <a:srgbClr val="66FF33"/>
                </a:solidFill>
              </a:rPr>
              <a:t>of </a:t>
            </a:r>
            <a:r>
              <a:rPr lang="en-US" sz="3200" smtClean="0">
                <a:solidFill>
                  <a:srgbClr val="66FF33"/>
                </a:solidFill>
              </a:rPr>
              <a:t>constants and </a:t>
            </a:r>
            <a:r>
              <a:rPr lang="en-US" sz="3200" dirty="0">
                <a:solidFill>
                  <a:srgbClr val="66FF33"/>
                </a:solidFill>
              </a:rPr>
              <a:t>variables</a:t>
            </a:r>
            <a:r>
              <a:rPr lang="en-US" sz="3200" dirty="0" smtClean="0">
                <a:solidFill>
                  <a:srgbClr val="66FF33"/>
                </a:solidFill>
              </a:rPr>
              <a:t>.</a:t>
            </a:r>
            <a:endParaRPr lang="en-US" sz="3200" dirty="0">
              <a:solidFill>
                <a:srgbClr val="66FF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2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52400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arenR"/>
            </a:pPr>
            <a:r>
              <a:rPr lang="en-US" altLang="en-US" b="1" dirty="0">
                <a:latin typeface="Cambria" panose="02040503050406030204" pitchFamily="18" charset="0"/>
              </a:rPr>
              <a:t>Where do </a:t>
            </a:r>
            <a:r>
              <a:rPr lang="en-US" altLang="en-US" b="1">
                <a:latin typeface="Cambria" panose="02040503050406030204" pitchFamily="18" charset="0"/>
              </a:rPr>
              <a:t>the </a:t>
            </a:r>
            <a:r>
              <a:rPr lang="en-US" altLang="en-US" b="1" smtClean="0">
                <a:latin typeface="Cambria" panose="02040503050406030204" pitchFamily="18" charset="0"/>
              </a:rPr>
              <a:t>numbers </a:t>
            </a:r>
            <a:r>
              <a:rPr lang="en-US" altLang="en-US" b="1" dirty="0">
                <a:latin typeface="Cambria" panose="02040503050406030204" pitchFamily="18" charset="0"/>
              </a:rPr>
              <a:t>come from to form </a:t>
            </a:r>
            <a:r>
              <a:rPr lang="en-US" altLang="en-US" b="1">
                <a:latin typeface="Cambria" panose="02040503050406030204" pitchFamily="18" charset="0"/>
              </a:rPr>
              <a:t>the </a:t>
            </a:r>
            <a:r>
              <a:rPr lang="en-US" altLang="en-US" b="1" smtClean="0">
                <a:latin typeface="Cambria" panose="02040503050406030204" pitchFamily="18" charset="0"/>
              </a:rPr>
              <a:t>triangle</a:t>
            </a:r>
            <a:r>
              <a:rPr lang="en-US" altLang="en-US" b="1" dirty="0">
                <a:latin typeface="Cambria" panose="02040503050406030204" pitchFamily="18" charset="0"/>
              </a:rPr>
              <a:t>?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524000" y="40243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latin typeface="Cambria" panose="02040503050406030204" pitchFamily="18" charset="0"/>
              </a:rPr>
              <a:t>2) How do </a:t>
            </a:r>
            <a:r>
              <a:rPr lang="en-US" altLang="en-US" b="1">
                <a:latin typeface="Cambria" panose="02040503050406030204" pitchFamily="18" charset="0"/>
              </a:rPr>
              <a:t>you </a:t>
            </a:r>
            <a:r>
              <a:rPr lang="en-US" altLang="en-US" b="1" smtClean="0">
                <a:latin typeface="Cambria" panose="02040503050406030204" pitchFamily="18" charset="0"/>
              </a:rPr>
              <a:t>continue </a:t>
            </a:r>
            <a:r>
              <a:rPr lang="en-US" altLang="en-US" b="1">
                <a:latin typeface="Cambria" panose="02040503050406030204" pitchFamily="18" charset="0"/>
              </a:rPr>
              <a:t>the </a:t>
            </a:r>
            <a:r>
              <a:rPr lang="en-US" altLang="en-US" b="1" smtClean="0">
                <a:latin typeface="Cambria" panose="02040503050406030204" pitchFamily="18" charset="0"/>
              </a:rPr>
              <a:t>triangle </a:t>
            </a:r>
            <a:r>
              <a:rPr lang="en-US" altLang="en-US" b="1" dirty="0">
                <a:latin typeface="Cambria" panose="02040503050406030204" pitchFamily="18" charset="0"/>
              </a:rPr>
              <a:t>for three more rows?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2089151" y="500063"/>
            <a:ext cx="7407275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entries in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triangle </a:t>
            </a: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are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coefficients </a:t>
            </a: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of the terms of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binomial expression: </a:t>
            </a:r>
            <a:r>
              <a:rPr lang="en-US" altLang="en-US" sz="2000" b="1" dirty="0" smtClean="0">
                <a:latin typeface="Cambria" panose="02040503050406030204" pitchFamily="18" charset="0"/>
              </a:rPr>
              <a:t>(</a:t>
            </a:r>
            <a:r>
              <a:rPr lang="en-US" altLang="en-US" sz="2000" b="1" i="1" dirty="0" smtClean="0">
                <a:latin typeface="Cambria" panose="02040503050406030204" pitchFamily="18" charset="0"/>
              </a:rPr>
              <a:t>x</a:t>
            </a:r>
            <a:r>
              <a:rPr lang="en-US" altLang="en-US" sz="2000" b="1" dirty="0" smtClean="0">
                <a:latin typeface="Cambria" panose="02040503050406030204" pitchFamily="18" charset="0"/>
              </a:rPr>
              <a:t> </a:t>
            </a:r>
            <a:r>
              <a:rPr lang="en-US" altLang="en-US" sz="2000" b="1">
                <a:latin typeface="Cambria" panose="02040503050406030204" pitchFamily="18" charset="0"/>
              </a:rPr>
              <a:t>+ </a:t>
            </a:r>
            <a:r>
              <a:rPr lang="en-US" altLang="en-US" sz="2000" b="1" i="1" smtClean="0">
                <a:latin typeface="Cambria" panose="02040503050406030204" pitchFamily="18" charset="0"/>
              </a:rPr>
              <a:t>y</a:t>
            </a:r>
            <a:r>
              <a:rPr lang="en-US" altLang="en-US" sz="2000" b="1" smtClean="0">
                <a:latin typeface="Cambria" panose="02040503050406030204" pitchFamily="18" charset="0"/>
              </a:rPr>
              <a:t>)</a:t>
            </a:r>
            <a:r>
              <a:rPr lang="en-US" altLang="en-US" sz="2000" b="1" i="1" baseline="30000" smtClean="0">
                <a:latin typeface="Cambria" panose="02040503050406030204" pitchFamily="18" charset="0"/>
              </a:rPr>
              <a:t>n</a:t>
            </a:r>
            <a:endParaRPr lang="en-US" altLang="en-US" i="1" baseline="30000" dirty="0">
              <a:latin typeface="Cambria" panose="02040503050406030204" pitchFamily="18" charset="0"/>
            </a:endParaRPr>
          </a:p>
        </p:txBody>
      </p:sp>
      <p:sp>
        <p:nvSpPr>
          <p:cNvPr id="1056" name="Text Box 32"/>
          <p:cNvSpPr txBox="1">
            <a:spLocks noChangeArrowheads="1"/>
          </p:cNvSpPr>
          <p:nvPr/>
        </p:nvSpPr>
        <p:spPr bwMode="auto">
          <a:xfrm>
            <a:off x="1524000" y="12573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0</a:t>
            </a:r>
            <a:r>
              <a:rPr lang="en-US" altLang="en-US" dirty="0">
                <a:latin typeface="Cambria" panose="02040503050406030204" pitchFamily="18" charset="0"/>
              </a:rPr>
              <a:t> = 1</a:t>
            </a:r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1524001" y="1797050"/>
            <a:ext cx="2835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1</a:t>
            </a:r>
            <a:r>
              <a:rPr lang="en-US" altLang="en-US" dirty="0">
                <a:latin typeface="Cambria" panose="02040503050406030204" pitchFamily="18" charset="0"/>
              </a:rPr>
              <a:t> = 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x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y</a:t>
            </a:r>
            <a:endParaRPr lang="en-US" altLang="en-US" i="1" dirty="0">
              <a:latin typeface="Cambria" panose="02040503050406030204" pitchFamily="18" charset="0"/>
            </a:endParaRPr>
          </a:p>
        </p:txBody>
      </p:sp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1524001" y="2362200"/>
            <a:ext cx="39020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2</a:t>
            </a:r>
            <a:r>
              <a:rPr lang="en-US" altLang="en-US" dirty="0">
                <a:latin typeface="Cambria" panose="02040503050406030204" pitchFamily="18" charset="0"/>
              </a:rPr>
              <a:t> = 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x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+ 2</a:t>
            </a:r>
            <a:r>
              <a:rPr lang="en-US" altLang="en-US" i="1" dirty="0">
                <a:latin typeface="Cambria" panose="02040503050406030204" pitchFamily="18" charset="0"/>
              </a:rPr>
              <a:t>xy</a:t>
            </a:r>
            <a:r>
              <a:rPr lang="en-US" altLang="en-US" dirty="0">
                <a:latin typeface="Cambria" panose="02040503050406030204" pitchFamily="18" charset="0"/>
              </a:rPr>
              <a:t> + 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y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endParaRPr lang="en-US" altLang="en-US" baseline="30000" dirty="0">
              <a:latin typeface="Cambria" panose="02040503050406030204" pitchFamily="18" charset="0"/>
            </a:endParaRP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1523999" y="2922588"/>
            <a:ext cx="49990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3</a:t>
            </a:r>
            <a:r>
              <a:rPr lang="en-US" altLang="en-US" dirty="0">
                <a:latin typeface="Cambria" panose="02040503050406030204" pitchFamily="18" charset="0"/>
              </a:rPr>
              <a:t> = 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x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3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+ 3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baseline="30000" dirty="0">
                <a:latin typeface="Cambria" panose="02040503050406030204" pitchFamily="18" charset="0"/>
              </a:rPr>
              <a:t>2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dirty="0" smtClean="0">
                <a:latin typeface="Cambria" panose="02040503050406030204" pitchFamily="18" charset="0"/>
              </a:rPr>
              <a:t>3</a:t>
            </a:r>
            <a:r>
              <a:rPr lang="en-US" altLang="en-US" i="1" dirty="0" smtClean="0">
                <a:latin typeface="Cambria" panose="02040503050406030204" pitchFamily="18" charset="0"/>
              </a:rPr>
              <a:t>xy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y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3</a:t>
            </a:r>
            <a:endParaRPr lang="en-US" altLang="en-US" baseline="30000" dirty="0">
              <a:latin typeface="Cambria" panose="02040503050406030204" pitchFamily="18" charset="0"/>
            </a:endParaRPr>
          </a:p>
        </p:txBody>
      </p:sp>
      <p:sp>
        <p:nvSpPr>
          <p:cNvPr id="1060" name="Text Box 36"/>
          <p:cNvSpPr txBox="1">
            <a:spLocks noChangeArrowheads="1"/>
          </p:cNvSpPr>
          <p:nvPr/>
        </p:nvSpPr>
        <p:spPr bwMode="auto">
          <a:xfrm>
            <a:off x="1524001" y="3486150"/>
            <a:ext cx="58610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  <a:r>
              <a:rPr lang="en-US" altLang="en-US" baseline="30000" dirty="0">
                <a:latin typeface="Cambria" panose="02040503050406030204" pitchFamily="18" charset="0"/>
              </a:rPr>
              <a:t>4</a:t>
            </a:r>
            <a:r>
              <a:rPr lang="en-US" altLang="en-US" dirty="0">
                <a:latin typeface="Cambria" panose="02040503050406030204" pitchFamily="18" charset="0"/>
              </a:rPr>
              <a:t> = 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x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4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+ 4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baseline="30000" dirty="0">
                <a:latin typeface="Cambria" panose="02040503050406030204" pitchFamily="18" charset="0"/>
              </a:rPr>
              <a:t>3</a:t>
            </a:r>
            <a:r>
              <a:rPr lang="en-US" altLang="en-US" i="1" dirty="0">
                <a:latin typeface="Cambria" panose="02040503050406030204" pitchFamily="18" charset="0"/>
              </a:rPr>
              <a:t>y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dirty="0" smtClean="0">
                <a:latin typeface="Cambria" panose="02040503050406030204" pitchFamily="18" charset="0"/>
              </a:rPr>
              <a:t>6</a:t>
            </a:r>
            <a:r>
              <a:rPr lang="en-US" altLang="en-US" i="1" dirty="0" smtClean="0">
                <a:latin typeface="Cambria" panose="02040503050406030204" pitchFamily="18" charset="0"/>
              </a:rPr>
              <a:t>x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i="1" dirty="0" smtClean="0">
                <a:latin typeface="Cambria" panose="02040503050406030204" pitchFamily="18" charset="0"/>
              </a:rPr>
              <a:t>y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+ 4</a:t>
            </a:r>
            <a:r>
              <a:rPr lang="en-US" altLang="en-US" i="1" dirty="0">
                <a:latin typeface="Cambria" panose="02040503050406030204" pitchFamily="18" charset="0"/>
              </a:rPr>
              <a:t>xy</a:t>
            </a:r>
            <a:r>
              <a:rPr lang="en-US" altLang="en-US" baseline="30000" dirty="0">
                <a:latin typeface="Cambria" panose="02040503050406030204" pitchFamily="18" charset="0"/>
              </a:rPr>
              <a:t>3</a:t>
            </a:r>
            <a:r>
              <a:rPr lang="en-US" altLang="en-US" dirty="0">
                <a:latin typeface="Cambria" panose="02040503050406030204" pitchFamily="18" charset="0"/>
              </a:rPr>
              <a:t> +  </a:t>
            </a:r>
            <a:r>
              <a:rPr lang="en-US" altLang="en-US" dirty="0" smtClean="0">
                <a:latin typeface="Cambria" panose="02040503050406030204" pitchFamily="18" charset="0"/>
              </a:rPr>
              <a:t>1</a:t>
            </a:r>
            <a:r>
              <a:rPr lang="en-US" altLang="en-US" i="1" dirty="0" smtClean="0">
                <a:latin typeface="Cambria" panose="02040503050406030204" pitchFamily="18" charset="0"/>
              </a:rPr>
              <a:t>y</a:t>
            </a:r>
            <a:r>
              <a:rPr lang="en-US" altLang="en-US" baseline="30000" dirty="0" smtClean="0">
                <a:latin typeface="Cambria" panose="02040503050406030204" pitchFamily="18" charset="0"/>
              </a:rPr>
              <a:t>4</a:t>
            </a:r>
            <a:endParaRPr lang="en-US" altLang="en-US" baseline="30000" dirty="0">
              <a:latin typeface="Cambria" panose="02040503050406030204" pitchFamily="18" charset="0"/>
            </a:endParaRPr>
          </a:p>
        </p:txBody>
      </p:sp>
      <p:sp>
        <p:nvSpPr>
          <p:cNvPr id="1061" name="Text Box 37"/>
          <p:cNvSpPr txBox="1">
            <a:spLocks noChangeArrowheads="1"/>
          </p:cNvSpPr>
          <p:nvPr/>
        </p:nvSpPr>
        <p:spPr bwMode="auto">
          <a:xfrm>
            <a:off x="8170863" y="1235075"/>
            <a:ext cx="615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1062" name="Group 38"/>
          <p:cNvGrpSpPr>
            <a:grpSpLocks/>
          </p:cNvGrpSpPr>
          <p:nvPr/>
        </p:nvGrpSpPr>
        <p:grpSpPr bwMode="auto">
          <a:xfrm>
            <a:off x="7872413" y="1703389"/>
            <a:ext cx="1243012" cy="466725"/>
            <a:chOff x="3994" y="1606"/>
            <a:chExt cx="783" cy="294"/>
          </a:xfrm>
        </p:grpSpPr>
        <p:sp>
          <p:nvSpPr>
            <p:cNvPr id="1063" name="Text Box 39"/>
            <p:cNvSpPr txBox="1">
              <a:spLocks noChangeArrowheads="1"/>
            </p:cNvSpPr>
            <p:nvPr/>
          </p:nvSpPr>
          <p:spPr bwMode="auto">
            <a:xfrm>
              <a:off x="3994" y="1606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064" name="Text Box 40"/>
            <p:cNvSpPr txBox="1">
              <a:spLocks noChangeArrowheads="1"/>
            </p:cNvSpPr>
            <p:nvPr/>
          </p:nvSpPr>
          <p:spPr bwMode="auto">
            <a:xfrm>
              <a:off x="4389" y="1612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grpSp>
        <p:nvGrpSpPr>
          <p:cNvPr id="1065" name="Group 41"/>
          <p:cNvGrpSpPr>
            <a:grpSpLocks/>
          </p:cNvGrpSpPr>
          <p:nvPr/>
        </p:nvGrpSpPr>
        <p:grpSpPr bwMode="auto">
          <a:xfrm>
            <a:off x="7594601" y="2322513"/>
            <a:ext cx="1851025" cy="457200"/>
            <a:chOff x="3824" y="1953"/>
            <a:chExt cx="1166" cy="288"/>
          </a:xfrm>
        </p:grpSpPr>
        <p:sp>
          <p:nvSpPr>
            <p:cNvPr id="1066" name="Text Box 42"/>
            <p:cNvSpPr txBox="1">
              <a:spLocks noChangeArrowheads="1"/>
            </p:cNvSpPr>
            <p:nvPr/>
          </p:nvSpPr>
          <p:spPr bwMode="auto">
            <a:xfrm>
              <a:off x="4601" y="1953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067" name="Text Box 43"/>
            <p:cNvSpPr txBox="1">
              <a:spLocks noChangeArrowheads="1"/>
            </p:cNvSpPr>
            <p:nvPr/>
          </p:nvSpPr>
          <p:spPr bwMode="auto">
            <a:xfrm>
              <a:off x="4212" y="1953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2</a:t>
              </a:r>
            </a:p>
          </p:txBody>
        </p:sp>
        <p:sp>
          <p:nvSpPr>
            <p:cNvPr id="1068" name="Text Box 44"/>
            <p:cNvSpPr txBox="1">
              <a:spLocks noChangeArrowheads="1"/>
            </p:cNvSpPr>
            <p:nvPr/>
          </p:nvSpPr>
          <p:spPr bwMode="auto">
            <a:xfrm>
              <a:off x="3824" y="1953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grpSp>
        <p:nvGrpSpPr>
          <p:cNvPr id="1069" name="Group 45"/>
          <p:cNvGrpSpPr>
            <a:grpSpLocks/>
          </p:cNvGrpSpPr>
          <p:nvPr/>
        </p:nvGrpSpPr>
        <p:grpSpPr bwMode="auto">
          <a:xfrm>
            <a:off x="7297738" y="2870201"/>
            <a:ext cx="2468562" cy="460375"/>
            <a:chOff x="3637" y="2298"/>
            <a:chExt cx="1555" cy="290"/>
          </a:xfrm>
        </p:grpSpPr>
        <p:sp>
          <p:nvSpPr>
            <p:cNvPr id="1070" name="Text Box 46"/>
            <p:cNvSpPr txBox="1">
              <a:spLocks noChangeArrowheads="1"/>
            </p:cNvSpPr>
            <p:nvPr/>
          </p:nvSpPr>
          <p:spPr bwMode="auto">
            <a:xfrm>
              <a:off x="4416" y="2300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1071" name="Text Box 47"/>
            <p:cNvSpPr txBox="1">
              <a:spLocks noChangeArrowheads="1"/>
            </p:cNvSpPr>
            <p:nvPr/>
          </p:nvSpPr>
          <p:spPr bwMode="auto">
            <a:xfrm>
              <a:off x="4026" y="2300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1072" name="Text Box 48"/>
            <p:cNvSpPr txBox="1">
              <a:spLocks noChangeArrowheads="1"/>
            </p:cNvSpPr>
            <p:nvPr/>
          </p:nvSpPr>
          <p:spPr bwMode="auto">
            <a:xfrm>
              <a:off x="4803" y="2298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073" name="Text Box 49"/>
            <p:cNvSpPr txBox="1">
              <a:spLocks noChangeArrowheads="1"/>
            </p:cNvSpPr>
            <p:nvPr/>
          </p:nvSpPr>
          <p:spPr bwMode="auto">
            <a:xfrm>
              <a:off x="3637" y="2300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grpSp>
        <p:nvGrpSpPr>
          <p:cNvPr id="1074" name="Group 50"/>
          <p:cNvGrpSpPr>
            <a:grpSpLocks/>
          </p:cNvGrpSpPr>
          <p:nvPr/>
        </p:nvGrpSpPr>
        <p:grpSpPr bwMode="auto">
          <a:xfrm>
            <a:off x="7000875" y="3419475"/>
            <a:ext cx="3086100" cy="458788"/>
            <a:chOff x="3450" y="2644"/>
            <a:chExt cx="1944" cy="289"/>
          </a:xfrm>
        </p:grpSpPr>
        <p:sp>
          <p:nvSpPr>
            <p:cNvPr id="1075" name="Text Box 51"/>
            <p:cNvSpPr txBox="1">
              <a:spLocks noChangeArrowheads="1"/>
            </p:cNvSpPr>
            <p:nvPr/>
          </p:nvSpPr>
          <p:spPr bwMode="auto">
            <a:xfrm>
              <a:off x="4616" y="2644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4</a:t>
              </a:r>
            </a:p>
          </p:txBody>
        </p:sp>
        <p:sp>
          <p:nvSpPr>
            <p:cNvPr id="1076" name="Text Box 52"/>
            <p:cNvSpPr txBox="1">
              <a:spLocks noChangeArrowheads="1"/>
            </p:cNvSpPr>
            <p:nvPr/>
          </p:nvSpPr>
          <p:spPr bwMode="auto">
            <a:xfrm>
              <a:off x="4228" y="2644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6</a:t>
              </a:r>
            </a:p>
          </p:txBody>
        </p:sp>
        <p:sp>
          <p:nvSpPr>
            <p:cNvPr id="1077" name="Text Box 53"/>
            <p:cNvSpPr txBox="1">
              <a:spLocks noChangeArrowheads="1"/>
            </p:cNvSpPr>
            <p:nvPr/>
          </p:nvSpPr>
          <p:spPr bwMode="auto">
            <a:xfrm>
              <a:off x="3839" y="2644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4</a:t>
              </a:r>
            </a:p>
          </p:txBody>
        </p:sp>
        <p:sp>
          <p:nvSpPr>
            <p:cNvPr id="1078" name="Text Box 54"/>
            <p:cNvSpPr txBox="1">
              <a:spLocks noChangeArrowheads="1"/>
            </p:cNvSpPr>
            <p:nvPr/>
          </p:nvSpPr>
          <p:spPr bwMode="auto">
            <a:xfrm>
              <a:off x="3450" y="2645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079" name="Text Box 55"/>
            <p:cNvSpPr txBox="1">
              <a:spLocks noChangeArrowheads="1"/>
            </p:cNvSpPr>
            <p:nvPr/>
          </p:nvSpPr>
          <p:spPr bwMode="auto">
            <a:xfrm>
              <a:off x="5005" y="2644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sp>
        <p:nvSpPr>
          <p:cNvPr id="1081" name="Text Box 57"/>
          <p:cNvSpPr txBox="1">
            <a:spLocks noChangeArrowheads="1"/>
          </p:cNvSpPr>
          <p:nvPr/>
        </p:nvSpPr>
        <p:spPr bwMode="auto">
          <a:xfrm>
            <a:off x="1639887" y="4462463"/>
            <a:ext cx="8494713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In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triangle </a:t>
            </a: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first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and </a:t>
            </a: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last terms are always 1. The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terms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in between </a:t>
            </a: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are the sum of </a:t>
            </a:r>
            <a:r>
              <a:rPr lang="en-US" altLang="en-US" sz="2000" b="1">
                <a:solidFill>
                  <a:srgbClr val="FFFF00"/>
                </a:solidFill>
                <a:latin typeface="Cambria" panose="02040503050406030204" pitchFamily="18" charset="0"/>
              </a:rPr>
              <a:t>two </a:t>
            </a:r>
            <a:r>
              <a:rPr lang="en-US" altLang="en-US" sz="2000" b="1" smtClean="0">
                <a:solidFill>
                  <a:srgbClr val="FFFF00"/>
                </a:solidFill>
                <a:latin typeface="Cambria" panose="02040503050406030204" pitchFamily="18" charset="0"/>
              </a:rPr>
              <a:t>adjacent </a:t>
            </a:r>
            <a:r>
              <a:rPr lang="en-US" altLang="en-US" sz="2000" b="1" dirty="0">
                <a:solidFill>
                  <a:srgbClr val="FFFF00"/>
                </a:solidFill>
                <a:latin typeface="Cambria" panose="02040503050406030204" pitchFamily="18" charset="0"/>
              </a:rPr>
              <a:t>terms. (watch above).</a:t>
            </a:r>
            <a:endParaRPr lang="en-US" altLang="en-US" sz="20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grpSp>
        <p:nvGrpSpPr>
          <p:cNvPr id="1109" name="Group 85"/>
          <p:cNvGrpSpPr>
            <a:grpSpLocks/>
          </p:cNvGrpSpPr>
          <p:nvPr/>
        </p:nvGrpSpPr>
        <p:grpSpPr bwMode="auto">
          <a:xfrm>
            <a:off x="8221664" y="2093913"/>
            <a:ext cx="471487" cy="285750"/>
            <a:chOff x="4219" y="1319"/>
            <a:chExt cx="297" cy="180"/>
          </a:xfrm>
        </p:grpSpPr>
        <p:sp>
          <p:nvSpPr>
            <p:cNvPr id="1082" name="Line 58"/>
            <p:cNvSpPr>
              <a:spLocks noChangeShapeType="1"/>
            </p:cNvSpPr>
            <p:nvPr/>
          </p:nvSpPr>
          <p:spPr bwMode="auto">
            <a:xfrm>
              <a:off x="4219" y="1324"/>
              <a:ext cx="116" cy="175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108" name="Line 84"/>
            <p:cNvSpPr>
              <a:spLocks noChangeShapeType="1"/>
            </p:cNvSpPr>
            <p:nvPr/>
          </p:nvSpPr>
          <p:spPr bwMode="auto">
            <a:xfrm rot="10800000" flipV="1">
              <a:off x="4400" y="1319"/>
              <a:ext cx="116" cy="175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grpSp>
        <p:nvGrpSpPr>
          <p:cNvPr id="1125" name="Group 101"/>
          <p:cNvGrpSpPr>
            <a:grpSpLocks/>
          </p:cNvGrpSpPr>
          <p:nvPr/>
        </p:nvGrpSpPr>
        <p:grpSpPr bwMode="auto">
          <a:xfrm>
            <a:off x="7939088" y="2679701"/>
            <a:ext cx="1111250" cy="309563"/>
            <a:chOff x="4041" y="1688"/>
            <a:chExt cx="700" cy="195"/>
          </a:xfrm>
        </p:grpSpPr>
        <p:grpSp>
          <p:nvGrpSpPr>
            <p:cNvPr id="1110" name="Group 86"/>
            <p:cNvGrpSpPr>
              <a:grpSpLocks/>
            </p:cNvGrpSpPr>
            <p:nvPr/>
          </p:nvGrpSpPr>
          <p:grpSpPr bwMode="auto">
            <a:xfrm>
              <a:off x="4041" y="1703"/>
              <a:ext cx="297" cy="180"/>
              <a:chOff x="4219" y="1319"/>
              <a:chExt cx="297" cy="180"/>
            </a:xfrm>
          </p:grpSpPr>
          <p:sp>
            <p:nvSpPr>
              <p:cNvPr id="1111" name="Line 87"/>
              <p:cNvSpPr>
                <a:spLocks noChangeShapeType="1"/>
              </p:cNvSpPr>
              <p:nvPr/>
            </p:nvSpPr>
            <p:spPr bwMode="auto">
              <a:xfrm>
                <a:off x="4219" y="1324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112" name="Line 88"/>
              <p:cNvSpPr>
                <a:spLocks noChangeShapeType="1"/>
              </p:cNvSpPr>
              <p:nvPr/>
            </p:nvSpPr>
            <p:spPr bwMode="auto">
              <a:xfrm rot="10800000" flipV="1">
                <a:off x="4400" y="1319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13" name="Group 89"/>
            <p:cNvGrpSpPr>
              <a:grpSpLocks/>
            </p:cNvGrpSpPr>
            <p:nvPr/>
          </p:nvGrpSpPr>
          <p:grpSpPr bwMode="auto">
            <a:xfrm>
              <a:off x="4444" y="1688"/>
              <a:ext cx="297" cy="180"/>
              <a:chOff x="4219" y="1319"/>
              <a:chExt cx="297" cy="180"/>
            </a:xfrm>
          </p:grpSpPr>
          <p:sp>
            <p:nvSpPr>
              <p:cNvPr id="1114" name="Line 90"/>
              <p:cNvSpPr>
                <a:spLocks noChangeShapeType="1"/>
              </p:cNvSpPr>
              <p:nvPr/>
            </p:nvSpPr>
            <p:spPr bwMode="auto">
              <a:xfrm>
                <a:off x="4219" y="1324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115" name="Line 91"/>
              <p:cNvSpPr>
                <a:spLocks noChangeShapeType="1"/>
              </p:cNvSpPr>
              <p:nvPr/>
            </p:nvSpPr>
            <p:spPr bwMode="auto">
              <a:xfrm rot="10800000" flipV="1">
                <a:off x="4400" y="1319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</p:grpSp>
      <p:grpSp>
        <p:nvGrpSpPr>
          <p:cNvPr id="1126" name="Group 102"/>
          <p:cNvGrpSpPr>
            <a:grpSpLocks/>
          </p:cNvGrpSpPr>
          <p:nvPr/>
        </p:nvGrpSpPr>
        <p:grpSpPr bwMode="auto">
          <a:xfrm>
            <a:off x="7688263" y="3228976"/>
            <a:ext cx="1682750" cy="309563"/>
            <a:chOff x="3883" y="2034"/>
            <a:chExt cx="1060" cy="195"/>
          </a:xfrm>
        </p:grpSpPr>
        <p:grpSp>
          <p:nvGrpSpPr>
            <p:cNvPr id="1116" name="Group 92"/>
            <p:cNvGrpSpPr>
              <a:grpSpLocks/>
            </p:cNvGrpSpPr>
            <p:nvPr/>
          </p:nvGrpSpPr>
          <p:grpSpPr bwMode="auto">
            <a:xfrm>
              <a:off x="3883" y="2048"/>
              <a:ext cx="297" cy="180"/>
              <a:chOff x="4219" y="1319"/>
              <a:chExt cx="297" cy="180"/>
            </a:xfrm>
          </p:grpSpPr>
          <p:sp>
            <p:nvSpPr>
              <p:cNvPr id="1117" name="Line 93"/>
              <p:cNvSpPr>
                <a:spLocks noChangeShapeType="1"/>
              </p:cNvSpPr>
              <p:nvPr/>
            </p:nvSpPr>
            <p:spPr bwMode="auto">
              <a:xfrm>
                <a:off x="4219" y="1324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118" name="Line 94"/>
              <p:cNvSpPr>
                <a:spLocks noChangeShapeType="1"/>
              </p:cNvSpPr>
              <p:nvPr/>
            </p:nvSpPr>
            <p:spPr bwMode="auto">
              <a:xfrm rot="10800000" flipV="1">
                <a:off x="4400" y="1319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19" name="Group 95"/>
            <p:cNvGrpSpPr>
              <a:grpSpLocks/>
            </p:cNvGrpSpPr>
            <p:nvPr/>
          </p:nvGrpSpPr>
          <p:grpSpPr bwMode="auto">
            <a:xfrm>
              <a:off x="4257" y="2049"/>
              <a:ext cx="297" cy="180"/>
              <a:chOff x="4219" y="1319"/>
              <a:chExt cx="297" cy="180"/>
            </a:xfrm>
          </p:grpSpPr>
          <p:sp>
            <p:nvSpPr>
              <p:cNvPr id="1120" name="Line 96"/>
              <p:cNvSpPr>
                <a:spLocks noChangeShapeType="1"/>
              </p:cNvSpPr>
              <p:nvPr/>
            </p:nvSpPr>
            <p:spPr bwMode="auto">
              <a:xfrm>
                <a:off x="4219" y="1324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121" name="Line 97"/>
              <p:cNvSpPr>
                <a:spLocks noChangeShapeType="1"/>
              </p:cNvSpPr>
              <p:nvPr/>
            </p:nvSpPr>
            <p:spPr bwMode="auto">
              <a:xfrm rot="10800000" flipV="1">
                <a:off x="4400" y="1319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22" name="Group 98"/>
            <p:cNvGrpSpPr>
              <a:grpSpLocks/>
            </p:cNvGrpSpPr>
            <p:nvPr/>
          </p:nvGrpSpPr>
          <p:grpSpPr bwMode="auto">
            <a:xfrm>
              <a:off x="4646" y="2034"/>
              <a:ext cx="297" cy="180"/>
              <a:chOff x="4219" y="1319"/>
              <a:chExt cx="297" cy="180"/>
            </a:xfrm>
          </p:grpSpPr>
          <p:sp>
            <p:nvSpPr>
              <p:cNvPr id="1123" name="Line 99"/>
              <p:cNvSpPr>
                <a:spLocks noChangeShapeType="1"/>
              </p:cNvSpPr>
              <p:nvPr/>
            </p:nvSpPr>
            <p:spPr bwMode="auto">
              <a:xfrm>
                <a:off x="4219" y="1324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124" name="Line 100"/>
              <p:cNvSpPr>
                <a:spLocks noChangeShapeType="1"/>
              </p:cNvSpPr>
              <p:nvPr/>
            </p:nvSpPr>
            <p:spPr bwMode="auto">
              <a:xfrm rot="10800000" flipV="1">
                <a:off x="4400" y="1319"/>
                <a:ext cx="116" cy="17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</p:grpSp>
      <p:sp>
        <p:nvSpPr>
          <p:cNvPr id="1127" name="Text Box 103"/>
          <p:cNvSpPr txBox="1">
            <a:spLocks noChangeArrowheads="1"/>
          </p:cNvSpPr>
          <p:nvPr/>
        </p:nvSpPr>
        <p:spPr bwMode="auto">
          <a:xfrm>
            <a:off x="1513841" y="5000843"/>
            <a:ext cx="4137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mtClean="0">
                <a:solidFill>
                  <a:srgbClr val="FFFF00"/>
                </a:solidFill>
                <a:latin typeface="Cambria" panose="02040503050406030204" pitchFamily="18" charset="0"/>
              </a:rPr>
              <a:t>next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three rows would be:</a:t>
            </a:r>
          </a:p>
        </p:txBody>
      </p:sp>
      <p:grpSp>
        <p:nvGrpSpPr>
          <p:cNvPr id="1214" name="Group 190"/>
          <p:cNvGrpSpPr>
            <a:grpSpLocks/>
          </p:cNvGrpSpPr>
          <p:nvPr/>
        </p:nvGrpSpPr>
        <p:grpSpPr bwMode="auto">
          <a:xfrm>
            <a:off x="4286250" y="5287964"/>
            <a:ext cx="3714750" cy="466725"/>
            <a:chOff x="1740" y="3331"/>
            <a:chExt cx="2340" cy="294"/>
          </a:xfrm>
        </p:grpSpPr>
        <p:sp>
          <p:nvSpPr>
            <p:cNvPr id="1129" name="Text Box 105"/>
            <p:cNvSpPr txBox="1">
              <a:spLocks noChangeArrowheads="1"/>
            </p:cNvSpPr>
            <p:nvPr/>
          </p:nvSpPr>
          <p:spPr bwMode="auto">
            <a:xfrm>
              <a:off x="2519" y="3335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10</a:t>
              </a:r>
            </a:p>
          </p:txBody>
        </p:sp>
        <p:sp>
          <p:nvSpPr>
            <p:cNvPr id="1130" name="Text Box 106"/>
            <p:cNvSpPr txBox="1">
              <a:spLocks noChangeArrowheads="1"/>
            </p:cNvSpPr>
            <p:nvPr/>
          </p:nvSpPr>
          <p:spPr bwMode="auto">
            <a:xfrm>
              <a:off x="2131" y="3337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5</a:t>
              </a:r>
            </a:p>
          </p:txBody>
        </p:sp>
        <p:sp>
          <p:nvSpPr>
            <p:cNvPr id="1131" name="Text Box 107"/>
            <p:cNvSpPr txBox="1">
              <a:spLocks noChangeArrowheads="1"/>
            </p:cNvSpPr>
            <p:nvPr/>
          </p:nvSpPr>
          <p:spPr bwMode="auto">
            <a:xfrm>
              <a:off x="3296" y="3336"/>
              <a:ext cx="3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5</a:t>
              </a:r>
            </a:p>
          </p:txBody>
        </p:sp>
        <p:sp>
          <p:nvSpPr>
            <p:cNvPr id="1132" name="Text Box 108"/>
            <p:cNvSpPr txBox="1">
              <a:spLocks noChangeArrowheads="1"/>
            </p:cNvSpPr>
            <p:nvPr/>
          </p:nvSpPr>
          <p:spPr bwMode="auto">
            <a:xfrm>
              <a:off x="1740" y="3334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133" name="Text Box 109"/>
            <p:cNvSpPr txBox="1">
              <a:spLocks noChangeArrowheads="1"/>
            </p:cNvSpPr>
            <p:nvPr/>
          </p:nvSpPr>
          <p:spPr bwMode="auto">
            <a:xfrm>
              <a:off x="2915" y="3332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10</a:t>
              </a:r>
            </a:p>
          </p:txBody>
        </p:sp>
        <p:sp>
          <p:nvSpPr>
            <p:cNvPr id="1134" name="Text Box 110"/>
            <p:cNvSpPr txBox="1">
              <a:spLocks noChangeArrowheads="1"/>
            </p:cNvSpPr>
            <p:nvPr/>
          </p:nvSpPr>
          <p:spPr bwMode="auto">
            <a:xfrm>
              <a:off x="3692" y="3331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grpSp>
        <p:nvGrpSpPr>
          <p:cNvPr id="1215" name="Group 191"/>
          <p:cNvGrpSpPr>
            <a:grpSpLocks/>
          </p:cNvGrpSpPr>
          <p:nvPr/>
        </p:nvGrpSpPr>
        <p:grpSpPr bwMode="auto">
          <a:xfrm>
            <a:off x="3978275" y="5767389"/>
            <a:ext cx="4318000" cy="460375"/>
            <a:chOff x="1546" y="3633"/>
            <a:chExt cx="2720" cy="290"/>
          </a:xfrm>
        </p:grpSpPr>
        <p:sp>
          <p:nvSpPr>
            <p:cNvPr id="1135" name="Text Box 111"/>
            <p:cNvSpPr txBox="1">
              <a:spLocks noChangeArrowheads="1"/>
            </p:cNvSpPr>
            <p:nvPr/>
          </p:nvSpPr>
          <p:spPr bwMode="auto">
            <a:xfrm>
              <a:off x="1546" y="3634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136" name="Text Box 112"/>
            <p:cNvSpPr txBox="1">
              <a:spLocks noChangeArrowheads="1"/>
            </p:cNvSpPr>
            <p:nvPr/>
          </p:nvSpPr>
          <p:spPr bwMode="auto">
            <a:xfrm>
              <a:off x="1935" y="3635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6</a:t>
              </a:r>
            </a:p>
          </p:txBody>
        </p:sp>
        <p:sp>
          <p:nvSpPr>
            <p:cNvPr id="1137" name="Text Box 113"/>
            <p:cNvSpPr txBox="1">
              <a:spLocks noChangeArrowheads="1"/>
            </p:cNvSpPr>
            <p:nvPr/>
          </p:nvSpPr>
          <p:spPr bwMode="auto">
            <a:xfrm>
              <a:off x="2323" y="3634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15</a:t>
              </a:r>
            </a:p>
          </p:txBody>
        </p:sp>
        <p:sp>
          <p:nvSpPr>
            <p:cNvPr id="1138" name="Text Box 114"/>
            <p:cNvSpPr txBox="1">
              <a:spLocks noChangeArrowheads="1"/>
            </p:cNvSpPr>
            <p:nvPr/>
          </p:nvSpPr>
          <p:spPr bwMode="auto">
            <a:xfrm>
              <a:off x="2713" y="3633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20</a:t>
              </a:r>
            </a:p>
          </p:txBody>
        </p:sp>
        <p:sp>
          <p:nvSpPr>
            <p:cNvPr id="1139" name="Text Box 115"/>
            <p:cNvSpPr txBox="1">
              <a:spLocks noChangeArrowheads="1"/>
            </p:cNvSpPr>
            <p:nvPr/>
          </p:nvSpPr>
          <p:spPr bwMode="auto">
            <a:xfrm>
              <a:off x="3101" y="3634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15</a:t>
              </a:r>
            </a:p>
          </p:txBody>
        </p:sp>
        <p:sp>
          <p:nvSpPr>
            <p:cNvPr id="1140" name="Text Box 116"/>
            <p:cNvSpPr txBox="1">
              <a:spLocks noChangeArrowheads="1"/>
            </p:cNvSpPr>
            <p:nvPr/>
          </p:nvSpPr>
          <p:spPr bwMode="auto">
            <a:xfrm>
              <a:off x="3490" y="3634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6</a:t>
              </a:r>
            </a:p>
          </p:txBody>
        </p:sp>
        <p:sp>
          <p:nvSpPr>
            <p:cNvPr id="1141" name="Text Box 117"/>
            <p:cNvSpPr txBox="1">
              <a:spLocks noChangeArrowheads="1"/>
            </p:cNvSpPr>
            <p:nvPr/>
          </p:nvSpPr>
          <p:spPr bwMode="auto">
            <a:xfrm>
              <a:off x="3878" y="3634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grpSp>
        <p:nvGrpSpPr>
          <p:cNvPr id="1216" name="Group 192"/>
          <p:cNvGrpSpPr>
            <a:grpSpLocks/>
          </p:cNvGrpSpPr>
          <p:nvPr/>
        </p:nvGrpSpPr>
        <p:grpSpPr bwMode="auto">
          <a:xfrm>
            <a:off x="3657601" y="6248400"/>
            <a:ext cx="4937125" cy="458788"/>
            <a:chOff x="1344" y="3936"/>
            <a:chExt cx="3110" cy="289"/>
          </a:xfrm>
        </p:grpSpPr>
        <p:sp>
          <p:nvSpPr>
            <p:cNvPr id="1142" name="Text Box 118"/>
            <p:cNvSpPr txBox="1">
              <a:spLocks noChangeArrowheads="1"/>
            </p:cNvSpPr>
            <p:nvPr/>
          </p:nvSpPr>
          <p:spPr bwMode="auto">
            <a:xfrm>
              <a:off x="1344" y="3937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143" name="Text Box 119"/>
            <p:cNvSpPr txBox="1">
              <a:spLocks noChangeArrowheads="1"/>
            </p:cNvSpPr>
            <p:nvPr/>
          </p:nvSpPr>
          <p:spPr bwMode="auto">
            <a:xfrm>
              <a:off x="1733" y="3937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7</a:t>
              </a:r>
            </a:p>
          </p:txBody>
        </p:sp>
        <p:sp>
          <p:nvSpPr>
            <p:cNvPr id="1144" name="Text Box 120"/>
            <p:cNvSpPr txBox="1">
              <a:spLocks noChangeArrowheads="1"/>
            </p:cNvSpPr>
            <p:nvPr/>
          </p:nvSpPr>
          <p:spPr bwMode="auto">
            <a:xfrm>
              <a:off x="2511" y="3937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35</a:t>
              </a:r>
            </a:p>
          </p:txBody>
        </p:sp>
        <p:sp>
          <p:nvSpPr>
            <p:cNvPr id="1145" name="Text Box 121"/>
            <p:cNvSpPr txBox="1">
              <a:spLocks noChangeArrowheads="1"/>
            </p:cNvSpPr>
            <p:nvPr/>
          </p:nvSpPr>
          <p:spPr bwMode="auto">
            <a:xfrm>
              <a:off x="2122" y="3937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21</a:t>
              </a:r>
            </a:p>
          </p:txBody>
        </p:sp>
        <p:sp>
          <p:nvSpPr>
            <p:cNvPr id="1146" name="Text Box 122"/>
            <p:cNvSpPr txBox="1">
              <a:spLocks noChangeArrowheads="1"/>
            </p:cNvSpPr>
            <p:nvPr/>
          </p:nvSpPr>
          <p:spPr bwMode="auto">
            <a:xfrm>
              <a:off x="2900" y="3937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35</a:t>
              </a:r>
            </a:p>
          </p:txBody>
        </p:sp>
        <p:sp>
          <p:nvSpPr>
            <p:cNvPr id="1147" name="Text Box 123"/>
            <p:cNvSpPr txBox="1">
              <a:spLocks noChangeArrowheads="1"/>
            </p:cNvSpPr>
            <p:nvPr/>
          </p:nvSpPr>
          <p:spPr bwMode="auto">
            <a:xfrm>
              <a:off x="3289" y="3936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21</a:t>
              </a:r>
            </a:p>
          </p:txBody>
        </p:sp>
        <p:sp>
          <p:nvSpPr>
            <p:cNvPr id="1148" name="Text Box 124"/>
            <p:cNvSpPr txBox="1">
              <a:spLocks noChangeArrowheads="1"/>
            </p:cNvSpPr>
            <p:nvPr/>
          </p:nvSpPr>
          <p:spPr bwMode="auto">
            <a:xfrm>
              <a:off x="3677" y="3937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7</a:t>
              </a:r>
            </a:p>
          </p:txBody>
        </p:sp>
        <p:sp>
          <p:nvSpPr>
            <p:cNvPr id="1149" name="Text Box 125"/>
            <p:cNvSpPr txBox="1">
              <a:spLocks noChangeArrowheads="1"/>
            </p:cNvSpPr>
            <p:nvPr/>
          </p:nvSpPr>
          <p:spPr bwMode="auto">
            <a:xfrm>
              <a:off x="4066" y="3937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</p:grpSp>
      <p:grpSp>
        <p:nvGrpSpPr>
          <p:cNvPr id="1180" name="Group 156"/>
          <p:cNvGrpSpPr>
            <a:grpSpLocks/>
          </p:cNvGrpSpPr>
          <p:nvPr/>
        </p:nvGrpSpPr>
        <p:grpSpPr bwMode="auto">
          <a:xfrm>
            <a:off x="4656139" y="5653089"/>
            <a:ext cx="2935287" cy="238125"/>
            <a:chOff x="1973" y="3561"/>
            <a:chExt cx="1849" cy="150"/>
          </a:xfrm>
        </p:grpSpPr>
        <p:grpSp>
          <p:nvGrpSpPr>
            <p:cNvPr id="1166" name="Group 142"/>
            <p:cNvGrpSpPr>
              <a:grpSpLocks/>
            </p:cNvGrpSpPr>
            <p:nvPr/>
          </p:nvGrpSpPr>
          <p:grpSpPr bwMode="auto">
            <a:xfrm>
              <a:off x="1973" y="3566"/>
              <a:ext cx="269" cy="135"/>
              <a:chOff x="1973" y="3566"/>
              <a:chExt cx="269" cy="135"/>
            </a:xfrm>
          </p:grpSpPr>
          <p:sp>
            <p:nvSpPr>
              <p:cNvPr id="1164" name="Line 140"/>
              <p:cNvSpPr>
                <a:spLocks noChangeShapeType="1"/>
              </p:cNvSpPr>
              <p:nvPr/>
            </p:nvSpPr>
            <p:spPr bwMode="auto">
              <a:xfrm>
                <a:off x="1973" y="358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  <p:sp>
            <p:nvSpPr>
              <p:cNvPr id="1165" name="Line 141"/>
              <p:cNvSpPr>
                <a:spLocks noChangeShapeType="1"/>
              </p:cNvSpPr>
              <p:nvPr/>
            </p:nvSpPr>
            <p:spPr bwMode="auto">
              <a:xfrm flipH="1">
                <a:off x="2156" y="356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68" name="Group 144"/>
            <p:cNvGrpSpPr>
              <a:grpSpLocks/>
            </p:cNvGrpSpPr>
            <p:nvPr/>
          </p:nvGrpSpPr>
          <p:grpSpPr bwMode="auto">
            <a:xfrm>
              <a:off x="2372" y="3561"/>
              <a:ext cx="269" cy="135"/>
              <a:chOff x="1973" y="3566"/>
              <a:chExt cx="269" cy="135"/>
            </a:xfrm>
          </p:grpSpPr>
          <p:sp>
            <p:nvSpPr>
              <p:cNvPr id="1169" name="Line 145"/>
              <p:cNvSpPr>
                <a:spLocks noChangeShapeType="1"/>
              </p:cNvSpPr>
              <p:nvPr/>
            </p:nvSpPr>
            <p:spPr bwMode="auto">
              <a:xfrm>
                <a:off x="1973" y="358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  <p:sp>
            <p:nvSpPr>
              <p:cNvPr id="1170" name="Line 146"/>
              <p:cNvSpPr>
                <a:spLocks noChangeShapeType="1"/>
              </p:cNvSpPr>
              <p:nvPr/>
            </p:nvSpPr>
            <p:spPr bwMode="auto">
              <a:xfrm flipH="1">
                <a:off x="2156" y="356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71" name="Group 147"/>
            <p:cNvGrpSpPr>
              <a:grpSpLocks/>
            </p:cNvGrpSpPr>
            <p:nvPr/>
          </p:nvGrpSpPr>
          <p:grpSpPr bwMode="auto">
            <a:xfrm>
              <a:off x="2745" y="3562"/>
              <a:ext cx="269" cy="135"/>
              <a:chOff x="1973" y="3566"/>
              <a:chExt cx="269" cy="135"/>
            </a:xfrm>
          </p:grpSpPr>
          <p:sp>
            <p:nvSpPr>
              <p:cNvPr id="1172" name="Line 148"/>
              <p:cNvSpPr>
                <a:spLocks noChangeShapeType="1"/>
              </p:cNvSpPr>
              <p:nvPr/>
            </p:nvSpPr>
            <p:spPr bwMode="auto">
              <a:xfrm>
                <a:off x="1973" y="358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  <p:sp>
            <p:nvSpPr>
              <p:cNvPr id="1173" name="Line 149"/>
              <p:cNvSpPr>
                <a:spLocks noChangeShapeType="1"/>
              </p:cNvSpPr>
              <p:nvPr/>
            </p:nvSpPr>
            <p:spPr bwMode="auto">
              <a:xfrm flipH="1">
                <a:off x="2156" y="356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74" name="Group 150"/>
            <p:cNvGrpSpPr>
              <a:grpSpLocks/>
            </p:cNvGrpSpPr>
            <p:nvPr/>
          </p:nvGrpSpPr>
          <p:grpSpPr bwMode="auto">
            <a:xfrm>
              <a:off x="3149" y="3561"/>
              <a:ext cx="269" cy="135"/>
              <a:chOff x="1973" y="3566"/>
              <a:chExt cx="269" cy="135"/>
            </a:xfrm>
          </p:grpSpPr>
          <p:sp>
            <p:nvSpPr>
              <p:cNvPr id="1175" name="Line 151"/>
              <p:cNvSpPr>
                <a:spLocks noChangeShapeType="1"/>
              </p:cNvSpPr>
              <p:nvPr/>
            </p:nvSpPr>
            <p:spPr bwMode="auto">
              <a:xfrm>
                <a:off x="1973" y="358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  <p:sp>
            <p:nvSpPr>
              <p:cNvPr id="1176" name="Line 152"/>
              <p:cNvSpPr>
                <a:spLocks noChangeShapeType="1"/>
              </p:cNvSpPr>
              <p:nvPr/>
            </p:nvSpPr>
            <p:spPr bwMode="auto">
              <a:xfrm flipH="1">
                <a:off x="2156" y="356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77" name="Group 153"/>
            <p:cNvGrpSpPr>
              <a:grpSpLocks/>
            </p:cNvGrpSpPr>
            <p:nvPr/>
          </p:nvGrpSpPr>
          <p:grpSpPr bwMode="auto">
            <a:xfrm>
              <a:off x="3553" y="3576"/>
              <a:ext cx="269" cy="135"/>
              <a:chOff x="1973" y="3566"/>
              <a:chExt cx="269" cy="135"/>
            </a:xfrm>
          </p:grpSpPr>
          <p:sp>
            <p:nvSpPr>
              <p:cNvPr id="1178" name="Line 154"/>
              <p:cNvSpPr>
                <a:spLocks noChangeShapeType="1"/>
              </p:cNvSpPr>
              <p:nvPr/>
            </p:nvSpPr>
            <p:spPr bwMode="auto">
              <a:xfrm>
                <a:off x="1973" y="358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  <p:sp>
            <p:nvSpPr>
              <p:cNvPr id="1179" name="Line 155"/>
              <p:cNvSpPr>
                <a:spLocks noChangeShapeType="1"/>
              </p:cNvSpPr>
              <p:nvPr/>
            </p:nvSpPr>
            <p:spPr bwMode="auto">
              <a:xfrm flipH="1">
                <a:off x="2156" y="356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n>
                    <a:solidFill>
                      <a:srgbClr val="FFFF00"/>
                    </a:solidFill>
                  </a:ln>
                  <a:latin typeface="Cambria" panose="02040503050406030204" pitchFamily="18" charset="0"/>
                </a:endParaRPr>
              </a:p>
            </p:txBody>
          </p:sp>
        </p:grpSp>
      </p:grpSp>
      <p:grpSp>
        <p:nvGrpSpPr>
          <p:cNvPr id="1213" name="Group 189"/>
          <p:cNvGrpSpPr>
            <a:grpSpLocks/>
          </p:cNvGrpSpPr>
          <p:nvPr/>
        </p:nvGrpSpPr>
        <p:grpSpPr bwMode="auto">
          <a:xfrm>
            <a:off x="4329114" y="6108700"/>
            <a:ext cx="3519487" cy="255588"/>
            <a:chOff x="1767" y="3848"/>
            <a:chExt cx="2217" cy="161"/>
          </a:xfrm>
        </p:grpSpPr>
        <p:grpSp>
          <p:nvGrpSpPr>
            <p:cNvPr id="1181" name="Group 157"/>
            <p:cNvGrpSpPr>
              <a:grpSpLocks/>
            </p:cNvGrpSpPr>
            <p:nvPr/>
          </p:nvGrpSpPr>
          <p:grpSpPr bwMode="auto">
            <a:xfrm>
              <a:off x="1767" y="3859"/>
              <a:ext cx="1849" cy="150"/>
              <a:chOff x="1973" y="3561"/>
              <a:chExt cx="1849" cy="150"/>
            </a:xfrm>
          </p:grpSpPr>
          <p:grpSp>
            <p:nvGrpSpPr>
              <p:cNvPr id="1182" name="Group 158"/>
              <p:cNvGrpSpPr>
                <a:grpSpLocks/>
              </p:cNvGrpSpPr>
              <p:nvPr/>
            </p:nvGrpSpPr>
            <p:grpSpPr bwMode="auto">
              <a:xfrm>
                <a:off x="1973" y="3566"/>
                <a:ext cx="269" cy="135"/>
                <a:chOff x="1973" y="3566"/>
                <a:chExt cx="269" cy="135"/>
              </a:xfrm>
            </p:grpSpPr>
            <p:sp>
              <p:nvSpPr>
                <p:cNvPr id="1183" name="Line 159"/>
                <p:cNvSpPr>
                  <a:spLocks noChangeShapeType="1"/>
                </p:cNvSpPr>
                <p:nvPr/>
              </p:nvSpPr>
              <p:spPr bwMode="auto">
                <a:xfrm>
                  <a:off x="1973" y="358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184" name="Line 160"/>
                <p:cNvSpPr>
                  <a:spLocks noChangeShapeType="1"/>
                </p:cNvSpPr>
                <p:nvPr/>
              </p:nvSpPr>
              <p:spPr bwMode="auto">
                <a:xfrm flipH="1">
                  <a:off x="2156" y="356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  <p:grpSp>
            <p:nvGrpSpPr>
              <p:cNvPr id="1185" name="Group 161"/>
              <p:cNvGrpSpPr>
                <a:grpSpLocks/>
              </p:cNvGrpSpPr>
              <p:nvPr/>
            </p:nvGrpSpPr>
            <p:grpSpPr bwMode="auto">
              <a:xfrm>
                <a:off x="2372" y="3561"/>
                <a:ext cx="269" cy="135"/>
                <a:chOff x="1973" y="3566"/>
                <a:chExt cx="269" cy="135"/>
              </a:xfrm>
            </p:grpSpPr>
            <p:sp>
              <p:nvSpPr>
                <p:cNvPr id="1186" name="Line 162"/>
                <p:cNvSpPr>
                  <a:spLocks noChangeShapeType="1"/>
                </p:cNvSpPr>
                <p:nvPr/>
              </p:nvSpPr>
              <p:spPr bwMode="auto">
                <a:xfrm>
                  <a:off x="1973" y="358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187" name="Line 163"/>
                <p:cNvSpPr>
                  <a:spLocks noChangeShapeType="1"/>
                </p:cNvSpPr>
                <p:nvPr/>
              </p:nvSpPr>
              <p:spPr bwMode="auto">
                <a:xfrm flipH="1">
                  <a:off x="2156" y="356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  <p:grpSp>
            <p:nvGrpSpPr>
              <p:cNvPr id="1188" name="Group 164"/>
              <p:cNvGrpSpPr>
                <a:grpSpLocks/>
              </p:cNvGrpSpPr>
              <p:nvPr/>
            </p:nvGrpSpPr>
            <p:grpSpPr bwMode="auto">
              <a:xfrm>
                <a:off x="2745" y="3562"/>
                <a:ext cx="269" cy="135"/>
                <a:chOff x="1973" y="3566"/>
                <a:chExt cx="269" cy="135"/>
              </a:xfrm>
            </p:grpSpPr>
            <p:sp>
              <p:nvSpPr>
                <p:cNvPr id="1189" name="Line 165"/>
                <p:cNvSpPr>
                  <a:spLocks noChangeShapeType="1"/>
                </p:cNvSpPr>
                <p:nvPr/>
              </p:nvSpPr>
              <p:spPr bwMode="auto">
                <a:xfrm>
                  <a:off x="1973" y="358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190" name="Line 166"/>
                <p:cNvSpPr>
                  <a:spLocks noChangeShapeType="1"/>
                </p:cNvSpPr>
                <p:nvPr/>
              </p:nvSpPr>
              <p:spPr bwMode="auto">
                <a:xfrm flipH="1">
                  <a:off x="2156" y="356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  <p:grpSp>
            <p:nvGrpSpPr>
              <p:cNvPr id="1191" name="Group 167"/>
              <p:cNvGrpSpPr>
                <a:grpSpLocks/>
              </p:cNvGrpSpPr>
              <p:nvPr/>
            </p:nvGrpSpPr>
            <p:grpSpPr bwMode="auto">
              <a:xfrm>
                <a:off x="3149" y="3561"/>
                <a:ext cx="269" cy="135"/>
                <a:chOff x="1973" y="3566"/>
                <a:chExt cx="269" cy="135"/>
              </a:xfrm>
            </p:grpSpPr>
            <p:sp>
              <p:nvSpPr>
                <p:cNvPr id="1192" name="Line 168"/>
                <p:cNvSpPr>
                  <a:spLocks noChangeShapeType="1"/>
                </p:cNvSpPr>
                <p:nvPr/>
              </p:nvSpPr>
              <p:spPr bwMode="auto">
                <a:xfrm>
                  <a:off x="1973" y="358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193" name="Line 169"/>
                <p:cNvSpPr>
                  <a:spLocks noChangeShapeType="1"/>
                </p:cNvSpPr>
                <p:nvPr/>
              </p:nvSpPr>
              <p:spPr bwMode="auto">
                <a:xfrm flipH="1">
                  <a:off x="2156" y="356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  <p:grpSp>
            <p:nvGrpSpPr>
              <p:cNvPr id="1194" name="Group 170"/>
              <p:cNvGrpSpPr>
                <a:grpSpLocks/>
              </p:cNvGrpSpPr>
              <p:nvPr/>
            </p:nvGrpSpPr>
            <p:grpSpPr bwMode="auto">
              <a:xfrm>
                <a:off x="3553" y="3576"/>
                <a:ext cx="269" cy="135"/>
                <a:chOff x="1973" y="3566"/>
                <a:chExt cx="269" cy="135"/>
              </a:xfrm>
            </p:grpSpPr>
            <p:sp>
              <p:nvSpPr>
                <p:cNvPr id="1195" name="Line 171"/>
                <p:cNvSpPr>
                  <a:spLocks noChangeShapeType="1"/>
                </p:cNvSpPr>
                <p:nvPr/>
              </p:nvSpPr>
              <p:spPr bwMode="auto">
                <a:xfrm>
                  <a:off x="1973" y="358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196" name="Line 172"/>
                <p:cNvSpPr>
                  <a:spLocks noChangeShapeType="1"/>
                </p:cNvSpPr>
                <p:nvPr/>
              </p:nvSpPr>
              <p:spPr bwMode="auto">
                <a:xfrm flipH="1">
                  <a:off x="2156" y="3566"/>
                  <a:ext cx="86" cy="115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</p:grpSp>
        <p:grpSp>
          <p:nvGrpSpPr>
            <p:cNvPr id="1198" name="Group 174"/>
            <p:cNvGrpSpPr>
              <a:grpSpLocks/>
            </p:cNvGrpSpPr>
            <p:nvPr/>
          </p:nvGrpSpPr>
          <p:grpSpPr bwMode="auto">
            <a:xfrm>
              <a:off x="3715" y="3848"/>
              <a:ext cx="269" cy="135"/>
              <a:chOff x="1973" y="3566"/>
              <a:chExt cx="269" cy="135"/>
            </a:xfrm>
          </p:grpSpPr>
          <p:sp>
            <p:nvSpPr>
              <p:cNvPr id="1199" name="Line 175"/>
              <p:cNvSpPr>
                <a:spLocks noChangeShapeType="1"/>
              </p:cNvSpPr>
              <p:nvPr/>
            </p:nvSpPr>
            <p:spPr bwMode="auto">
              <a:xfrm>
                <a:off x="1973" y="358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200" name="Line 176"/>
              <p:cNvSpPr>
                <a:spLocks noChangeShapeType="1"/>
              </p:cNvSpPr>
              <p:nvPr/>
            </p:nvSpPr>
            <p:spPr bwMode="auto">
              <a:xfrm flipH="1">
                <a:off x="2156" y="3566"/>
                <a:ext cx="86" cy="11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082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  <p:bldP spid="1030" grpId="0" animBg="1" autoUpdateAnimBg="0"/>
      <p:bldP spid="1056" grpId="0" autoUpdateAnimBg="0"/>
      <p:bldP spid="1057" grpId="0" autoUpdateAnimBg="0"/>
      <p:bldP spid="1058" grpId="0" autoUpdateAnimBg="0"/>
      <p:bldP spid="1059" grpId="0" autoUpdateAnimBg="0"/>
      <p:bldP spid="1060" grpId="0" autoUpdateAnimBg="0"/>
      <p:bldP spid="1061" grpId="0" autoUpdateAnimBg="0"/>
      <p:bldP spid="1081" grpId="0" animBg="1" autoUpdateAnimBg="0"/>
      <p:bldP spid="112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52" name="Group 40"/>
          <p:cNvGrpSpPr>
            <a:grpSpLocks/>
          </p:cNvGrpSpPr>
          <p:nvPr/>
        </p:nvGrpSpPr>
        <p:grpSpPr bwMode="auto">
          <a:xfrm>
            <a:off x="2057400" y="1720850"/>
            <a:ext cx="4572000" cy="4146550"/>
            <a:chOff x="456" y="492"/>
            <a:chExt cx="2880" cy="2612"/>
          </a:xfrm>
        </p:grpSpPr>
        <p:sp>
          <p:nvSpPr>
            <p:cNvPr id="38930" name="Text Box 18"/>
            <p:cNvSpPr txBox="1">
              <a:spLocks noChangeArrowheads="1"/>
            </p:cNvSpPr>
            <p:nvPr/>
          </p:nvSpPr>
          <p:spPr bwMode="auto">
            <a:xfrm>
              <a:off x="1539" y="492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grpSp>
          <p:nvGrpSpPr>
            <p:cNvPr id="38931" name="Group 19"/>
            <p:cNvGrpSpPr>
              <a:grpSpLocks/>
            </p:cNvGrpSpPr>
            <p:nvPr/>
          </p:nvGrpSpPr>
          <p:grpSpPr bwMode="auto">
            <a:xfrm>
              <a:off x="1346" y="830"/>
              <a:ext cx="783" cy="294"/>
              <a:chOff x="3994" y="1606"/>
              <a:chExt cx="783" cy="294"/>
            </a:xfrm>
          </p:grpSpPr>
          <p:sp>
            <p:nvSpPr>
              <p:cNvPr id="38932" name="Text Box 20"/>
              <p:cNvSpPr txBox="1">
                <a:spLocks noChangeArrowheads="1"/>
              </p:cNvSpPr>
              <p:nvPr/>
            </p:nvSpPr>
            <p:spPr bwMode="auto">
              <a:xfrm>
                <a:off x="3994" y="1606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8933" name="Text Box 21"/>
              <p:cNvSpPr txBox="1">
                <a:spLocks noChangeArrowheads="1"/>
              </p:cNvSpPr>
              <p:nvPr/>
            </p:nvSpPr>
            <p:spPr bwMode="auto">
              <a:xfrm>
                <a:off x="4389" y="1612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grpSp>
          <p:nvGrpSpPr>
            <p:cNvPr id="38934" name="Group 22"/>
            <p:cNvGrpSpPr>
              <a:grpSpLocks/>
            </p:cNvGrpSpPr>
            <p:nvPr/>
          </p:nvGrpSpPr>
          <p:grpSpPr bwMode="auto">
            <a:xfrm>
              <a:off x="1176" y="1177"/>
              <a:ext cx="1166" cy="288"/>
              <a:chOff x="3824" y="1953"/>
              <a:chExt cx="1166" cy="288"/>
            </a:xfrm>
          </p:grpSpPr>
          <p:sp>
            <p:nvSpPr>
              <p:cNvPr id="38935" name="Text Box 23"/>
              <p:cNvSpPr txBox="1">
                <a:spLocks noChangeArrowheads="1"/>
              </p:cNvSpPr>
              <p:nvPr/>
            </p:nvSpPr>
            <p:spPr bwMode="auto">
              <a:xfrm>
                <a:off x="4601" y="1953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8936" name="Text Box 24"/>
              <p:cNvSpPr txBox="1">
                <a:spLocks noChangeArrowheads="1"/>
              </p:cNvSpPr>
              <p:nvPr/>
            </p:nvSpPr>
            <p:spPr bwMode="auto">
              <a:xfrm>
                <a:off x="4212" y="1953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2</a:t>
                </a:r>
              </a:p>
            </p:txBody>
          </p:sp>
          <p:sp>
            <p:nvSpPr>
              <p:cNvPr id="38937" name="Text Box 25"/>
              <p:cNvSpPr txBox="1">
                <a:spLocks noChangeArrowheads="1"/>
              </p:cNvSpPr>
              <p:nvPr/>
            </p:nvSpPr>
            <p:spPr bwMode="auto">
              <a:xfrm>
                <a:off x="3824" y="1953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dirty="0"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grpSp>
          <p:nvGrpSpPr>
            <p:cNvPr id="38938" name="Group 26"/>
            <p:cNvGrpSpPr>
              <a:grpSpLocks/>
            </p:cNvGrpSpPr>
            <p:nvPr/>
          </p:nvGrpSpPr>
          <p:grpSpPr bwMode="auto">
            <a:xfrm>
              <a:off x="989" y="1522"/>
              <a:ext cx="1555" cy="290"/>
              <a:chOff x="3637" y="2298"/>
              <a:chExt cx="1555" cy="290"/>
            </a:xfrm>
          </p:grpSpPr>
          <p:sp>
            <p:nvSpPr>
              <p:cNvPr id="38939" name="Text Box 27"/>
              <p:cNvSpPr txBox="1">
                <a:spLocks noChangeArrowheads="1"/>
              </p:cNvSpPr>
              <p:nvPr/>
            </p:nvSpPr>
            <p:spPr bwMode="auto">
              <a:xfrm>
                <a:off x="4416" y="2300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3</a:t>
                </a:r>
              </a:p>
            </p:txBody>
          </p:sp>
          <p:sp>
            <p:nvSpPr>
              <p:cNvPr id="38940" name="Text Box 28"/>
              <p:cNvSpPr txBox="1">
                <a:spLocks noChangeArrowheads="1"/>
              </p:cNvSpPr>
              <p:nvPr/>
            </p:nvSpPr>
            <p:spPr bwMode="auto">
              <a:xfrm>
                <a:off x="4026" y="2300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3</a:t>
                </a:r>
              </a:p>
            </p:txBody>
          </p:sp>
          <p:sp>
            <p:nvSpPr>
              <p:cNvPr id="38941" name="Text Box 29"/>
              <p:cNvSpPr txBox="1">
                <a:spLocks noChangeArrowheads="1"/>
              </p:cNvSpPr>
              <p:nvPr/>
            </p:nvSpPr>
            <p:spPr bwMode="auto">
              <a:xfrm>
                <a:off x="4803" y="2298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8942" name="Text Box 30"/>
              <p:cNvSpPr txBox="1">
                <a:spLocks noChangeArrowheads="1"/>
              </p:cNvSpPr>
              <p:nvPr/>
            </p:nvSpPr>
            <p:spPr bwMode="auto">
              <a:xfrm>
                <a:off x="3637" y="2300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grpSp>
          <p:nvGrpSpPr>
            <p:cNvPr id="38943" name="Group 31"/>
            <p:cNvGrpSpPr>
              <a:grpSpLocks/>
            </p:cNvGrpSpPr>
            <p:nvPr/>
          </p:nvGrpSpPr>
          <p:grpSpPr bwMode="auto">
            <a:xfrm>
              <a:off x="802" y="1868"/>
              <a:ext cx="1944" cy="289"/>
              <a:chOff x="3450" y="2644"/>
              <a:chExt cx="1944" cy="289"/>
            </a:xfrm>
          </p:grpSpPr>
          <p:sp>
            <p:nvSpPr>
              <p:cNvPr id="38944" name="Text Box 32"/>
              <p:cNvSpPr txBox="1">
                <a:spLocks noChangeArrowheads="1"/>
              </p:cNvSpPr>
              <p:nvPr/>
            </p:nvSpPr>
            <p:spPr bwMode="auto">
              <a:xfrm>
                <a:off x="4616" y="2644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4</a:t>
                </a:r>
              </a:p>
            </p:txBody>
          </p:sp>
          <p:sp>
            <p:nvSpPr>
              <p:cNvPr id="38945" name="Text Box 33"/>
              <p:cNvSpPr txBox="1">
                <a:spLocks noChangeArrowheads="1"/>
              </p:cNvSpPr>
              <p:nvPr/>
            </p:nvSpPr>
            <p:spPr bwMode="auto">
              <a:xfrm>
                <a:off x="4228" y="2644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6</a:t>
                </a:r>
              </a:p>
            </p:txBody>
          </p:sp>
          <p:sp>
            <p:nvSpPr>
              <p:cNvPr id="38946" name="Text Box 34"/>
              <p:cNvSpPr txBox="1">
                <a:spLocks noChangeArrowheads="1"/>
              </p:cNvSpPr>
              <p:nvPr/>
            </p:nvSpPr>
            <p:spPr bwMode="auto">
              <a:xfrm>
                <a:off x="3839" y="2644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4</a:t>
                </a:r>
              </a:p>
            </p:txBody>
          </p:sp>
          <p:sp>
            <p:nvSpPr>
              <p:cNvPr id="38947" name="Text Box 35"/>
              <p:cNvSpPr txBox="1">
                <a:spLocks noChangeArrowheads="1"/>
              </p:cNvSpPr>
              <p:nvPr/>
            </p:nvSpPr>
            <p:spPr bwMode="auto">
              <a:xfrm>
                <a:off x="3450" y="2645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8948" name="Text Box 36"/>
              <p:cNvSpPr txBox="1">
                <a:spLocks noChangeArrowheads="1"/>
              </p:cNvSpPr>
              <p:nvPr/>
            </p:nvSpPr>
            <p:spPr bwMode="auto">
              <a:xfrm>
                <a:off x="5005" y="2644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sp>
          <p:nvSpPr>
            <p:cNvPr id="38949" name="Text Box 37"/>
            <p:cNvSpPr txBox="1">
              <a:spLocks noChangeArrowheads="1"/>
            </p:cNvSpPr>
            <p:nvPr/>
          </p:nvSpPr>
          <p:spPr bwMode="auto">
            <a:xfrm>
              <a:off x="664" y="2144"/>
              <a:ext cx="2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>
                  <a:latin typeface="Cambria" panose="02040503050406030204" pitchFamily="18" charset="0"/>
                </a:rPr>
                <a:t>  1     5    10     10     5       1</a:t>
              </a:r>
            </a:p>
          </p:txBody>
        </p:sp>
        <p:sp>
          <p:nvSpPr>
            <p:cNvPr id="38950" name="Text Box 38"/>
            <p:cNvSpPr txBox="1">
              <a:spLocks noChangeArrowheads="1"/>
            </p:cNvSpPr>
            <p:nvPr/>
          </p:nvSpPr>
          <p:spPr bwMode="auto">
            <a:xfrm>
              <a:off x="536" y="2512"/>
              <a:ext cx="27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>
                  <a:latin typeface="Cambria" panose="02040503050406030204" pitchFamily="18" charset="0"/>
                </a:rPr>
                <a:t> 1    6    15     20     15     6      1</a:t>
              </a:r>
            </a:p>
          </p:txBody>
        </p:sp>
        <p:sp>
          <p:nvSpPr>
            <p:cNvPr id="38951" name="Text Box 39"/>
            <p:cNvSpPr txBox="1">
              <a:spLocks noChangeArrowheads="1"/>
            </p:cNvSpPr>
            <p:nvPr/>
          </p:nvSpPr>
          <p:spPr bwMode="auto">
            <a:xfrm>
              <a:off x="456" y="2816"/>
              <a:ext cx="28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1   7    21     35     35     21    7     1</a:t>
              </a:r>
            </a:p>
          </p:txBody>
        </p:sp>
      </p:grpSp>
      <p:sp>
        <p:nvSpPr>
          <p:cNvPr id="38953" name="Text Box 41"/>
          <p:cNvSpPr txBox="1">
            <a:spLocks noChangeArrowheads="1"/>
          </p:cNvSpPr>
          <p:nvPr/>
        </p:nvSpPr>
        <p:spPr bwMode="auto">
          <a:xfrm>
            <a:off x="2997200" y="520701"/>
            <a:ext cx="6324600" cy="650875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600" dirty="0" smtClean="0">
                <a:solidFill>
                  <a:srgbClr val="FFFF66"/>
                </a:solidFill>
                <a:latin typeface="Cambria" panose="02040503050406030204" pitchFamily="18" charset="0"/>
              </a:rPr>
              <a:t>Patterns in </a:t>
            </a:r>
            <a:r>
              <a:rPr lang="en-US" altLang="en-US" sz="3600" dirty="0">
                <a:solidFill>
                  <a:srgbClr val="FFFF66"/>
                </a:solidFill>
                <a:latin typeface="Cambria" panose="02040503050406030204" pitchFamily="18" charset="0"/>
              </a:rPr>
              <a:t>Pascal’s </a:t>
            </a:r>
            <a:r>
              <a:rPr lang="en-US" altLang="en-US" sz="3600" dirty="0" smtClean="0">
                <a:solidFill>
                  <a:srgbClr val="FFFF66"/>
                </a:solidFill>
                <a:latin typeface="Cambria" panose="02040503050406030204" pitchFamily="18" charset="0"/>
              </a:rPr>
              <a:t>Triangle</a:t>
            </a:r>
            <a:endParaRPr lang="en-US" altLang="en-US" sz="3600" dirty="0">
              <a:solidFill>
                <a:srgbClr val="FFFF66"/>
              </a:solidFill>
              <a:latin typeface="Cambria" panose="02040503050406030204" pitchFamily="18" charset="0"/>
            </a:endParaRPr>
          </a:p>
        </p:txBody>
      </p:sp>
      <p:sp>
        <p:nvSpPr>
          <p:cNvPr id="38954" name="Oval 42"/>
          <p:cNvSpPr>
            <a:spLocks noChangeArrowheads="1"/>
          </p:cNvSpPr>
          <p:nvPr/>
        </p:nvSpPr>
        <p:spPr bwMode="auto">
          <a:xfrm rot="-1920000">
            <a:off x="3959307" y="2353635"/>
            <a:ext cx="691402" cy="4077872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8955" name="Text Box 43"/>
          <p:cNvSpPr txBox="1">
            <a:spLocks noChangeArrowheads="1"/>
          </p:cNvSpPr>
          <p:nvPr/>
        </p:nvSpPr>
        <p:spPr bwMode="auto">
          <a:xfrm>
            <a:off x="6621462" y="1408114"/>
            <a:ext cx="4732338" cy="43396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Look at the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numbers in 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ellipse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Add the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numbers 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two at a time.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Example:  1 + 3 = 4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                 3 + 6 = 9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                 6 +10 =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16</a:t>
            </a: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FFFF66"/>
              </a:solidFill>
              <a:latin typeface="Cambria" panose="02040503050406030204" pitchFamily="18" charset="0"/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FFFF66"/>
              </a:solidFill>
              <a:latin typeface="Cambria" panose="020405030504060302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What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kind 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of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answers 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do you get?</a:t>
            </a:r>
          </a:p>
        </p:txBody>
      </p:sp>
      <p:sp>
        <p:nvSpPr>
          <p:cNvPr id="38957" name="Text Box 45"/>
          <p:cNvSpPr txBox="1">
            <a:spLocks noChangeArrowheads="1"/>
          </p:cNvSpPr>
          <p:nvPr/>
        </p:nvSpPr>
        <p:spPr bwMode="auto">
          <a:xfrm>
            <a:off x="1733550" y="6191549"/>
            <a:ext cx="5778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Try to </a:t>
            </a:r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find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some other </a:t>
            </a:r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number patterns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38959" name="Text Box 47"/>
          <p:cNvSpPr txBox="1">
            <a:spLocks noChangeArrowheads="1"/>
          </p:cNvSpPr>
          <p:nvPr/>
        </p:nvSpPr>
        <p:spPr bwMode="auto">
          <a:xfrm>
            <a:off x="7007456" y="4279050"/>
            <a:ext cx="3448051" cy="830997"/>
          </a:xfrm>
          <a:prstGeom prst="rect">
            <a:avLst/>
          </a:prstGeom>
          <a:ln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mtClean="0">
                <a:solidFill>
                  <a:schemeClr val="bg1"/>
                </a:solidFill>
                <a:latin typeface="Cambria" panose="02040503050406030204" pitchFamily="18" charset="0"/>
              </a:rPr>
              <a:t>answers </a:t>
            </a:r>
            <a:r>
              <a:rPr lang="en-US" altLang="en-US" dirty="0">
                <a:solidFill>
                  <a:schemeClr val="bg1"/>
                </a:solidFill>
                <a:latin typeface="Cambria" panose="02040503050406030204" pitchFamily="18" charset="0"/>
              </a:rPr>
              <a:t>are all perfect squares.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276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54" grpId="0" animBg="1"/>
      <p:bldP spid="38957" grpId="0"/>
      <p:bldP spid="389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40" name="Group 4"/>
          <p:cNvGrpSpPr>
            <a:grpSpLocks/>
          </p:cNvGrpSpPr>
          <p:nvPr/>
        </p:nvGrpSpPr>
        <p:grpSpPr bwMode="auto">
          <a:xfrm>
            <a:off x="2082800" y="1847850"/>
            <a:ext cx="4572000" cy="4146550"/>
            <a:chOff x="456" y="492"/>
            <a:chExt cx="2880" cy="2612"/>
          </a:xfrm>
        </p:grpSpPr>
        <p:sp>
          <p:nvSpPr>
            <p:cNvPr id="39941" name="Text Box 5"/>
            <p:cNvSpPr txBox="1">
              <a:spLocks noChangeArrowheads="1"/>
            </p:cNvSpPr>
            <p:nvPr/>
          </p:nvSpPr>
          <p:spPr bwMode="auto">
            <a:xfrm>
              <a:off x="1539" y="492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</a:t>
              </a:r>
            </a:p>
          </p:txBody>
        </p: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1346" y="830"/>
              <a:ext cx="783" cy="294"/>
              <a:chOff x="3994" y="1606"/>
              <a:chExt cx="783" cy="294"/>
            </a:xfrm>
          </p:grpSpPr>
          <p:sp>
            <p:nvSpPr>
              <p:cNvPr id="39943" name="Text Box 7"/>
              <p:cNvSpPr txBox="1">
                <a:spLocks noChangeArrowheads="1"/>
              </p:cNvSpPr>
              <p:nvPr/>
            </p:nvSpPr>
            <p:spPr bwMode="auto">
              <a:xfrm>
                <a:off x="3994" y="1606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9944" name="Text Box 8"/>
              <p:cNvSpPr txBox="1">
                <a:spLocks noChangeArrowheads="1"/>
              </p:cNvSpPr>
              <p:nvPr/>
            </p:nvSpPr>
            <p:spPr bwMode="auto">
              <a:xfrm>
                <a:off x="4389" y="1612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grpSp>
          <p:nvGrpSpPr>
            <p:cNvPr id="39945" name="Group 9"/>
            <p:cNvGrpSpPr>
              <a:grpSpLocks/>
            </p:cNvGrpSpPr>
            <p:nvPr/>
          </p:nvGrpSpPr>
          <p:grpSpPr bwMode="auto">
            <a:xfrm>
              <a:off x="1176" y="1177"/>
              <a:ext cx="1166" cy="288"/>
              <a:chOff x="3824" y="1953"/>
              <a:chExt cx="1166" cy="288"/>
            </a:xfrm>
          </p:grpSpPr>
          <p:sp>
            <p:nvSpPr>
              <p:cNvPr id="39946" name="Text Box 10"/>
              <p:cNvSpPr txBox="1">
                <a:spLocks noChangeArrowheads="1"/>
              </p:cNvSpPr>
              <p:nvPr/>
            </p:nvSpPr>
            <p:spPr bwMode="auto">
              <a:xfrm>
                <a:off x="4601" y="1953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9947" name="Text Box 11"/>
              <p:cNvSpPr txBox="1">
                <a:spLocks noChangeArrowheads="1"/>
              </p:cNvSpPr>
              <p:nvPr/>
            </p:nvSpPr>
            <p:spPr bwMode="auto">
              <a:xfrm>
                <a:off x="4212" y="1953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2</a:t>
                </a:r>
              </a:p>
            </p:txBody>
          </p:sp>
          <p:sp>
            <p:nvSpPr>
              <p:cNvPr id="39948" name="Text Box 12"/>
              <p:cNvSpPr txBox="1">
                <a:spLocks noChangeArrowheads="1"/>
              </p:cNvSpPr>
              <p:nvPr/>
            </p:nvSpPr>
            <p:spPr bwMode="auto">
              <a:xfrm>
                <a:off x="3824" y="1953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grpSp>
          <p:nvGrpSpPr>
            <p:cNvPr id="39949" name="Group 13"/>
            <p:cNvGrpSpPr>
              <a:grpSpLocks/>
            </p:cNvGrpSpPr>
            <p:nvPr/>
          </p:nvGrpSpPr>
          <p:grpSpPr bwMode="auto">
            <a:xfrm>
              <a:off x="989" y="1522"/>
              <a:ext cx="1555" cy="290"/>
              <a:chOff x="3637" y="2298"/>
              <a:chExt cx="1555" cy="290"/>
            </a:xfrm>
          </p:grpSpPr>
          <p:sp>
            <p:nvSpPr>
              <p:cNvPr id="39950" name="Text Box 14"/>
              <p:cNvSpPr txBox="1">
                <a:spLocks noChangeArrowheads="1"/>
              </p:cNvSpPr>
              <p:nvPr/>
            </p:nvSpPr>
            <p:spPr bwMode="auto">
              <a:xfrm>
                <a:off x="4416" y="2300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3</a:t>
                </a:r>
              </a:p>
            </p:txBody>
          </p:sp>
          <p:sp>
            <p:nvSpPr>
              <p:cNvPr id="39951" name="Text Box 15"/>
              <p:cNvSpPr txBox="1">
                <a:spLocks noChangeArrowheads="1"/>
              </p:cNvSpPr>
              <p:nvPr/>
            </p:nvSpPr>
            <p:spPr bwMode="auto">
              <a:xfrm>
                <a:off x="4026" y="2300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3</a:t>
                </a:r>
              </a:p>
            </p:txBody>
          </p:sp>
          <p:sp>
            <p:nvSpPr>
              <p:cNvPr id="39952" name="Text Box 16"/>
              <p:cNvSpPr txBox="1">
                <a:spLocks noChangeArrowheads="1"/>
              </p:cNvSpPr>
              <p:nvPr/>
            </p:nvSpPr>
            <p:spPr bwMode="auto">
              <a:xfrm>
                <a:off x="4803" y="2298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9953" name="Text Box 17"/>
              <p:cNvSpPr txBox="1">
                <a:spLocks noChangeArrowheads="1"/>
              </p:cNvSpPr>
              <p:nvPr/>
            </p:nvSpPr>
            <p:spPr bwMode="auto">
              <a:xfrm>
                <a:off x="3637" y="2300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grpSp>
          <p:nvGrpSpPr>
            <p:cNvPr id="39954" name="Group 18"/>
            <p:cNvGrpSpPr>
              <a:grpSpLocks/>
            </p:cNvGrpSpPr>
            <p:nvPr/>
          </p:nvGrpSpPr>
          <p:grpSpPr bwMode="auto">
            <a:xfrm>
              <a:off x="802" y="1868"/>
              <a:ext cx="1944" cy="289"/>
              <a:chOff x="3450" y="2644"/>
              <a:chExt cx="1944" cy="289"/>
            </a:xfrm>
          </p:grpSpPr>
          <p:sp>
            <p:nvSpPr>
              <p:cNvPr id="39955" name="Text Box 19"/>
              <p:cNvSpPr txBox="1">
                <a:spLocks noChangeArrowheads="1"/>
              </p:cNvSpPr>
              <p:nvPr/>
            </p:nvSpPr>
            <p:spPr bwMode="auto">
              <a:xfrm>
                <a:off x="4616" y="2644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4</a:t>
                </a:r>
              </a:p>
            </p:txBody>
          </p:sp>
          <p:sp>
            <p:nvSpPr>
              <p:cNvPr id="39956" name="Text Box 20"/>
              <p:cNvSpPr txBox="1">
                <a:spLocks noChangeArrowheads="1"/>
              </p:cNvSpPr>
              <p:nvPr/>
            </p:nvSpPr>
            <p:spPr bwMode="auto">
              <a:xfrm>
                <a:off x="4228" y="2644"/>
                <a:ext cx="3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6</a:t>
                </a:r>
              </a:p>
            </p:txBody>
          </p:sp>
          <p:sp>
            <p:nvSpPr>
              <p:cNvPr id="39957" name="Text Box 21"/>
              <p:cNvSpPr txBox="1">
                <a:spLocks noChangeArrowheads="1"/>
              </p:cNvSpPr>
              <p:nvPr/>
            </p:nvSpPr>
            <p:spPr bwMode="auto">
              <a:xfrm>
                <a:off x="3839" y="2644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4</a:t>
                </a:r>
              </a:p>
            </p:txBody>
          </p:sp>
          <p:sp>
            <p:nvSpPr>
              <p:cNvPr id="39958" name="Text Box 22"/>
              <p:cNvSpPr txBox="1">
                <a:spLocks noChangeArrowheads="1"/>
              </p:cNvSpPr>
              <p:nvPr/>
            </p:nvSpPr>
            <p:spPr bwMode="auto">
              <a:xfrm>
                <a:off x="3450" y="2645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9959" name="Text Box 23"/>
              <p:cNvSpPr txBox="1">
                <a:spLocks noChangeArrowheads="1"/>
              </p:cNvSpPr>
              <p:nvPr/>
            </p:nvSpPr>
            <p:spPr bwMode="auto">
              <a:xfrm>
                <a:off x="5005" y="2644"/>
                <a:ext cx="38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latin typeface="Cambria" panose="02040503050406030204" pitchFamily="18" charset="0"/>
                  </a:rPr>
                  <a:t>1</a:t>
                </a:r>
              </a:p>
            </p:txBody>
          </p:sp>
        </p:grpSp>
        <p:sp>
          <p:nvSpPr>
            <p:cNvPr id="39960" name="Text Box 24"/>
            <p:cNvSpPr txBox="1">
              <a:spLocks noChangeArrowheads="1"/>
            </p:cNvSpPr>
            <p:nvPr/>
          </p:nvSpPr>
          <p:spPr bwMode="auto">
            <a:xfrm>
              <a:off x="664" y="2144"/>
              <a:ext cx="2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>
                  <a:latin typeface="Cambria" panose="02040503050406030204" pitchFamily="18" charset="0"/>
                </a:rPr>
                <a:t>  1     5    </a:t>
              </a:r>
              <a:r>
                <a:rPr lang="en-US" altLang="en-US" dirty="0" smtClean="0">
                  <a:latin typeface="Cambria" panose="02040503050406030204" pitchFamily="18" charset="0"/>
                </a:rPr>
                <a:t> 10    10     </a:t>
              </a:r>
              <a:r>
                <a:rPr lang="en-US" altLang="en-US" dirty="0">
                  <a:latin typeface="Cambria" panose="02040503050406030204" pitchFamily="18" charset="0"/>
                </a:rPr>
                <a:t>5       1</a:t>
              </a:r>
            </a:p>
          </p:txBody>
        </p:sp>
        <p:sp>
          <p:nvSpPr>
            <p:cNvPr id="39961" name="Text Box 25"/>
            <p:cNvSpPr txBox="1">
              <a:spLocks noChangeArrowheads="1"/>
            </p:cNvSpPr>
            <p:nvPr/>
          </p:nvSpPr>
          <p:spPr bwMode="auto">
            <a:xfrm>
              <a:off x="536" y="2512"/>
              <a:ext cx="27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 1    6    15     20     15     6      1</a:t>
              </a:r>
            </a:p>
          </p:txBody>
        </p:sp>
        <p:sp>
          <p:nvSpPr>
            <p:cNvPr id="39962" name="Text Box 26"/>
            <p:cNvSpPr txBox="1">
              <a:spLocks noChangeArrowheads="1"/>
            </p:cNvSpPr>
            <p:nvPr/>
          </p:nvSpPr>
          <p:spPr bwMode="auto">
            <a:xfrm>
              <a:off x="456" y="2816"/>
              <a:ext cx="28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Cambria" panose="02040503050406030204" pitchFamily="18" charset="0"/>
                </a:rPr>
                <a:t>1   7    21     35     35     21    7     1</a:t>
              </a:r>
            </a:p>
          </p:txBody>
        </p:sp>
      </p:grpSp>
      <p:sp>
        <p:nvSpPr>
          <p:cNvPr id="39963" name="Text Box 27"/>
          <p:cNvSpPr txBox="1">
            <a:spLocks noChangeArrowheads="1"/>
          </p:cNvSpPr>
          <p:nvPr/>
        </p:nvSpPr>
        <p:spPr bwMode="auto">
          <a:xfrm>
            <a:off x="5854700" y="1498600"/>
            <a:ext cx="4584700" cy="3231654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Look at the part of a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diagonal in 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rectangle starting from the right edge.</a:t>
            </a:r>
            <a:endParaRPr lang="en-US" altLang="en-US" dirty="0">
              <a:solidFill>
                <a:srgbClr val="FFFF66"/>
              </a:solidFill>
              <a:latin typeface="Cambria" panose="020405030504060302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Add the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four numbers 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together.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            1 + 3 + 6 + 10 = 20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Where do you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find 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answer in 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Pascal’s </a:t>
            </a:r>
            <a:r>
              <a:rPr lang="en-US" altLang="en-US" dirty="0" smtClean="0">
                <a:solidFill>
                  <a:srgbClr val="FFFF66"/>
                </a:solidFill>
                <a:latin typeface="Cambria" panose="02040503050406030204" pitchFamily="18" charset="0"/>
              </a:rPr>
              <a:t>Triangle</a:t>
            </a:r>
            <a:r>
              <a:rPr lang="en-US" altLang="en-US" dirty="0">
                <a:solidFill>
                  <a:srgbClr val="FFFF66"/>
                </a:solidFill>
                <a:latin typeface="Cambria" panose="02040503050406030204" pitchFamily="18" charset="0"/>
              </a:rPr>
              <a:t>?</a:t>
            </a:r>
          </a:p>
        </p:txBody>
      </p:sp>
      <p:sp>
        <p:nvSpPr>
          <p:cNvPr id="39966" name="Text Box 30"/>
          <p:cNvSpPr txBox="1">
            <a:spLocks noChangeArrowheads="1"/>
          </p:cNvSpPr>
          <p:nvPr/>
        </p:nvSpPr>
        <p:spPr bwMode="auto">
          <a:xfrm>
            <a:off x="2806700" y="355600"/>
            <a:ext cx="6172200" cy="64135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600" smtClean="0">
                <a:solidFill>
                  <a:srgbClr val="FFFF66"/>
                </a:solidFill>
                <a:latin typeface="Cambria" panose="02040503050406030204" pitchFamily="18" charset="0"/>
              </a:rPr>
              <a:t>Patterns in </a:t>
            </a:r>
            <a:r>
              <a:rPr lang="en-US" altLang="en-US" sz="3600">
                <a:solidFill>
                  <a:srgbClr val="FFFF66"/>
                </a:solidFill>
                <a:latin typeface="Cambria" panose="02040503050406030204" pitchFamily="18" charset="0"/>
              </a:rPr>
              <a:t>Pascal’s </a:t>
            </a:r>
            <a:r>
              <a:rPr lang="en-US" altLang="en-US" sz="3600" smtClean="0">
                <a:solidFill>
                  <a:srgbClr val="FFFF66"/>
                </a:solidFill>
                <a:latin typeface="Cambria" panose="02040503050406030204" pitchFamily="18" charset="0"/>
              </a:rPr>
              <a:t>Triangle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39967" name="Text Box 31"/>
          <p:cNvSpPr txBox="1">
            <a:spLocks noChangeArrowheads="1"/>
          </p:cNvSpPr>
          <p:nvPr/>
        </p:nvSpPr>
        <p:spPr bwMode="auto">
          <a:xfrm>
            <a:off x="1996283" y="6177261"/>
            <a:ext cx="6161087" cy="46166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Try this  for other parts </a:t>
            </a:r>
            <a:r>
              <a:rPr lang="en-US" altLang="en-US">
                <a:latin typeface="Cambria" panose="02040503050406030204" pitchFamily="18" charset="0"/>
              </a:rPr>
              <a:t>of </a:t>
            </a:r>
            <a:r>
              <a:rPr lang="en-US" altLang="en-US" smtClean="0">
                <a:latin typeface="Cambria" panose="02040503050406030204" pitchFamily="18" charset="0"/>
              </a:rPr>
              <a:t>diagonals</a:t>
            </a:r>
            <a:r>
              <a:rPr lang="en-US" altLang="en-US" dirty="0">
                <a:latin typeface="Cambria" panose="02040503050406030204" pitchFamily="18" charset="0"/>
              </a:rPr>
              <a:t>?</a:t>
            </a:r>
          </a:p>
        </p:txBody>
      </p:sp>
      <p:sp>
        <p:nvSpPr>
          <p:cNvPr id="39970" name="Text Box 34"/>
          <p:cNvSpPr txBox="1">
            <a:spLocks noChangeArrowheads="1"/>
          </p:cNvSpPr>
          <p:nvPr/>
        </p:nvSpPr>
        <p:spPr bwMode="auto">
          <a:xfrm>
            <a:off x="6559142" y="4950044"/>
            <a:ext cx="3892411" cy="830997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Some people call this the Hockey </a:t>
            </a:r>
            <a:r>
              <a:rPr lang="en-US" altLang="en-US">
                <a:latin typeface="Cambria" panose="02040503050406030204" pitchFamily="18" charset="0"/>
              </a:rPr>
              <a:t>Stick </a:t>
            </a:r>
            <a:r>
              <a:rPr lang="en-US" altLang="en-US" smtClean="0">
                <a:latin typeface="Cambria" panose="02040503050406030204" pitchFamily="18" charset="0"/>
              </a:rPr>
              <a:t>Pattern.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39971" name="Rectangle 35"/>
          <p:cNvSpPr>
            <a:spLocks noChangeArrowheads="1"/>
          </p:cNvSpPr>
          <p:nvPr/>
        </p:nvSpPr>
        <p:spPr bwMode="auto">
          <a:xfrm rot="1875287">
            <a:off x="3943349" y="2794000"/>
            <a:ext cx="495300" cy="249396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9972" name="Rectangle 36"/>
          <p:cNvSpPr>
            <a:spLocks noChangeArrowheads="1"/>
          </p:cNvSpPr>
          <p:nvPr/>
        </p:nvSpPr>
        <p:spPr bwMode="auto">
          <a:xfrm rot="-3340726">
            <a:off x="3960543" y="4914900"/>
            <a:ext cx="406400" cy="711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079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7" grpId="0" animBg="1"/>
      <p:bldP spid="39970" grpId="0" animBg="1"/>
      <p:bldP spid="3997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Purple mesh"/>
          <p:cNvSpPr>
            <a:spLocks noGrp="1" noChangeArrowheads="1"/>
          </p:cNvSpPr>
          <p:nvPr>
            <p:ph type="title"/>
          </p:nvPr>
        </p:nvSpPr>
        <p:spPr>
          <a:xfrm>
            <a:off x="1905000" y="76201"/>
            <a:ext cx="7772400" cy="596901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sz="3600" smtClean="0">
                <a:solidFill>
                  <a:srgbClr val="FFFF66"/>
                </a:solidFill>
                <a:latin typeface="Cambria" panose="02040503050406030204" pitchFamily="18" charset="0"/>
              </a:rPr>
              <a:t>Combinations Using </a:t>
            </a:r>
            <a:r>
              <a:rPr lang="en-US" altLang="en-US" sz="3600" dirty="0">
                <a:solidFill>
                  <a:srgbClr val="FFFF66"/>
                </a:solidFill>
                <a:latin typeface="Cambria" panose="02040503050406030204" pitchFamily="18" charset="0"/>
              </a:rPr>
              <a:t>Formulas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073639" y="890149"/>
            <a:ext cx="9878376" cy="2893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Suppose you have three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socks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and want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to figure out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how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many different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ways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you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can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choose two of them to wear.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You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don’t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care which feet you put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them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on,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it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only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matters which two socks you pick. </a:t>
            </a:r>
            <a:endParaRPr lang="en-US" altLang="en-US" sz="2800" dirty="0" smtClean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This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problem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amounts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to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question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“how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may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different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ways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can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you choose two objects from a set of three objects?”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73639" y="3752865"/>
            <a:ext cx="87561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latin typeface="Cambria" panose="02040503050406030204" pitchFamily="18" charset="0"/>
              </a:rPr>
              <a:t>Suppose you have </a:t>
            </a:r>
            <a:r>
              <a:rPr lang="en-US" altLang="en-US" sz="2800" i="1" dirty="0">
                <a:latin typeface="Cambria" panose="02040503050406030204" pitchFamily="18" charset="0"/>
              </a:rPr>
              <a:t>S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1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i="1" dirty="0">
                <a:latin typeface="Cambria" panose="02040503050406030204" pitchFamily="18" charset="0"/>
              </a:rPr>
              <a:t>S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i="1" dirty="0">
                <a:latin typeface="Cambria" panose="02040503050406030204" pitchFamily="18" charset="0"/>
              </a:rPr>
              <a:t>S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    (sock 1, sock 2, sock </a:t>
            </a:r>
            <a:r>
              <a:rPr lang="en-US" altLang="en-US" sz="2800" dirty="0" smtClean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073639" y="4310437"/>
            <a:ext cx="99753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You could choose:  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S</a:t>
            </a:r>
            <a:r>
              <a:rPr lang="en-US" altLang="en-US" sz="2800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1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S</a:t>
            </a:r>
            <a:r>
              <a:rPr lang="en-US" altLang="en-US" sz="2800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 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S</a:t>
            </a:r>
            <a:r>
              <a:rPr lang="en-US" altLang="en-US" sz="2800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1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S</a:t>
            </a:r>
            <a:r>
              <a:rPr lang="en-US" altLang="en-US" sz="2800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 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S</a:t>
            </a:r>
            <a:r>
              <a:rPr lang="en-US" altLang="en-US" sz="2800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S</a:t>
            </a:r>
            <a:r>
              <a:rPr lang="en-US" altLang="en-US" sz="2800" baseline="-25000" dirty="0">
                <a:solidFill>
                  <a:srgbClr val="FFFF00"/>
                </a:solidFill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  (3 ways to choose 2 socks)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26" name="Text Box 10"/>
              <p:cNvSpPr txBox="1">
                <a:spLocks noChangeArrowheads="1"/>
              </p:cNvSpPr>
              <p:nvPr/>
            </p:nvSpPr>
            <p:spPr bwMode="auto">
              <a:xfrm>
                <a:off x="762000" y="5708278"/>
                <a:ext cx="10889760" cy="6104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2800" baseline="-250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3</a:t>
                </a:r>
                <a:r>
                  <a:rPr lang="en-US" altLang="en-US" sz="28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C</a:t>
                </a:r>
                <a:r>
                  <a:rPr lang="en-US" altLang="en-US" sz="2800" baseline="-250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2</a:t>
                </a:r>
                <a:r>
                  <a:rPr lang="en-US" alt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= 3! / (2! · 1!) = (</a:t>
                </a:r>
                <a:r>
                  <a:rPr lang="en-US" alt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3 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· 2 · 1) / (2 · </a:t>
                </a:r>
                <a:r>
                  <a:rPr lang="en-US" alt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1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· </a:t>
                </a:r>
                <a:r>
                  <a:rPr lang="en-US" alt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1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) = </a:t>
                </a:r>
                <a:r>
                  <a:rPr lang="en-US" alt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6 / 2 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= 3</a:t>
                </a:r>
              </a:p>
            </p:txBody>
          </p:sp>
        </mc:Choice>
        <mc:Fallback xmlns="">
          <p:sp>
            <p:nvSpPr>
              <p:cNvPr id="9226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000" y="5708278"/>
                <a:ext cx="10889760" cy="610424"/>
              </a:xfrm>
              <a:prstGeom prst="rect">
                <a:avLst/>
              </a:prstGeom>
              <a:blipFill>
                <a:blip r:embed="rId2"/>
                <a:stretch>
                  <a:fillRect t="-4950" b="-168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23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22" name="Text Box 6"/>
              <p:cNvSpPr txBox="1">
                <a:spLocks noChangeArrowheads="1"/>
              </p:cNvSpPr>
              <p:nvPr/>
            </p:nvSpPr>
            <p:spPr bwMode="auto">
              <a:xfrm>
                <a:off x="5486400" y="4959601"/>
                <a:ext cx="6165360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2800" dirty="0" smtClean="0">
                    <a:latin typeface="Cambria" panose="02040503050406030204" pitchFamily="18" charset="0"/>
                  </a:rPr>
                  <a:t> Sometimes written as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en-US" sz="2800" dirty="0" smtClean="0">
                    <a:latin typeface="Cambria" panose="02040503050406030204" pitchFamily="18" charset="0"/>
                  </a:rPr>
                  <a:t> or </a:t>
                </a:r>
                <a:r>
                  <a:rPr lang="en-US" altLang="en-US" sz="2800" i="1" baseline="-25000" dirty="0" err="1" smtClean="0">
                    <a:latin typeface="Cambria" panose="02040503050406030204" pitchFamily="18" charset="0"/>
                  </a:rPr>
                  <a:t>n</a:t>
                </a:r>
                <a:r>
                  <a:rPr lang="en-US" altLang="en-US" sz="2800" i="1" dirty="0" err="1" smtClean="0">
                    <a:latin typeface="Cambria" panose="02040503050406030204" pitchFamily="18" charset="0"/>
                  </a:rPr>
                  <a:t>C</a:t>
                </a:r>
                <a:r>
                  <a:rPr lang="en-US" altLang="en-US" sz="2800" i="1" baseline="-25000" dirty="0" err="1" smtClean="0">
                    <a:latin typeface="Cambria" panose="02040503050406030204" pitchFamily="18" charset="0"/>
                  </a:rPr>
                  <a:t>r</a:t>
                </a:r>
                <a:endParaRPr lang="en-US" altLang="en-US" sz="2800" baseline="-250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222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4959601"/>
                <a:ext cx="6165360" cy="523220"/>
              </a:xfrm>
              <a:prstGeom prst="rect">
                <a:avLst/>
              </a:prstGeom>
              <a:blipFill>
                <a:blip r:embed="rId3"/>
                <a:stretch>
                  <a:fillRect l="-692" t="-12941" b="-3294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143000" y="4804391"/>
                <a:ext cx="4273093" cy="8675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sz="280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4804391"/>
                <a:ext cx="4273093" cy="8675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115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 autoUpdateAnimBg="0"/>
      <p:bldP spid="9220" grpId="0" autoUpdateAnimBg="0"/>
      <p:bldP spid="9221" grpId="0" autoUpdateAnimBg="0"/>
      <p:bldP spid="9226" grpId="0" autoUpdateAnimBg="0"/>
      <p:bldP spid="922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 descr="Purple mesh"/>
          <p:cNvSpPr>
            <a:spLocks noGrp="1" noChangeArrowheads="1"/>
          </p:cNvSpPr>
          <p:nvPr>
            <p:ph type="title"/>
          </p:nvPr>
        </p:nvSpPr>
        <p:spPr>
          <a:xfrm>
            <a:off x="685800" y="168116"/>
            <a:ext cx="8610600" cy="746284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sz="3600" dirty="0" smtClean="0">
                <a:solidFill>
                  <a:srgbClr val="FFFF66"/>
                </a:solidFill>
                <a:latin typeface="Cambria" panose="02040503050406030204" pitchFamily="18" charset="0"/>
              </a:rPr>
              <a:t>Combinations Using </a:t>
            </a:r>
            <a:r>
              <a:rPr lang="en-US" altLang="en-US" sz="3600" dirty="0">
                <a:solidFill>
                  <a:srgbClr val="FFFF66"/>
                </a:solidFill>
                <a:latin typeface="Cambria" panose="02040503050406030204" pitchFamily="18" charset="0"/>
              </a:rPr>
              <a:t>Formulas (</a:t>
            </a:r>
            <a:r>
              <a:rPr lang="en-US" altLang="en-US" sz="3600" dirty="0" smtClean="0">
                <a:solidFill>
                  <a:srgbClr val="FFFF66"/>
                </a:solidFill>
                <a:latin typeface="Cambria" panose="02040503050406030204" pitchFamily="18" charset="0"/>
              </a:rPr>
              <a:t>continued</a:t>
            </a:r>
            <a:r>
              <a:rPr lang="en-US" altLang="en-US" sz="3600" dirty="0">
                <a:solidFill>
                  <a:srgbClr val="FFFF66"/>
                </a:solidFill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25562" y="1196974"/>
            <a:ext cx="8504238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>
                <a:latin typeface="Cambria" panose="02040503050406030204" pitchFamily="18" charset="0"/>
              </a:rPr>
              <a:t>Suppose </a:t>
            </a:r>
            <a:r>
              <a:rPr lang="en-US" altLang="en-US" sz="3200">
                <a:latin typeface="Cambria" panose="02040503050406030204" pitchFamily="18" charset="0"/>
              </a:rPr>
              <a:t>you </a:t>
            </a:r>
            <a:r>
              <a:rPr lang="en-US" altLang="en-US" sz="3200" smtClean="0">
                <a:latin typeface="Cambria" panose="02040503050406030204" pitchFamily="18" charset="0"/>
              </a:rPr>
              <a:t>wanted </a:t>
            </a:r>
            <a:r>
              <a:rPr lang="en-US" altLang="en-US" sz="3200" dirty="0">
                <a:latin typeface="Cambria" panose="02040503050406030204" pitchFamily="18" charset="0"/>
              </a:rPr>
              <a:t>to </a:t>
            </a:r>
            <a:r>
              <a:rPr lang="en-US" altLang="en-US" sz="3200">
                <a:latin typeface="Cambria" panose="02040503050406030204" pitchFamily="18" charset="0"/>
              </a:rPr>
              <a:t>choose </a:t>
            </a:r>
            <a:r>
              <a:rPr lang="en-US" altLang="en-US" sz="3200" smtClean="0">
                <a:latin typeface="Cambria" panose="02040503050406030204" pitchFamily="18" charset="0"/>
              </a:rPr>
              <a:t>one </a:t>
            </a:r>
            <a:r>
              <a:rPr lang="en-US" altLang="en-US" sz="3200" dirty="0">
                <a:latin typeface="Cambria" panose="02040503050406030204" pitchFamily="18" charset="0"/>
              </a:rPr>
              <a:t>sock.  </a:t>
            </a:r>
            <a:r>
              <a:rPr lang="en-US" altLang="en-US" sz="3200" dirty="0" smtClean="0">
                <a:latin typeface="Cambria" panose="02040503050406030204" pitchFamily="18" charset="0"/>
              </a:rPr>
              <a:t/>
            </a:r>
            <a:br>
              <a:rPr lang="en-US" altLang="en-US" sz="3200" dirty="0" smtClean="0">
                <a:latin typeface="Cambria" panose="02040503050406030204" pitchFamily="18" charset="0"/>
              </a:rPr>
            </a:br>
            <a:r>
              <a:rPr lang="en-US" altLang="en-US" sz="3200" i="1" dirty="0" smtClean="0">
                <a:latin typeface="Cambria" panose="02040503050406030204" pitchFamily="18" charset="0"/>
              </a:rPr>
              <a:t>S</a:t>
            </a:r>
            <a:r>
              <a:rPr lang="en-US" altLang="en-US" sz="3200" baseline="-25000" dirty="0" smtClean="0">
                <a:latin typeface="Cambria" panose="02040503050406030204" pitchFamily="18" charset="0"/>
              </a:rPr>
              <a:t>1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</a:rPr>
              <a:t>or </a:t>
            </a:r>
            <a:r>
              <a:rPr lang="en-US" altLang="en-US" sz="3200" i="1" dirty="0">
                <a:latin typeface="Cambria" panose="02040503050406030204" pitchFamily="18" charset="0"/>
              </a:rPr>
              <a:t>S</a:t>
            </a:r>
            <a:r>
              <a:rPr lang="en-US" altLang="en-US" sz="3200" baseline="-25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or </a:t>
            </a:r>
            <a:r>
              <a:rPr lang="en-US" altLang="en-US" sz="3200" i="1" dirty="0">
                <a:latin typeface="Cambria" panose="02040503050406030204" pitchFamily="18" charset="0"/>
              </a:rPr>
              <a:t>S</a:t>
            </a:r>
            <a:r>
              <a:rPr lang="en-US" altLang="en-US" sz="3200" baseline="-25000" dirty="0">
                <a:latin typeface="Cambria" panose="02040503050406030204" pitchFamily="18" charset="0"/>
              </a:rPr>
              <a:t>3</a:t>
            </a:r>
            <a:r>
              <a:rPr lang="en-US" altLang="en-US" sz="3200" dirty="0">
                <a:latin typeface="Cambria" panose="02040503050406030204" pitchFamily="18" charset="0"/>
              </a:rPr>
              <a:t>  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3 ways)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44" name="Text Box 4"/>
              <p:cNvSpPr txBox="1">
                <a:spLocks noChangeArrowheads="1"/>
              </p:cNvSpPr>
              <p:nvPr/>
            </p:nvSpPr>
            <p:spPr bwMode="auto">
              <a:xfrm>
                <a:off x="2209800" y="2539425"/>
                <a:ext cx="6172200" cy="6845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3200" i="1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C</a:t>
                </a:r>
                <a:r>
                  <a:rPr lang="en-US" altLang="en-US" sz="32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(3, 1)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32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= </a:t>
                </a:r>
                <a:r>
                  <a:rPr lang="en-US" altLang="en-US" sz="32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3! / 1!2! = 3 ways </a:t>
                </a:r>
              </a:p>
            </p:txBody>
          </p:sp>
        </mc:Choice>
        <mc:Fallback>
          <p:sp>
            <p:nvSpPr>
              <p:cNvPr id="10244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09800" y="2539425"/>
                <a:ext cx="6172200" cy="684546"/>
              </a:xfrm>
              <a:prstGeom prst="rect">
                <a:avLst/>
              </a:prstGeom>
              <a:blipFill>
                <a:blip r:embed="rId2"/>
                <a:stretch>
                  <a:fillRect l="-2569" t="-6250" b="-19643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25562" y="3446992"/>
            <a:ext cx="8504238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>
                <a:latin typeface="Cambria" panose="02040503050406030204" pitchFamily="18" charset="0"/>
              </a:rPr>
              <a:t>Suppose </a:t>
            </a:r>
            <a:r>
              <a:rPr lang="en-US" altLang="en-US" sz="3200">
                <a:latin typeface="Cambria" panose="02040503050406030204" pitchFamily="18" charset="0"/>
              </a:rPr>
              <a:t>you </a:t>
            </a:r>
            <a:r>
              <a:rPr lang="en-US" altLang="en-US" sz="3200" smtClean="0">
                <a:latin typeface="Cambria" panose="02040503050406030204" pitchFamily="18" charset="0"/>
              </a:rPr>
              <a:t>wanted </a:t>
            </a:r>
            <a:r>
              <a:rPr lang="en-US" altLang="en-US" sz="3200" dirty="0">
                <a:latin typeface="Cambria" panose="02040503050406030204" pitchFamily="18" charset="0"/>
              </a:rPr>
              <a:t>to choose all three socks </a:t>
            </a:r>
            <a:r>
              <a:rPr lang="en-US" altLang="en-US" sz="3200" dirty="0" smtClean="0">
                <a:latin typeface="Cambria" panose="02040503050406030204" pitchFamily="18" charset="0"/>
              </a:rPr>
              <a:t/>
            </a:r>
            <a:br>
              <a:rPr lang="en-US" altLang="en-US" sz="3200" dirty="0" smtClean="0">
                <a:latin typeface="Cambria" panose="02040503050406030204" pitchFamily="18" charset="0"/>
              </a:rPr>
            </a:br>
            <a:r>
              <a:rPr lang="en-US" altLang="en-US" sz="3200" dirty="0" smtClean="0">
                <a:latin typeface="Cambria" panose="02040503050406030204" pitchFamily="18" charset="0"/>
              </a:rPr>
              <a:t>{</a:t>
            </a:r>
            <a:r>
              <a:rPr lang="en-US" altLang="en-US" sz="3200" i="1" dirty="0">
                <a:latin typeface="Cambria" panose="02040503050406030204" pitchFamily="18" charset="0"/>
              </a:rPr>
              <a:t>S</a:t>
            </a:r>
            <a:r>
              <a:rPr lang="en-US" altLang="en-US" sz="3200" baseline="-25000" dirty="0">
                <a:latin typeface="Cambria" panose="02040503050406030204" pitchFamily="18" charset="0"/>
              </a:rPr>
              <a:t>1</a:t>
            </a:r>
            <a:r>
              <a:rPr lang="en-US" altLang="en-US" sz="3200" dirty="0">
                <a:latin typeface="Cambria" panose="02040503050406030204" pitchFamily="18" charset="0"/>
              </a:rPr>
              <a:t>, </a:t>
            </a:r>
            <a:r>
              <a:rPr lang="en-US" altLang="en-US" sz="3200" i="1" dirty="0">
                <a:latin typeface="Cambria" panose="02040503050406030204" pitchFamily="18" charset="0"/>
              </a:rPr>
              <a:t>S</a:t>
            </a:r>
            <a:r>
              <a:rPr lang="en-US" altLang="en-US" sz="3200" baseline="-25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, </a:t>
            </a:r>
            <a:r>
              <a:rPr lang="en-US" altLang="en-US" sz="3200" i="1" dirty="0">
                <a:latin typeface="Cambria" panose="02040503050406030204" pitchFamily="18" charset="0"/>
              </a:rPr>
              <a:t>S</a:t>
            </a:r>
            <a:r>
              <a:rPr lang="en-US" altLang="en-US" sz="3200" baseline="-25000" dirty="0">
                <a:latin typeface="Cambria" panose="02040503050406030204" pitchFamily="18" charset="0"/>
              </a:rPr>
              <a:t>3</a:t>
            </a:r>
            <a:r>
              <a:rPr lang="en-US" altLang="en-US" sz="3200" dirty="0" smtClean="0">
                <a:latin typeface="Cambria" panose="02040503050406030204" pitchFamily="18" charset="0"/>
              </a:rPr>
              <a:t>} 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1 way)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48" name="Text Box 8"/>
              <p:cNvSpPr txBox="1">
                <a:spLocks noChangeArrowheads="1"/>
              </p:cNvSpPr>
              <p:nvPr/>
            </p:nvSpPr>
            <p:spPr bwMode="auto">
              <a:xfrm>
                <a:off x="1905000" y="4673025"/>
                <a:ext cx="6629400" cy="6870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3200" i="1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C</a:t>
                </a:r>
                <a:r>
                  <a:rPr lang="en-US" altLang="en-US" sz="32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(3, 3)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32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= </a:t>
                </a:r>
                <a:r>
                  <a:rPr lang="en-US" altLang="en-US" sz="32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3! / 3! · 0! = 1 way</a:t>
                </a:r>
              </a:p>
            </p:txBody>
          </p:sp>
        </mc:Choice>
        <mc:Fallback>
          <p:sp>
            <p:nvSpPr>
              <p:cNvPr id="1024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5000" y="4673025"/>
                <a:ext cx="6629400" cy="687048"/>
              </a:xfrm>
              <a:prstGeom prst="rect">
                <a:avLst/>
              </a:prstGeom>
              <a:blipFill>
                <a:blip r:embed="rId3"/>
                <a:stretch>
                  <a:fillRect l="-2392" t="-6250" b="-19643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4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 autoUpdateAnimBg="0"/>
      <p:bldP spid="10244" grpId="0" animBg="1" autoUpdateAnimBg="0"/>
      <p:bldP spid="10246" grpId="0" animBg="1" autoUpdateAnimBg="0"/>
      <p:bldP spid="10248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 descr="Purple mesh"/>
          <p:cNvSpPr>
            <a:spLocks noGrp="1" noChangeArrowheads="1"/>
          </p:cNvSpPr>
          <p:nvPr>
            <p:ph type="title"/>
          </p:nvPr>
        </p:nvSpPr>
        <p:spPr>
          <a:xfrm>
            <a:off x="1981201" y="274639"/>
            <a:ext cx="6997701" cy="800099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sz="3600" smtClean="0">
                <a:solidFill>
                  <a:srgbClr val="FFFF66"/>
                </a:solidFill>
                <a:latin typeface="Cambria" panose="02040503050406030204" pitchFamily="18" charset="0"/>
              </a:rPr>
              <a:t>Combinations and </a:t>
            </a:r>
            <a:r>
              <a:rPr lang="en-US" altLang="en-US" sz="3600">
                <a:solidFill>
                  <a:srgbClr val="FFFF66"/>
                </a:solidFill>
                <a:latin typeface="Cambria" panose="02040503050406030204" pitchFamily="18" charset="0"/>
              </a:rPr>
              <a:t>Pascal’s </a:t>
            </a:r>
            <a:r>
              <a:rPr lang="en-US" altLang="en-US" sz="3600" smtClean="0">
                <a:solidFill>
                  <a:srgbClr val="FFFF66"/>
                </a:solidFill>
                <a:latin typeface="Cambria" panose="02040503050406030204" pitchFamily="18" charset="0"/>
              </a:rPr>
              <a:t>Triangle</a:t>
            </a:r>
            <a:endParaRPr lang="en-US" altLang="en-US" sz="3600" dirty="0">
              <a:solidFill>
                <a:srgbClr val="FFFF66"/>
              </a:solidFill>
              <a:latin typeface="Cambria" panose="02040503050406030204" pitchFamily="18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669124" y="1296995"/>
            <a:ext cx="855027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Now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use Pascal’s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Triangle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to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determine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how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many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ways you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can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choose 1 sock, 2 socks, or 3 socks.</a:t>
            </a:r>
          </a:p>
        </p:txBody>
      </p:sp>
      <p:grpSp>
        <p:nvGrpSpPr>
          <p:cNvPr id="11279" name="Group 15"/>
          <p:cNvGrpSpPr>
            <a:grpSpLocks/>
          </p:cNvGrpSpPr>
          <p:nvPr/>
        </p:nvGrpSpPr>
        <p:grpSpPr bwMode="auto">
          <a:xfrm>
            <a:off x="5332414" y="2133600"/>
            <a:ext cx="1633537" cy="1720655"/>
            <a:chOff x="2240" y="1599"/>
            <a:chExt cx="1403" cy="1320"/>
          </a:xfrm>
        </p:grpSpPr>
        <p:sp>
          <p:nvSpPr>
            <p:cNvPr id="11269" name="Text Box 5"/>
            <p:cNvSpPr txBox="1">
              <a:spLocks noChangeArrowheads="1"/>
            </p:cNvSpPr>
            <p:nvPr/>
          </p:nvSpPr>
          <p:spPr bwMode="auto">
            <a:xfrm>
              <a:off x="2736" y="1599"/>
              <a:ext cx="349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1270" name="Text Box 6"/>
            <p:cNvSpPr txBox="1">
              <a:spLocks noChangeArrowheads="1"/>
            </p:cNvSpPr>
            <p:nvPr/>
          </p:nvSpPr>
          <p:spPr bwMode="auto">
            <a:xfrm>
              <a:off x="2562" y="1900"/>
              <a:ext cx="352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1271" name="Text Box 7"/>
            <p:cNvSpPr txBox="1">
              <a:spLocks noChangeArrowheads="1"/>
            </p:cNvSpPr>
            <p:nvPr/>
          </p:nvSpPr>
          <p:spPr bwMode="auto">
            <a:xfrm>
              <a:off x="2918" y="1905"/>
              <a:ext cx="351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1272" name="Text Box 8"/>
            <p:cNvSpPr txBox="1">
              <a:spLocks noChangeArrowheads="1"/>
            </p:cNvSpPr>
            <p:nvPr/>
          </p:nvSpPr>
          <p:spPr bwMode="auto">
            <a:xfrm>
              <a:off x="3110" y="2209"/>
              <a:ext cx="352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1273" name="Text Box 9"/>
            <p:cNvSpPr txBox="1">
              <a:spLocks noChangeArrowheads="1"/>
            </p:cNvSpPr>
            <p:nvPr/>
          </p:nvSpPr>
          <p:spPr bwMode="auto">
            <a:xfrm>
              <a:off x="2759" y="2209"/>
              <a:ext cx="351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latin typeface="Cambria" panose="02040503050406030204" pitchFamily="18" charset="0"/>
                </a:rPr>
                <a:t>2</a:t>
              </a:r>
            </a:p>
          </p:txBody>
        </p:sp>
        <p:sp>
          <p:nvSpPr>
            <p:cNvPr id="11274" name="Text Box 10"/>
            <p:cNvSpPr txBox="1">
              <a:spLocks noChangeArrowheads="1"/>
            </p:cNvSpPr>
            <p:nvPr/>
          </p:nvSpPr>
          <p:spPr bwMode="auto">
            <a:xfrm>
              <a:off x="2409" y="2209"/>
              <a:ext cx="350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 dirty="0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1275" name="Text Box 11"/>
            <p:cNvSpPr txBox="1">
              <a:spLocks noChangeArrowheads="1"/>
            </p:cNvSpPr>
            <p:nvPr/>
          </p:nvSpPr>
          <p:spPr bwMode="auto">
            <a:xfrm>
              <a:off x="2944" y="2517"/>
              <a:ext cx="349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11276" name="Text Box 12"/>
            <p:cNvSpPr txBox="1">
              <a:spLocks noChangeArrowheads="1"/>
            </p:cNvSpPr>
            <p:nvPr/>
          </p:nvSpPr>
          <p:spPr bwMode="auto">
            <a:xfrm>
              <a:off x="2590" y="2517"/>
              <a:ext cx="351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 dirty="0"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11277" name="Text Box 13"/>
            <p:cNvSpPr txBox="1">
              <a:spLocks noChangeArrowheads="1"/>
            </p:cNvSpPr>
            <p:nvPr/>
          </p:nvSpPr>
          <p:spPr bwMode="auto">
            <a:xfrm>
              <a:off x="3293" y="2516"/>
              <a:ext cx="350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1278" name="Text Box 14"/>
            <p:cNvSpPr txBox="1">
              <a:spLocks noChangeArrowheads="1"/>
            </p:cNvSpPr>
            <p:nvPr/>
          </p:nvSpPr>
          <p:spPr bwMode="auto">
            <a:xfrm>
              <a:off x="2240" y="2518"/>
              <a:ext cx="350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800">
                  <a:latin typeface="Cambria" panose="02040503050406030204" pitchFamily="18" charset="0"/>
                </a:rPr>
                <a:t>1</a:t>
              </a:r>
            </a:p>
          </p:txBody>
        </p:sp>
      </p:grp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55626" y="4800600"/>
            <a:ext cx="1064577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arenR"/>
            </a:pPr>
            <a:r>
              <a:rPr lang="en-US" altLang="en-US" smtClean="0">
                <a:solidFill>
                  <a:srgbClr val="FFFF00"/>
                </a:solidFill>
                <a:latin typeface="Cambria" panose="02040503050406030204" pitchFamily="18" charset="0"/>
              </a:rPr>
              <a:t>Ignore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the  </a:t>
            </a:r>
            <a:r>
              <a:rPr lang="en-US" altLang="en-US">
                <a:solidFill>
                  <a:srgbClr val="FFFF00"/>
                </a:solidFill>
                <a:latin typeface="Cambria" panose="02040503050406030204" pitchFamily="18" charset="0"/>
              </a:rPr>
              <a:t>1’s  </a:t>
            </a:r>
            <a:r>
              <a:rPr lang="en-US" altLang="en-US" smtClean="0">
                <a:solidFill>
                  <a:srgbClr val="FFFF00"/>
                </a:solidFill>
                <a:latin typeface="Cambria" panose="02040503050406030204" pitchFamily="18" charset="0"/>
              </a:rPr>
              <a:t>running down </a:t>
            </a:r>
            <a:r>
              <a:rPr lang="en-US" altLang="en-US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mtClean="0">
                <a:solidFill>
                  <a:srgbClr val="FFFF00"/>
                </a:solidFill>
                <a:latin typeface="Cambria" panose="02040503050406030204" pitchFamily="18" charset="0"/>
              </a:rPr>
              <a:t>left-hand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side of </a:t>
            </a:r>
            <a:r>
              <a:rPr lang="en-US" altLang="en-US">
                <a:solidFill>
                  <a:srgbClr val="FFFF00"/>
                </a:solidFill>
                <a:latin typeface="Cambria" panose="02040503050406030204" pitchFamily="18" charset="0"/>
              </a:rPr>
              <a:t>Pascal’s </a:t>
            </a:r>
            <a:r>
              <a:rPr lang="en-US" altLang="en-US" smtClean="0">
                <a:solidFill>
                  <a:srgbClr val="FFFF00"/>
                </a:solidFill>
                <a:latin typeface="Cambria" panose="02040503050406030204" pitchFamily="18" charset="0"/>
              </a:rPr>
              <a:t>Triangle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.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altLang="en-US" dirty="0">
                <a:latin typeface="Cambria" panose="02040503050406030204" pitchFamily="18" charset="0"/>
              </a:rPr>
              <a:t>Choose the row where 3 </a:t>
            </a:r>
            <a:r>
              <a:rPr lang="en-US" altLang="en-US">
                <a:latin typeface="Cambria" panose="02040503050406030204" pitchFamily="18" charset="0"/>
              </a:rPr>
              <a:t>is </a:t>
            </a:r>
            <a:r>
              <a:rPr lang="en-US" altLang="en-US" smtClean="0">
                <a:latin typeface="Cambria" panose="02040503050406030204" pitchFamily="18" charset="0"/>
              </a:rPr>
              <a:t>in </a:t>
            </a:r>
            <a:r>
              <a:rPr lang="en-US" altLang="en-US">
                <a:latin typeface="Cambria" panose="02040503050406030204" pitchFamily="18" charset="0"/>
              </a:rPr>
              <a:t>the </a:t>
            </a:r>
            <a:r>
              <a:rPr lang="en-US" altLang="en-US" smtClean="0">
                <a:latin typeface="Cambria" panose="02040503050406030204" pitchFamily="18" charset="0"/>
              </a:rPr>
              <a:t>second position </a:t>
            </a:r>
            <a:r>
              <a:rPr lang="en-US" altLang="en-US" dirty="0">
                <a:latin typeface="Cambria" panose="02040503050406030204" pitchFamily="18" charset="0"/>
              </a:rPr>
              <a:t>because you have 3 socks.</a:t>
            </a:r>
          </a:p>
        </p:txBody>
      </p:sp>
      <p:grpSp>
        <p:nvGrpSpPr>
          <p:cNvPr id="11290" name="Group 26"/>
          <p:cNvGrpSpPr>
            <a:grpSpLocks/>
          </p:cNvGrpSpPr>
          <p:nvPr/>
        </p:nvGrpSpPr>
        <p:grpSpPr bwMode="auto">
          <a:xfrm>
            <a:off x="2590802" y="3684588"/>
            <a:ext cx="3344863" cy="922338"/>
            <a:chOff x="672" y="2736"/>
            <a:chExt cx="2107" cy="581"/>
          </a:xfrm>
        </p:grpSpPr>
        <p:sp>
          <p:nvSpPr>
            <p:cNvPr id="11281" name="Text Box 17"/>
            <p:cNvSpPr txBox="1">
              <a:spLocks noChangeArrowheads="1"/>
            </p:cNvSpPr>
            <p:nvPr/>
          </p:nvSpPr>
          <p:spPr bwMode="auto">
            <a:xfrm>
              <a:off x="672" y="2794"/>
              <a:ext cx="2035" cy="5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33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>
                  <a:latin typeface="Cambria" panose="02040503050406030204" pitchFamily="18" charset="0"/>
                </a:rPr>
                <a:t>3 ways for </a:t>
              </a:r>
              <a:r>
                <a:rPr lang="en-US" altLang="en-US" dirty="0" smtClean="0">
                  <a:latin typeface="Cambria" panose="02040503050406030204" pitchFamily="18" charset="0"/>
                </a:rPr>
                <a:t>choosing one </a:t>
              </a:r>
              <a:r>
                <a:rPr lang="en-US" altLang="en-US" dirty="0">
                  <a:latin typeface="Cambria" panose="02040503050406030204" pitchFamily="18" charset="0"/>
                </a:rPr>
                <a:t>sock</a:t>
              </a:r>
            </a:p>
          </p:txBody>
        </p:sp>
        <p:sp>
          <p:nvSpPr>
            <p:cNvPr id="11283" name="Line 19"/>
            <p:cNvSpPr>
              <a:spLocks noChangeShapeType="1"/>
            </p:cNvSpPr>
            <p:nvPr/>
          </p:nvSpPr>
          <p:spPr bwMode="auto">
            <a:xfrm flipV="1">
              <a:off x="2722" y="2736"/>
              <a:ext cx="57" cy="245"/>
            </a:xfrm>
            <a:prstGeom prst="line">
              <a:avLst/>
            </a:prstGeom>
            <a:noFill/>
            <a:ln w="9525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grpSp>
        <p:nvGrpSpPr>
          <p:cNvPr id="11291" name="Group 27"/>
          <p:cNvGrpSpPr>
            <a:grpSpLocks/>
          </p:cNvGrpSpPr>
          <p:nvPr/>
        </p:nvGrpSpPr>
        <p:grpSpPr bwMode="auto">
          <a:xfrm>
            <a:off x="6134101" y="3686171"/>
            <a:ext cx="3162299" cy="981074"/>
            <a:chOff x="3005" y="2722"/>
            <a:chExt cx="1454" cy="618"/>
          </a:xfrm>
        </p:grpSpPr>
        <p:sp>
          <p:nvSpPr>
            <p:cNvPr id="11284" name="Text Box 20"/>
            <p:cNvSpPr txBox="1">
              <a:spLocks noChangeArrowheads="1"/>
            </p:cNvSpPr>
            <p:nvPr/>
          </p:nvSpPr>
          <p:spPr bwMode="auto">
            <a:xfrm>
              <a:off x="3005" y="2817"/>
              <a:ext cx="1454" cy="5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66FF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FF00"/>
                  </a:solidFill>
                  <a:latin typeface="Cambria" panose="02040503050406030204" pitchFamily="18" charset="0"/>
                </a:rPr>
                <a:t>3 ways for </a:t>
              </a:r>
              <a:r>
                <a:rPr lang="en-US" altLang="en-US" dirty="0" smtClean="0">
                  <a:solidFill>
                    <a:srgbClr val="FFFF00"/>
                  </a:solidFill>
                  <a:latin typeface="Cambria" panose="02040503050406030204" pitchFamily="18" charset="0"/>
                </a:rPr>
                <a:t>choosing </a:t>
              </a:r>
              <a:r>
                <a:rPr lang="en-US" altLang="en-US" dirty="0">
                  <a:solidFill>
                    <a:srgbClr val="FFFF00"/>
                  </a:solidFill>
                  <a:latin typeface="Cambria" panose="02040503050406030204" pitchFamily="18" charset="0"/>
                </a:rPr>
                <a:t>two socks</a:t>
              </a:r>
            </a:p>
          </p:txBody>
        </p:sp>
        <p:sp>
          <p:nvSpPr>
            <p:cNvPr id="11286" name="Line 22"/>
            <p:cNvSpPr>
              <a:spLocks noChangeShapeType="1"/>
            </p:cNvSpPr>
            <p:nvPr/>
          </p:nvSpPr>
          <p:spPr bwMode="auto">
            <a:xfrm flipH="1" flipV="1">
              <a:off x="3154" y="2722"/>
              <a:ext cx="187" cy="100"/>
            </a:xfrm>
            <a:prstGeom prst="line">
              <a:avLst/>
            </a:prstGeom>
            <a:noFill/>
            <a:ln w="9525">
              <a:solidFill>
                <a:srgbClr val="66FF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800">
                <a:latin typeface="Cambria" panose="02040503050406030204" pitchFamily="18" charset="0"/>
              </a:endParaRPr>
            </a:p>
          </p:txBody>
        </p:sp>
      </p:grpSp>
      <p:grpSp>
        <p:nvGrpSpPr>
          <p:cNvPr id="11292" name="Group 28"/>
          <p:cNvGrpSpPr>
            <a:grpSpLocks/>
          </p:cNvGrpSpPr>
          <p:nvPr/>
        </p:nvGrpSpPr>
        <p:grpSpPr bwMode="auto">
          <a:xfrm>
            <a:off x="6850225" y="3023811"/>
            <a:ext cx="4655975" cy="831075"/>
            <a:chOff x="3499" y="2222"/>
            <a:chExt cx="2051" cy="655"/>
          </a:xfrm>
        </p:grpSpPr>
        <p:sp>
          <p:nvSpPr>
            <p:cNvPr id="11288" name="Text Box 24"/>
            <p:cNvSpPr txBox="1">
              <a:spLocks noChangeArrowheads="1"/>
            </p:cNvSpPr>
            <p:nvPr/>
          </p:nvSpPr>
          <p:spPr bwMode="auto">
            <a:xfrm>
              <a:off x="3966" y="2222"/>
              <a:ext cx="1584" cy="65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>
                  <a:latin typeface="Cambria" panose="02040503050406030204" pitchFamily="18" charset="0"/>
                </a:rPr>
                <a:t>1 way </a:t>
              </a:r>
              <a:r>
                <a:rPr lang="en-US" altLang="en-US">
                  <a:latin typeface="Cambria" panose="02040503050406030204" pitchFamily="18" charset="0"/>
                </a:rPr>
                <a:t>for </a:t>
              </a:r>
              <a:r>
                <a:rPr lang="en-US" altLang="en-US" smtClean="0">
                  <a:latin typeface="Cambria" panose="02040503050406030204" pitchFamily="18" charset="0"/>
                </a:rPr>
                <a:t>choosing </a:t>
              </a:r>
              <a:r>
                <a:rPr lang="en-US" altLang="en-US" dirty="0">
                  <a:latin typeface="Cambria" panose="02040503050406030204" pitchFamily="18" charset="0"/>
                </a:rPr>
                <a:t>three socks</a:t>
              </a:r>
            </a:p>
          </p:txBody>
        </p:sp>
        <p:sp>
          <p:nvSpPr>
            <p:cNvPr id="11289" name="Line 25"/>
            <p:cNvSpPr>
              <a:spLocks noChangeShapeType="1"/>
            </p:cNvSpPr>
            <p:nvPr/>
          </p:nvSpPr>
          <p:spPr bwMode="auto">
            <a:xfrm flipH="1">
              <a:off x="3499" y="2419"/>
              <a:ext cx="461" cy="245"/>
            </a:xfrm>
            <a:prstGeom prst="line">
              <a:avLst/>
            </a:prstGeom>
            <a:noFill/>
            <a:ln w="9525">
              <a:solidFill>
                <a:srgbClr val="E76B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800">
                <a:latin typeface="Cambria" panose="02040503050406030204" pitchFamily="18" charset="0"/>
              </a:endParaRPr>
            </a:p>
          </p:txBody>
        </p:sp>
      </p:grp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1066801" y="5873314"/>
            <a:ext cx="70437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  <a:latin typeface="Cambria" panose="02040503050406030204" pitchFamily="18" charset="0"/>
              </a:rPr>
              <a:t>Compare </a:t>
            </a:r>
            <a:r>
              <a:rPr lang="en-US" altLang="en-US" smtClean="0">
                <a:solidFill>
                  <a:srgbClr val="FFFF00"/>
                </a:solidFill>
                <a:latin typeface="Cambria" panose="02040503050406030204" pitchFamily="18" charset="0"/>
              </a:rPr>
              <a:t>using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the previous formula method.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25</a:t>
            </a:fld>
            <a:endParaRPr lang="en-US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7762038" y="5733335"/>
                <a:ext cx="3655616" cy="743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66FF33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2038" y="5733335"/>
                <a:ext cx="3655616" cy="743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8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80" grpId="0" autoUpdateAnimBg="0"/>
      <p:bldP spid="11293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1742049" y="575470"/>
            <a:ext cx="9245600" cy="206210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A basketball coach is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criticized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in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newspaper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for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not trying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out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every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combination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of players. If the team roster has 10 players,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how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many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five-player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combinations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are possible? 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1969574" y="2956379"/>
            <a:ext cx="879054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smtClean="0">
                <a:solidFill>
                  <a:srgbClr val="66FF33"/>
                </a:solidFill>
                <a:latin typeface="Cambria" panose="02040503050406030204" pitchFamily="18" charset="0"/>
              </a:rPr>
              <a:t>We can 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use </a:t>
            </a:r>
            <a:r>
              <a:rPr lang="en-US" altLang="en-US" sz="3200">
                <a:solidFill>
                  <a:srgbClr val="66FF33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3200" smtClean="0">
                <a:solidFill>
                  <a:srgbClr val="66FF33"/>
                </a:solidFill>
                <a:latin typeface="Cambria" panose="02040503050406030204" pitchFamily="18" charset="0"/>
              </a:rPr>
              <a:t>combination 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formula </a:t>
            </a:r>
            <a:r>
              <a:rPr lang="en-US" altLang="en-US" sz="3200">
                <a:solidFill>
                  <a:srgbClr val="66FF33"/>
                </a:solidFill>
                <a:latin typeface="Cambria" panose="02040503050406030204" pitchFamily="18" charset="0"/>
              </a:rPr>
              <a:t>to </a:t>
            </a:r>
            <a:r>
              <a:rPr lang="en-US" altLang="en-US" sz="3200" smtClean="0">
                <a:solidFill>
                  <a:srgbClr val="66FF33"/>
                </a:solidFill>
                <a:latin typeface="Cambria" panose="02040503050406030204" pitchFamily="18" charset="0"/>
              </a:rPr>
              <a:t>find </a:t>
            </a:r>
            <a:r>
              <a:rPr lang="en-US" altLang="en-US" sz="3200">
                <a:solidFill>
                  <a:srgbClr val="66FF33"/>
                </a:solidFill>
                <a:latin typeface="Cambria" panose="02040503050406030204" pitchFamily="18" charset="0"/>
              </a:rPr>
              <a:t>how </a:t>
            </a:r>
            <a:r>
              <a:rPr lang="en-US" altLang="en-US" sz="3200" smtClean="0">
                <a:solidFill>
                  <a:srgbClr val="66FF33"/>
                </a:solidFill>
                <a:latin typeface="Cambria" panose="02040503050406030204" pitchFamily="18" charset="0"/>
              </a:rPr>
              <a:t>many combinations 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of five players are possible.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17" name="Text Box 29"/>
              <p:cNvSpPr txBox="1">
                <a:spLocks noChangeArrowheads="1"/>
              </p:cNvSpPr>
              <p:nvPr/>
            </p:nvSpPr>
            <p:spPr bwMode="auto">
              <a:xfrm>
                <a:off x="1742049" y="4352403"/>
                <a:ext cx="9144000" cy="15908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32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d>
                    <m:r>
                      <a:rPr lang="en-US" sz="32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US" sz="32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US" sz="32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252</m:t>
                    </m:r>
                  </m:oMath>
                </a14:m>
                <a:r>
                  <a:rPr lang="en-US" altLang="en-US" sz="3200" dirty="0">
                    <a:latin typeface="Cambria" panose="02040503050406030204" pitchFamily="18" charset="0"/>
                  </a:rPr>
                  <a:t> </a:t>
                </a:r>
                <a:endParaRPr lang="en-US" altLang="en-US" sz="3200" dirty="0" smtClean="0">
                  <a:latin typeface="Cambria" panose="02040503050406030204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altLang="en-US" sz="3200" dirty="0" smtClean="0">
                    <a:latin typeface="Cambria" panose="02040503050406030204" pitchFamily="18" charset="0"/>
                  </a:rPr>
                  <a:t>				ways </a:t>
                </a:r>
                <a:r>
                  <a:rPr lang="en-US" altLang="en-US" sz="3200" dirty="0">
                    <a:latin typeface="Cambria" panose="02040503050406030204" pitchFamily="18" charset="0"/>
                  </a:rPr>
                  <a:t>to choose five players        </a:t>
                </a:r>
                <a:endParaRPr lang="en-US" altLang="en-US" sz="3200" baseline="-25000" dirty="0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2317" name="Text 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42049" y="4352403"/>
                <a:ext cx="9144000" cy="1590885"/>
              </a:xfrm>
              <a:prstGeom prst="rect">
                <a:avLst/>
              </a:prstGeom>
              <a:blipFill>
                <a:blip r:embed="rId2"/>
                <a:stretch>
                  <a:fillRect r="-2600" b="-1149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35" name="Text Box 47"/>
          <p:cNvSpPr txBox="1">
            <a:spLocks noChangeArrowheads="1"/>
          </p:cNvSpPr>
          <p:nvPr/>
        </p:nvSpPr>
        <p:spPr bwMode="auto">
          <a:xfrm>
            <a:off x="6781800" y="5881094"/>
            <a:ext cx="15367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400" dirty="0">
                <a:latin typeface="Cambria" panose="02040503050406030204" pitchFamily="18" charset="0"/>
              </a:rPr>
              <a:t>Or…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591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5" grpId="0" autoUpdateAnimBg="0"/>
      <p:bldP spid="12317" grpId="0"/>
      <p:bldP spid="123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230438" y="889000"/>
            <a:ext cx="8208962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You choose the row with 10 after the 1 because there are 10 players from which to choose.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940573" y="2023284"/>
            <a:ext cx="8647405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dirty="0">
                <a:latin typeface="Cambria" panose="02040503050406030204" pitchFamily="18" charset="0"/>
              </a:rPr>
              <a:t>The row where 10 is the </a:t>
            </a:r>
            <a:r>
              <a:rPr lang="en-US" altLang="en-US">
                <a:latin typeface="Cambria" panose="02040503050406030204" pitchFamily="18" charset="0"/>
              </a:rPr>
              <a:t>first </a:t>
            </a:r>
            <a:r>
              <a:rPr lang="en-US" altLang="en-US" smtClean="0">
                <a:latin typeface="Cambria" panose="02040503050406030204" pitchFamily="18" charset="0"/>
              </a:rPr>
              <a:t>number </a:t>
            </a:r>
            <a:r>
              <a:rPr lang="en-US" altLang="en-US" dirty="0">
                <a:latin typeface="Cambria" panose="02040503050406030204" pitchFamily="18" charset="0"/>
              </a:rPr>
              <a:t>after the 1 is: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1    10    45    120    210    252    210    120    45    10    1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328862" y="2860156"/>
            <a:ext cx="75215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This row tells you there are: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981200" y="3366170"/>
            <a:ext cx="6727153" cy="22467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10 ways to choose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one player out of 10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mbria" panose="02040503050406030204" pitchFamily="18" charset="0"/>
              </a:rPr>
              <a:t>45 ways to choose two players out </a:t>
            </a:r>
            <a:r>
              <a:rPr lang="en-US" altLang="en-US" sz="2800" dirty="0">
                <a:latin typeface="Cambria" panose="02040503050406030204" pitchFamily="18" charset="0"/>
              </a:rPr>
              <a:t>of </a:t>
            </a:r>
            <a:r>
              <a:rPr lang="en-US" altLang="en-US" sz="2800" dirty="0" smtClean="0">
                <a:latin typeface="Cambria" panose="02040503050406030204" pitchFamily="18" charset="0"/>
              </a:rPr>
              <a:t>10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120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ways to choose three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players out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of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10</a:t>
            </a:r>
          </a:p>
          <a:p>
            <a:pPr>
              <a:spcBef>
                <a:spcPts val="0"/>
              </a:spcBef>
            </a:pPr>
            <a:r>
              <a:rPr lang="en-US" altLang="en-US" sz="2800" dirty="0">
                <a:latin typeface="Cambria" panose="02040503050406030204" pitchFamily="18" charset="0"/>
              </a:rPr>
              <a:t>210 ways to choose four </a:t>
            </a:r>
            <a:r>
              <a:rPr lang="en-US" altLang="en-US" sz="2800" dirty="0" smtClean="0">
                <a:latin typeface="Cambria" panose="02040503050406030204" pitchFamily="18" charset="0"/>
              </a:rPr>
              <a:t>players out </a:t>
            </a:r>
            <a:r>
              <a:rPr lang="en-US" altLang="en-US" sz="2800" dirty="0">
                <a:latin typeface="Cambria" panose="02040503050406030204" pitchFamily="18" charset="0"/>
              </a:rPr>
              <a:t>of </a:t>
            </a:r>
            <a:r>
              <a:rPr lang="en-US" altLang="en-US" sz="2800" dirty="0" smtClean="0">
                <a:latin typeface="Cambria" panose="02040503050406030204" pitchFamily="18" charset="0"/>
              </a:rPr>
              <a:t>10</a:t>
            </a:r>
          </a:p>
          <a:p>
            <a:pPr>
              <a:spcBef>
                <a:spcPts val="0"/>
              </a:spcBef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252 ways to choose five players out of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10</a:t>
            </a:r>
            <a:endParaRPr lang="en-US" alt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2057400" y="184350"/>
            <a:ext cx="80645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latin typeface="Cambria" panose="02040503050406030204" pitchFamily="18" charset="0"/>
              </a:rPr>
              <a:t>Use </a:t>
            </a:r>
            <a:r>
              <a:rPr lang="en-US" altLang="en-US" sz="2800">
                <a:latin typeface="Cambria" panose="02040503050406030204" pitchFamily="18" charset="0"/>
              </a:rPr>
              <a:t>Pascal’s </a:t>
            </a:r>
            <a:r>
              <a:rPr lang="en-US" altLang="en-US" sz="2800" smtClean="0">
                <a:latin typeface="Cambria" panose="02040503050406030204" pitchFamily="18" charset="0"/>
              </a:rPr>
              <a:t>Triangle </a:t>
            </a:r>
            <a:r>
              <a:rPr lang="en-US" altLang="en-US" sz="2800">
                <a:latin typeface="Cambria" panose="02040503050406030204" pitchFamily="18" charset="0"/>
              </a:rPr>
              <a:t>to </a:t>
            </a:r>
            <a:r>
              <a:rPr lang="en-US" altLang="en-US" sz="2800" smtClean="0">
                <a:latin typeface="Cambria" panose="02040503050406030204" pitchFamily="18" charset="0"/>
              </a:rPr>
              <a:t>find </a:t>
            </a:r>
            <a:r>
              <a:rPr lang="en-US" altLang="en-US" sz="2800"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latin typeface="Cambria" panose="02040503050406030204" pitchFamily="18" charset="0"/>
              </a:rPr>
              <a:t>number </a:t>
            </a:r>
            <a:r>
              <a:rPr lang="en-US" altLang="en-US" sz="2800" dirty="0">
                <a:latin typeface="Cambria" panose="02040503050406030204" pitchFamily="18" charset="0"/>
              </a:rPr>
              <a:t>of ways.</a:t>
            </a: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5644371" y="5729078"/>
            <a:ext cx="48501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Cambria" panose="02040503050406030204" pitchFamily="18" charset="0"/>
              </a:rPr>
              <a:t>Pascal’s </a:t>
            </a:r>
            <a:r>
              <a:rPr lang="en-US" altLang="en-US" smtClean="0">
                <a:latin typeface="Cambria" panose="02040503050406030204" pitchFamily="18" charset="0"/>
              </a:rPr>
              <a:t>Triangle and </a:t>
            </a:r>
            <a:r>
              <a:rPr lang="en-US" altLang="en-US" dirty="0">
                <a:latin typeface="Cambria" panose="02040503050406030204" pitchFamily="18" charset="0"/>
              </a:rPr>
              <a:t>the formula </a:t>
            </a:r>
            <a:r>
              <a:rPr lang="en-US" altLang="en-US">
                <a:latin typeface="Cambria" panose="02040503050406030204" pitchFamily="18" charset="0"/>
              </a:rPr>
              <a:t>result </a:t>
            </a:r>
            <a:r>
              <a:rPr lang="en-US" altLang="en-US" smtClean="0">
                <a:latin typeface="Cambria" panose="02040503050406030204" pitchFamily="18" charset="0"/>
              </a:rPr>
              <a:t>in </a:t>
            </a:r>
            <a:r>
              <a:rPr lang="en-US" altLang="en-US" dirty="0">
                <a:latin typeface="Cambria" panose="02040503050406030204" pitchFamily="18" charset="0"/>
              </a:rPr>
              <a:t>the </a:t>
            </a:r>
            <a:r>
              <a:rPr lang="en-US" altLang="en-US">
                <a:latin typeface="Cambria" panose="02040503050406030204" pitchFamily="18" charset="0"/>
              </a:rPr>
              <a:t>same </a:t>
            </a:r>
            <a:r>
              <a:rPr lang="en-US" altLang="en-US" smtClean="0">
                <a:latin typeface="Cambria" panose="02040503050406030204" pitchFamily="18" charset="0"/>
              </a:rPr>
              <a:t>answer</a:t>
            </a:r>
            <a:r>
              <a:rPr lang="en-US" altLang="en-US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27</a:t>
            </a:fld>
            <a:endParaRPr lang="en-US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838200" y="5729078"/>
                <a:ext cx="4678781" cy="713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)= </m:t>
                    </m:r>
                    <m:d>
                      <m:d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num>
                          <m:den>
                            <m:r>
                              <a:rPr lang="en-US" sz="2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d>
                    <m:r>
                      <a:rPr 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 </m:t>
                        </m:r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252</m:t>
                    </m:r>
                  </m:oMath>
                </a14:m>
                <a:r>
                  <a:rPr lang="en-US" altLang="en-US" sz="2800" dirty="0">
                    <a:latin typeface="Cambria" panose="02040503050406030204" pitchFamily="18" charset="0"/>
                  </a:rPr>
                  <a:t> </a:t>
                </a:r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29078"/>
                <a:ext cx="4678781" cy="7132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6" descr="base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5" t="1722" r="7253"/>
          <a:stretch/>
        </p:blipFill>
        <p:spPr bwMode="auto">
          <a:xfrm>
            <a:off x="8588561" y="2860156"/>
            <a:ext cx="3249345" cy="295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Hexagon 3"/>
          <p:cNvSpPr/>
          <p:nvPr/>
        </p:nvSpPr>
        <p:spPr>
          <a:xfrm rot="1800000">
            <a:off x="8964468" y="5260620"/>
            <a:ext cx="286555" cy="273051"/>
          </a:xfrm>
          <a:prstGeom prst="hexagon">
            <a:avLst/>
          </a:prstGeom>
          <a:solidFill>
            <a:srgbClr val="7C8FD6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1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31749" grpId="0"/>
      <p:bldP spid="31750" grpId="0" autoUpdateAnimBg="0"/>
      <p:bldP spid="31751" grpId="0" animBg="1"/>
      <p:bldP spid="31761" grpId="0"/>
      <p:bldP spid="3" grpId="0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76400" y="533400"/>
            <a:ext cx="8609305" cy="20701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There are 8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people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in an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office. 3 are to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be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chosen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for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grievance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committee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.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In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how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many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ways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can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3 people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be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chosen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out of the </a:t>
            </a: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eight </a:t>
            </a:r>
            <a:r>
              <a:rPr lang="en-US" altLang="en-US" sz="3200" smtClean="0">
                <a:solidFill>
                  <a:srgbClr val="FFFF00"/>
                </a:solidFill>
                <a:latin typeface="Cambria" panose="02040503050406030204" pitchFamily="18" charset="0"/>
              </a:rPr>
              <a:t>in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the office?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600200" y="2994025"/>
            <a:ext cx="8714079" cy="107721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>
                <a:latin typeface="Cambria" panose="02040503050406030204" pitchFamily="18" charset="0"/>
              </a:rPr>
              <a:t>You </a:t>
            </a:r>
            <a:r>
              <a:rPr lang="en-US" altLang="en-US" sz="3200" smtClean="0">
                <a:latin typeface="Cambria" panose="02040503050406030204" pitchFamily="18" charset="0"/>
              </a:rPr>
              <a:t>can </a:t>
            </a:r>
            <a:r>
              <a:rPr lang="en-US" altLang="en-US" sz="3200" dirty="0">
                <a:latin typeface="Cambria" panose="02040503050406030204" pitchFamily="18" charset="0"/>
              </a:rPr>
              <a:t>use </a:t>
            </a:r>
            <a:r>
              <a:rPr lang="en-US" altLang="en-US" sz="3200">
                <a:latin typeface="Cambria" panose="02040503050406030204" pitchFamily="18" charset="0"/>
              </a:rPr>
              <a:t>the </a:t>
            </a:r>
            <a:r>
              <a:rPr lang="en-US" altLang="en-US" sz="3200" smtClean="0">
                <a:latin typeface="Cambria" panose="02040503050406030204" pitchFamily="18" charset="0"/>
              </a:rPr>
              <a:t>combination </a:t>
            </a:r>
            <a:r>
              <a:rPr lang="en-US" altLang="en-US" sz="3200" dirty="0">
                <a:latin typeface="Cambria" panose="02040503050406030204" pitchFamily="18" charset="0"/>
              </a:rPr>
              <a:t>formula </a:t>
            </a:r>
            <a:r>
              <a:rPr lang="en-US" altLang="en-US" sz="3200">
                <a:latin typeface="Cambria" panose="02040503050406030204" pitchFamily="18" charset="0"/>
              </a:rPr>
              <a:t>to </a:t>
            </a:r>
            <a:r>
              <a:rPr lang="en-US" altLang="en-US" sz="3200" smtClean="0">
                <a:latin typeface="Cambria" panose="02040503050406030204" pitchFamily="18" charset="0"/>
              </a:rPr>
              <a:t>find </a:t>
            </a:r>
            <a:r>
              <a:rPr lang="en-US" altLang="en-US" sz="3200">
                <a:latin typeface="Cambria" panose="02040503050406030204" pitchFamily="18" charset="0"/>
              </a:rPr>
              <a:t>how </a:t>
            </a:r>
            <a:r>
              <a:rPr lang="en-US" altLang="en-US" sz="3200" smtClean="0">
                <a:latin typeface="Cambria" panose="02040503050406030204" pitchFamily="18" charset="0"/>
              </a:rPr>
              <a:t>many combinations </a:t>
            </a:r>
            <a:r>
              <a:rPr lang="en-US" altLang="en-US" sz="3200" dirty="0">
                <a:latin typeface="Cambria" panose="02040503050406030204" pitchFamily="18" charset="0"/>
              </a:rPr>
              <a:t>of three people are possible.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394200" y="5588000"/>
            <a:ext cx="22733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5400">
                <a:latin typeface="Cambria" panose="02040503050406030204" pitchFamily="18" charset="0"/>
              </a:rPr>
              <a:t>OR 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28</a:t>
            </a:fld>
            <a:endParaRPr lang="en-US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016125" y="4213225"/>
                <a:ext cx="9434121" cy="8020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)= </m:t>
                    </m:r>
                    <m:d>
                      <m:dPr>
                        <m:ctrlPr>
                          <a:rPr lang="en-US" sz="32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sz="32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32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en-US" sz="32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32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US" sz="32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32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56</m:t>
                    </m:r>
                  </m:oMath>
                </a14:m>
                <a:r>
                  <a:rPr lang="en-US" altLang="en-US" sz="32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 ways to choose five players </a:t>
                </a:r>
                <a:endParaRPr lang="en-US" sz="3200" dirty="0">
                  <a:solidFill>
                    <a:srgbClr val="66FF33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6125" y="4213225"/>
                <a:ext cx="9434121" cy="802079"/>
              </a:xfrm>
              <a:prstGeom prst="rect">
                <a:avLst/>
              </a:prstGeom>
              <a:blipFill>
                <a:blip r:embed="rId2"/>
                <a:stretch>
                  <a:fillRect r="-711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2133600" y="5003225"/>
            <a:ext cx="710451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en-US" sz="3200" baseline="-250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8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C</a:t>
            </a:r>
            <a:r>
              <a:rPr lang="en-US" altLang="en-US" sz="3200" baseline="-250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3</a:t>
            </a: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80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animBg="1"/>
      <p:bldP spid="13324" grpId="0"/>
      <p:bldP spid="9" grpId="0"/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38201" y="1346201"/>
            <a:ext cx="7899399" cy="95410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You choose the first row that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has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an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8 after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one since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there are 8 people to choose from. 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52400" y="3784599"/>
            <a:ext cx="75215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This row </a:t>
            </a:r>
            <a:r>
              <a:rPr lang="en-US" altLang="en-US" sz="2800">
                <a:solidFill>
                  <a:srgbClr val="66FF33"/>
                </a:solidFill>
                <a:latin typeface="Cambria" panose="02040503050406030204" pitchFamily="18" charset="0"/>
              </a:rPr>
              <a:t>of </a:t>
            </a:r>
            <a:r>
              <a:rPr lang="en-US" altLang="en-US" sz="2800" smtClean="0">
                <a:solidFill>
                  <a:srgbClr val="66FF33"/>
                </a:solidFill>
                <a:latin typeface="Cambria" panose="02040503050406030204" pitchFamily="18" charset="0"/>
              </a:rPr>
              <a:t>numbers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tells you: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52399" y="4343400"/>
            <a:ext cx="6248401" cy="18158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latin typeface="Cambria" panose="02040503050406030204" pitchFamily="18" charset="0"/>
              </a:rPr>
              <a:t>8 ways to choose </a:t>
            </a:r>
            <a:r>
              <a:rPr lang="en-US" altLang="en-US" sz="2800" dirty="0" smtClean="0">
                <a:latin typeface="Cambria" panose="02040503050406030204" pitchFamily="18" charset="0"/>
              </a:rPr>
              <a:t>one person out of 8 </a:t>
            </a:r>
            <a:endParaRPr lang="en-US" altLang="en-US" sz="2800" dirty="0">
              <a:latin typeface="Cambria" panose="020405030504060302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Cambria" panose="02040503050406030204" pitchFamily="18" charset="0"/>
              </a:rPr>
              <a:t>28 ways to choose two people out of </a:t>
            </a:r>
            <a:r>
              <a:rPr lang="en-US" altLang="en-US" sz="2800" dirty="0" smtClean="0">
                <a:latin typeface="Cambria" panose="02040503050406030204" pitchFamily="18" charset="0"/>
              </a:rPr>
              <a:t>8             </a:t>
            </a:r>
            <a:endParaRPr lang="en-US" altLang="en-US" sz="2800" dirty="0">
              <a:latin typeface="Cambria" panose="020405030504060302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Cambria" panose="02040503050406030204" pitchFamily="18" charset="0"/>
              </a:rPr>
              <a:t>56 ways to choose three people out of </a:t>
            </a:r>
            <a:r>
              <a:rPr lang="en-US" altLang="en-US" sz="2800" dirty="0" smtClean="0">
                <a:latin typeface="Cambria" panose="02040503050406030204" pitchFamily="18" charset="0"/>
              </a:rPr>
              <a:t>8</a:t>
            </a:r>
            <a:endParaRPr lang="en-US" altLang="en-US" sz="2800" dirty="0">
              <a:latin typeface="Cambria" panose="02040503050406030204" pitchFamily="18" charset="0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85800" y="2562226"/>
            <a:ext cx="7696200" cy="131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en-US" sz="2800" dirty="0">
                <a:latin typeface="Cambria" panose="02040503050406030204" pitchFamily="18" charset="0"/>
              </a:rPr>
              <a:t>The row where 8 (you have 8 people) is the </a:t>
            </a:r>
            <a:r>
              <a:rPr lang="en-US" altLang="en-US" sz="2800">
                <a:latin typeface="Cambria" panose="02040503050406030204" pitchFamily="18" charset="0"/>
              </a:rPr>
              <a:t>first </a:t>
            </a:r>
            <a:r>
              <a:rPr lang="en-US" altLang="en-US" sz="2800" smtClean="0">
                <a:latin typeface="Cambria" panose="02040503050406030204" pitchFamily="18" charset="0"/>
              </a:rPr>
              <a:t>number </a:t>
            </a:r>
            <a:r>
              <a:rPr lang="en-US" altLang="en-US" sz="2800" dirty="0">
                <a:latin typeface="Cambria" panose="02040503050406030204" pitchFamily="18" charset="0"/>
              </a:rPr>
              <a:t>after the 1: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                 1    8    28    56    70    56    28    8    1    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85800" y="478861"/>
            <a:ext cx="8051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latin typeface="Cambria" panose="02040503050406030204" pitchFamily="18" charset="0"/>
              </a:rPr>
              <a:t>Use </a:t>
            </a:r>
            <a:r>
              <a:rPr lang="en-US" altLang="en-US" sz="2800">
                <a:latin typeface="Cambria" panose="02040503050406030204" pitchFamily="18" charset="0"/>
              </a:rPr>
              <a:t>Pascal’s </a:t>
            </a:r>
            <a:r>
              <a:rPr lang="en-US" altLang="en-US" sz="2800" smtClean="0">
                <a:latin typeface="Cambria" panose="02040503050406030204" pitchFamily="18" charset="0"/>
              </a:rPr>
              <a:t>Triangle </a:t>
            </a:r>
            <a:r>
              <a:rPr lang="en-US" altLang="en-US" sz="2800">
                <a:latin typeface="Cambria" panose="02040503050406030204" pitchFamily="18" charset="0"/>
              </a:rPr>
              <a:t>to </a:t>
            </a:r>
            <a:r>
              <a:rPr lang="en-US" altLang="en-US" sz="2800" smtClean="0">
                <a:latin typeface="Cambria" panose="02040503050406030204" pitchFamily="18" charset="0"/>
              </a:rPr>
              <a:t>find </a:t>
            </a:r>
            <a:r>
              <a:rPr lang="en-US" altLang="en-US" sz="2800"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latin typeface="Cambria" panose="02040503050406030204" pitchFamily="18" charset="0"/>
              </a:rPr>
              <a:t>number </a:t>
            </a:r>
            <a:r>
              <a:rPr lang="en-US" altLang="en-US" sz="2800" dirty="0">
                <a:latin typeface="Cambria" panose="02040503050406030204" pitchFamily="18" charset="0"/>
              </a:rPr>
              <a:t>of ways.</a:t>
            </a:r>
          </a:p>
        </p:txBody>
      </p:sp>
      <p:pic>
        <p:nvPicPr>
          <p:cNvPr id="10" name="Picture 6" descr="base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5" t="1722" r="7253"/>
          <a:stretch/>
        </p:blipFill>
        <p:spPr bwMode="auto">
          <a:xfrm>
            <a:off x="8702041" y="390197"/>
            <a:ext cx="3210666" cy="392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6445934" y="5440552"/>
            <a:ext cx="536506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latin typeface="Cambria" panose="02040503050406030204" pitchFamily="18" charset="0"/>
              </a:rPr>
              <a:t>Pascal’s </a:t>
            </a:r>
            <a:r>
              <a:rPr lang="en-US" altLang="en-US" sz="2800" dirty="0" smtClean="0">
                <a:latin typeface="Cambria" panose="02040503050406030204" pitchFamily="18" charset="0"/>
              </a:rPr>
              <a:t>triangle </a:t>
            </a:r>
            <a:r>
              <a:rPr lang="en-US" altLang="en-US" sz="2800" dirty="0">
                <a:latin typeface="Cambria" panose="02040503050406030204" pitchFamily="18" charset="0"/>
              </a:rPr>
              <a:t>gives the same </a:t>
            </a:r>
            <a:r>
              <a:rPr lang="en-US" altLang="en-US" sz="2800" dirty="0" smtClean="0">
                <a:latin typeface="Cambria" panose="02040503050406030204" pitchFamily="18" charset="0"/>
              </a:rPr>
              <a:t>answer </a:t>
            </a:r>
            <a:r>
              <a:rPr lang="en-US" altLang="en-US" sz="2800" dirty="0">
                <a:latin typeface="Cambria" panose="02040503050406030204" pitchFamily="18" charset="0"/>
              </a:rPr>
              <a:t>as the formula.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730205" y="98475"/>
            <a:ext cx="707571" cy="398372"/>
          </a:xfrm>
        </p:spPr>
        <p:txBody>
          <a:bodyPr/>
          <a:lstStyle/>
          <a:p>
            <a:fld id="{463D93AB-D3D1-4896-8588-60FD89AFCAAF}" type="slidenum">
              <a:rPr lang="en-US" altLang="en-US" sz="2800" smtClean="0"/>
              <a:pPr/>
              <a:t>29</a:t>
            </a:fld>
            <a:endParaRPr lang="en-US" altLang="en-US" sz="2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6324600" y="4298190"/>
                <a:ext cx="5593665" cy="11882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en-US" sz="2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num>
                          <m:den>
                            <m:r>
                              <a:rPr lang="en-US" sz="2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US" sz="2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sz="2800" b="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US" sz="28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US" sz="2800" b="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US" sz="28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800" b="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56</m:t>
                    </m:r>
                  </m:oMath>
                </a14:m>
                <a:r>
                  <a:rPr lang="en-US" altLang="en-US" sz="28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en-US" alt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/>
                </a:r>
                <a:br>
                  <a:rPr lang="en-US" alt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</a:br>
                <a:r>
                  <a:rPr lang="en-US" altLang="en-US" sz="2800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ways </a:t>
                </a:r>
                <a:r>
                  <a:rPr lang="en-US" altLang="en-US" sz="2800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to choose five players </a:t>
                </a:r>
                <a:endParaRPr lang="en-US" sz="2800" dirty="0">
                  <a:solidFill>
                    <a:srgbClr val="66FF33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4298190"/>
                <a:ext cx="5593665" cy="1188210"/>
              </a:xfrm>
              <a:prstGeom prst="rect">
                <a:avLst/>
              </a:prstGeom>
              <a:blipFill>
                <a:blip r:embed="rId3"/>
                <a:stretch>
                  <a:fillRect l="-229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Hexagon 10"/>
          <p:cNvSpPr/>
          <p:nvPr/>
        </p:nvSpPr>
        <p:spPr>
          <a:xfrm rot="1800000">
            <a:off x="9345468" y="2950201"/>
            <a:ext cx="286555" cy="273051"/>
          </a:xfrm>
          <a:prstGeom prst="hexagon">
            <a:avLst/>
          </a:prstGeom>
          <a:solidFill>
            <a:srgbClr val="7C8FD6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1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  <p:bldP spid="32774" grpId="0" autoUpdateAnimBg="0"/>
      <p:bldP spid="32775" grpId="0" animBg="1"/>
      <p:bldP spid="32773" grpId="0" autoUpdateAnimBg="0"/>
      <p:bldP spid="12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300" y="18473"/>
            <a:ext cx="8229600" cy="6673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Powers </a:t>
            </a:r>
            <a:r>
              <a:rPr lang="en-US" smtClean="0"/>
              <a:t>of Binomial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685800"/>
            <a:ext cx="8153400" cy="3733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We </a:t>
            </a:r>
            <a:r>
              <a:rPr lang="en-US" sz="3200" dirty="0"/>
              <a:t>first look at the process of </a:t>
            </a:r>
            <a:r>
              <a:rPr lang="en-US" sz="3200" dirty="0" smtClean="0"/>
              <a:t>expanding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 smtClean="0"/>
          </a:p>
          <a:p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>
                <a:solidFill>
                  <a:schemeClr val="tx1"/>
                </a:solidFill>
              </a:rPr>
              <a:t>+ </a:t>
            </a:r>
            <a:r>
              <a:rPr lang="en-US" sz="3200" i="1" dirty="0">
                <a:solidFill>
                  <a:schemeClr val="tx1"/>
                </a:solidFill>
              </a:rPr>
              <a:t>y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baseline="30000" dirty="0">
                <a:solidFill>
                  <a:schemeClr val="tx1"/>
                </a:solidFill>
                <a:ea typeface="Cambria Math" pitchFamily="18" charset="0"/>
              </a:rPr>
              <a:t>3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 = 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>
                <a:solidFill>
                  <a:schemeClr val="tx1"/>
                </a:solidFill>
              </a:rPr>
              <a:t>+ </a:t>
            </a:r>
            <a:r>
              <a:rPr lang="en-US" sz="3200" i="1" dirty="0">
                <a:solidFill>
                  <a:schemeClr val="tx1"/>
                </a:solidFill>
              </a:rPr>
              <a:t>y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>
                <a:solidFill>
                  <a:schemeClr val="tx1"/>
                </a:solidFill>
              </a:rPr>
              <a:t>+ </a:t>
            </a:r>
            <a:r>
              <a:rPr lang="en-US" sz="3200" i="1" dirty="0">
                <a:solidFill>
                  <a:schemeClr val="tx1"/>
                </a:solidFill>
              </a:rPr>
              <a:t>y</a:t>
            </a:r>
            <a:r>
              <a:rPr lang="en-US" sz="3200" dirty="0">
                <a:solidFill>
                  <a:schemeClr val="tx1"/>
                </a:solidFill>
              </a:rPr>
              <a:t>) (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>
                <a:solidFill>
                  <a:schemeClr val="tx1"/>
                </a:solidFill>
              </a:rPr>
              <a:t>+ </a:t>
            </a:r>
            <a:r>
              <a:rPr lang="en-US" sz="3200" i="1" dirty="0">
                <a:solidFill>
                  <a:schemeClr val="tx1"/>
                </a:solidFill>
              </a:rPr>
              <a:t>y</a:t>
            </a:r>
            <a:r>
              <a:rPr lang="en-US" sz="3200" dirty="0" smtClean="0">
                <a:solidFill>
                  <a:schemeClr val="tx1"/>
                </a:solidFill>
              </a:rPr>
              <a:t>) </a:t>
            </a: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ea typeface="Cambria Math" pitchFamily="18" charset="0"/>
              </a:rPr>
              <a:t>Terms 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x</a:t>
            </a:r>
            <a:r>
              <a:rPr lang="en-US" sz="3200" baseline="30000" dirty="0" smtClean="0">
                <a:solidFill>
                  <a:schemeClr val="tx1"/>
                </a:solidFill>
                <a:ea typeface="Cambria Math" pitchFamily="18" charset="0"/>
              </a:rPr>
              <a:t>3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,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 x</a:t>
            </a:r>
            <a:r>
              <a:rPr lang="en-US" sz="3200" baseline="30000" dirty="0" smtClean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y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, 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xy</a:t>
            </a:r>
            <a:r>
              <a:rPr lang="en-US" sz="3200" baseline="30000" dirty="0" smtClean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,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3200" i="1" dirty="0">
                <a:solidFill>
                  <a:schemeClr val="tx1"/>
                </a:solidFill>
                <a:ea typeface="Cambria Math" pitchFamily="18" charset="0"/>
              </a:rPr>
              <a:t>y</a:t>
            </a:r>
            <a:r>
              <a:rPr lang="en-US" sz="3200" baseline="30000" dirty="0">
                <a:solidFill>
                  <a:schemeClr val="tx1"/>
                </a:solidFill>
                <a:ea typeface="Cambria Math" pitchFamily="18" charset="0"/>
              </a:rPr>
              <a:t>3</a:t>
            </a:r>
            <a:r>
              <a:rPr lang="en-US" sz="3200" dirty="0">
                <a:solidFill>
                  <a:schemeClr val="tx1"/>
                </a:solidFill>
                <a:ea typeface="Cambria Math" pitchFamily="18" charset="0"/>
              </a:rPr>
              <a:t>  </a:t>
            </a:r>
            <a:r>
              <a:rPr lang="en-US" sz="3200" dirty="0" smtClean="0">
                <a:ea typeface="Cambria Math" pitchFamily="18" charset="0"/>
              </a:rPr>
              <a:t>arise</a:t>
            </a:r>
            <a:r>
              <a:rPr lang="en-US" sz="3200" dirty="0">
                <a:ea typeface="Cambria Math" pitchFamily="18" charset="0"/>
              </a:rPr>
              <a:t>. The </a:t>
            </a:r>
            <a:r>
              <a:rPr lang="en-US" sz="3200" dirty="0" smtClean="0">
                <a:ea typeface="Cambria Math" pitchFamily="18" charset="0"/>
              </a:rPr>
              <a:t>question </a:t>
            </a:r>
            <a:r>
              <a:rPr lang="en-US" sz="3200" dirty="0">
                <a:ea typeface="Cambria Math" pitchFamily="18" charset="0"/>
              </a:rPr>
              <a:t>is what are the </a:t>
            </a:r>
            <a:r>
              <a:rPr lang="en-US" sz="3200" dirty="0" smtClean="0">
                <a:ea typeface="Cambria Math" pitchFamily="18" charset="0"/>
              </a:rPr>
              <a:t>coefficients?</a:t>
            </a:r>
            <a:endParaRPr lang="en-US" sz="3200" dirty="0">
              <a:ea typeface="Cambria Math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372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Binomial </a:t>
            </a:r>
            <a:r>
              <a:rPr lang="en-US" altLang="en-US" dirty="0" smtClean="0"/>
              <a:t>Theorem</a:t>
            </a:r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1295400" y="1828801"/>
            <a:ext cx="8638103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200" dirty="0" smtClean="0">
                <a:latin typeface="Cambria" panose="02040503050406030204" pitchFamily="18" charset="0"/>
              </a:rPr>
              <a:t>How </a:t>
            </a:r>
            <a:r>
              <a:rPr lang="en-US" altLang="en-US" sz="3200" dirty="0">
                <a:latin typeface="Cambria" panose="02040503050406030204" pitchFamily="18" charset="0"/>
              </a:rPr>
              <a:t>do </a:t>
            </a:r>
            <a:r>
              <a:rPr lang="en-US" altLang="en-US" sz="3200">
                <a:latin typeface="Cambria" panose="02040503050406030204" pitchFamily="18" charset="0"/>
              </a:rPr>
              <a:t>we </a:t>
            </a:r>
            <a:r>
              <a:rPr lang="en-US" altLang="en-US" sz="3200" smtClean="0">
                <a:latin typeface="Cambria" panose="02040503050406030204" pitchFamily="18" charset="0"/>
              </a:rPr>
              <a:t>expand </a:t>
            </a:r>
            <a:r>
              <a:rPr lang="en-US" altLang="en-US" sz="3200" dirty="0">
                <a:latin typeface="Cambria" panose="02040503050406030204" pitchFamily="18" charset="0"/>
              </a:rPr>
              <a:t>these?</a:t>
            </a:r>
          </a:p>
          <a:p>
            <a:endParaRPr lang="en-US" altLang="en-US" sz="3200" dirty="0">
              <a:latin typeface="Cambria" panose="02040503050406030204" pitchFamily="18" charset="0"/>
            </a:endParaRPr>
          </a:p>
          <a:p>
            <a:r>
              <a:rPr lang="en-US" altLang="en-US" sz="3200" dirty="0">
                <a:latin typeface="Cambria" panose="02040503050406030204" pitchFamily="18" charset="0"/>
              </a:rPr>
              <a:t>	</a:t>
            </a:r>
            <a:r>
              <a:rPr lang="en-US" altLang="en-US" sz="3200" b="1" dirty="0">
                <a:latin typeface="Cambria" panose="02040503050406030204" pitchFamily="18" charset="0"/>
              </a:rPr>
              <a:t>1.</a:t>
            </a:r>
            <a:r>
              <a:rPr lang="en-US" altLang="en-US" sz="3200" dirty="0">
                <a:latin typeface="Cambria" panose="02040503050406030204" pitchFamily="18" charset="0"/>
              </a:rPr>
              <a:t>	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 + 2)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	</a:t>
            </a:r>
            <a:endParaRPr lang="en-US" altLang="en-US" sz="3200" dirty="0" smtClean="0">
              <a:latin typeface="Cambria" panose="02040503050406030204" pitchFamily="18" charset="0"/>
            </a:endParaRPr>
          </a:p>
          <a:p>
            <a:r>
              <a:rPr lang="en-US" altLang="en-US" sz="3200" b="1" dirty="0">
                <a:latin typeface="Cambria" panose="02040503050406030204" pitchFamily="18" charset="0"/>
              </a:rPr>
              <a:t>	</a:t>
            </a:r>
            <a:r>
              <a:rPr lang="en-US" altLang="en-US" sz="3200" b="1" dirty="0" smtClean="0">
                <a:latin typeface="Cambria" panose="02040503050406030204" pitchFamily="18" charset="0"/>
              </a:rPr>
              <a:t>2</a:t>
            </a:r>
            <a:r>
              <a:rPr lang="en-US" altLang="en-US" sz="3200" b="1" dirty="0">
                <a:latin typeface="Cambria" panose="02040503050406030204" pitchFamily="18" charset="0"/>
              </a:rPr>
              <a:t>.	</a:t>
            </a:r>
            <a:r>
              <a:rPr lang="en-US" altLang="en-US" sz="3200" dirty="0">
                <a:latin typeface="Cambria" panose="02040503050406030204" pitchFamily="18" charset="0"/>
              </a:rPr>
              <a:t>(2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 + 3)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	</a:t>
            </a:r>
          </a:p>
          <a:p>
            <a:r>
              <a:rPr lang="en-US" altLang="en-US" sz="3200" dirty="0">
                <a:latin typeface="Cambria" panose="02040503050406030204" pitchFamily="18" charset="0"/>
              </a:rPr>
              <a:t>     </a:t>
            </a:r>
            <a:r>
              <a:rPr lang="en-US" altLang="en-US" sz="3200" b="1" dirty="0">
                <a:latin typeface="Cambria" panose="02040503050406030204" pitchFamily="18" charset="0"/>
              </a:rPr>
              <a:t>3.	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 – 3)</a:t>
            </a:r>
            <a:r>
              <a:rPr lang="en-US" altLang="en-US" sz="3200" baseline="30000" dirty="0">
                <a:latin typeface="Cambria" panose="02040503050406030204" pitchFamily="18" charset="0"/>
              </a:rPr>
              <a:t>3</a:t>
            </a:r>
            <a:r>
              <a:rPr lang="en-US" altLang="en-US" sz="3200" dirty="0">
                <a:latin typeface="Cambria" panose="02040503050406030204" pitchFamily="18" charset="0"/>
              </a:rPr>
              <a:t>	</a:t>
            </a:r>
            <a:endParaRPr lang="en-US" altLang="en-US" sz="3200" dirty="0" smtClean="0">
              <a:latin typeface="Cambria" panose="02040503050406030204" pitchFamily="18" charset="0"/>
            </a:endParaRPr>
          </a:p>
          <a:p>
            <a:r>
              <a:rPr lang="en-US" altLang="en-US" sz="3200" b="1" dirty="0">
                <a:latin typeface="Cambria" panose="02040503050406030204" pitchFamily="18" charset="0"/>
              </a:rPr>
              <a:t>	</a:t>
            </a:r>
            <a:r>
              <a:rPr lang="en-US" altLang="en-US" sz="3200" b="1" dirty="0" smtClean="0">
                <a:latin typeface="Cambria" panose="02040503050406030204" pitchFamily="18" charset="0"/>
              </a:rPr>
              <a:t>4</a:t>
            </a:r>
            <a:r>
              <a:rPr lang="en-US" altLang="en-US" sz="3200" b="1" dirty="0">
                <a:latin typeface="Cambria" panose="02040503050406030204" pitchFamily="18" charset="0"/>
              </a:rPr>
              <a:t>.</a:t>
            </a:r>
            <a:r>
              <a:rPr lang="en-US" altLang="en-US" sz="3200" dirty="0">
                <a:latin typeface="Cambria" panose="02040503050406030204" pitchFamily="18" charset="0"/>
              </a:rPr>
              <a:t>	(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dirty="0">
                <a:latin typeface="Cambria" panose="02040503050406030204" pitchFamily="18" charset="0"/>
              </a:rPr>
              <a:t>)</a:t>
            </a:r>
            <a:r>
              <a:rPr lang="en-US" altLang="en-US" sz="3200" baseline="30000" dirty="0">
                <a:latin typeface="Cambria" panose="02040503050406030204" pitchFamily="18" charset="0"/>
              </a:rPr>
              <a:t>4</a:t>
            </a:r>
            <a:endParaRPr lang="en-US" altLang="en-US" sz="3200" dirty="0">
              <a:latin typeface="Cambria" panose="02040503050406030204" pitchFamily="18" charset="0"/>
            </a:endParaRPr>
          </a:p>
          <a:p>
            <a:endParaRPr lang="en-US" altLang="en-US" sz="3200" dirty="0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280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Binomial </a:t>
            </a:r>
            <a:r>
              <a:rPr lang="en-US" altLang="en-US" dirty="0" smtClean="0"/>
              <a:t>Theorem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342900" y="1524565"/>
            <a:ext cx="1138982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92100" indent="-292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200" b="1" dirty="0">
                <a:latin typeface="Cambria" panose="02040503050406030204" pitchFamily="18" charset="0"/>
              </a:rPr>
              <a:t>1.</a:t>
            </a:r>
            <a:r>
              <a:rPr lang="en-US" altLang="en-US" sz="3200" dirty="0">
                <a:latin typeface="Cambria" panose="02040503050406030204" pitchFamily="18" charset="0"/>
              </a:rPr>
              <a:t>	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+ 2)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= 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+ 2(2)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+ 2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= 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+ 4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+ 4</a:t>
            </a:r>
          </a:p>
          <a:p>
            <a:r>
              <a:rPr lang="en-US" altLang="en-US" sz="3200" b="1" dirty="0" smtClean="0">
                <a:latin typeface="Cambria" panose="02040503050406030204" pitchFamily="18" charset="0"/>
              </a:rPr>
              <a:t>2</a:t>
            </a:r>
            <a:r>
              <a:rPr lang="en-US" altLang="en-US" sz="3200" b="1" dirty="0">
                <a:latin typeface="Cambria" panose="02040503050406030204" pitchFamily="18" charset="0"/>
              </a:rPr>
              <a:t>.	</a:t>
            </a:r>
            <a:r>
              <a:rPr lang="en-US" altLang="en-US" sz="3200" dirty="0">
                <a:latin typeface="Cambria" panose="02040503050406030204" pitchFamily="18" charset="0"/>
              </a:rPr>
              <a:t>(2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 + 3)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= (2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+ 2(3)(2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 + 3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= 4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+ 12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 + 9</a:t>
            </a:r>
          </a:p>
          <a:p>
            <a:r>
              <a:rPr lang="en-US" altLang="en-US" sz="3200" b="1" dirty="0" smtClean="0">
                <a:latin typeface="Cambria" panose="02040503050406030204" pitchFamily="18" charset="0"/>
              </a:rPr>
              <a:t>3</a:t>
            </a:r>
            <a:r>
              <a:rPr lang="en-US" altLang="en-US" sz="3200" b="1" dirty="0">
                <a:latin typeface="Cambria" panose="02040503050406030204" pitchFamily="18" charset="0"/>
              </a:rPr>
              <a:t>.</a:t>
            </a:r>
            <a:r>
              <a:rPr lang="en-US" altLang="en-US" sz="3200" dirty="0">
                <a:latin typeface="Cambria" panose="02040503050406030204" pitchFamily="18" charset="0"/>
              </a:rPr>
              <a:t>	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3)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3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= 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3)(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3)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= 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3)(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2(3)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+ 3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)</a:t>
            </a:r>
            <a:endParaRPr lang="en-US" altLang="en-US" sz="3200" dirty="0">
              <a:solidFill>
                <a:srgbClr val="66FF33"/>
              </a:solidFill>
              <a:latin typeface="Cambria" panose="02040503050406030204" pitchFamily="18" charset="0"/>
            </a:endParaRPr>
          </a:p>
          <a:p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	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	= 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3)(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6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+ 9) = 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6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+ 9) – 3(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6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+ 9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)</a:t>
            </a:r>
            <a:endParaRPr lang="en-US" altLang="en-US" sz="3200" dirty="0">
              <a:solidFill>
                <a:srgbClr val="66FF33"/>
              </a:solidFill>
              <a:latin typeface="Cambria" panose="02040503050406030204" pitchFamily="18" charset="0"/>
            </a:endParaRPr>
          </a:p>
          <a:p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	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	= 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3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– 6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+ 9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3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+ 18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27 = 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3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9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+ 27</a:t>
            </a:r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 – 27</a:t>
            </a:r>
          </a:p>
          <a:p>
            <a:r>
              <a:rPr lang="en-US" altLang="en-US" sz="3200" b="1" dirty="0" smtClean="0">
                <a:latin typeface="Cambria" panose="02040503050406030204" pitchFamily="18" charset="0"/>
              </a:rPr>
              <a:t>4</a:t>
            </a:r>
            <a:r>
              <a:rPr lang="en-US" altLang="en-US" sz="3200" b="1" dirty="0">
                <a:latin typeface="Cambria" panose="02040503050406030204" pitchFamily="18" charset="0"/>
              </a:rPr>
              <a:t>.</a:t>
            </a:r>
            <a:r>
              <a:rPr lang="en-US" altLang="en-US" sz="3200" dirty="0">
                <a:latin typeface="Cambria" panose="02040503050406030204" pitchFamily="18" charset="0"/>
              </a:rPr>
              <a:t>	(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dirty="0">
                <a:latin typeface="Cambria" panose="02040503050406030204" pitchFamily="18" charset="0"/>
              </a:rPr>
              <a:t>)</a:t>
            </a:r>
            <a:r>
              <a:rPr lang="en-US" altLang="en-US" sz="3200" baseline="30000" dirty="0">
                <a:latin typeface="Cambria" panose="02040503050406030204" pitchFamily="18" charset="0"/>
              </a:rPr>
              <a:t>4</a:t>
            </a:r>
            <a:r>
              <a:rPr lang="en-US" altLang="en-US" sz="3200" dirty="0">
                <a:latin typeface="Cambria" panose="02040503050406030204" pitchFamily="18" charset="0"/>
              </a:rPr>
              <a:t> = (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dirty="0">
                <a:latin typeface="Cambria" panose="02040503050406030204" pitchFamily="18" charset="0"/>
              </a:rPr>
              <a:t>)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dirty="0">
                <a:latin typeface="Cambria" panose="02040503050406030204" pitchFamily="18" charset="0"/>
              </a:rPr>
              <a:t>)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= (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+ 2</a:t>
            </a:r>
            <a:r>
              <a:rPr lang="en-US" altLang="en-US" sz="3200" i="1" dirty="0">
                <a:latin typeface="Cambria" panose="02040503050406030204" pitchFamily="18" charset="0"/>
              </a:rPr>
              <a:t>ab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)(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+ 2</a:t>
            </a:r>
            <a:r>
              <a:rPr lang="en-US" altLang="en-US" sz="3200" i="1" dirty="0">
                <a:latin typeface="Cambria" panose="02040503050406030204" pitchFamily="18" charset="0"/>
              </a:rPr>
              <a:t>ab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 smtClean="0">
                <a:latin typeface="Cambria" panose="02040503050406030204" pitchFamily="18" charset="0"/>
              </a:rPr>
              <a:t>)</a:t>
            </a:r>
            <a:endParaRPr lang="en-US" altLang="en-US" sz="3200" dirty="0">
              <a:latin typeface="Cambria" panose="02040503050406030204" pitchFamily="18" charset="0"/>
            </a:endParaRPr>
          </a:p>
          <a:p>
            <a:r>
              <a:rPr lang="en-US" altLang="en-US" sz="3200" dirty="0">
                <a:latin typeface="Cambria" panose="02040503050406030204" pitchFamily="18" charset="0"/>
              </a:rPr>
              <a:t>	</a:t>
            </a:r>
            <a:r>
              <a:rPr lang="en-US" altLang="en-US" sz="3200" dirty="0" smtClean="0">
                <a:latin typeface="Cambria" panose="02040503050406030204" pitchFamily="18" charset="0"/>
              </a:rPr>
              <a:t>	= 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sz="3200" dirty="0" smtClean="0">
                <a:latin typeface="Cambria" panose="02040503050406030204" pitchFamily="18" charset="0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</a:rPr>
              <a:t>+ 2</a:t>
            </a:r>
            <a:r>
              <a:rPr lang="en-US" altLang="en-US" sz="3200" i="1" dirty="0">
                <a:latin typeface="Cambria" panose="02040503050406030204" pitchFamily="18" charset="0"/>
              </a:rPr>
              <a:t>ab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) + 2</a:t>
            </a:r>
            <a:r>
              <a:rPr lang="en-US" altLang="en-US" sz="3200" i="1" dirty="0">
                <a:latin typeface="Cambria" panose="02040503050406030204" pitchFamily="18" charset="0"/>
              </a:rPr>
              <a:t>ab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+ 2</a:t>
            </a:r>
            <a:r>
              <a:rPr lang="en-US" altLang="en-US" sz="3200" i="1" dirty="0">
                <a:latin typeface="Cambria" panose="02040503050406030204" pitchFamily="18" charset="0"/>
              </a:rPr>
              <a:t>ab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)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+ 2</a:t>
            </a:r>
            <a:r>
              <a:rPr lang="en-US" altLang="en-US" sz="3200" i="1" dirty="0">
                <a:latin typeface="Cambria" panose="02040503050406030204" pitchFamily="18" charset="0"/>
              </a:rPr>
              <a:t>ab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sz="3200" dirty="0" smtClean="0">
                <a:latin typeface="Cambria" panose="02040503050406030204" pitchFamily="18" charset="0"/>
              </a:rPr>
              <a:t>) </a:t>
            </a:r>
            <a:r>
              <a:rPr lang="en-US" altLang="en-US" sz="3200" dirty="0">
                <a:latin typeface="Cambria" panose="02040503050406030204" pitchFamily="18" charset="0"/>
              </a:rPr>
              <a:t>	</a:t>
            </a:r>
            <a:r>
              <a:rPr lang="en-US" altLang="en-US" sz="3200" dirty="0" smtClean="0">
                <a:latin typeface="Cambria" panose="02040503050406030204" pitchFamily="18" charset="0"/>
              </a:rPr>
              <a:t>= 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 smtClean="0">
                <a:latin typeface="Cambria" panose="02040503050406030204" pitchFamily="18" charset="0"/>
              </a:rPr>
              <a:t>4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</a:rPr>
              <a:t>+ 2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3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+ 2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3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dirty="0">
                <a:latin typeface="Cambria" panose="02040503050406030204" pitchFamily="18" charset="0"/>
              </a:rPr>
              <a:t> + 4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+ 2</a:t>
            </a:r>
            <a:r>
              <a:rPr lang="en-US" altLang="en-US" sz="3200" i="1" dirty="0">
                <a:latin typeface="Cambria" panose="02040503050406030204" pitchFamily="18" charset="0"/>
              </a:rPr>
              <a:t>ab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3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+ 2</a:t>
            </a:r>
            <a:r>
              <a:rPr lang="en-US" altLang="en-US" sz="3200" i="1" dirty="0">
                <a:latin typeface="Cambria" panose="02040503050406030204" pitchFamily="18" charset="0"/>
              </a:rPr>
              <a:t>ab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3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 smtClean="0">
                <a:latin typeface="Cambria" panose="02040503050406030204" pitchFamily="18" charset="0"/>
              </a:rPr>
              <a:t>4</a:t>
            </a:r>
            <a:endParaRPr lang="en-US" altLang="en-US" sz="3200" dirty="0">
              <a:latin typeface="Cambria" panose="02040503050406030204" pitchFamily="18" charset="0"/>
            </a:endParaRPr>
          </a:p>
          <a:p>
            <a:r>
              <a:rPr lang="en-US" altLang="en-US" sz="3200" dirty="0">
                <a:latin typeface="Cambria" panose="02040503050406030204" pitchFamily="18" charset="0"/>
              </a:rPr>
              <a:t>	</a:t>
            </a:r>
            <a:r>
              <a:rPr lang="en-US" altLang="en-US" sz="3200" dirty="0" smtClean="0">
                <a:latin typeface="Cambria" panose="02040503050406030204" pitchFamily="18" charset="0"/>
              </a:rPr>
              <a:t>	= 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 smtClean="0">
                <a:latin typeface="Cambria" panose="02040503050406030204" pitchFamily="18" charset="0"/>
              </a:rPr>
              <a:t>4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</a:rPr>
              <a:t>+ 4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3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dirty="0">
                <a:latin typeface="Cambria" panose="02040503050406030204" pitchFamily="18" charset="0"/>
              </a:rPr>
              <a:t> + 6</a:t>
            </a:r>
            <a:r>
              <a:rPr lang="en-US" altLang="en-US" sz="3200" i="1" dirty="0">
                <a:latin typeface="Cambria" panose="02040503050406030204" pitchFamily="18" charset="0"/>
              </a:rPr>
              <a:t>a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2</a:t>
            </a:r>
            <a:r>
              <a:rPr lang="en-US" altLang="en-US" sz="3200" dirty="0">
                <a:latin typeface="Cambria" panose="02040503050406030204" pitchFamily="18" charset="0"/>
              </a:rPr>
              <a:t> + 4</a:t>
            </a:r>
            <a:r>
              <a:rPr lang="en-US" altLang="en-US" sz="3200" i="1" dirty="0">
                <a:latin typeface="Cambria" panose="02040503050406030204" pitchFamily="18" charset="0"/>
              </a:rPr>
              <a:t>ab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3</a:t>
            </a:r>
            <a:r>
              <a:rPr lang="en-US" altLang="en-US" sz="3200" dirty="0">
                <a:latin typeface="Cambria" panose="02040503050406030204" pitchFamily="18" charset="0"/>
              </a:rPr>
              <a:t> + </a:t>
            </a:r>
            <a:r>
              <a:rPr lang="en-US" altLang="en-US" sz="3200" i="1" dirty="0">
                <a:latin typeface="Cambria" panose="02040503050406030204" pitchFamily="18" charset="0"/>
              </a:rPr>
              <a:t>b</a:t>
            </a:r>
            <a:r>
              <a:rPr lang="en-US" altLang="en-US" sz="3200" baseline="30000" dirty="0">
                <a:latin typeface="Cambria" panose="02040503050406030204" pitchFamily="18" charset="0"/>
              </a:rPr>
              <a:t>4</a:t>
            </a:r>
            <a:endParaRPr lang="en-US" altLang="en-US" sz="3200" dirty="0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31</a:t>
            </a:fld>
            <a:endParaRPr lang="en-US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559791" y="751662"/>
            <a:ext cx="41729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9300" algn="l"/>
                <a:tab pos="1828800" algn="l"/>
                <a:tab pos="2120900" algn="l"/>
                <a:tab pos="3657600" algn="l"/>
                <a:tab pos="3949700" algn="l"/>
                <a:tab pos="5486400" algn="l"/>
                <a:tab pos="5778500" algn="l"/>
                <a:tab pos="7315200" algn="l"/>
                <a:tab pos="760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 smtClean="0">
                <a:latin typeface="Cambria" panose="02040503050406030204" pitchFamily="18" charset="0"/>
              </a:rPr>
              <a:t>1.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+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2)</a:t>
            </a:r>
            <a:r>
              <a:rPr lang="en-US" altLang="en-US" sz="2800" baseline="30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2800" dirty="0" smtClean="0">
                <a:latin typeface="Cambria" panose="02040503050406030204" pitchFamily="18" charset="0"/>
              </a:rPr>
              <a:t>	</a:t>
            </a:r>
            <a:r>
              <a:rPr lang="en-US" altLang="en-US" sz="2800" b="1" dirty="0">
                <a:latin typeface="Cambria" panose="02040503050406030204" pitchFamily="18" charset="0"/>
              </a:rPr>
              <a:t>	</a:t>
            </a:r>
            <a:r>
              <a:rPr lang="en-US" altLang="en-US" sz="2800" b="1" dirty="0" smtClean="0">
                <a:latin typeface="Cambria" panose="02040503050406030204" pitchFamily="18" charset="0"/>
              </a:rPr>
              <a:t>2.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(2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+ 3)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	</a:t>
            </a:r>
          </a:p>
          <a:p>
            <a:r>
              <a:rPr lang="en-US" altLang="en-US" sz="2800" dirty="0" smtClean="0">
                <a:latin typeface="Cambria" panose="02040503050406030204" pitchFamily="18" charset="0"/>
              </a:rPr>
              <a:t>3.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–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3)</a:t>
            </a:r>
            <a:r>
              <a:rPr lang="en-US" altLang="en-US" sz="2800" baseline="30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3</a:t>
            </a:r>
            <a:r>
              <a:rPr lang="en-US" altLang="en-US" sz="2800" dirty="0" smtClean="0">
                <a:latin typeface="Cambria" panose="02040503050406030204" pitchFamily="18" charset="0"/>
              </a:rPr>
              <a:t>	</a:t>
            </a:r>
            <a:r>
              <a:rPr lang="en-US" altLang="en-US" sz="2800" dirty="0">
                <a:latin typeface="Cambria" panose="02040503050406030204" pitchFamily="18" charset="0"/>
              </a:rPr>
              <a:t>	</a:t>
            </a:r>
            <a:r>
              <a:rPr lang="en-US" altLang="en-US" sz="2800" dirty="0" smtClean="0">
                <a:latin typeface="Cambria" panose="02040503050406030204" pitchFamily="18" charset="0"/>
              </a:rPr>
              <a:t>4.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+ 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b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4</a:t>
            </a:r>
            <a:endParaRPr lang="en-US" alt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8717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77871"/>
          </a:xfrm>
        </p:spPr>
        <p:txBody>
          <a:bodyPr>
            <a:noAutofit/>
          </a:bodyPr>
          <a:lstStyle/>
          <a:p>
            <a:r>
              <a:rPr lang="en-US" altLang="en-US" sz="3200" dirty="0" smtClean="0"/>
              <a:t>Easier way: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46404" y="2133600"/>
                <a:ext cx="11012195" cy="2828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i="1" dirty="0" smtClean="0">
                  <a:solidFill>
                    <a:srgbClr val="FFFF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= </m:t>
                          </m:r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 </m:t>
                          </m:r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nary>
                      <m:r>
                        <a:rPr lang="en-US" sz="3200" i="1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32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32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404" y="2133600"/>
                <a:ext cx="11012195" cy="28282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4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8" descr="ptreal1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515" y="638258"/>
            <a:ext cx="2845659" cy="238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636773" y="762000"/>
            <a:ext cx="728027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en-US" sz="2800" dirty="0">
                <a:latin typeface="Cambria" panose="02040503050406030204" pitchFamily="18" charset="0"/>
              </a:rPr>
              <a:t>	Use </a:t>
            </a:r>
            <a:r>
              <a:rPr lang="en-US" altLang="en-US" sz="2800">
                <a:latin typeface="Cambria" panose="02040503050406030204" pitchFamily="18" charset="0"/>
              </a:rPr>
              <a:t>Pascal’s </a:t>
            </a:r>
            <a:r>
              <a:rPr lang="en-US" altLang="en-US" sz="2800" smtClean="0">
                <a:latin typeface="Cambria" panose="02040503050406030204" pitchFamily="18" charset="0"/>
              </a:rPr>
              <a:t>Triangle </a:t>
            </a:r>
            <a:r>
              <a:rPr lang="en-US" altLang="en-US" sz="2800">
                <a:latin typeface="Cambria" panose="02040503050406030204" pitchFamily="18" charset="0"/>
              </a:rPr>
              <a:t>to </a:t>
            </a:r>
            <a:r>
              <a:rPr lang="en-US" altLang="en-US" sz="2800" smtClean="0">
                <a:latin typeface="Cambria" panose="02040503050406030204" pitchFamily="18" charset="0"/>
              </a:rPr>
              <a:t>expand 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9220" name="Rectangle 6"/>
          <p:cNvSpPr>
            <a:spLocks noGrp="1" noChangeArrowheads="1"/>
          </p:cNvSpPr>
          <p:nvPr>
            <p:ph type="title"/>
          </p:nvPr>
        </p:nvSpPr>
        <p:spPr>
          <a:xfrm>
            <a:off x="2057400" y="76200"/>
            <a:ext cx="8229600" cy="763239"/>
          </a:xfrm>
        </p:spPr>
        <p:txBody>
          <a:bodyPr/>
          <a:lstStyle/>
          <a:p>
            <a:pPr eaLnBrk="1" hangingPunct="1"/>
            <a:r>
              <a:rPr lang="en-US" altLang="en-US" smtClean="0"/>
              <a:t>The Binomial </a:t>
            </a:r>
            <a:r>
              <a:rPr lang="en-US" altLang="en-US" dirty="0" smtClean="0"/>
              <a:t>Theorem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514600" y="1295400"/>
            <a:ext cx="69393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>
                <a:latin typeface="Cambria" panose="02040503050406030204" pitchFamily="18" charset="0"/>
              </a:rPr>
              <a:t>Use the row that has 5 as </a:t>
            </a:r>
            <a:r>
              <a:rPr lang="en-US" altLang="en-US" sz="2800">
                <a:latin typeface="Cambria" panose="02040503050406030204" pitchFamily="18" charset="0"/>
              </a:rPr>
              <a:t>its </a:t>
            </a:r>
            <a:r>
              <a:rPr lang="en-US" altLang="en-US" sz="2800" smtClean="0">
                <a:latin typeface="Cambria" panose="02040503050406030204" pitchFamily="18" charset="0"/>
              </a:rPr>
              <a:t>second number</a:t>
            </a:r>
            <a:r>
              <a:rPr lang="en-US" altLang="en-US" sz="2800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036763" y="4114800"/>
            <a:ext cx="617829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smtClean="0">
                <a:latin typeface="Cambria" panose="02040503050406030204" pitchFamily="18" charset="0"/>
              </a:rPr>
              <a:t>In </a:t>
            </a:r>
            <a:r>
              <a:rPr lang="en-US" altLang="en-US" sz="2800" dirty="0">
                <a:latin typeface="Cambria" panose="02040503050406030204" pitchFamily="18" charset="0"/>
              </a:rPr>
              <a:t>its simplest form, </a:t>
            </a:r>
            <a:r>
              <a:rPr lang="en-US" altLang="en-US" sz="2800"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latin typeface="Cambria" panose="02040503050406030204" pitchFamily="18" charset="0"/>
              </a:rPr>
              <a:t>expansion </a:t>
            </a:r>
            <a:r>
              <a:rPr lang="en-US" altLang="en-US" sz="2800" dirty="0">
                <a:latin typeface="Cambria" panose="02040503050406030204" pitchFamily="18" charset="0"/>
              </a:rPr>
              <a:t>is </a:t>
            </a:r>
          </a:p>
          <a:p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 + 5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dirty="0">
                <a:latin typeface="Cambria" panose="02040503050406030204" pitchFamily="18" charset="0"/>
              </a:rPr>
              <a:t> + 10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+ 10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+ 5</a:t>
            </a:r>
            <a:r>
              <a:rPr lang="en-US" altLang="en-US" sz="2800" i="1" dirty="0">
                <a:latin typeface="Cambria" panose="02040503050406030204" pitchFamily="18" charset="0"/>
              </a:rPr>
              <a:t>ab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9225" name="Rectangle 11"/>
          <p:cNvSpPr>
            <a:spLocks noChangeArrowheads="1"/>
          </p:cNvSpPr>
          <p:nvPr/>
        </p:nvSpPr>
        <p:spPr bwMode="auto">
          <a:xfrm>
            <a:off x="1143000" y="1828800"/>
            <a:ext cx="89916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>
                <a:solidFill>
                  <a:srgbClr val="66FF33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solidFill>
                  <a:srgbClr val="66FF33"/>
                </a:solidFill>
                <a:latin typeface="Cambria" panose="02040503050406030204" pitchFamily="18" charset="0"/>
              </a:rPr>
              <a:t>exponents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for </a:t>
            </a:r>
            <a:r>
              <a:rPr lang="en-US" altLang="en-US" sz="2800" i="1">
                <a:latin typeface="Cambria" panose="02040503050406030204" pitchFamily="18" charset="0"/>
              </a:rPr>
              <a:t>a</a:t>
            </a:r>
            <a:r>
              <a:rPr lang="en-US" altLang="en-US" sz="2800">
                <a:solidFill>
                  <a:srgbClr val="66FF33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smtClean="0">
                <a:solidFill>
                  <a:srgbClr val="66FF33"/>
                </a:solidFill>
                <a:latin typeface="Cambria" panose="02040503050406030204" pitchFamily="18" charset="0"/>
              </a:rPr>
              <a:t>begin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with </a:t>
            </a:r>
            <a:r>
              <a:rPr lang="en-US" altLang="en-US" sz="2800">
                <a:latin typeface="Cambria" panose="02040503050406030204" pitchFamily="18" charset="0"/>
              </a:rPr>
              <a:t>5</a:t>
            </a:r>
            <a:r>
              <a:rPr lang="en-US" altLang="en-US" sz="2800">
                <a:solidFill>
                  <a:srgbClr val="66FF33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smtClean="0">
                <a:solidFill>
                  <a:srgbClr val="66FF33"/>
                </a:solidFill>
                <a:latin typeface="Cambria" panose="02040503050406030204" pitchFamily="18" charset="0"/>
              </a:rPr>
              <a:t>and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decrease.</a:t>
            </a:r>
          </a:p>
          <a:p>
            <a:endParaRPr lang="en-US" altLang="en-US" sz="2800" dirty="0">
              <a:latin typeface="Cambria" panose="02040503050406030204" pitchFamily="18" charset="0"/>
            </a:endParaRPr>
          </a:p>
          <a:p>
            <a:r>
              <a:rPr lang="en-US" altLang="en-US" sz="2800" dirty="0">
                <a:latin typeface="Cambria" panose="02040503050406030204" pitchFamily="18" charset="0"/>
              </a:rPr>
              <a:t>    	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1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0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4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1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10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10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1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1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solidFill>
                  <a:srgbClr val="66FF33"/>
                </a:solidFill>
                <a:latin typeface="Cambria" panose="02040503050406030204" pitchFamily="18" charset="0"/>
              </a:rPr>
              <a:t>0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5</a:t>
            </a:r>
            <a:endParaRPr lang="en-US" alt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endParaRPr lang="en-US" altLang="en-US" sz="2800" dirty="0">
              <a:latin typeface="Cambria" panose="02040503050406030204" pitchFamily="18" charset="0"/>
            </a:endParaRPr>
          </a:p>
          <a:p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exponents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for </a:t>
            </a:r>
            <a:r>
              <a:rPr lang="en-US" altLang="en-US" sz="2800" i="1">
                <a:latin typeface="Cambria" panose="02040503050406030204" pitchFamily="18" charset="0"/>
              </a:rPr>
              <a:t>b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begin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with </a:t>
            </a:r>
            <a:r>
              <a:rPr lang="en-US" altLang="en-US" sz="2800">
                <a:latin typeface="Cambria" panose="02040503050406030204" pitchFamily="18" charset="0"/>
              </a:rPr>
              <a:t>0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and increase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1436" y="3048000"/>
            <a:ext cx="6328764" cy="465614"/>
            <a:chOff x="4050869" y="3205166"/>
            <a:chExt cx="4796387" cy="393700"/>
          </a:xfrm>
        </p:grpSpPr>
        <p:grpSp>
          <p:nvGrpSpPr>
            <p:cNvPr id="9226" name="Group 12"/>
            <p:cNvGrpSpPr>
              <a:grpSpLocks/>
            </p:cNvGrpSpPr>
            <p:nvPr/>
          </p:nvGrpSpPr>
          <p:grpSpPr bwMode="auto">
            <a:xfrm>
              <a:off x="4050869" y="3205166"/>
              <a:ext cx="4796387" cy="190500"/>
              <a:chOff x="1152" y="2024"/>
              <a:chExt cx="2704" cy="120"/>
            </a:xfrm>
          </p:grpSpPr>
          <p:sp>
            <p:nvSpPr>
              <p:cNvPr id="9241" name="Line 13"/>
              <p:cNvSpPr>
                <a:spLocks noChangeShapeType="1"/>
              </p:cNvSpPr>
              <p:nvPr/>
            </p:nvSpPr>
            <p:spPr bwMode="auto">
              <a:xfrm flipV="1">
                <a:off x="1152" y="2024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42" name="Line 14"/>
              <p:cNvSpPr>
                <a:spLocks noChangeShapeType="1"/>
              </p:cNvSpPr>
              <p:nvPr/>
            </p:nvSpPr>
            <p:spPr bwMode="auto">
              <a:xfrm flipV="1">
                <a:off x="1661" y="2024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43" name="Line 15"/>
              <p:cNvSpPr>
                <a:spLocks noChangeShapeType="1"/>
              </p:cNvSpPr>
              <p:nvPr/>
            </p:nvSpPr>
            <p:spPr bwMode="auto">
              <a:xfrm flipV="1">
                <a:off x="2264" y="2024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44" name="Line 16"/>
              <p:cNvSpPr>
                <a:spLocks noChangeShapeType="1"/>
              </p:cNvSpPr>
              <p:nvPr/>
            </p:nvSpPr>
            <p:spPr bwMode="auto">
              <a:xfrm flipV="1">
                <a:off x="2840" y="2024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45" name="Line 17"/>
              <p:cNvSpPr>
                <a:spLocks noChangeShapeType="1"/>
              </p:cNvSpPr>
              <p:nvPr/>
            </p:nvSpPr>
            <p:spPr bwMode="auto">
              <a:xfrm flipV="1">
                <a:off x="3360" y="2024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46" name="Line 18"/>
              <p:cNvSpPr>
                <a:spLocks noChangeShapeType="1"/>
              </p:cNvSpPr>
              <p:nvPr/>
            </p:nvSpPr>
            <p:spPr bwMode="auto">
              <a:xfrm flipV="1">
                <a:off x="3856" y="2024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47" name="Line 19"/>
              <p:cNvSpPr>
                <a:spLocks noChangeShapeType="1"/>
              </p:cNvSpPr>
              <p:nvPr/>
            </p:nvSpPr>
            <p:spPr bwMode="auto">
              <a:xfrm>
                <a:off x="1152" y="2144"/>
                <a:ext cx="2704" cy="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9227" name="Group 20"/>
            <p:cNvGrpSpPr>
              <a:grpSpLocks/>
            </p:cNvGrpSpPr>
            <p:nvPr/>
          </p:nvGrpSpPr>
          <p:grpSpPr bwMode="auto">
            <a:xfrm>
              <a:off x="8052588" y="3395666"/>
              <a:ext cx="141905" cy="203200"/>
              <a:chOff x="3680" y="2152"/>
              <a:chExt cx="80" cy="128"/>
            </a:xfrm>
          </p:grpSpPr>
          <p:sp>
            <p:nvSpPr>
              <p:cNvPr id="9239" name="Line 21"/>
              <p:cNvSpPr>
                <a:spLocks noChangeShapeType="1"/>
              </p:cNvSpPr>
              <p:nvPr/>
            </p:nvSpPr>
            <p:spPr bwMode="auto">
              <a:xfrm>
                <a:off x="3760" y="2152"/>
                <a:ext cx="0" cy="128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40" name="Line 22"/>
              <p:cNvSpPr>
                <a:spLocks noChangeShapeType="1"/>
              </p:cNvSpPr>
              <p:nvPr/>
            </p:nvSpPr>
            <p:spPr bwMode="auto">
              <a:xfrm flipH="1">
                <a:off x="3680" y="2280"/>
                <a:ext cx="80" cy="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2590800" y="2286000"/>
            <a:ext cx="6361503" cy="437174"/>
            <a:chOff x="2555545" y="2575812"/>
            <a:chExt cx="6055055" cy="437174"/>
          </a:xfrm>
        </p:grpSpPr>
        <p:grpSp>
          <p:nvGrpSpPr>
            <p:cNvPr id="9228" name="Group 23"/>
            <p:cNvGrpSpPr>
              <a:grpSpLocks/>
            </p:cNvGrpSpPr>
            <p:nvPr/>
          </p:nvGrpSpPr>
          <p:grpSpPr bwMode="auto">
            <a:xfrm>
              <a:off x="2555545" y="2781303"/>
              <a:ext cx="6055055" cy="231683"/>
              <a:chOff x="1023" y="1735"/>
              <a:chExt cx="2704" cy="121"/>
            </a:xfrm>
          </p:grpSpPr>
          <p:sp>
            <p:nvSpPr>
              <p:cNvPr id="9232" name="Line 24"/>
              <p:cNvSpPr>
                <a:spLocks noChangeShapeType="1"/>
              </p:cNvSpPr>
              <p:nvPr/>
            </p:nvSpPr>
            <p:spPr bwMode="auto">
              <a:xfrm rot="10800000" flipV="1">
                <a:off x="3727" y="1743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33" name="Line 25"/>
              <p:cNvSpPr>
                <a:spLocks noChangeShapeType="1"/>
              </p:cNvSpPr>
              <p:nvPr/>
            </p:nvSpPr>
            <p:spPr bwMode="auto">
              <a:xfrm rot="10800000" flipV="1">
                <a:off x="3207" y="1743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34" name="Line 26"/>
              <p:cNvSpPr>
                <a:spLocks noChangeShapeType="1"/>
              </p:cNvSpPr>
              <p:nvPr/>
            </p:nvSpPr>
            <p:spPr bwMode="auto">
              <a:xfrm rot="10800000" flipV="1">
                <a:off x="2695" y="1743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35" name="Line 27"/>
              <p:cNvSpPr>
                <a:spLocks noChangeShapeType="1"/>
              </p:cNvSpPr>
              <p:nvPr/>
            </p:nvSpPr>
            <p:spPr bwMode="auto">
              <a:xfrm rot="10800000" flipV="1">
                <a:off x="2119" y="1743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36" name="Line 28"/>
              <p:cNvSpPr>
                <a:spLocks noChangeShapeType="1"/>
              </p:cNvSpPr>
              <p:nvPr/>
            </p:nvSpPr>
            <p:spPr bwMode="auto">
              <a:xfrm rot="10800000" flipV="1">
                <a:off x="1527" y="1744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37" name="Line 29"/>
              <p:cNvSpPr>
                <a:spLocks noChangeShapeType="1"/>
              </p:cNvSpPr>
              <p:nvPr/>
            </p:nvSpPr>
            <p:spPr bwMode="auto">
              <a:xfrm rot="10800000" flipV="1">
                <a:off x="1023" y="1744"/>
                <a:ext cx="0" cy="112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38" name="Line 30"/>
              <p:cNvSpPr>
                <a:spLocks noChangeShapeType="1"/>
              </p:cNvSpPr>
              <p:nvPr/>
            </p:nvSpPr>
            <p:spPr bwMode="auto">
              <a:xfrm rot="10800000">
                <a:off x="1023" y="1735"/>
                <a:ext cx="2704" cy="0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9229" name="Group 31"/>
            <p:cNvGrpSpPr>
              <a:grpSpLocks/>
            </p:cNvGrpSpPr>
            <p:nvPr/>
          </p:nvGrpSpPr>
          <p:grpSpPr bwMode="auto">
            <a:xfrm>
              <a:off x="6927990" y="2575812"/>
              <a:ext cx="179144" cy="245086"/>
              <a:chOff x="3904" y="1543"/>
              <a:chExt cx="80" cy="128"/>
            </a:xfrm>
          </p:grpSpPr>
          <p:sp>
            <p:nvSpPr>
              <p:cNvPr id="9230" name="Line 32"/>
              <p:cNvSpPr>
                <a:spLocks noChangeShapeType="1"/>
              </p:cNvSpPr>
              <p:nvPr/>
            </p:nvSpPr>
            <p:spPr bwMode="auto">
              <a:xfrm rot="-10789467">
                <a:off x="3984" y="1543"/>
                <a:ext cx="0" cy="128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231" name="Line 33"/>
              <p:cNvSpPr>
                <a:spLocks noChangeShapeType="1"/>
              </p:cNvSpPr>
              <p:nvPr/>
            </p:nvSpPr>
            <p:spPr bwMode="auto">
              <a:xfrm rot="10810533" flipH="1">
                <a:off x="3904" y="1544"/>
                <a:ext cx="80" cy="0"/>
              </a:xfrm>
              <a:prstGeom prst="line">
                <a:avLst/>
              </a:prstGeom>
              <a:noFill/>
              <a:ln w="9525">
                <a:solidFill>
                  <a:srgbClr val="66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Cambria" panose="02040503050406030204" pitchFamily="18" charset="0"/>
                </a:endParaRPr>
              </a:p>
            </p:txBody>
          </p:sp>
        </p:grpSp>
      </p:grpSp>
      <p:sp>
        <p:nvSpPr>
          <p:cNvPr id="9224" name="Text Box 39"/>
          <p:cNvSpPr txBox="1">
            <a:spLocks noChangeArrowheads="1"/>
          </p:cNvSpPr>
          <p:nvPr/>
        </p:nvSpPr>
        <p:spPr bwMode="auto">
          <a:xfrm>
            <a:off x="11464925" y="1447800"/>
            <a:ext cx="65087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050" dirty="0">
                <a:solidFill>
                  <a:schemeClr val="bg1"/>
                </a:solidFill>
                <a:latin typeface="Cambria" panose="02040503050406030204" pitchFamily="18" charset="0"/>
              </a:rPr>
              <a:t> Row 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33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02353" y="5181600"/>
                <a:ext cx="10313247" cy="1511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i="1" dirty="0" smtClean="0">
                  <a:solidFill>
                    <a:srgbClr val="66FF33"/>
                  </a:solidFill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 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+ 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nary>
                      <m:r>
                        <a:rPr lang="en-US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66FF33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53" y="5181600"/>
                <a:ext cx="10313247" cy="15116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Hexagon 35"/>
          <p:cNvSpPr/>
          <p:nvPr/>
        </p:nvSpPr>
        <p:spPr>
          <a:xfrm rot="1800000">
            <a:off x="10331928" y="1497016"/>
            <a:ext cx="238522" cy="155486"/>
          </a:xfrm>
          <a:prstGeom prst="hexagon">
            <a:avLst/>
          </a:prstGeom>
          <a:solidFill>
            <a:srgbClr val="7C8FD6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4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6152" grpId="0"/>
      <p:bldP spid="6153" grpId="0"/>
      <p:bldP spid="9224" grpId="0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901500" y="1176742"/>
            <a:ext cx="75358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>
                <a:latin typeface="Cambria" panose="02040503050406030204" pitchFamily="18" charset="0"/>
              </a:rPr>
              <a:t>	Use </a:t>
            </a:r>
            <a:r>
              <a:rPr lang="en-US" altLang="en-US">
                <a:latin typeface="Cambria" panose="02040503050406030204" pitchFamily="18" charset="0"/>
              </a:rPr>
              <a:t>Pascal’s </a:t>
            </a:r>
            <a:r>
              <a:rPr lang="en-US" altLang="en-US" smtClean="0">
                <a:latin typeface="Cambria" panose="02040503050406030204" pitchFamily="18" charset="0"/>
              </a:rPr>
              <a:t>Triangle </a:t>
            </a:r>
            <a:r>
              <a:rPr lang="en-US" altLang="en-US">
                <a:latin typeface="Cambria" panose="02040503050406030204" pitchFamily="18" charset="0"/>
              </a:rPr>
              <a:t>to </a:t>
            </a:r>
            <a:r>
              <a:rPr lang="en-US" altLang="en-US" smtClean="0">
                <a:latin typeface="Cambria" panose="02040503050406030204" pitchFamily="18" charset="0"/>
              </a:rPr>
              <a:t>expand </a:t>
            </a:r>
            <a:r>
              <a:rPr lang="en-US" altLang="en-US" dirty="0">
                <a:latin typeface="Cambria" panose="02040503050406030204" pitchFamily="18" charset="0"/>
              </a:rPr>
              <a:t>(</a:t>
            </a:r>
            <a:r>
              <a:rPr lang="en-US" altLang="en-US" i="1" dirty="0">
                <a:latin typeface="Cambria" panose="02040503050406030204" pitchFamily="18" charset="0"/>
              </a:rPr>
              <a:t>x</a:t>
            </a:r>
            <a:r>
              <a:rPr lang="en-US" altLang="en-US" dirty="0">
                <a:latin typeface="Cambria" panose="02040503050406030204" pitchFamily="18" charset="0"/>
              </a:rPr>
              <a:t> – 3)</a:t>
            </a:r>
            <a:r>
              <a:rPr lang="en-US" altLang="en-US" baseline="30000" dirty="0">
                <a:latin typeface="Cambria" panose="02040503050406030204" pitchFamily="18" charset="0"/>
              </a:rPr>
              <a:t>4</a:t>
            </a:r>
            <a:r>
              <a:rPr lang="en-US" altLang="en-US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FF00"/>
                </a:solidFill>
              </a:rPr>
              <a:t>The Binomial </a:t>
            </a:r>
            <a:r>
              <a:rPr lang="en-US" altLang="en-US" dirty="0" smtClean="0">
                <a:solidFill>
                  <a:srgbClr val="FFFF00"/>
                </a:solidFill>
              </a:rPr>
              <a:t>Theorem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729568" y="1549354"/>
            <a:ext cx="87229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First write </a:t>
            </a:r>
            <a:r>
              <a:rPr lang="en-US" altLang="en-US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mtClean="0">
                <a:solidFill>
                  <a:srgbClr val="FFFF00"/>
                </a:solidFill>
                <a:latin typeface="Cambria" panose="02040503050406030204" pitchFamily="18" charset="0"/>
              </a:rPr>
              <a:t>pattern </a:t>
            </a:r>
            <a:r>
              <a:rPr lang="en-US" altLang="en-US">
                <a:solidFill>
                  <a:srgbClr val="FFFF00"/>
                </a:solidFill>
                <a:latin typeface="Cambria" panose="02040503050406030204" pitchFamily="18" charset="0"/>
              </a:rPr>
              <a:t>for </a:t>
            </a:r>
            <a:r>
              <a:rPr lang="en-US" altLang="en-US" smtClean="0">
                <a:solidFill>
                  <a:srgbClr val="FFFF00"/>
                </a:solidFill>
                <a:latin typeface="Cambria" panose="02040503050406030204" pitchFamily="18" charset="0"/>
              </a:rPr>
              <a:t>raising </a:t>
            </a:r>
            <a:r>
              <a:rPr lang="en-US" altLang="en-US">
                <a:solidFill>
                  <a:srgbClr val="FFFF00"/>
                </a:solidFill>
                <a:latin typeface="Cambria" panose="02040503050406030204" pitchFamily="18" charset="0"/>
              </a:rPr>
              <a:t>a </a:t>
            </a:r>
            <a:r>
              <a:rPr lang="en-US" altLang="en-US" smtClean="0">
                <a:solidFill>
                  <a:srgbClr val="FFFF00"/>
                </a:solidFill>
                <a:latin typeface="Cambria" panose="02040503050406030204" pitchFamily="18" charset="0"/>
              </a:rPr>
              <a:t>binomial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to the fourth power.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825002" y="2037149"/>
            <a:ext cx="890520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1143000" eaLnBrk="0" hangingPunct="0">
              <a:tabLst>
                <a:tab pos="1092200" algn="l"/>
                <a:tab pos="1549400" algn="l"/>
                <a:tab pos="2235200" algn="l"/>
                <a:tab pos="3035300" algn="l"/>
                <a:tab pos="3771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143000" eaLnBrk="0" hangingPunct="0">
              <a:tabLst>
                <a:tab pos="1092200" algn="l"/>
                <a:tab pos="1549400" algn="l"/>
                <a:tab pos="2235200" algn="l"/>
                <a:tab pos="3035300" algn="l"/>
                <a:tab pos="3771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143000" eaLnBrk="0" hangingPunct="0">
              <a:tabLst>
                <a:tab pos="1092200" algn="l"/>
                <a:tab pos="1549400" algn="l"/>
                <a:tab pos="2235200" algn="l"/>
                <a:tab pos="3035300" algn="l"/>
                <a:tab pos="3771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143000" eaLnBrk="0" hangingPunct="0">
              <a:tabLst>
                <a:tab pos="1092200" algn="l"/>
                <a:tab pos="1549400" algn="l"/>
                <a:tab pos="2235200" algn="l"/>
                <a:tab pos="3035300" algn="l"/>
                <a:tab pos="3771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143000" eaLnBrk="0" hangingPunct="0">
              <a:tabLst>
                <a:tab pos="1092200" algn="l"/>
                <a:tab pos="1549400" algn="l"/>
                <a:tab pos="2235200" algn="l"/>
                <a:tab pos="3035300" algn="l"/>
                <a:tab pos="3771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143000" eaLnBrk="0" fontAlgn="base" hangingPunct="0">
              <a:spcBef>
                <a:spcPct val="0"/>
              </a:spcBef>
              <a:spcAft>
                <a:spcPct val="0"/>
              </a:spcAft>
              <a:tabLst>
                <a:tab pos="1092200" algn="l"/>
                <a:tab pos="1549400" algn="l"/>
                <a:tab pos="2235200" algn="l"/>
                <a:tab pos="3035300" algn="l"/>
                <a:tab pos="3771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143000" eaLnBrk="0" fontAlgn="base" hangingPunct="0">
              <a:spcBef>
                <a:spcPct val="0"/>
              </a:spcBef>
              <a:spcAft>
                <a:spcPct val="0"/>
              </a:spcAft>
              <a:tabLst>
                <a:tab pos="1092200" algn="l"/>
                <a:tab pos="1549400" algn="l"/>
                <a:tab pos="2235200" algn="l"/>
                <a:tab pos="3035300" algn="l"/>
                <a:tab pos="3771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143000" eaLnBrk="0" fontAlgn="base" hangingPunct="0">
              <a:spcBef>
                <a:spcPct val="0"/>
              </a:spcBef>
              <a:spcAft>
                <a:spcPct val="0"/>
              </a:spcAft>
              <a:tabLst>
                <a:tab pos="1092200" algn="l"/>
                <a:tab pos="1549400" algn="l"/>
                <a:tab pos="2235200" algn="l"/>
                <a:tab pos="3035300" algn="l"/>
                <a:tab pos="3771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143000" eaLnBrk="0" fontAlgn="base" hangingPunct="0">
              <a:spcBef>
                <a:spcPct val="0"/>
              </a:spcBef>
              <a:spcAft>
                <a:spcPct val="0"/>
              </a:spcAft>
              <a:tabLst>
                <a:tab pos="1092200" algn="l"/>
                <a:tab pos="1549400" algn="l"/>
                <a:tab pos="2235200" algn="l"/>
                <a:tab pos="3035300" algn="l"/>
                <a:tab pos="3771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dirty="0" smtClean="0">
                <a:latin typeface="Cambria" panose="02040503050406030204" pitchFamily="18" charset="0"/>
              </a:rPr>
              <a:t>                 1       </a:t>
            </a:r>
            <a:r>
              <a:rPr lang="en-US" altLang="en-US" sz="2800" dirty="0">
                <a:latin typeface="Cambria" panose="02040503050406030204" pitchFamily="18" charset="0"/>
              </a:rPr>
              <a:t>4          6         </a:t>
            </a:r>
            <a:r>
              <a:rPr lang="en-US" altLang="en-US" sz="2800" dirty="0" smtClean="0">
                <a:latin typeface="Cambria" panose="02040503050406030204" pitchFamily="18" charset="0"/>
              </a:rPr>
              <a:t>   </a:t>
            </a:r>
            <a:r>
              <a:rPr lang="en-US" altLang="en-US" sz="2800" dirty="0">
                <a:latin typeface="Cambria" panose="02040503050406030204" pitchFamily="18" charset="0"/>
              </a:rPr>
              <a:t>4        </a:t>
            </a:r>
            <a:r>
              <a:rPr lang="en-US" altLang="en-US" sz="2800" dirty="0" smtClean="0">
                <a:latin typeface="Cambria" panose="02040503050406030204" pitchFamily="18" charset="0"/>
              </a:rPr>
              <a:t> 1</a:t>
            </a:r>
            <a:r>
              <a:rPr lang="en-US" altLang="en-US" sz="2800" dirty="0">
                <a:latin typeface="Cambria" panose="02040503050406030204" pitchFamily="18" charset="0"/>
              </a:rPr>
              <a:t>  </a:t>
            </a:r>
            <a:r>
              <a:rPr lang="en-US" altLang="en-US" sz="2800">
                <a:latin typeface="Cambria" panose="02040503050406030204" pitchFamily="18" charset="0"/>
              </a:rPr>
              <a:t>	</a:t>
            </a:r>
            <a:r>
              <a:rPr lang="en-US" altLang="en-US" sz="2800" smtClean="0">
                <a:latin typeface="Cambria" panose="02040503050406030204" pitchFamily="18" charset="0"/>
              </a:rPr>
              <a:t>Coefficients </a:t>
            </a:r>
            <a:r>
              <a:rPr lang="en-US" altLang="en-US" sz="2800" dirty="0" smtClean="0">
                <a:latin typeface="Cambria" panose="02040503050406030204" pitchFamily="18" charset="0"/>
              </a:rPr>
              <a:t>from</a:t>
            </a:r>
          </a:p>
          <a:p>
            <a:r>
              <a:rPr lang="en-US" altLang="en-US" sz="2800" dirty="0" smtClean="0">
                <a:latin typeface="Cambria" panose="02040503050406030204" pitchFamily="18" charset="0"/>
              </a:rPr>
              <a:t>						              </a:t>
            </a:r>
            <a:r>
              <a:rPr lang="en-US" altLang="en-US" sz="2800" smtClean="0">
                <a:latin typeface="Cambria" panose="02040503050406030204" pitchFamily="18" charset="0"/>
              </a:rPr>
              <a:t>Pascal’s Triangle</a:t>
            </a:r>
            <a:r>
              <a:rPr lang="en-US" altLang="en-US" sz="2800" dirty="0" smtClean="0">
                <a:latin typeface="Cambria" panose="02040503050406030204" pitchFamily="18" charset="0"/>
              </a:rPr>
              <a:t>.		</a:t>
            </a:r>
          </a:p>
          <a:p>
            <a:r>
              <a:rPr lang="en-US" altLang="en-US" sz="2800" dirty="0" smtClean="0"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= 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+ 4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b</a:t>
            </a:r>
            <a:r>
              <a:rPr lang="en-US" altLang="en-US" sz="2800" dirty="0">
                <a:latin typeface="Cambria" panose="02040503050406030204" pitchFamily="18" charset="0"/>
              </a:rPr>
              <a:t> + 6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+ 4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ab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endParaRPr lang="en-US" altLang="en-US" sz="2800" dirty="0">
              <a:latin typeface="Cambria" panose="020405030504060302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429000" y="2869689"/>
            <a:ext cx="3886200" cy="497786"/>
            <a:chOff x="3276600" y="2869689"/>
            <a:chExt cx="3733800" cy="497786"/>
          </a:xfrm>
        </p:grpSpPr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>
              <a:off x="3276600" y="2869689"/>
              <a:ext cx="0" cy="497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>
              <a:off x="3962400" y="2869689"/>
              <a:ext cx="0" cy="497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>
              <a:off x="4953000" y="2869689"/>
              <a:ext cx="0" cy="497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254" name="Line 14"/>
            <p:cNvSpPr>
              <a:spLocks noChangeShapeType="1"/>
            </p:cNvSpPr>
            <p:nvPr/>
          </p:nvSpPr>
          <p:spPr bwMode="auto">
            <a:xfrm>
              <a:off x="6091019" y="2869689"/>
              <a:ext cx="0" cy="497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255" name="Line 15"/>
            <p:cNvSpPr>
              <a:spLocks noChangeShapeType="1"/>
            </p:cNvSpPr>
            <p:nvPr/>
          </p:nvSpPr>
          <p:spPr bwMode="auto">
            <a:xfrm>
              <a:off x="7010400" y="2869689"/>
              <a:ext cx="0" cy="497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2436813" y="3840164"/>
            <a:ext cx="8811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Since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– 3)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= (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+ (–3))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 substitute 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for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and</a:t>
            </a:r>
            <a:r>
              <a:rPr lang="en-US" altLang="en-US" sz="2800" dirty="0" smtClean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–3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for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b</a:t>
            </a:r>
            <a:r>
              <a:rPr lang="en-US" altLang="en-US" sz="2800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2436814" y="4386264"/>
            <a:ext cx="85138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 + (–3))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= 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+ 4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–3</a:t>
            </a:r>
            <a:r>
              <a:rPr lang="en-US" altLang="en-US" sz="2800" dirty="0">
                <a:latin typeface="Cambria" panose="02040503050406030204" pitchFamily="18" charset="0"/>
              </a:rPr>
              <a:t>) + 6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–3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+ 4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–3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+ (</a:t>
            </a:r>
            <a:r>
              <a:rPr lang="en-US" altLang="en-US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–3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endParaRPr lang="en-US" altLang="en-US" sz="2800" dirty="0">
              <a:latin typeface="Cambria" panose="02040503050406030204" pitchFamily="18" charset="0"/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3503614" y="4932364"/>
            <a:ext cx="46826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=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– 12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+ 54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– 108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+ 81</a:t>
            </a: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2436813" y="5480051"/>
            <a:ext cx="86811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latin typeface="Cambria" panose="02040503050406030204" pitchFamily="18" charset="0"/>
              </a:rPr>
              <a:t>expansion </a:t>
            </a:r>
            <a:r>
              <a:rPr lang="en-US" altLang="en-US" sz="2800" dirty="0">
                <a:latin typeface="Cambria" panose="02040503050406030204" pitchFamily="18" charset="0"/>
              </a:rPr>
              <a:t>of (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 – 3)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is 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– 12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+ 54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– 108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 + 81.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953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184" grpId="0" autoUpdateAnimBg="0"/>
      <p:bldP spid="7185" grpId="0" autoUpdateAnimBg="0"/>
      <p:bldP spid="7186" grpId="0" autoUpdateAnimBg="0"/>
      <p:bldP spid="718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609600" y="363914"/>
            <a:ext cx="8800096" cy="52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Use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Binomial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Theorem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to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expand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– 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9</a:t>
            </a:r>
            <a:endParaRPr lang="en-US" alt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00" name="Rectangle 8"/>
              <p:cNvSpPr>
                <a:spLocks noChangeArrowheads="1"/>
              </p:cNvSpPr>
              <p:nvPr/>
            </p:nvSpPr>
            <p:spPr bwMode="auto">
              <a:xfrm>
                <a:off x="685800" y="1105678"/>
                <a:ext cx="10751976" cy="1562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tabLst>
                    <a:tab pos="10287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tabLst>
                    <a:tab pos="10287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tabLst>
                    <a:tab pos="10287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tabLst>
                    <a:tab pos="10287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tabLst>
                    <a:tab pos="10287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287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287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287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287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2800" dirty="0" smtClean="0">
                    <a:latin typeface="Cambria" panose="02040503050406030204" pitchFamily="18" charset="0"/>
                  </a:rPr>
                  <a:t>Write the pattern for raising a binomial to the ninth power.</a:t>
                </a:r>
              </a:p>
              <a:p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9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 smtClean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baseline="30000" dirty="0" smtClean="0">
                    <a:latin typeface="Cambria" panose="02040503050406030204" pitchFamily="18" charset="0"/>
                  </a:rPr>
                  <a:t>9</a:t>
                </a:r>
                <a:r>
                  <a:rPr lang="en-US" altLang="en-US" sz="2800" dirty="0" smtClean="0">
                    <a:latin typeface="Cambria" panose="02040503050406030204" pitchFamily="18" charset="0"/>
                  </a:rPr>
                  <a:t> 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 smtClean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baseline="30000" dirty="0" smtClean="0">
                    <a:latin typeface="Cambria" panose="02040503050406030204" pitchFamily="18" charset="0"/>
                  </a:rPr>
                  <a:t>8</a:t>
                </a:r>
                <a:r>
                  <a:rPr lang="en-US" altLang="en-US" sz="2800" i="1" dirty="0" smtClean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dirty="0" smtClean="0">
                    <a:latin typeface="Cambria" panose="02040503050406030204" pitchFamily="18" charset="0"/>
                  </a:rPr>
                  <a:t> 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 smtClean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baseline="30000" dirty="0" smtClean="0">
                    <a:latin typeface="Cambria" panose="02040503050406030204" pitchFamily="18" charset="0"/>
                  </a:rPr>
                  <a:t>7</a:t>
                </a:r>
                <a:r>
                  <a:rPr lang="en-US" altLang="en-US" sz="2800" i="1" dirty="0" smtClean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baseline="30000" dirty="0" smtClean="0">
                    <a:latin typeface="Cambria" panose="02040503050406030204" pitchFamily="18" charset="0"/>
                  </a:rPr>
                  <a:t>2</a:t>
                </a:r>
                <a:r>
                  <a:rPr lang="en-US" altLang="en-US" sz="2800" dirty="0" smtClean="0">
                    <a:latin typeface="Cambria" panose="02040503050406030204" pitchFamily="18" charset="0"/>
                  </a:rPr>
                  <a:t> 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6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3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</a:t>
                </a:r>
                <a:r>
                  <a:rPr lang="en-US" altLang="en-US" sz="2800" dirty="0" smtClean="0">
                    <a:latin typeface="Cambria" panose="02040503050406030204" pitchFamily="18" charset="0"/>
                  </a:rPr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5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4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4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5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3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6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2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7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</a:t>
                </a:r>
                <a:r>
                  <a:rPr lang="en-US" altLang="en-US" sz="2800" dirty="0" smtClean="0">
                    <a:latin typeface="Cambria" panose="02040503050406030204" pitchFamily="18" charset="0"/>
                  </a:rPr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latin typeface="Cambria" panose="02040503050406030204" pitchFamily="18" charset="0"/>
                  </a:rPr>
                  <a:t>ab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8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9</a:t>
                </a:r>
                <a:endParaRPr lang="en-US" alt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200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5800" y="1105678"/>
                <a:ext cx="10751976" cy="1562351"/>
              </a:xfrm>
              <a:prstGeom prst="rect">
                <a:avLst/>
              </a:prstGeom>
              <a:blipFill>
                <a:blip r:embed="rId2"/>
                <a:stretch>
                  <a:fillRect l="-1191" t="-3891" b="-62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01" name="Rectangle 9"/>
              <p:cNvSpPr>
                <a:spLocks noChangeArrowheads="1"/>
              </p:cNvSpPr>
              <p:nvPr/>
            </p:nvSpPr>
            <p:spPr bwMode="auto">
              <a:xfrm>
                <a:off x="685800" y="2490673"/>
                <a:ext cx="10972800" cy="1562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tabLst>
                    <a:tab pos="977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tabLst>
                    <a:tab pos="977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tabLst>
                    <a:tab pos="977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tabLst>
                    <a:tab pos="977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tabLst>
                    <a:tab pos="977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77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77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77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77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Substitute </a:t>
                </a:r>
                <a:r>
                  <a:rPr lang="en-US" altLang="en-US" sz="2800" i="1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for </a:t>
                </a:r>
                <a:r>
                  <a:rPr lang="en-US" altLang="en-US" sz="2800" i="1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a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en-US" alt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and 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for </a:t>
                </a:r>
                <a:r>
                  <a:rPr lang="en-US" altLang="en-US" sz="2800" i="1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b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. Evaluate each </a:t>
                </a:r>
                <a:r>
                  <a:rPr lang="en-US" alt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combination.</a:t>
                </a:r>
                <a:endParaRPr lang="en-US" altLang="en-US" sz="2800" dirty="0">
                  <a:solidFill>
                    <a:srgbClr val="FFFF00"/>
                  </a:solidFill>
                  <a:latin typeface="Cambria" panose="02040503050406030204" pitchFamily="18" charset="0"/>
                </a:endParaRPr>
              </a:p>
              <a:p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x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– 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9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9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8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7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2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6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 smtClean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 smtClean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 smtClean="0">
                    <a:latin typeface="Cambria" panose="02040503050406030204" pitchFamily="18" charset="0"/>
                  </a:rPr>
                  <a:t>3  </a:t>
                </a:r>
                <a:br>
                  <a:rPr lang="en-US" altLang="en-US" sz="2800" baseline="30000" dirty="0" smtClean="0">
                    <a:latin typeface="Cambria" panose="02040503050406030204" pitchFamily="18" charset="0"/>
                  </a:rPr>
                </a:br>
                <a:r>
                  <a:rPr lang="en-US" altLang="en-US" sz="2800" dirty="0" smtClean="0">
                    <a:latin typeface="Cambria" panose="02040503050406030204" pitchFamily="18" charset="0"/>
                  </a:rPr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baseline="30000" dirty="0" smtClean="0">
                    <a:latin typeface="Cambria" panose="02040503050406030204" pitchFamily="18" charset="0"/>
                  </a:rPr>
                  <a:t>5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4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4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5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3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6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</a:t>
                </a:r>
                <a:r>
                  <a:rPr lang="en-US" altLang="en-US" sz="2800" dirty="0" smtClean="0">
                    <a:latin typeface="Cambria" panose="02040503050406030204" pitchFamily="18" charset="0"/>
                  </a:rPr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2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7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en-US" sz="2800" i="1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x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8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800" dirty="0">
                    <a:latin typeface="Cambria" panose="02040503050406030204" pitchFamily="18" charset="0"/>
                  </a:rPr>
                  <a:t>(</a:t>
                </a:r>
                <a:r>
                  <a:rPr lang="en-US" altLang="en-US" sz="2800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–</a:t>
                </a:r>
                <a:r>
                  <a:rPr lang="en-US" altLang="en-US" sz="2800" i="1" dirty="0">
                    <a:solidFill>
                      <a:schemeClr val="hlink"/>
                    </a:solidFill>
                    <a:latin typeface="Cambria" panose="02040503050406030204" pitchFamily="18" charset="0"/>
                  </a:rPr>
                  <a:t>y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)</a:t>
                </a:r>
                <a:r>
                  <a:rPr lang="en-US" altLang="en-US" sz="2800" baseline="30000" dirty="0">
                    <a:latin typeface="Cambria" panose="02040503050406030204" pitchFamily="18" charset="0"/>
                  </a:rPr>
                  <a:t>9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201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5800" y="2490673"/>
                <a:ext cx="10972800" cy="1562094"/>
              </a:xfrm>
              <a:prstGeom prst="rect">
                <a:avLst/>
              </a:prstGeom>
              <a:blipFill>
                <a:blip r:embed="rId3"/>
                <a:stretch>
                  <a:fillRect l="-1167" t="-4297" b="-664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752600" y="4038600"/>
            <a:ext cx="7543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>
                <a:latin typeface="Cambria" panose="02040503050406030204" pitchFamily="18" charset="0"/>
              </a:rPr>
              <a:t>= 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– 9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 + 36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– 84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+ 126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</a:p>
          <a:p>
            <a:r>
              <a:rPr lang="en-US" altLang="en-US" sz="2800" dirty="0">
                <a:latin typeface="Cambria" panose="02040503050406030204" pitchFamily="18" charset="0"/>
              </a:rPr>
              <a:t>	– 126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 + 84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dirty="0">
                <a:latin typeface="Cambria" panose="02040503050406030204" pitchFamily="18" charset="0"/>
              </a:rPr>
              <a:t> – 36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dirty="0">
                <a:latin typeface="Cambria" panose="02040503050406030204" pitchFamily="18" charset="0"/>
              </a:rPr>
              <a:t> + 9</a:t>
            </a:r>
            <a:r>
              <a:rPr lang="en-US" altLang="en-US" sz="2800" i="1" dirty="0">
                <a:latin typeface="Cambria" panose="02040503050406030204" pitchFamily="18" charset="0"/>
              </a:rPr>
              <a:t>xy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dirty="0">
                <a:latin typeface="Cambria" panose="02040503050406030204" pitchFamily="18" charset="0"/>
              </a:rPr>
              <a:t> – 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endParaRPr lang="en-US" altLang="en-US" sz="2800" dirty="0">
              <a:latin typeface="Cambria" panose="02040503050406030204" pitchFamily="18" charset="0"/>
            </a:endParaRP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838200" y="4951412"/>
            <a:ext cx="1031977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latin typeface="Cambria" panose="02040503050406030204" pitchFamily="18" charset="0"/>
              </a:rPr>
              <a:t>expansion </a:t>
            </a:r>
            <a:r>
              <a:rPr lang="en-US" altLang="en-US" sz="2800" dirty="0">
                <a:latin typeface="Cambria" panose="02040503050406030204" pitchFamily="18" charset="0"/>
              </a:rPr>
              <a:t>of (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 – 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is 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– 9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 + 36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– 84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+ 126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endParaRPr lang="en-US" altLang="en-US" sz="2800" dirty="0">
              <a:latin typeface="Cambria" panose="02040503050406030204" pitchFamily="18" charset="0"/>
            </a:endParaRPr>
          </a:p>
          <a:p>
            <a:r>
              <a:rPr lang="en-US" altLang="en-US" sz="2800" dirty="0">
                <a:latin typeface="Cambria" panose="02040503050406030204" pitchFamily="18" charset="0"/>
              </a:rPr>
              <a:t> – 126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 + 84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dirty="0">
                <a:latin typeface="Cambria" panose="02040503050406030204" pitchFamily="18" charset="0"/>
              </a:rPr>
              <a:t> – 36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dirty="0">
                <a:latin typeface="Cambria" panose="02040503050406030204" pitchFamily="18" charset="0"/>
              </a:rPr>
              <a:t> + 9</a:t>
            </a:r>
            <a:r>
              <a:rPr lang="en-US" altLang="en-US" sz="2800" i="1" dirty="0">
                <a:latin typeface="Cambria" panose="02040503050406030204" pitchFamily="18" charset="0"/>
              </a:rPr>
              <a:t>xy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dirty="0">
                <a:latin typeface="Cambria" panose="02040503050406030204" pitchFamily="18" charset="0"/>
              </a:rPr>
              <a:t> – 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09602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utoUpdateAnimBg="0"/>
      <p:bldP spid="8201" grpId="0" autoUpdateAnimBg="0"/>
      <p:bldP spid="8202" grpId="0" autoUpdateAnimBg="0"/>
      <p:bldP spid="8203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609600" y="363914"/>
            <a:ext cx="8800096" cy="52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2400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Use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Binomial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Theorem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to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expand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– 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9</a:t>
            </a:r>
            <a:endParaRPr lang="en-US" alt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85800" y="1105678"/>
            <a:ext cx="1075197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>
                <a:latin typeface="Cambria" panose="02040503050406030204" pitchFamily="18" charset="0"/>
              </a:rPr>
              <a:t>Write </a:t>
            </a:r>
            <a:r>
              <a:rPr lang="en-US" altLang="en-US" sz="2800"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latin typeface="Cambria" panose="02040503050406030204" pitchFamily="18" charset="0"/>
              </a:rPr>
              <a:t>pattern </a:t>
            </a:r>
            <a:r>
              <a:rPr lang="en-US" altLang="en-US" sz="2800">
                <a:latin typeface="Cambria" panose="02040503050406030204" pitchFamily="18" charset="0"/>
              </a:rPr>
              <a:t>for </a:t>
            </a:r>
            <a:r>
              <a:rPr lang="en-US" altLang="en-US" sz="2800" smtClean="0">
                <a:latin typeface="Cambria" panose="02040503050406030204" pitchFamily="18" charset="0"/>
              </a:rPr>
              <a:t>raising </a:t>
            </a:r>
            <a:r>
              <a:rPr lang="en-US" altLang="en-US" sz="2800">
                <a:latin typeface="Cambria" panose="02040503050406030204" pitchFamily="18" charset="0"/>
              </a:rPr>
              <a:t>a </a:t>
            </a:r>
            <a:r>
              <a:rPr lang="en-US" altLang="en-US" sz="2800" smtClean="0">
                <a:latin typeface="Cambria" panose="02040503050406030204" pitchFamily="18" charset="0"/>
              </a:rPr>
              <a:t>binomial </a:t>
            </a:r>
            <a:r>
              <a:rPr lang="en-US" altLang="en-US" sz="2800" dirty="0">
                <a:latin typeface="Cambria" panose="02040503050406030204" pitchFamily="18" charset="0"/>
              </a:rPr>
              <a:t>to </a:t>
            </a:r>
            <a:r>
              <a:rPr lang="en-US" altLang="en-US" sz="2800"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latin typeface="Cambria" panose="02040503050406030204" pitchFamily="18" charset="0"/>
              </a:rPr>
              <a:t>ninth </a:t>
            </a:r>
            <a:r>
              <a:rPr lang="en-US" altLang="en-US" sz="2800" dirty="0">
                <a:latin typeface="Cambria" panose="02040503050406030204" pitchFamily="18" charset="0"/>
              </a:rPr>
              <a:t>power.</a:t>
            </a:r>
          </a:p>
          <a:p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= </a:t>
            </a:r>
            <a:r>
              <a:rPr lang="en-US" altLang="en-US" sz="2800" baseline="-25000" dirty="0" smtClean="0">
                <a:latin typeface="Cambria" panose="02040503050406030204" pitchFamily="18" charset="0"/>
              </a:rPr>
              <a:t>9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 smtClean="0">
                <a:latin typeface="Cambria" panose="02040503050406030204" pitchFamily="18" charset="0"/>
              </a:rPr>
              <a:t>0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 smtClean="0">
                <a:latin typeface="Cambria" panose="02040503050406030204" pitchFamily="18" charset="0"/>
              </a:rPr>
              <a:t>9</a:t>
            </a:r>
            <a:r>
              <a:rPr lang="en-US" altLang="en-US" sz="2800" dirty="0" smtClean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</a:rPr>
              <a:t>+ </a:t>
            </a:r>
            <a:r>
              <a:rPr lang="en-US" altLang="en-US" sz="2800" baseline="-25000" dirty="0" smtClean="0">
                <a:latin typeface="Cambria" panose="02040503050406030204" pitchFamily="18" charset="0"/>
              </a:rPr>
              <a:t>9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 smtClean="0">
                <a:latin typeface="Cambria" panose="02040503050406030204" pitchFamily="18" charset="0"/>
              </a:rPr>
              <a:t>1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 smtClean="0">
                <a:latin typeface="Cambria" panose="02040503050406030204" pitchFamily="18" charset="0"/>
              </a:rPr>
              <a:t>8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b</a:t>
            </a:r>
            <a:r>
              <a:rPr lang="en-US" altLang="en-US" sz="2800" dirty="0" smtClean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</a:rPr>
              <a:t>+ </a:t>
            </a:r>
            <a:r>
              <a:rPr lang="en-US" altLang="en-US" sz="2800" baseline="-25000" dirty="0" smtClean="0">
                <a:latin typeface="Cambria" panose="02040503050406030204" pitchFamily="18" charset="0"/>
              </a:rPr>
              <a:t>9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 smtClean="0">
                <a:latin typeface="Cambria" panose="02040503050406030204" pitchFamily="18" charset="0"/>
              </a:rPr>
              <a:t>2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 smtClean="0">
                <a:latin typeface="Cambria" panose="02040503050406030204" pitchFamily="18" charset="0"/>
              </a:rPr>
              <a:t>7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 smtClean="0">
                <a:latin typeface="Cambria" panose="02040503050406030204" pitchFamily="18" charset="0"/>
              </a:rPr>
              <a:t>2</a:t>
            </a:r>
            <a:r>
              <a:rPr lang="en-US" altLang="en-US" sz="2800" dirty="0" smtClean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</a:rPr>
              <a:t>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dirty="0" smtClean="0">
                <a:latin typeface="Cambria" panose="02040503050406030204" pitchFamily="18" charset="0"/>
              </a:rPr>
              <a:t>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4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6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7</a:t>
            </a:r>
            <a:r>
              <a:rPr lang="en-US" altLang="en-US" sz="2800" i="1" dirty="0">
                <a:latin typeface="Cambria" panose="02040503050406030204" pitchFamily="18" charset="0"/>
              </a:rPr>
              <a:t>a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dirty="0" smtClean="0">
                <a:latin typeface="Cambria" panose="02040503050406030204" pitchFamily="18" charset="0"/>
              </a:rPr>
              <a:t>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8</a:t>
            </a:r>
            <a:r>
              <a:rPr lang="en-US" altLang="en-US" sz="2800" i="1" dirty="0">
                <a:latin typeface="Cambria" panose="02040503050406030204" pitchFamily="18" charset="0"/>
              </a:rPr>
              <a:t>ab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b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endParaRPr lang="en-US" altLang="en-US" sz="2800" dirty="0">
              <a:latin typeface="Cambria" panose="02040503050406030204" pitchFamily="18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685800" y="2490673"/>
            <a:ext cx="109728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977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977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977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977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977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77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77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77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77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Substitute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for </a:t>
            </a:r>
            <a:r>
              <a:rPr lang="en-US" altLang="en-US" sz="2800" i="1">
                <a:solidFill>
                  <a:srgbClr val="FFFF00"/>
                </a:solidFill>
                <a:latin typeface="Cambria" panose="02040503050406030204" pitchFamily="18" charset="0"/>
              </a:rPr>
              <a:t>a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and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for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b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. Evaluate </a:t>
            </a:r>
            <a:r>
              <a:rPr lang="en-US" altLang="en-US" sz="2800">
                <a:solidFill>
                  <a:srgbClr val="FFFF00"/>
                </a:solidFill>
                <a:latin typeface="Cambria" panose="02040503050406030204" pitchFamily="18" charset="0"/>
              </a:rPr>
              <a:t>each </a:t>
            </a:r>
            <a:r>
              <a:rPr lang="en-US" altLang="en-US" sz="2800" smtClean="0">
                <a:solidFill>
                  <a:srgbClr val="FFFF00"/>
                </a:solidFill>
                <a:latin typeface="Cambria" panose="02040503050406030204" pitchFamily="18" charset="0"/>
              </a:rPr>
              <a:t>combination.</a:t>
            </a:r>
            <a:endParaRPr lang="en-US" alt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 – 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=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0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1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hlink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>
                <a:solidFill>
                  <a:schemeClr val="hlink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2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hlink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>
                <a:solidFill>
                  <a:schemeClr val="hlink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hlink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 smtClean="0">
                <a:solidFill>
                  <a:schemeClr val="hlink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 smtClean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 smtClean="0">
                <a:latin typeface="Cambria" panose="02040503050406030204" pitchFamily="18" charset="0"/>
              </a:rPr>
              <a:t>3  </a:t>
            </a:r>
            <a:br>
              <a:rPr lang="en-US" altLang="en-US" sz="2800" baseline="30000" dirty="0" smtClean="0">
                <a:latin typeface="Cambria" panose="02040503050406030204" pitchFamily="18" charset="0"/>
              </a:rPr>
            </a:br>
            <a:r>
              <a:rPr lang="en-US" altLang="en-US" sz="2800" dirty="0" smtClean="0">
                <a:latin typeface="Cambria" panose="02040503050406030204" pitchFamily="18" charset="0"/>
              </a:rPr>
              <a:t>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4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hlink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>
                <a:solidFill>
                  <a:schemeClr val="hlink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hlink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>
                <a:solidFill>
                  <a:schemeClr val="hlink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6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hlink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>
                <a:solidFill>
                  <a:schemeClr val="hlink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dirty="0" smtClean="0">
                <a:latin typeface="Cambria" panose="02040503050406030204" pitchFamily="18" charset="0"/>
              </a:rPr>
              <a:t>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7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hlink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>
                <a:solidFill>
                  <a:schemeClr val="hlink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8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hlink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>
                <a:solidFill>
                  <a:schemeClr val="hlink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dirty="0">
                <a:latin typeface="Cambria" panose="02040503050406030204" pitchFamily="18" charset="0"/>
              </a:rPr>
              <a:t> + 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i="1" dirty="0">
                <a:latin typeface="Cambria" panose="02040503050406030204" pitchFamily="18" charset="0"/>
              </a:rPr>
              <a:t>C</a:t>
            </a:r>
            <a:r>
              <a:rPr lang="en-US" altLang="en-US" sz="2800" baseline="-25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dirty="0">
                <a:solidFill>
                  <a:schemeClr val="hlink"/>
                </a:solidFill>
                <a:latin typeface="Cambria" panose="02040503050406030204" pitchFamily="18" charset="0"/>
              </a:rPr>
              <a:t>–</a:t>
            </a:r>
            <a:r>
              <a:rPr lang="en-US" altLang="en-US" sz="2800" i="1" dirty="0">
                <a:solidFill>
                  <a:schemeClr val="hlink"/>
                </a:solidFill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752600" y="4038600"/>
            <a:ext cx="7543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dirty="0">
                <a:latin typeface="Cambria" panose="02040503050406030204" pitchFamily="18" charset="0"/>
              </a:rPr>
              <a:t>= 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– 9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 + 36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– 84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+ 126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</a:p>
          <a:p>
            <a:r>
              <a:rPr lang="en-US" altLang="en-US" sz="2800" dirty="0">
                <a:latin typeface="Cambria" panose="02040503050406030204" pitchFamily="18" charset="0"/>
              </a:rPr>
              <a:t>	– 126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 + 84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dirty="0">
                <a:latin typeface="Cambria" panose="02040503050406030204" pitchFamily="18" charset="0"/>
              </a:rPr>
              <a:t> – 36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dirty="0">
                <a:latin typeface="Cambria" panose="02040503050406030204" pitchFamily="18" charset="0"/>
              </a:rPr>
              <a:t> + 9</a:t>
            </a:r>
            <a:r>
              <a:rPr lang="en-US" altLang="en-US" sz="2800" i="1" dirty="0">
                <a:latin typeface="Cambria" panose="02040503050406030204" pitchFamily="18" charset="0"/>
              </a:rPr>
              <a:t>xy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dirty="0">
                <a:latin typeface="Cambria" panose="02040503050406030204" pitchFamily="18" charset="0"/>
              </a:rPr>
              <a:t> – 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endParaRPr lang="en-US" altLang="en-US" sz="2800" dirty="0">
              <a:latin typeface="Cambria" panose="02040503050406030204" pitchFamily="18" charset="0"/>
            </a:endParaRP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838200" y="4951412"/>
            <a:ext cx="1031977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>
                <a:latin typeface="Cambria" panose="02040503050406030204" pitchFamily="18" charset="0"/>
              </a:rPr>
              <a:t>The </a:t>
            </a:r>
            <a:r>
              <a:rPr lang="en-US" altLang="en-US" sz="2800" smtClean="0">
                <a:latin typeface="Cambria" panose="02040503050406030204" pitchFamily="18" charset="0"/>
              </a:rPr>
              <a:t>expansion </a:t>
            </a:r>
            <a:r>
              <a:rPr lang="en-US" altLang="en-US" sz="2800" dirty="0">
                <a:latin typeface="Cambria" panose="02040503050406030204" pitchFamily="18" charset="0"/>
              </a:rPr>
              <a:t>of (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 – 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is 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 – 9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</a:rPr>
              <a:t> + 36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</a:rPr>
              <a:t> – 84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dirty="0">
                <a:latin typeface="Cambria" panose="02040503050406030204" pitchFamily="18" charset="0"/>
              </a:rPr>
              <a:t> + 126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endParaRPr lang="en-US" altLang="en-US" sz="2800" dirty="0">
              <a:latin typeface="Cambria" panose="02040503050406030204" pitchFamily="18" charset="0"/>
            </a:endParaRPr>
          </a:p>
          <a:p>
            <a:r>
              <a:rPr lang="en-US" altLang="en-US" sz="2800" dirty="0">
                <a:latin typeface="Cambria" panose="02040503050406030204" pitchFamily="18" charset="0"/>
              </a:rPr>
              <a:t> – 126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4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5</a:t>
            </a:r>
            <a:r>
              <a:rPr lang="en-US" altLang="en-US" sz="2800" dirty="0">
                <a:latin typeface="Cambria" panose="02040503050406030204" pitchFamily="18" charset="0"/>
              </a:rPr>
              <a:t> + 84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6</a:t>
            </a:r>
            <a:r>
              <a:rPr lang="en-US" altLang="en-US" sz="2800" dirty="0">
                <a:latin typeface="Cambria" panose="02040503050406030204" pitchFamily="18" charset="0"/>
              </a:rPr>
              <a:t> – 36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baseline="30000" dirty="0">
                <a:latin typeface="Cambria" panose="02040503050406030204" pitchFamily="18" charset="0"/>
              </a:rPr>
              <a:t>2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7</a:t>
            </a:r>
            <a:r>
              <a:rPr lang="en-US" altLang="en-US" sz="2800" dirty="0">
                <a:latin typeface="Cambria" panose="02040503050406030204" pitchFamily="18" charset="0"/>
              </a:rPr>
              <a:t> + 9</a:t>
            </a:r>
            <a:r>
              <a:rPr lang="en-US" altLang="en-US" sz="2800" i="1" dirty="0">
                <a:latin typeface="Cambria" panose="02040503050406030204" pitchFamily="18" charset="0"/>
              </a:rPr>
              <a:t>xy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8</a:t>
            </a:r>
            <a:r>
              <a:rPr lang="en-US" altLang="en-US" sz="2800" dirty="0">
                <a:latin typeface="Cambria" panose="02040503050406030204" pitchFamily="18" charset="0"/>
              </a:rPr>
              <a:t> – </a:t>
            </a:r>
            <a:r>
              <a:rPr lang="en-US" altLang="en-US" sz="2800" i="1" dirty="0">
                <a:latin typeface="Cambria" panose="02040503050406030204" pitchFamily="18" charset="0"/>
              </a:rPr>
              <a:t>y</a:t>
            </a:r>
            <a:r>
              <a:rPr lang="en-US" altLang="en-US" sz="2800" baseline="30000" dirty="0">
                <a:latin typeface="Cambria" panose="02040503050406030204" pitchFamily="18" charset="0"/>
              </a:rPr>
              <a:t>9</a:t>
            </a:r>
            <a:r>
              <a:rPr lang="en-US" altLang="en-US" sz="2800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36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951384" y="6019463"/>
                <a:ext cx="9778821" cy="744306"/>
              </a:xfrm>
              <a:prstGeom prst="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3600" b="1" i="1" baseline="-25000" dirty="0" smtClean="0">
                    <a:solidFill>
                      <a:schemeClr val="tx1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Using other notations for combinations:  </a:t>
                </a:r>
                <a:r>
                  <a:rPr lang="en-US" sz="3600" b="1" i="1" baseline="-25000" dirty="0" err="1">
                    <a:solidFill>
                      <a:schemeClr val="tx1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sz="3600" b="1" i="1" dirty="0" err="1">
                    <a:solidFill>
                      <a:schemeClr val="tx1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</a:t>
                </a:r>
                <a:r>
                  <a:rPr lang="en-US" sz="3600" b="1" i="1" baseline="-25000" dirty="0" err="1">
                    <a:solidFill>
                      <a:schemeClr val="tx1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r</a:t>
                </a:r>
                <a:r>
                  <a:rPr lang="en-US" sz="3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d>
                      <m:dPr>
                        <m:ctrlPr>
                          <a:rPr lang="en-US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r>
                      <a:rPr lang="en-US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e>
                    </m:d>
                  </m:oMath>
                </a14:m>
                <a:endParaRPr lang="en-US" sz="3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384" y="6019463"/>
                <a:ext cx="9778821" cy="7443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79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300" y="18473"/>
            <a:ext cx="8229600" cy="667327"/>
          </a:xfrm>
        </p:spPr>
        <p:txBody>
          <a:bodyPr>
            <a:normAutofit/>
          </a:bodyPr>
          <a:lstStyle/>
          <a:p>
            <a:r>
              <a:rPr lang="en-US" sz="3600" smtClean="0"/>
              <a:t>Expanding </a:t>
            </a:r>
            <a:r>
              <a:rPr lang="en-US" sz="3600" dirty="0"/>
              <a:t>(</a:t>
            </a:r>
            <a:r>
              <a:rPr lang="en-US" sz="3600" i="1" dirty="0"/>
              <a:t>x </a:t>
            </a:r>
            <a:r>
              <a:rPr lang="en-US" sz="3600" dirty="0"/>
              <a:t>+ </a:t>
            </a:r>
            <a:r>
              <a:rPr lang="en-US" sz="3600" i="1" dirty="0"/>
              <a:t>y</a:t>
            </a:r>
            <a:r>
              <a:rPr lang="en-US" sz="3600" dirty="0"/>
              <a:t>)</a:t>
            </a:r>
            <a:r>
              <a:rPr lang="en-US" sz="3600" baseline="30000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3600" dirty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600" dirty="0"/>
              <a:t>(</a:t>
            </a:r>
            <a:r>
              <a:rPr lang="en-US" sz="3600" i="1" dirty="0"/>
              <a:t>x </a:t>
            </a:r>
            <a:r>
              <a:rPr lang="en-US" sz="3600" dirty="0"/>
              <a:t>+ </a:t>
            </a:r>
            <a:r>
              <a:rPr lang="en-US" sz="3600" i="1" dirty="0"/>
              <a:t>y</a:t>
            </a:r>
            <a:r>
              <a:rPr lang="en-US" sz="3600" dirty="0"/>
              <a:t>)</a:t>
            </a:r>
            <a:r>
              <a:rPr lang="en-US" sz="36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600" dirty="0"/>
              <a:t>(</a:t>
            </a:r>
            <a:r>
              <a:rPr lang="en-US" sz="3600" i="1" dirty="0"/>
              <a:t>x </a:t>
            </a:r>
            <a:r>
              <a:rPr lang="en-US" sz="3600" dirty="0"/>
              <a:t>+ </a:t>
            </a:r>
            <a:r>
              <a:rPr lang="en-US" sz="3600" i="1" dirty="0"/>
              <a:t>y</a:t>
            </a:r>
            <a:r>
              <a:rPr lang="en-US" sz="3600" dirty="0"/>
              <a:t>) (</a:t>
            </a:r>
            <a:r>
              <a:rPr lang="en-US" sz="3600" i="1" dirty="0"/>
              <a:t>x </a:t>
            </a:r>
            <a:r>
              <a:rPr lang="en-US" sz="3600" dirty="0"/>
              <a:t>+ </a:t>
            </a:r>
            <a:r>
              <a:rPr lang="en-US" sz="3600" i="1" dirty="0"/>
              <a:t>y</a:t>
            </a:r>
            <a:r>
              <a:rPr lang="en-US" sz="36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685800"/>
                <a:ext cx="9829800" cy="5943600"/>
              </a:xfrm>
            </p:spPr>
            <p:txBody>
              <a:bodyPr>
                <a:noAutofit/>
              </a:bodyPr>
              <a:lstStyle/>
              <a:p>
                <a:r>
                  <a:rPr lang="en-US" sz="3200" dirty="0" smtClean="0">
                    <a:ea typeface="Cambria Math" pitchFamily="18" charset="0"/>
                  </a:rPr>
                  <a:t>What </a:t>
                </a:r>
                <a:r>
                  <a:rPr lang="en-US" sz="3200" dirty="0">
                    <a:ea typeface="Cambria Math" pitchFamily="18" charset="0"/>
                  </a:rPr>
                  <a:t>are the </a:t>
                </a:r>
                <a:r>
                  <a:rPr lang="en-US" sz="3200" dirty="0" smtClean="0">
                    <a:ea typeface="Cambria Math" pitchFamily="18" charset="0"/>
                  </a:rPr>
                  <a:t>coefficients of </a:t>
                </a:r>
                <a:r>
                  <a:rPr lang="en-US" sz="3200" i="1" dirty="0" smtClean="0">
                    <a:ea typeface="Cambria Math" pitchFamily="18" charset="0"/>
                  </a:rPr>
                  <a:t>x</a:t>
                </a:r>
                <a:r>
                  <a:rPr lang="en-US" sz="3200" baseline="30000" dirty="0" smtClean="0">
                    <a:ea typeface="Cambria Math" pitchFamily="18" charset="0"/>
                  </a:rPr>
                  <a:t>3</a:t>
                </a:r>
                <a:r>
                  <a:rPr lang="en-US" sz="3200" dirty="0">
                    <a:ea typeface="Cambria Math" pitchFamily="18" charset="0"/>
                  </a:rPr>
                  <a:t>,</a:t>
                </a:r>
                <a:r>
                  <a:rPr lang="en-US" sz="3200" i="1" dirty="0">
                    <a:ea typeface="Cambria Math" pitchFamily="18" charset="0"/>
                  </a:rPr>
                  <a:t> x</a:t>
                </a:r>
                <a:r>
                  <a:rPr lang="en-US" sz="3200" baseline="30000" dirty="0">
                    <a:ea typeface="Cambria Math" pitchFamily="18" charset="0"/>
                  </a:rPr>
                  <a:t>2</a:t>
                </a:r>
                <a:r>
                  <a:rPr lang="en-US" sz="3200" i="1" dirty="0">
                    <a:ea typeface="Cambria Math" pitchFamily="18" charset="0"/>
                  </a:rPr>
                  <a:t>y</a:t>
                </a:r>
                <a:r>
                  <a:rPr lang="en-US" sz="3200" dirty="0">
                    <a:ea typeface="Cambria Math" pitchFamily="18" charset="0"/>
                  </a:rPr>
                  <a:t>, </a:t>
                </a:r>
                <a:r>
                  <a:rPr lang="en-US" sz="3200" i="1" dirty="0">
                    <a:ea typeface="Cambria Math" pitchFamily="18" charset="0"/>
                  </a:rPr>
                  <a:t>xy</a:t>
                </a:r>
                <a:r>
                  <a:rPr lang="en-US" sz="3200" baseline="30000" dirty="0">
                    <a:ea typeface="Cambria Math" pitchFamily="18" charset="0"/>
                  </a:rPr>
                  <a:t>2</a:t>
                </a:r>
                <a:r>
                  <a:rPr lang="en-US" sz="3200" i="1" dirty="0">
                    <a:ea typeface="Cambria Math" pitchFamily="18" charset="0"/>
                  </a:rPr>
                  <a:t>,</a:t>
                </a:r>
                <a:r>
                  <a:rPr lang="en-US" sz="3200" dirty="0">
                    <a:ea typeface="Cambria Math" pitchFamily="18" charset="0"/>
                  </a:rPr>
                  <a:t> </a:t>
                </a:r>
                <a:r>
                  <a:rPr lang="en-US" sz="3200" i="1" dirty="0" smtClean="0">
                    <a:ea typeface="Cambria Math" pitchFamily="18" charset="0"/>
                  </a:rPr>
                  <a:t>y</a:t>
                </a:r>
                <a:r>
                  <a:rPr lang="en-US" sz="3200" baseline="30000" dirty="0" smtClean="0">
                    <a:ea typeface="Cambria Math" pitchFamily="18" charset="0"/>
                  </a:rPr>
                  <a:t>3</a:t>
                </a:r>
                <a:endParaRPr lang="en-US" sz="3200" dirty="0" smtClean="0">
                  <a:ea typeface="Cambria Math" pitchFamily="18" charset="0"/>
                </a:endParaRPr>
              </a:p>
              <a:p>
                <a:pPr lvl="1"/>
                <a:r>
                  <a:rPr lang="en-US" sz="3200" dirty="0" smtClean="0">
                    <a:ea typeface="Cambria Math" pitchFamily="18" charset="0"/>
                  </a:rPr>
                  <a:t>To obtain </a:t>
                </a:r>
                <a:r>
                  <a:rPr lang="en-US" sz="3200" b="1" i="1" dirty="0" smtClean="0">
                    <a:solidFill>
                      <a:srgbClr val="66FF33"/>
                    </a:solidFill>
                    <a:ea typeface="Cambria Math" pitchFamily="18" charset="0"/>
                  </a:rPr>
                  <a:t>x</a:t>
                </a:r>
                <a:r>
                  <a:rPr lang="en-US" sz="3200" b="1" baseline="30000" dirty="0" smtClean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baseline="30000" dirty="0" smtClean="0"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, an </a:t>
                </a:r>
                <a:r>
                  <a:rPr lang="en-US" sz="3200" i="1" dirty="0" smtClean="0">
                    <a:solidFill>
                      <a:srgbClr val="66FF33"/>
                    </a:solidFill>
                    <a:ea typeface="Cambria Math" pitchFamily="18" charset="0"/>
                  </a:rPr>
                  <a:t>x</a:t>
                </a:r>
                <a:r>
                  <a:rPr lang="en-US" sz="3200" dirty="0" smtClean="0">
                    <a:ea typeface="Cambria Math" pitchFamily="18" charset="0"/>
                  </a:rPr>
                  <a:t> must be chosen from each of the sums. There is only one way to do this. So, the coefficient of</a:t>
                </a:r>
                <a:r>
                  <a:rPr lang="en-US" sz="3200" i="1" dirty="0" smtClean="0">
                    <a:ea typeface="Cambria Math" pitchFamily="18" charset="0"/>
                  </a:rPr>
                  <a:t> </a:t>
                </a:r>
                <a:r>
                  <a:rPr lang="en-US" sz="3200" i="1" dirty="0" smtClean="0">
                    <a:solidFill>
                      <a:srgbClr val="66FF33"/>
                    </a:solidFill>
                    <a:ea typeface="Cambria Math" pitchFamily="18" charset="0"/>
                  </a:rPr>
                  <a:t>x</a:t>
                </a:r>
                <a:r>
                  <a:rPr lang="en-US" sz="3200" baseline="30000" dirty="0" smtClean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baseline="30000" dirty="0" smtClean="0"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 is </a:t>
                </a:r>
                <a:r>
                  <a:rPr lang="en-US" sz="3200" b="1" dirty="0" smtClean="0">
                    <a:solidFill>
                      <a:srgbClr val="66FF33"/>
                    </a:solidFill>
                    <a:ea typeface="Cambria Math" pitchFamily="18" charset="0"/>
                  </a:rPr>
                  <a:t>1</a:t>
                </a:r>
                <a:r>
                  <a:rPr lang="en-US" sz="3200" dirty="0" smtClean="0">
                    <a:ea typeface="Cambria Math" pitchFamily="18" charset="0"/>
                  </a:rPr>
                  <a:t>. 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sz="3200" dirty="0" smtClean="0">
                    <a:ea typeface="Cambria Math" pitchFamily="18" charset="0"/>
                  </a:rPr>
                  <a:t>To obtain </a:t>
                </a:r>
                <a:r>
                  <a:rPr lang="en-US" sz="3200" b="1" i="1" dirty="0">
                    <a:solidFill>
                      <a:srgbClr val="66FF33"/>
                    </a:solidFill>
                    <a:ea typeface="Cambria Math" pitchFamily="18" charset="0"/>
                  </a:rPr>
                  <a:t>x</a:t>
                </a:r>
                <a:r>
                  <a:rPr lang="en-US" sz="3200" b="1" baseline="30000" dirty="0">
                    <a:solidFill>
                      <a:srgbClr val="66FF33"/>
                    </a:solidFill>
                    <a:ea typeface="Cambria Math" pitchFamily="18" charset="0"/>
                  </a:rPr>
                  <a:t>2</a:t>
                </a:r>
                <a:r>
                  <a:rPr lang="en-US" sz="3200" b="1" i="1" dirty="0">
                    <a:solidFill>
                      <a:srgbClr val="66FF33"/>
                    </a:solidFill>
                    <a:ea typeface="Cambria Math" pitchFamily="18" charset="0"/>
                  </a:rPr>
                  <a:t>y</a:t>
                </a:r>
                <a:r>
                  <a:rPr lang="en-US" sz="3200" dirty="0">
                    <a:ea typeface="Cambria Math" pitchFamily="18" charset="0"/>
                  </a:rPr>
                  <a:t>, </a:t>
                </a:r>
                <a:r>
                  <a:rPr lang="en-US" sz="3200" dirty="0" smtClean="0">
                    <a:ea typeface="Cambria Math" pitchFamily="18" charset="0"/>
                  </a:rPr>
                  <a:t>an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x</a:t>
                </a:r>
                <a:r>
                  <a:rPr lang="en-US" sz="3200" dirty="0">
                    <a:ea typeface="Cambria Math" pitchFamily="18" charset="0"/>
                  </a:rPr>
                  <a:t> must be </a:t>
                </a:r>
                <a:r>
                  <a:rPr lang="en-US" sz="3200" dirty="0" smtClean="0">
                    <a:ea typeface="Cambria Math" pitchFamily="18" charset="0"/>
                  </a:rPr>
                  <a:t>chosen </a:t>
                </a:r>
                <a:r>
                  <a:rPr lang="en-US" sz="3200" dirty="0">
                    <a:ea typeface="Cambria Math" pitchFamily="18" charset="0"/>
                  </a:rPr>
                  <a:t>from two of the sums </a:t>
                </a:r>
                <a:r>
                  <a:rPr lang="en-US" sz="3200" dirty="0" smtClean="0">
                    <a:ea typeface="Cambria Math" pitchFamily="18" charset="0"/>
                  </a:rPr>
                  <a:t>and </a:t>
                </a:r>
                <a:r>
                  <a:rPr lang="en-US" sz="3200" dirty="0">
                    <a:ea typeface="Cambria Math" pitchFamily="18" charset="0"/>
                  </a:rPr>
                  <a:t>a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y</a:t>
                </a:r>
                <a:r>
                  <a:rPr lang="en-US" sz="3200" dirty="0"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from </a:t>
                </a:r>
                <a:r>
                  <a:rPr lang="en-US" sz="3200" dirty="0">
                    <a:ea typeface="Cambria Math" pitchFamily="18" charset="0"/>
                  </a:rPr>
                  <a:t>the other. There are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dirty="0" smtClean="0">
                    <a:ea typeface="Cambria Math" pitchFamily="18" charset="0"/>
                  </a:rPr>
                  <a:t> ways </a:t>
                </a:r>
                <a:r>
                  <a:rPr lang="en-US" sz="3200" dirty="0">
                    <a:ea typeface="Cambria Math" pitchFamily="18" charset="0"/>
                  </a:rPr>
                  <a:t>to do this  </a:t>
                </a:r>
                <a:r>
                  <a:rPr lang="en-US" sz="3200" dirty="0" smtClean="0">
                    <a:ea typeface="Cambria Math" pitchFamily="18" charset="0"/>
                  </a:rPr>
                  <a:t>and </a:t>
                </a:r>
                <a:r>
                  <a:rPr lang="en-US" sz="3200" dirty="0">
                    <a:ea typeface="Cambria Math" pitchFamily="18" charset="0"/>
                  </a:rPr>
                  <a:t>so the </a:t>
                </a:r>
                <a:r>
                  <a:rPr lang="en-US" sz="3200" dirty="0" smtClean="0">
                    <a:ea typeface="Cambria Math" pitchFamily="18" charset="0"/>
                  </a:rPr>
                  <a:t>coefficient </a:t>
                </a:r>
                <a:r>
                  <a:rPr lang="en-US" sz="3200" dirty="0">
                    <a:ea typeface="Cambria Math" pitchFamily="18" charset="0"/>
                  </a:rPr>
                  <a:t>of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x</a:t>
                </a:r>
                <a:r>
                  <a:rPr lang="en-US" sz="3200" baseline="30000" dirty="0">
                    <a:solidFill>
                      <a:srgbClr val="66FF33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y</a:t>
                </a:r>
                <a:r>
                  <a:rPr lang="en-US" sz="3200" dirty="0">
                    <a:ea typeface="Cambria Math" pitchFamily="18" charset="0"/>
                  </a:rPr>
                  <a:t> is </a:t>
                </a:r>
                <a:r>
                  <a:rPr lang="en-US" sz="3200" b="1" dirty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dirty="0">
                    <a:ea typeface="Cambria Math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685800"/>
                <a:ext cx="9829800" cy="5943600"/>
              </a:xfrm>
              <a:blipFill>
                <a:blip r:embed="rId2"/>
                <a:stretch>
                  <a:fillRect l="-1426" t="-2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696200" y="1828800"/>
                <a:ext cx="4183966" cy="10604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80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rgbClr val="FFFF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200" y="1828800"/>
                <a:ext cx="4183966" cy="10604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625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160" y="78409"/>
            <a:ext cx="9023440" cy="667327"/>
          </a:xfrm>
        </p:spPr>
        <p:txBody>
          <a:bodyPr>
            <a:normAutofit fontScale="90000"/>
          </a:bodyPr>
          <a:lstStyle/>
          <a:p>
            <a:r>
              <a:rPr lang="en-US" sz="3600" smtClean="0">
                <a:solidFill>
                  <a:srgbClr val="FFFF00"/>
                </a:solidFill>
              </a:rPr>
              <a:t>Expanding </a:t>
            </a:r>
            <a:r>
              <a:rPr lang="en-US" sz="3600" dirty="0">
                <a:solidFill>
                  <a:srgbClr val="FFFF00"/>
                </a:solidFill>
              </a:rPr>
              <a:t>(</a:t>
            </a:r>
            <a:r>
              <a:rPr lang="en-US" sz="3600" i="1" dirty="0">
                <a:solidFill>
                  <a:srgbClr val="FFFF00"/>
                </a:solidFill>
              </a:rPr>
              <a:t>x </a:t>
            </a:r>
            <a:r>
              <a:rPr lang="en-US" sz="3600" dirty="0">
                <a:solidFill>
                  <a:srgbClr val="FFFF00"/>
                </a:solidFill>
              </a:rPr>
              <a:t>+ </a:t>
            </a:r>
            <a:r>
              <a:rPr lang="en-US" sz="3600" i="1" dirty="0">
                <a:solidFill>
                  <a:srgbClr val="FFFF00"/>
                </a:solidFill>
              </a:rPr>
              <a:t>y</a:t>
            </a:r>
            <a:r>
              <a:rPr lang="en-US" sz="3600" dirty="0">
                <a:solidFill>
                  <a:srgbClr val="FFFF00"/>
                </a:solidFill>
              </a:rPr>
              <a:t>)</a:t>
            </a:r>
            <a:r>
              <a:rPr lang="en-US" sz="3600" baseline="30000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3600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600" dirty="0">
                <a:solidFill>
                  <a:srgbClr val="FFFF00"/>
                </a:solidFill>
              </a:rPr>
              <a:t>(</a:t>
            </a:r>
            <a:r>
              <a:rPr lang="en-US" sz="3600" i="1" dirty="0">
                <a:solidFill>
                  <a:srgbClr val="FFFF00"/>
                </a:solidFill>
              </a:rPr>
              <a:t>x </a:t>
            </a:r>
            <a:r>
              <a:rPr lang="en-US" sz="3600" dirty="0">
                <a:solidFill>
                  <a:srgbClr val="FFFF00"/>
                </a:solidFill>
              </a:rPr>
              <a:t>+ </a:t>
            </a:r>
            <a:r>
              <a:rPr lang="en-US" sz="3600" i="1" dirty="0">
                <a:solidFill>
                  <a:srgbClr val="FFFF00"/>
                </a:solidFill>
              </a:rPr>
              <a:t>y</a:t>
            </a:r>
            <a:r>
              <a:rPr lang="en-US" sz="3600" dirty="0">
                <a:solidFill>
                  <a:srgbClr val="FFFF00"/>
                </a:solidFill>
              </a:rPr>
              <a:t>)</a:t>
            </a:r>
            <a:r>
              <a:rPr lang="en-US" sz="3600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600" dirty="0">
                <a:solidFill>
                  <a:srgbClr val="FFFF00"/>
                </a:solidFill>
              </a:rPr>
              <a:t>(</a:t>
            </a:r>
            <a:r>
              <a:rPr lang="en-US" sz="3600" i="1" dirty="0">
                <a:solidFill>
                  <a:srgbClr val="FFFF00"/>
                </a:solidFill>
              </a:rPr>
              <a:t>x </a:t>
            </a:r>
            <a:r>
              <a:rPr lang="en-US" sz="3600" dirty="0">
                <a:solidFill>
                  <a:srgbClr val="FFFF00"/>
                </a:solidFill>
              </a:rPr>
              <a:t>+ </a:t>
            </a:r>
            <a:r>
              <a:rPr lang="en-US" sz="3600" i="1" dirty="0">
                <a:solidFill>
                  <a:srgbClr val="FFFF00"/>
                </a:solidFill>
              </a:rPr>
              <a:t>y</a:t>
            </a:r>
            <a:r>
              <a:rPr lang="en-US" sz="3600" dirty="0">
                <a:solidFill>
                  <a:srgbClr val="FFFF00"/>
                </a:solidFill>
              </a:rPr>
              <a:t>) (</a:t>
            </a:r>
            <a:r>
              <a:rPr lang="en-US" sz="3600" i="1" dirty="0">
                <a:solidFill>
                  <a:srgbClr val="FFFF00"/>
                </a:solidFill>
              </a:rPr>
              <a:t>x </a:t>
            </a:r>
            <a:r>
              <a:rPr lang="en-US" sz="3600" dirty="0">
                <a:solidFill>
                  <a:srgbClr val="FFFF00"/>
                </a:solidFill>
              </a:rPr>
              <a:t>+ </a:t>
            </a:r>
            <a:r>
              <a:rPr lang="en-US" sz="3600" i="1" dirty="0">
                <a:solidFill>
                  <a:srgbClr val="FFFF00"/>
                </a:solidFill>
              </a:rPr>
              <a:t>y</a:t>
            </a:r>
            <a:r>
              <a:rPr lang="en-US" sz="3600" dirty="0" smtClean="0">
                <a:solidFill>
                  <a:srgbClr val="FFFF00"/>
                </a:solidFill>
              </a:rPr>
              <a:t>) </a:t>
            </a:r>
            <a:r>
              <a:rPr lang="en-US" sz="3100" smtClean="0">
                <a:solidFill>
                  <a:srgbClr val="66FF33"/>
                </a:solidFill>
              </a:rPr>
              <a:t>[Continue</a:t>
            </a:r>
            <a:r>
              <a:rPr lang="en-US" sz="3100" dirty="0" smtClean="0">
                <a:solidFill>
                  <a:srgbClr val="66FF33"/>
                </a:solidFill>
              </a:rPr>
              <a:t>]</a:t>
            </a:r>
            <a:endParaRPr lang="en-US" sz="3100" dirty="0">
              <a:solidFill>
                <a:srgbClr val="66FF3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685800"/>
                <a:ext cx="10134600" cy="59436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3200" dirty="0" smtClean="0">
                    <a:ea typeface="Cambria Math" pitchFamily="18" charset="0"/>
                  </a:rPr>
                  <a:t> 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sz="3200" dirty="0" smtClean="0">
                    <a:ea typeface="Cambria Math" pitchFamily="18" charset="0"/>
                  </a:rPr>
                  <a:t>To obtain </a:t>
                </a:r>
                <a:r>
                  <a:rPr lang="en-US" sz="3200" b="1" i="1" dirty="0">
                    <a:solidFill>
                      <a:srgbClr val="66FF33"/>
                    </a:solidFill>
                    <a:ea typeface="Cambria Math" pitchFamily="18" charset="0"/>
                  </a:rPr>
                  <a:t>xy</a:t>
                </a:r>
                <a:r>
                  <a:rPr lang="en-US" sz="3200" b="1" baseline="30000" dirty="0">
                    <a:solidFill>
                      <a:srgbClr val="66FF33"/>
                    </a:solidFill>
                    <a:ea typeface="Cambria Math" pitchFamily="18" charset="0"/>
                  </a:rPr>
                  <a:t>2</a:t>
                </a:r>
                <a:r>
                  <a:rPr lang="en-US" sz="3200" dirty="0">
                    <a:ea typeface="Cambria Math" pitchFamily="18" charset="0"/>
                  </a:rPr>
                  <a:t>, </a:t>
                </a:r>
                <a:r>
                  <a:rPr lang="en-US" sz="3200" dirty="0" smtClean="0">
                    <a:ea typeface="Cambria Math" pitchFamily="18" charset="0"/>
                  </a:rPr>
                  <a:t>an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x</a:t>
                </a:r>
                <a:r>
                  <a:rPr lang="en-US" sz="3200" dirty="0">
                    <a:ea typeface="Cambria Math" pitchFamily="18" charset="0"/>
                  </a:rPr>
                  <a:t> must be </a:t>
                </a:r>
                <a:r>
                  <a:rPr lang="en-US" sz="3200" dirty="0" smtClean="0">
                    <a:ea typeface="Cambria Math" pitchFamily="18" charset="0"/>
                  </a:rPr>
                  <a:t>chosen </a:t>
                </a:r>
                <a:r>
                  <a:rPr lang="en-US" sz="3200" dirty="0">
                    <a:ea typeface="Cambria Math" pitchFamily="18" charset="0"/>
                  </a:rPr>
                  <a:t>from </a:t>
                </a:r>
                <a:r>
                  <a:rPr lang="en-US" sz="3200" dirty="0" smtClean="0">
                    <a:ea typeface="Cambria Math" pitchFamily="18" charset="0"/>
                  </a:rPr>
                  <a:t>one </a:t>
                </a:r>
                <a:r>
                  <a:rPr lang="en-US" sz="3200" dirty="0">
                    <a:ea typeface="Cambria Math" pitchFamily="18" charset="0"/>
                  </a:rPr>
                  <a:t>of the sums </a:t>
                </a:r>
                <a:r>
                  <a:rPr lang="en-US" sz="3200" dirty="0" smtClean="0">
                    <a:ea typeface="Cambria Math" pitchFamily="18" charset="0"/>
                  </a:rPr>
                  <a:t>and </a:t>
                </a:r>
                <a:r>
                  <a:rPr lang="en-US" sz="3200" dirty="0">
                    <a:ea typeface="Cambria Math" pitchFamily="18" charset="0"/>
                  </a:rPr>
                  <a:t>a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y</a:t>
                </a:r>
                <a:r>
                  <a:rPr lang="en-US" sz="3200" dirty="0"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from </a:t>
                </a:r>
                <a:r>
                  <a:rPr lang="en-US" sz="3200" dirty="0">
                    <a:ea typeface="Cambria Math" pitchFamily="18" charset="0"/>
                  </a:rPr>
                  <a:t>the other </a:t>
                </a:r>
                <a:r>
                  <a:rPr lang="en-US" sz="3200" dirty="0" smtClean="0">
                    <a:ea typeface="Cambria Math" pitchFamily="18" charset="0"/>
                  </a:rPr>
                  <a:t>two. </a:t>
                </a:r>
                <a:r>
                  <a:rPr lang="en-US" sz="3200" dirty="0">
                    <a:ea typeface="Cambria Math" pitchFamily="18" charset="0"/>
                  </a:rPr>
                  <a:t>There are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dirty="0" smtClean="0">
                    <a:ea typeface="Cambria Math" pitchFamily="18" charset="0"/>
                  </a:rPr>
                  <a:t> ways </a:t>
                </a:r>
                <a:r>
                  <a:rPr lang="en-US" sz="3200" dirty="0">
                    <a:ea typeface="Cambria Math" pitchFamily="18" charset="0"/>
                  </a:rPr>
                  <a:t>to do this </a:t>
                </a:r>
                <a:r>
                  <a:rPr lang="en-US" sz="3200" dirty="0" smtClean="0">
                    <a:ea typeface="Cambria Math" pitchFamily="18" charset="0"/>
                  </a:rPr>
                  <a:t>and </a:t>
                </a:r>
                <a:r>
                  <a:rPr lang="en-US" sz="3200" dirty="0">
                    <a:ea typeface="Cambria Math" pitchFamily="18" charset="0"/>
                  </a:rPr>
                  <a:t>so the </a:t>
                </a:r>
                <a:r>
                  <a:rPr lang="en-US" sz="3200" dirty="0" smtClean="0">
                    <a:ea typeface="Cambria Math" pitchFamily="18" charset="0"/>
                  </a:rPr>
                  <a:t>coefficient </a:t>
                </a:r>
                <a:r>
                  <a:rPr lang="en-US" sz="3200" dirty="0">
                    <a:ea typeface="Cambria Math" pitchFamily="18" charset="0"/>
                  </a:rPr>
                  <a:t>of</a:t>
                </a:r>
                <a:r>
                  <a:rPr lang="en-US" sz="3200" i="1" dirty="0">
                    <a:ea typeface="Cambria Math" pitchFamily="18" charset="0"/>
                  </a:rPr>
                  <a:t>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xy</a:t>
                </a:r>
                <a:r>
                  <a:rPr lang="en-US" sz="3200" baseline="30000" dirty="0">
                    <a:solidFill>
                      <a:srgbClr val="66FF33"/>
                    </a:solidFill>
                    <a:ea typeface="Cambria Math" pitchFamily="18" charset="0"/>
                  </a:rPr>
                  <a:t>2</a:t>
                </a:r>
                <a:r>
                  <a:rPr lang="en-US" sz="3200" dirty="0"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is </a:t>
                </a:r>
                <a:r>
                  <a:rPr lang="en-US" sz="3200" b="1" dirty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dirty="0">
                    <a:ea typeface="Cambria Math" pitchFamily="18" charset="0"/>
                  </a:rPr>
                  <a:t>. 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sz="3200" dirty="0">
                    <a:ea typeface="Cambria Math" pitchFamily="18" charset="0"/>
                  </a:rPr>
                  <a:t>To </a:t>
                </a:r>
                <a:r>
                  <a:rPr lang="en-US" sz="3200" dirty="0" smtClean="0">
                    <a:ea typeface="Cambria Math" pitchFamily="18" charset="0"/>
                  </a:rPr>
                  <a:t>obtain </a:t>
                </a:r>
                <a:r>
                  <a:rPr lang="en-US" sz="3200" b="1" i="1" dirty="0" smtClean="0">
                    <a:solidFill>
                      <a:srgbClr val="66FF33"/>
                    </a:solidFill>
                    <a:ea typeface="Cambria Math" pitchFamily="18" charset="0"/>
                  </a:rPr>
                  <a:t>y</a:t>
                </a:r>
                <a:r>
                  <a:rPr lang="en-US" sz="3200" b="1" baseline="30000" dirty="0" smtClean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dirty="0" smtClean="0">
                    <a:ea typeface="Cambria Math" pitchFamily="18" charset="0"/>
                  </a:rPr>
                  <a:t>, </a:t>
                </a:r>
                <a:r>
                  <a:rPr lang="en-US" sz="3200" dirty="0">
                    <a:ea typeface="Cambria Math" pitchFamily="18" charset="0"/>
                  </a:rPr>
                  <a:t>a </a:t>
                </a:r>
                <a:r>
                  <a:rPr lang="en-US" sz="3200" i="1" dirty="0">
                    <a:ea typeface="Cambria Math" pitchFamily="18" charset="0"/>
                  </a:rPr>
                  <a:t>y</a:t>
                </a:r>
                <a:r>
                  <a:rPr lang="en-US" sz="3200" dirty="0">
                    <a:ea typeface="Cambria Math" pitchFamily="18" charset="0"/>
                  </a:rPr>
                  <a:t> must be </a:t>
                </a:r>
                <a:r>
                  <a:rPr lang="en-US" sz="3200" dirty="0" smtClean="0">
                    <a:ea typeface="Cambria Math" pitchFamily="18" charset="0"/>
                  </a:rPr>
                  <a:t>chosen </a:t>
                </a:r>
                <a:r>
                  <a:rPr lang="en-US" sz="3200" dirty="0">
                    <a:ea typeface="Cambria Math" pitchFamily="18" charset="0"/>
                  </a:rPr>
                  <a:t>from each of the sums. There is </a:t>
                </a:r>
                <a:r>
                  <a:rPr lang="en-US" sz="3200" dirty="0" smtClean="0">
                    <a:ea typeface="Cambria Math" pitchFamily="18" charset="0"/>
                  </a:rPr>
                  <a:t>only one </a:t>
                </a:r>
                <a:r>
                  <a:rPr lang="en-US" sz="3200" dirty="0">
                    <a:ea typeface="Cambria Math" pitchFamily="18" charset="0"/>
                  </a:rPr>
                  <a:t>way to do this. So, the </a:t>
                </a:r>
                <a:r>
                  <a:rPr lang="en-US" sz="3200" dirty="0" smtClean="0">
                    <a:ea typeface="Cambria Math" pitchFamily="18" charset="0"/>
                  </a:rPr>
                  <a:t>coefficient </a:t>
                </a:r>
                <a:r>
                  <a:rPr lang="en-US" sz="3200" dirty="0">
                    <a:ea typeface="Cambria Math" pitchFamily="18" charset="0"/>
                  </a:rPr>
                  <a:t>of</a:t>
                </a:r>
                <a:r>
                  <a:rPr lang="en-US" sz="3200" i="1" dirty="0">
                    <a:ea typeface="Cambria Math" pitchFamily="18" charset="0"/>
                  </a:rPr>
                  <a:t>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y</a:t>
                </a:r>
                <a:r>
                  <a:rPr lang="en-US" sz="3200" baseline="30000" dirty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dirty="0"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is </a:t>
                </a:r>
                <a:r>
                  <a:rPr lang="en-US" sz="3200" b="1" dirty="0">
                    <a:solidFill>
                      <a:srgbClr val="66FF33"/>
                    </a:solidFill>
                    <a:ea typeface="Cambria Math" pitchFamily="18" charset="0"/>
                  </a:rPr>
                  <a:t>1</a:t>
                </a:r>
                <a:r>
                  <a:rPr lang="en-US" sz="3200" dirty="0">
                    <a:ea typeface="Cambria Math" pitchFamily="18" charset="0"/>
                  </a:rPr>
                  <a:t>. </a:t>
                </a:r>
              </a:p>
              <a:p>
                <a:r>
                  <a:rPr lang="en-US" sz="3200" dirty="0"/>
                  <a:t>This is a </a:t>
                </a:r>
                <a:r>
                  <a:rPr lang="en-US" sz="3200" dirty="0" smtClean="0"/>
                  <a:t>counting argument </a:t>
                </a:r>
                <a:r>
                  <a:rPr lang="en-US" sz="3200" dirty="0"/>
                  <a:t>to show that </a:t>
                </a:r>
                <a:r>
                  <a:rPr lang="en-US" sz="3200" dirty="0" smtClean="0"/>
                  <a:t> </a:t>
                </a:r>
                <a:br>
                  <a:rPr lang="en-US" sz="3200" dirty="0" smtClean="0"/>
                </a:br>
                <a:r>
                  <a:rPr lang="en-US" sz="3200" dirty="0" smtClean="0"/>
                  <a:t>(</a:t>
                </a:r>
                <a:r>
                  <a:rPr lang="en-US" sz="3200" i="1" dirty="0"/>
                  <a:t>x </a:t>
                </a:r>
                <a:r>
                  <a:rPr lang="en-US" sz="3200" dirty="0"/>
                  <a:t>+ </a:t>
                </a:r>
                <a:r>
                  <a:rPr lang="en-US" sz="3200" i="1" dirty="0"/>
                  <a:t>y</a:t>
                </a:r>
                <a:r>
                  <a:rPr lang="en-US" sz="3200" dirty="0"/>
                  <a:t>)</a:t>
                </a:r>
                <a:r>
                  <a:rPr lang="en-US" sz="3200" baseline="30000" dirty="0">
                    <a:ea typeface="Cambria Math" pitchFamily="18" charset="0"/>
                  </a:rPr>
                  <a:t>3</a:t>
                </a:r>
                <a:r>
                  <a:rPr lang="en-US" sz="3200" dirty="0"/>
                  <a:t> = </a:t>
                </a:r>
                <a:r>
                  <a:rPr lang="en-US" sz="3200" i="1" dirty="0">
                    <a:ea typeface="Cambria Math" pitchFamily="18" charset="0"/>
                  </a:rPr>
                  <a:t>x</a:t>
                </a:r>
                <a:r>
                  <a:rPr lang="en-US" sz="3200" baseline="30000" dirty="0">
                    <a:ea typeface="Cambria Math" pitchFamily="18" charset="0"/>
                  </a:rPr>
                  <a:t>3</a:t>
                </a:r>
                <a:r>
                  <a:rPr lang="en-US" sz="3200" i="1" dirty="0"/>
                  <a:t> </a:t>
                </a:r>
                <a:r>
                  <a:rPr lang="en-US" sz="3200" dirty="0"/>
                  <a:t>+</a:t>
                </a:r>
                <a:r>
                  <a:rPr lang="en-US" sz="3200" i="1" dirty="0"/>
                  <a:t> </a:t>
                </a:r>
                <a:r>
                  <a:rPr lang="en-US" sz="3200" dirty="0">
                    <a:ea typeface="Cambria Math" pitchFamily="18" charset="0"/>
                  </a:rPr>
                  <a:t>3</a:t>
                </a:r>
                <a:r>
                  <a:rPr lang="en-US" sz="3200" i="1" dirty="0">
                    <a:ea typeface="Cambria Math" pitchFamily="18" charset="0"/>
                  </a:rPr>
                  <a:t>x</a:t>
                </a:r>
                <a:r>
                  <a:rPr lang="en-US" sz="3200" baseline="30000" dirty="0">
                    <a:ea typeface="Cambria Math" pitchFamily="18" charset="0"/>
                  </a:rPr>
                  <a:t>2</a:t>
                </a:r>
                <a:r>
                  <a:rPr lang="en-US" sz="3200" i="1" dirty="0">
                    <a:ea typeface="Cambria Math" pitchFamily="18" charset="0"/>
                  </a:rPr>
                  <a:t>y </a:t>
                </a:r>
                <a:r>
                  <a:rPr lang="en-US" sz="3200" dirty="0"/>
                  <a:t>+</a:t>
                </a:r>
                <a:r>
                  <a:rPr lang="en-US" sz="3200" i="1" dirty="0"/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3</a:t>
                </a:r>
                <a:r>
                  <a:rPr lang="en-US" sz="3200" i="1" dirty="0" smtClean="0">
                    <a:ea typeface="Cambria Math" pitchFamily="18" charset="0"/>
                  </a:rPr>
                  <a:t>xy</a:t>
                </a:r>
                <a:r>
                  <a:rPr lang="en-US" sz="3200" baseline="30000" dirty="0" smtClean="0">
                    <a:ea typeface="Cambria Math" pitchFamily="18" charset="0"/>
                  </a:rPr>
                  <a:t>2</a:t>
                </a:r>
                <a:r>
                  <a:rPr lang="en-US" sz="3200" i="1" dirty="0" smtClean="0"/>
                  <a:t> </a:t>
                </a:r>
                <a:r>
                  <a:rPr lang="en-US" sz="3200" dirty="0"/>
                  <a:t>+</a:t>
                </a:r>
                <a:r>
                  <a:rPr lang="en-US" sz="3200" i="1" dirty="0"/>
                  <a:t> </a:t>
                </a:r>
                <a:r>
                  <a:rPr lang="en-US" sz="3200" i="1" dirty="0" smtClean="0">
                    <a:ea typeface="Cambria Math" pitchFamily="18" charset="0"/>
                  </a:rPr>
                  <a:t>y</a:t>
                </a:r>
                <a:r>
                  <a:rPr lang="en-US" sz="3200" baseline="30000" dirty="0" smtClean="0">
                    <a:ea typeface="Cambria Math" pitchFamily="18" charset="0"/>
                  </a:rPr>
                  <a:t>3</a:t>
                </a:r>
                <a:endParaRPr lang="en-US" sz="3200" i="1" dirty="0" smtClean="0"/>
              </a:p>
              <a:p>
                <a:pPr marL="0" indent="0">
                  <a:buNone/>
                </a:pPr>
                <a:r>
                  <a:rPr lang="en-US" sz="3200" dirty="0"/>
                  <a:t> </a:t>
                </a:r>
                <a:r>
                  <a:rPr lang="en-US" sz="3200" dirty="0" smtClean="0"/>
                  <a:t> 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y</a:t>
                </a:r>
                <a:r>
                  <a:rPr lang="en-US" sz="3200" dirty="0">
                    <a:solidFill>
                      <a:schemeClr val="tx1"/>
                    </a:solidFill>
                  </a:rPr>
                  <a:t>)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dirty="0">
                    <a:solidFill>
                      <a:schemeClr val="tx1"/>
                    </a:solidFill>
                  </a:rPr>
                  <a:t> = </a:t>
                </a:r>
                <a:r>
                  <a:rPr lang="en-US" sz="3200" dirty="0" smtClean="0">
                    <a:solidFill>
                      <a:srgbClr val="66FF33"/>
                    </a:solidFill>
                  </a:rPr>
                  <a:t>1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x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x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y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xy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 smtClean="0">
                    <a:solidFill>
                      <a:srgbClr val="66FF33"/>
                    </a:solidFill>
                  </a:rPr>
                  <a:t>1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y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endParaRPr lang="en-US" sz="3200" i="1" dirty="0">
                  <a:solidFill>
                    <a:schemeClr val="tx1"/>
                  </a:solidFill>
                </a:endParaRPr>
              </a:p>
              <a:p>
                <a:endParaRPr lang="en-US" sz="32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685800"/>
                <a:ext cx="10134600" cy="5943600"/>
              </a:xfrm>
              <a:blipFill>
                <a:blip r:embed="rId2"/>
                <a:stretch>
                  <a:fillRect l="-1384" b="-1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534400" y="412072"/>
                <a:ext cx="3768188" cy="10604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rgbClr val="FFFF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400" y="412072"/>
                <a:ext cx="3768188" cy="10604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48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160" y="78409"/>
            <a:ext cx="9023440" cy="667327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Expanding </a:t>
            </a:r>
            <a:r>
              <a:rPr lang="en-US" sz="3600" dirty="0">
                <a:solidFill>
                  <a:srgbClr val="FFFF00"/>
                </a:solidFill>
              </a:rPr>
              <a:t>(</a:t>
            </a:r>
            <a:r>
              <a:rPr lang="en-US" sz="3600" i="1" dirty="0">
                <a:solidFill>
                  <a:srgbClr val="FFFF00"/>
                </a:solidFill>
              </a:rPr>
              <a:t>x </a:t>
            </a:r>
            <a:r>
              <a:rPr lang="en-US" sz="3600" dirty="0">
                <a:solidFill>
                  <a:srgbClr val="FFFF00"/>
                </a:solidFill>
              </a:rPr>
              <a:t>+ </a:t>
            </a:r>
            <a:r>
              <a:rPr lang="en-US" sz="3600" i="1" dirty="0">
                <a:solidFill>
                  <a:srgbClr val="FFFF00"/>
                </a:solidFill>
              </a:rPr>
              <a:t>y</a:t>
            </a:r>
            <a:r>
              <a:rPr lang="en-US" sz="3600" dirty="0">
                <a:solidFill>
                  <a:srgbClr val="FFFF00"/>
                </a:solidFill>
              </a:rPr>
              <a:t>)</a:t>
            </a:r>
            <a:r>
              <a:rPr lang="en-US" sz="3600" baseline="30000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3600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600" dirty="0">
                <a:solidFill>
                  <a:srgbClr val="FFFF00"/>
                </a:solidFill>
              </a:rPr>
              <a:t>(</a:t>
            </a:r>
            <a:r>
              <a:rPr lang="en-US" sz="3600" i="1" dirty="0">
                <a:solidFill>
                  <a:srgbClr val="FFFF00"/>
                </a:solidFill>
              </a:rPr>
              <a:t>x </a:t>
            </a:r>
            <a:r>
              <a:rPr lang="en-US" sz="3600" dirty="0">
                <a:solidFill>
                  <a:srgbClr val="FFFF00"/>
                </a:solidFill>
              </a:rPr>
              <a:t>+ </a:t>
            </a:r>
            <a:r>
              <a:rPr lang="en-US" sz="3600" i="1" dirty="0">
                <a:solidFill>
                  <a:srgbClr val="FFFF00"/>
                </a:solidFill>
              </a:rPr>
              <a:t>y</a:t>
            </a:r>
            <a:r>
              <a:rPr lang="en-US" sz="3600" dirty="0">
                <a:solidFill>
                  <a:srgbClr val="FFFF00"/>
                </a:solidFill>
              </a:rPr>
              <a:t>)</a:t>
            </a:r>
            <a:r>
              <a:rPr lang="en-US" sz="3600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600" dirty="0">
                <a:solidFill>
                  <a:srgbClr val="FFFF00"/>
                </a:solidFill>
              </a:rPr>
              <a:t>(</a:t>
            </a:r>
            <a:r>
              <a:rPr lang="en-US" sz="3600" i="1" dirty="0">
                <a:solidFill>
                  <a:srgbClr val="FFFF00"/>
                </a:solidFill>
              </a:rPr>
              <a:t>x </a:t>
            </a:r>
            <a:r>
              <a:rPr lang="en-US" sz="3600" dirty="0">
                <a:solidFill>
                  <a:srgbClr val="FFFF00"/>
                </a:solidFill>
              </a:rPr>
              <a:t>+ </a:t>
            </a:r>
            <a:r>
              <a:rPr lang="en-US" sz="3600" i="1" dirty="0">
                <a:solidFill>
                  <a:srgbClr val="FFFF00"/>
                </a:solidFill>
              </a:rPr>
              <a:t>y</a:t>
            </a:r>
            <a:r>
              <a:rPr lang="en-US" sz="3600" dirty="0">
                <a:solidFill>
                  <a:srgbClr val="FFFF00"/>
                </a:solidFill>
              </a:rPr>
              <a:t>) (</a:t>
            </a:r>
            <a:r>
              <a:rPr lang="en-US" sz="3600" i="1" dirty="0">
                <a:solidFill>
                  <a:srgbClr val="FFFF00"/>
                </a:solidFill>
              </a:rPr>
              <a:t>x </a:t>
            </a:r>
            <a:r>
              <a:rPr lang="en-US" sz="3600" dirty="0">
                <a:solidFill>
                  <a:srgbClr val="FFFF00"/>
                </a:solidFill>
              </a:rPr>
              <a:t>+ </a:t>
            </a:r>
            <a:r>
              <a:rPr lang="en-US" sz="3600" i="1" dirty="0">
                <a:solidFill>
                  <a:srgbClr val="FFFF00"/>
                </a:solidFill>
              </a:rPr>
              <a:t>y</a:t>
            </a:r>
            <a:r>
              <a:rPr lang="en-US" sz="3600" dirty="0" smtClean="0">
                <a:solidFill>
                  <a:srgbClr val="FFFF00"/>
                </a:solidFill>
              </a:rPr>
              <a:t>) </a:t>
            </a:r>
            <a:r>
              <a:rPr lang="en-US" sz="3100" dirty="0" smtClean="0">
                <a:solidFill>
                  <a:srgbClr val="66FF33"/>
                </a:solidFill>
              </a:rPr>
              <a:t>[Continue]</a:t>
            </a:r>
            <a:endParaRPr lang="en-US" sz="3100" dirty="0">
              <a:solidFill>
                <a:srgbClr val="66FF33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685800"/>
                <a:ext cx="10591800" cy="59436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3200" dirty="0" smtClean="0"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y</a:t>
                </a:r>
                <a:r>
                  <a:rPr lang="en-US" sz="3200" dirty="0">
                    <a:solidFill>
                      <a:schemeClr val="tx1"/>
                    </a:solidFill>
                  </a:rPr>
                  <a:t>)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s-ES" sz="3200" dirty="0">
                    <a:solidFill>
                      <a:schemeClr val="tx1"/>
                    </a:solidFill>
                  </a:rPr>
                  <a:t>= (</a:t>
                </a:r>
                <a:r>
                  <a:rPr lang="es-ES" sz="3200" i="1" dirty="0">
                    <a:solidFill>
                      <a:schemeClr val="tx1"/>
                    </a:solidFill>
                  </a:rPr>
                  <a:t>xx </a:t>
                </a:r>
                <a:r>
                  <a:rPr lang="es-ES" sz="3200" dirty="0">
                    <a:solidFill>
                      <a:schemeClr val="tx1"/>
                    </a:solidFill>
                  </a:rPr>
                  <a:t>+ </a:t>
                </a:r>
                <a:r>
                  <a:rPr lang="es-ES" sz="3200" i="1" dirty="0" err="1">
                    <a:solidFill>
                      <a:schemeClr val="tx1"/>
                    </a:solidFill>
                  </a:rPr>
                  <a:t>xy</a:t>
                </a:r>
                <a:r>
                  <a:rPr lang="es-E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s-ES" sz="3200" dirty="0">
                    <a:solidFill>
                      <a:schemeClr val="tx1"/>
                    </a:solidFill>
                  </a:rPr>
                  <a:t>+ </a:t>
                </a:r>
                <a:r>
                  <a:rPr lang="es-ES" sz="3200" i="1" dirty="0" err="1">
                    <a:solidFill>
                      <a:schemeClr val="tx1"/>
                    </a:solidFill>
                  </a:rPr>
                  <a:t>yx</a:t>
                </a:r>
                <a:r>
                  <a:rPr lang="es-E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s-ES" sz="3200" dirty="0">
                    <a:solidFill>
                      <a:schemeClr val="tx1"/>
                    </a:solidFill>
                  </a:rPr>
                  <a:t>+ </a:t>
                </a:r>
                <a:r>
                  <a:rPr lang="es-ES" sz="3200" i="1" dirty="0" err="1">
                    <a:solidFill>
                      <a:schemeClr val="tx1"/>
                    </a:solidFill>
                  </a:rPr>
                  <a:t>yy</a:t>
                </a:r>
                <a:r>
                  <a:rPr lang="es-ES" sz="3200" dirty="0">
                    <a:solidFill>
                      <a:schemeClr val="tx1"/>
                    </a:solidFill>
                  </a:rPr>
                  <a:t>)(</a:t>
                </a:r>
                <a:r>
                  <a:rPr lang="es-ES" sz="3200" i="1" dirty="0">
                    <a:solidFill>
                      <a:schemeClr val="tx1"/>
                    </a:solidFill>
                  </a:rPr>
                  <a:t>x </a:t>
                </a:r>
                <a:r>
                  <a:rPr lang="es-ES" sz="3200" dirty="0">
                    <a:solidFill>
                      <a:schemeClr val="tx1"/>
                    </a:solidFill>
                  </a:rPr>
                  <a:t>+ </a:t>
                </a:r>
                <a:r>
                  <a:rPr lang="es-ES" sz="3200" i="1" dirty="0">
                    <a:solidFill>
                      <a:schemeClr val="tx1"/>
                    </a:solidFill>
                  </a:rPr>
                  <a:t>y</a:t>
                </a:r>
                <a:r>
                  <a:rPr lang="es-ES" sz="320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3200" dirty="0">
                    <a:solidFill>
                      <a:schemeClr val="tx1"/>
                    </a:solidFill>
                  </a:rPr>
                  <a:t>=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xxx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 err="1">
                    <a:solidFill>
                      <a:schemeClr val="tx1"/>
                    </a:solidFill>
                  </a:rPr>
                  <a:t>xxy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 err="1">
                    <a:solidFill>
                      <a:schemeClr val="tx1"/>
                    </a:solidFill>
                  </a:rPr>
                  <a:t>xyx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 err="1">
                    <a:solidFill>
                      <a:schemeClr val="tx1"/>
                    </a:solidFill>
                  </a:rPr>
                  <a:t>xyy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 err="1">
                    <a:solidFill>
                      <a:schemeClr val="tx1"/>
                    </a:solidFill>
                  </a:rPr>
                  <a:t>yxx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 err="1">
                    <a:solidFill>
                      <a:schemeClr val="tx1"/>
                    </a:solidFill>
                  </a:rPr>
                  <a:t>yxy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 err="1">
                    <a:solidFill>
                      <a:schemeClr val="tx1"/>
                    </a:solidFill>
                  </a:rPr>
                  <a:t>yyx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 err="1" smtClean="0">
                    <a:solidFill>
                      <a:schemeClr val="tx1"/>
                    </a:solidFill>
                  </a:rPr>
                  <a:t>yyy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r>
                  <a:rPr lang="en-US" sz="3200" dirty="0" smtClean="0"/>
                  <a:t>This </a:t>
                </a:r>
                <a:r>
                  <a:rPr lang="en-US" sz="3200" dirty="0"/>
                  <a:t>is a </a:t>
                </a:r>
                <a:r>
                  <a:rPr lang="en-US" sz="3200" dirty="0" smtClean="0"/>
                  <a:t>counting argument </a:t>
                </a:r>
                <a:r>
                  <a:rPr lang="en-US" sz="3200" dirty="0"/>
                  <a:t>to show that </a:t>
                </a:r>
                <a:r>
                  <a:rPr lang="en-US" sz="3200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sz="3200" dirty="0" smtClean="0"/>
                  <a:t>(</a:t>
                </a:r>
                <a:r>
                  <a:rPr lang="en-US" sz="3200" i="1" dirty="0"/>
                  <a:t>x </a:t>
                </a:r>
                <a:r>
                  <a:rPr lang="en-US" sz="3200" dirty="0"/>
                  <a:t>+ </a:t>
                </a:r>
                <a:r>
                  <a:rPr lang="en-US" sz="3200" i="1" dirty="0"/>
                  <a:t>y</a:t>
                </a:r>
                <a:r>
                  <a:rPr lang="en-US" sz="3200" dirty="0"/>
                  <a:t>)</a:t>
                </a:r>
                <a:r>
                  <a:rPr lang="en-US" sz="3200" baseline="30000" dirty="0">
                    <a:ea typeface="Cambria Math" pitchFamily="18" charset="0"/>
                  </a:rPr>
                  <a:t>3</a:t>
                </a:r>
                <a:r>
                  <a:rPr lang="en-US" sz="3200" dirty="0"/>
                  <a:t> = </a:t>
                </a:r>
                <a:r>
                  <a:rPr lang="en-US" sz="3200" i="1" dirty="0">
                    <a:ea typeface="Cambria Math" pitchFamily="18" charset="0"/>
                  </a:rPr>
                  <a:t>x</a:t>
                </a:r>
                <a:r>
                  <a:rPr lang="en-US" sz="3200" baseline="30000" dirty="0">
                    <a:ea typeface="Cambria Math" pitchFamily="18" charset="0"/>
                  </a:rPr>
                  <a:t>3</a:t>
                </a:r>
                <a:r>
                  <a:rPr lang="en-US" sz="3200" i="1" dirty="0"/>
                  <a:t> </a:t>
                </a:r>
                <a:r>
                  <a:rPr lang="en-US" sz="3200" dirty="0"/>
                  <a:t>+ </a:t>
                </a:r>
                <a:r>
                  <a:rPr lang="en-US" sz="3200" dirty="0">
                    <a:ea typeface="Cambria Math" pitchFamily="18" charset="0"/>
                  </a:rPr>
                  <a:t>3</a:t>
                </a:r>
                <a:r>
                  <a:rPr lang="en-US" sz="3200" i="1" dirty="0">
                    <a:ea typeface="Cambria Math" pitchFamily="18" charset="0"/>
                  </a:rPr>
                  <a:t>x</a:t>
                </a:r>
                <a:r>
                  <a:rPr lang="en-US" sz="3200" baseline="30000" dirty="0">
                    <a:ea typeface="Cambria Math" pitchFamily="18" charset="0"/>
                  </a:rPr>
                  <a:t>2</a:t>
                </a:r>
                <a:r>
                  <a:rPr lang="en-US" sz="3200" i="1" dirty="0">
                    <a:ea typeface="Cambria Math" pitchFamily="18" charset="0"/>
                  </a:rPr>
                  <a:t>y </a:t>
                </a:r>
                <a:r>
                  <a:rPr lang="en-US" sz="3200" dirty="0"/>
                  <a:t>+</a:t>
                </a:r>
                <a:r>
                  <a:rPr lang="en-US" sz="3200" i="1" dirty="0"/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3</a:t>
                </a:r>
                <a:r>
                  <a:rPr lang="en-US" sz="3200" i="1" dirty="0" smtClean="0">
                    <a:ea typeface="Cambria Math" pitchFamily="18" charset="0"/>
                  </a:rPr>
                  <a:t>xy</a:t>
                </a:r>
                <a:r>
                  <a:rPr lang="en-US" sz="3200" baseline="30000" dirty="0" smtClean="0">
                    <a:ea typeface="Cambria Math" pitchFamily="18" charset="0"/>
                  </a:rPr>
                  <a:t>2</a:t>
                </a:r>
                <a:r>
                  <a:rPr lang="en-US" sz="3200" i="1" dirty="0" smtClean="0"/>
                  <a:t> </a:t>
                </a:r>
                <a:r>
                  <a:rPr lang="en-US" sz="3200" dirty="0"/>
                  <a:t>+</a:t>
                </a:r>
                <a:r>
                  <a:rPr lang="en-US" sz="3200" i="1" dirty="0"/>
                  <a:t> </a:t>
                </a:r>
                <a:r>
                  <a:rPr lang="en-US" sz="3200" i="1" dirty="0" smtClean="0">
                    <a:ea typeface="Cambria Math" pitchFamily="18" charset="0"/>
                  </a:rPr>
                  <a:t>y</a:t>
                </a:r>
                <a:r>
                  <a:rPr lang="en-US" sz="3200" baseline="30000" dirty="0" smtClean="0">
                    <a:ea typeface="Cambria Math" pitchFamily="18" charset="0"/>
                  </a:rPr>
                  <a:t>3</a:t>
                </a:r>
                <a:endParaRPr lang="en-US" sz="3200" i="1" dirty="0" smtClean="0"/>
              </a:p>
              <a:p>
                <a:pPr marL="0" indent="0"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y</a:t>
                </a:r>
                <a:r>
                  <a:rPr lang="en-US" sz="3200" dirty="0">
                    <a:solidFill>
                      <a:schemeClr val="tx1"/>
                    </a:solidFill>
                  </a:rPr>
                  <a:t>)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dirty="0">
                    <a:solidFill>
                      <a:schemeClr val="tx1"/>
                    </a:solidFill>
                  </a:rPr>
                  <a:t> = </a:t>
                </a:r>
                <a:r>
                  <a:rPr lang="en-US" sz="3200" dirty="0" smtClean="0">
                    <a:solidFill>
                      <a:srgbClr val="66FF33"/>
                    </a:solidFill>
                  </a:rPr>
                  <a:t>1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x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x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y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rgbClr val="66FF33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xy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 smtClean="0">
                    <a:solidFill>
                      <a:srgbClr val="66FF33"/>
                    </a:solidFill>
                  </a:rPr>
                  <a:t>1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y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endParaRPr lang="en-US" sz="3200" i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200" dirty="0">
                    <a:solidFill>
                      <a:schemeClr val="tx1"/>
                    </a:solidFill>
                  </a:rPr>
                  <a:t>(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y</a:t>
                </a:r>
                <a:r>
                  <a:rPr lang="en-US" sz="3200" dirty="0">
                    <a:solidFill>
                      <a:schemeClr val="tx1"/>
                    </a:solidFill>
                  </a:rPr>
                  <a:t>)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dirty="0">
                    <a:solidFill>
                      <a:schemeClr val="tx1"/>
                    </a:solidFill>
                  </a:rPr>
                  <a:t> =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C</a:t>
                </a:r>
                <a:r>
                  <a:rPr lang="en-US" sz="3200" dirty="0">
                    <a:solidFill>
                      <a:srgbClr val="66FF33"/>
                    </a:solidFill>
                    <a:ea typeface="Cambria Math" pitchFamily="18" charset="0"/>
                  </a:rPr>
                  <a:t>(3 , 3) 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x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+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C</a:t>
                </a:r>
                <a:r>
                  <a:rPr lang="en-US" sz="3200" dirty="0">
                    <a:solidFill>
                      <a:srgbClr val="66FF33"/>
                    </a:solidFill>
                    <a:ea typeface="Cambria Math" pitchFamily="18" charset="0"/>
                  </a:rPr>
                  <a:t>(3 , 2) 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x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y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C</a:t>
                </a:r>
                <a:r>
                  <a:rPr lang="en-US" sz="3200" dirty="0">
                    <a:solidFill>
                      <a:srgbClr val="66FF33"/>
                    </a:solidFill>
                    <a:ea typeface="Cambria Math" pitchFamily="18" charset="0"/>
                  </a:rPr>
                  <a:t>(3 , 1) 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xy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+ </a:t>
                </a:r>
                <a:r>
                  <a:rPr lang="en-US" sz="3200" i="1" dirty="0">
                    <a:solidFill>
                      <a:srgbClr val="66FF33"/>
                    </a:solidFill>
                    <a:ea typeface="Cambria Math" pitchFamily="18" charset="0"/>
                  </a:rPr>
                  <a:t>C</a:t>
                </a:r>
                <a:r>
                  <a:rPr lang="en-US" sz="3200" dirty="0">
                    <a:solidFill>
                      <a:srgbClr val="66FF33"/>
                    </a:solidFill>
                    <a:ea typeface="Cambria Math" pitchFamily="18" charset="0"/>
                  </a:rPr>
                  <a:t>(3 , 0) 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y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</a:p>
              <a:p>
                <a:pPr marL="0" indent="0"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x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y</a:t>
                </a:r>
                <a:r>
                  <a:rPr lang="en-US" sz="3200" dirty="0">
                    <a:solidFill>
                      <a:schemeClr val="tx1"/>
                    </a:solidFill>
                  </a:rPr>
                  <a:t>)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 x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 x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y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 xy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 y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</a:p>
              <a:p>
                <a:pPr marL="0" indent="0"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</a:rPr>
                  <a:t>Notice that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32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3200" dirty="0">
                    <a:solidFill>
                      <a:schemeClr val="tx1"/>
                    </a:solidFill>
                  </a:rPr>
                  <a:t>+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y</a:t>
                </a:r>
                <a:r>
                  <a:rPr lang="en-US" sz="3200" dirty="0">
                    <a:solidFill>
                      <a:schemeClr val="tx1"/>
                    </a:solidFill>
                  </a:rPr>
                  <a:t>)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 x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 x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y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i="1" dirty="0">
                    <a:solidFill>
                      <a:schemeClr val="tx1"/>
                    </a:solidFill>
                    <a:ea typeface="Cambria Math" pitchFamily="18" charset="0"/>
                  </a:rPr>
                  <a:t> xy</a:t>
                </a:r>
                <a:r>
                  <a:rPr lang="en-US" sz="3200" baseline="30000" dirty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 y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ea typeface="Cambria Math" pitchFamily="18" charset="0"/>
                  </a:rPr>
                  <a:t>3</a:t>
                </a:r>
                <a:endParaRPr lang="en-US" sz="3200" i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685800"/>
                <a:ext cx="10591800" cy="5943600"/>
              </a:xfrm>
              <a:blipFill>
                <a:blip r:embed="rId2"/>
                <a:stretch>
                  <a:fillRect l="-1497" t="-2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534400" y="412072"/>
                <a:ext cx="3768188" cy="10604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8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rgbClr val="FFFF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400" y="412072"/>
                <a:ext cx="3768188" cy="10604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840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-36871"/>
            <a:ext cx="8229600" cy="875071"/>
          </a:xfrm>
        </p:spPr>
        <p:txBody>
          <a:bodyPr/>
          <a:lstStyle/>
          <a:p>
            <a:r>
              <a:rPr lang="en-US" smtClean="0"/>
              <a:t>Binomial </a:t>
            </a:r>
            <a:r>
              <a:rPr lang="en-US" dirty="0" smtClean="0"/>
              <a:t>Theorem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43000"/>
                <a:ext cx="11201400" cy="55626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dirty="0" smtClean="0">
                    <a:solidFill>
                      <a:schemeClr val="tx1"/>
                    </a:solidFill>
                  </a:rPr>
                  <a:t>Binomial Theorem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: let </a:t>
                </a:r>
                <a:r>
                  <a:rPr lang="en-US" sz="3200" i="1" dirty="0" smtClean="0"/>
                  <a:t>x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and </a:t>
                </a:r>
                <a:r>
                  <a:rPr lang="en-US" sz="3200" i="1" dirty="0" smtClean="0"/>
                  <a:t>y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be variables, and </a:t>
                </a:r>
                <a:r>
                  <a:rPr lang="en-US" sz="3200" i="1" dirty="0" smtClean="0"/>
                  <a:t>n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a nonnegative integer. Then:</a:t>
                </a:r>
              </a:p>
              <a:p>
                <a:pPr marL="0" indent="0">
                  <a:buNone/>
                </a:pPr>
                <a:endParaRPr lang="en-US" sz="32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en-US" sz="3200" b="0" i="1" dirty="0" smtClean="0">
                  <a:solidFill>
                    <a:srgbClr val="FFFF0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3200" b="0" i="1" dirty="0" smtClean="0">
                  <a:solidFill>
                    <a:srgbClr val="FFFF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3200" b="0" i="1" dirty="0" smtClean="0">
                  <a:solidFill>
                    <a:srgbClr val="FFFF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d>
                        <m:d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32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43000"/>
                <a:ext cx="11201400" cy="5562600"/>
              </a:xfrm>
              <a:blipFill>
                <a:blip r:embed="rId2"/>
                <a:stretch>
                  <a:fillRect l="-1360" t="-2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93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376" y="143394"/>
            <a:ext cx="8229600" cy="694806"/>
          </a:xfrm>
        </p:spPr>
        <p:txBody>
          <a:bodyPr>
            <a:normAutofit fontScale="90000"/>
          </a:bodyPr>
          <a:lstStyle/>
          <a:p>
            <a:r>
              <a:rPr lang="en-US" smtClean="0"/>
              <a:t>Using the Binomial </a:t>
            </a:r>
            <a:r>
              <a:rPr lang="en-US" dirty="0" smtClean="0"/>
              <a:t>Theorem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95400" y="838200"/>
                <a:ext cx="10142376" cy="5524451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sz="3000" b="1" dirty="0" smtClean="0"/>
                  <a:t>Example</a:t>
                </a:r>
                <a:r>
                  <a:rPr lang="en-US" sz="3000" dirty="0"/>
                  <a:t>: what is the </a:t>
                </a:r>
                <a:r>
                  <a:rPr lang="en-US" sz="3000" dirty="0" smtClean="0"/>
                  <a:t>coefficient </a:t>
                </a:r>
                <a:r>
                  <a:rPr lang="en-US" sz="3000" dirty="0"/>
                  <a:t>of </a:t>
                </a:r>
                <a:r>
                  <a:rPr lang="en-US" sz="3000" i="1" dirty="0">
                    <a:solidFill>
                      <a:schemeClr val="tx1"/>
                    </a:solidFill>
                  </a:rPr>
                  <a:t>x</a:t>
                </a:r>
                <a:r>
                  <a:rPr lang="en-US" sz="3000" baseline="30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12</a:t>
                </a:r>
                <a:r>
                  <a:rPr lang="en-US" sz="3000" i="1" dirty="0">
                    <a:solidFill>
                      <a:schemeClr val="tx1"/>
                    </a:solidFill>
                  </a:rPr>
                  <a:t>y</a:t>
                </a:r>
                <a:r>
                  <a:rPr lang="en-US" sz="3000" baseline="30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13</a:t>
                </a:r>
                <a:r>
                  <a:rPr lang="en-US" sz="3000" dirty="0"/>
                  <a:t> </a:t>
                </a:r>
                <a:r>
                  <a:rPr lang="en-US" sz="3000" dirty="0" smtClean="0"/>
                  <a:t>in </a:t>
                </a:r>
                <a:r>
                  <a:rPr lang="en-US" sz="3000" dirty="0"/>
                  <a:t>the </a:t>
                </a:r>
                <a:r>
                  <a:rPr lang="en-US" sz="3000" dirty="0" smtClean="0"/>
                  <a:t>expansion </a:t>
                </a:r>
                <a:r>
                  <a:rPr lang="en-US" sz="3000" dirty="0"/>
                  <a:t>of </a:t>
                </a:r>
                <a:r>
                  <a:rPr lang="en-US" sz="3000" dirty="0" smtClean="0"/>
                  <a:t/>
                </a:r>
                <a:br>
                  <a:rPr lang="en-US" sz="3000" dirty="0" smtClean="0"/>
                </a:br>
                <a:r>
                  <a:rPr lang="en-US" sz="30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30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2</a:t>
                </a:r>
                <a:r>
                  <a:rPr lang="en-US" sz="3000" i="1" dirty="0" smtClean="0">
                    <a:solidFill>
                      <a:schemeClr val="tx1"/>
                    </a:solidFill>
                  </a:rPr>
                  <a:t>x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000" dirty="0" smtClean="0">
                    <a:solidFill>
                      <a:schemeClr val="tx1"/>
                    </a:solidFill>
                    <a:latin typeface="Cambria Math"/>
                    <a:ea typeface="Cambria Math"/>
                  </a:rPr>
                  <a:t>−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0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3</a:t>
                </a:r>
                <a:r>
                  <a:rPr lang="en-US" sz="3000" i="1" dirty="0" smtClean="0">
                    <a:solidFill>
                      <a:schemeClr val="tx1"/>
                    </a:solidFill>
                  </a:rPr>
                  <a:t>y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)</a:t>
                </a:r>
                <a:r>
                  <a:rPr lang="en-US" sz="3000" baseline="300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25</a:t>
                </a:r>
                <a:r>
                  <a:rPr lang="en-US" sz="3000" dirty="0" smtClean="0"/>
                  <a:t>?</a:t>
                </a:r>
              </a:p>
              <a:p>
                <a:pPr marL="0" indent="0">
                  <a:buNone/>
                </a:pPr>
                <a:endParaRPr lang="en-US" sz="600" b="1" dirty="0"/>
              </a:p>
              <a:p>
                <a:pPr marL="0" indent="0">
                  <a:buNone/>
                </a:pPr>
                <a:r>
                  <a:rPr lang="en-US" sz="3000" b="1" dirty="0" smtClean="0">
                    <a:solidFill>
                      <a:schemeClr val="tx1"/>
                    </a:solidFill>
                  </a:rPr>
                  <a:t>Solution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: </a:t>
                </a:r>
                <a:r>
                  <a:rPr lang="en-US" sz="3000" dirty="0">
                    <a:solidFill>
                      <a:schemeClr val="tx1"/>
                    </a:solidFill>
                  </a:rPr>
                  <a:t>we view the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expression </a:t>
                </a:r>
                <a:r>
                  <a:rPr lang="en-US" sz="3000" dirty="0">
                    <a:solidFill>
                      <a:schemeClr val="tx1"/>
                    </a:solidFill>
                  </a:rPr>
                  <a:t>as </a:t>
                </a:r>
                <a:r>
                  <a:rPr lang="en-US" sz="3000" dirty="0" smtClean="0"/>
                  <a:t>((</a:t>
                </a:r>
                <a:r>
                  <a:rPr lang="en-US" sz="3000" dirty="0" smtClean="0">
                    <a:latin typeface="Cambria Math" pitchFamily="18" charset="0"/>
                    <a:ea typeface="Cambria Math" pitchFamily="18" charset="0"/>
                  </a:rPr>
                  <a:t>2</a:t>
                </a:r>
                <a:r>
                  <a:rPr lang="en-US" sz="3000" i="1" dirty="0" smtClean="0"/>
                  <a:t>x</a:t>
                </a:r>
                <a:r>
                  <a:rPr lang="en-US" sz="3000" dirty="0" smtClean="0"/>
                  <a:t>) + (</a:t>
                </a:r>
                <a:r>
                  <a:rPr lang="en-US" sz="3000" dirty="0">
                    <a:latin typeface="Cambria Math"/>
                    <a:ea typeface="Cambria Math"/>
                  </a:rPr>
                  <a:t>−</a:t>
                </a:r>
                <a:r>
                  <a:rPr lang="en-US" sz="3000" dirty="0">
                    <a:latin typeface="Cambria Math" pitchFamily="18" charset="0"/>
                    <a:ea typeface="Cambria Math" pitchFamily="18" charset="0"/>
                  </a:rPr>
                  <a:t>3</a:t>
                </a:r>
                <a:r>
                  <a:rPr lang="en-US" sz="3000" i="1" dirty="0"/>
                  <a:t>y</a:t>
                </a:r>
                <a:r>
                  <a:rPr lang="en-US" sz="3000" dirty="0"/>
                  <a:t>))</a:t>
                </a:r>
                <a:r>
                  <a:rPr lang="en-US" sz="3000" baseline="30000" dirty="0" smtClean="0">
                    <a:latin typeface="Cambria Math" pitchFamily="18" charset="0"/>
                    <a:ea typeface="Cambria Math" pitchFamily="18" charset="0"/>
                  </a:rPr>
                  <a:t>25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sz="3000" dirty="0" smtClean="0">
                    <a:solidFill>
                      <a:schemeClr val="tx1"/>
                    </a:solidFill>
                  </a:rPr>
                  <a:t>         By </a:t>
                </a:r>
                <a:r>
                  <a:rPr lang="en-US" sz="3000" dirty="0">
                    <a:solidFill>
                      <a:schemeClr val="tx1"/>
                    </a:solidFill>
                  </a:rPr>
                  <a:t>the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binomial theorem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+(−</m:t>
                        </m:r>
                        <m:r>
                          <a:rPr 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sup>
                    </m:sSup>
                    <m:r>
                      <a:rPr 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sz="3000" b="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3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0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25</m:t>
                          </m:r>
                        </m:sup>
                        <m:e>
                          <m:d>
                            <m:d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3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000" b="0" i="1" smtClean="0"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en-US" sz="3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1200" dirty="0">
                  <a:latin typeface="Cambria Math" pitchFamily="18" charset="0"/>
                  <a:ea typeface="Cambria Math" pitchFamily="18" charset="0"/>
                </a:endParaRPr>
              </a:p>
              <a:p>
                <a:pPr marL="0" indent="0">
                  <a:buNone/>
                </a:pPr>
                <a:endParaRPr lang="en-US" sz="800" b="1" dirty="0"/>
              </a:p>
              <a:p>
                <a:pPr marL="0" indent="0">
                  <a:buNone/>
                </a:pPr>
                <a:r>
                  <a:rPr lang="en-US" sz="30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The coefficient </a:t>
                </a:r>
                <a:r>
                  <a:rPr lang="en-US" sz="3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of </a:t>
                </a:r>
                <a:r>
                  <a:rPr lang="en-US" sz="3000" i="1" dirty="0">
                    <a:solidFill>
                      <a:schemeClr val="tx1"/>
                    </a:solidFill>
                    <a:ea typeface="Cambria Math" pitchFamily="18" charset="0"/>
                  </a:rPr>
                  <a:t>x</a:t>
                </a:r>
                <a:r>
                  <a:rPr lang="en-US" sz="3000" baseline="30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12</a:t>
                </a:r>
                <a:r>
                  <a:rPr lang="en-US" sz="3000" i="1" dirty="0">
                    <a:solidFill>
                      <a:schemeClr val="tx1"/>
                    </a:solidFill>
                    <a:ea typeface="Cambria Math" pitchFamily="18" charset="0"/>
                  </a:rPr>
                  <a:t>y</a:t>
                </a:r>
                <a:r>
                  <a:rPr lang="en-US" sz="3000" baseline="30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13</a:t>
                </a:r>
                <a:r>
                  <a:rPr lang="en-US" sz="3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0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in </a:t>
                </a:r>
                <a:r>
                  <a:rPr lang="en-US" sz="3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the </a:t>
                </a:r>
                <a:r>
                  <a:rPr lang="en-US" sz="30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expansion </a:t>
                </a:r>
                <a:r>
                  <a:rPr lang="en-US" sz="3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is </a:t>
                </a:r>
                <a:r>
                  <a:rPr lang="en-US" sz="30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obtained when </a:t>
                </a:r>
                <a:r>
                  <a:rPr lang="en-US" sz="3000" i="1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j</a:t>
                </a:r>
                <a:r>
                  <a:rPr lang="en-US" sz="3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= </a:t>
                </a:r>
                <a:r>
                  <a:rPr lang="en-US" sz="30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13</a:t>
                </a:r>
              </a:p>
              <a:p>
                <a:pPr marL="0" indent="0">
                  <a:buNone/>
                </a:pPr>
                <a:endParaRPr lang="en-US" sz="1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</m:num>
                            <m:den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13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sSup>
                        <m:sSup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sup>
                      </m:sSup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num>
                            <m:den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13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!∙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r>
                        <a:rPr lang="en-US" sz="3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13</m:t>
                          </m:r>
                        </m:sup>
                      </m:sSup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0" y="838200"/>
                <a:ext cx="10142376" cy="5524451"/>
              </a:xfrm>
              <a:blipFill>
                <a:blip r:embed="rId2"/>
                <a:stretch>
                  <a:fillRect l="-1263" t="-1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562600" y="2895600"/>
                <a:ext cx="3947747" cy="172034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25</m:t>
                          </m:r>
                        </m:sup>
                        <m:e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𝑗</m:t>
                          </m:r>
                        </m:sup>
                      </m:sSup>
                    </m:oMath>
                  </m:oMathPara>
                </a14:m>
                <a:endParaRPr lang="en-US" sz="18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25</m:t>
                          </m:r>
                        </m:sup>
                        <m:e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𝑗</m:t>
                          </m:r>
                        </m:sup>
                      </m:sSup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2895600"/>
                <a:ext cx="3947747" cy="17203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439499" y="1148892"/>
                <a:ext cx="3752501" cy="11423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>
                  <a:solidFill>
                    <a:srgbClr val="66FF33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9499" y="1148892"/>
                <a:ext cx="3752501" cy="11423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582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anose="020B0600070205080204" pitchFamily="34" charset="-128"/>
              </a:rPr>
              <a:t>Binomial Coefficients</a:t>
            </a:r>
            <a:r>
              <a:rPr lang="en-US" dirty="0" smtClean="0">
                <a:ea typeface="ＭＳ Ｐゴシック" panose="020B0600070205080204" pitchFamily="34" charset="-128"/>
              </a:rPr>
              <a:t>: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802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ea typeface="ＭＳ Ｐゴシック" panose="020B0600070205080204" pitchFamily="34" charset="-128"/>
                  </a:rPr>
                  <a:t>What is the coefficient of the term </a:t>
                </a:r>
                <a:r>
                  <a:rPr lang="en-US" i="1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x</a:t>
                </a:r>
                <a:r>
                  <a:rPr lang="en-US" baseline="300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8</a:t>
                </a:r>
                <a:r>
                  <a:rPr lang="en-US" i="1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y</a:t>
                </a:r>
                <a:r>
                  <a:rPr lang="en-US" baseline="300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12</a:t>
                </a:r>
                <a:r>
                  <a:rPr lang="en-US" dirty="0" smtClean="0">
                    <a:ea typeface="ＭＳ Ｐゴシック" panose="020B0600070205080204" pitchFamily="34" charset="-128"/>
                  </a:rPr>
                  <a:t> in the expansion of</a:t>
                </a:r>
                <a:br>
                  <a:rPr lang="en-US" dirty="0" smtClean="0">
                    <a:ea typeface="ＭＳ Ｐゴシック" panose="020B0600070205080204" pitchFamily="34" charset="-128"/>
                  </a:rPr>
                </a:br>
                <a:r>
                  <a:rPr lang="en-US" dirty="0" smtClean="0">
                    <a:ea typeface="ＭＳ Ｐゴシック" panose="020B0600070205080204" pitchFamily="34" charset="-128"/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(3</a:t>
                </a:r>
                <a:r>
                  <a:rPr lang="en-US" i="1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x</a:t>
                </a:r>
                <a:r>
                  <a:rPr lang="en-US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 + 4</a:t>
                </a:r>
                <a:r>
                  <a:rPr lang="en-US" i="1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y</a:t>
                </a:r>
                <a:r>
                  <a:rPr lang="en-US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)</a:t>
                </a:r>
                <a:r>
                  <a:rPr lang="en-US" baseline="30000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20</a:t>
                </a:r>
                <a:r>
                  <a:rPr lang="en-US" dirty="0" smtClean="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?</a:t>
                </a:r>
              </a:p>
              <a:p>
                <a:pPr marL="457189" lvl="1" indent="0">
                  <a:buNone/>
                </a:pPr>
                <a:r>
                  <a:rPr lang="en-US" dirty="0" smtClean="0">
                    <a:solidFill>
                      <a:srgbClr val="FFFF00"/>
                    </a:solidFill>
                    <a:ea typeface="ＭＳ Ｐゴシック" panose="020B0600070205080204" pitchFamily="34" charset="-128"/>
                  </a:rPr>
                  <a:t>By the binomial theorem, we have</a:t>
                </a:r>
              </a:p>
              <a:p>
                <a:pPr marL="457189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>
                  <a:ea typeface="ＭＳ Ｐゴシック" panose="020B0600070205080204" pitchFamily="34" charset="-128"/>
                </a:endParaRPr>
              </a:p>
              <a:p>
                <a:pPr marL="457189" lvl="1" indent="0">
                  <a:buNone/>
                </a:pPr>
                <a:endParaRPr lang="en-US" sz="1200" dirty="0">
                  <a:ea typeface="ＭＳ Ｐゴシック" panose="020B0600070205080204" pitchFamily="34" charset="-128"/>
                </a:endParaRPr>
              </a:p>
              <a:p>
                <a:pPr marL="457189" lvl="1" indent="0">
                  <a:buNone/>
                </a:pPr>
                <a:r>
                  <a:rPr lang="en-US" dirty="0" smtClean="0">
                    <a:solidFill>
                      <a:srgbClr val="FFFF00"/>
                    </a:solidFill>
                    <a:ea typeface="ＭＳ Ｐゴシック" panose="020B0600070205080204" pitchFamily="34" charset="-128"/>
                  </a:rPr>
                  <a:t>When </a:t>
                </a:r>
                <a:r>
                  <a:rPr lang="en-US" i="1" dirty="0" smtClean="0">
                    <a:solidFill>
                      <a:srgbClr val="FFFF00"/>
                    </a:solidFill>
                    <a:ea typeface="ＭＳ Ｐゴシック" panose="020B0600070205080204" pitchFamily="34" charset="-128"/>
                  </a:rPr>
                  <a:t>j</a:t>
                </a:r>
                <a:r>
                  <a:rPr lang="en-US" dirty="0" smtClean="0">
                    <a:solidFill>
                      <a:srgbClr val="FFFF00"/>
                    </a:solidFill>
                    <a:ea typeface="ＭＳ Ｐゴシック" panose="020B0600070205080204" pitchFamily="34" charset="-128"/>
                  </a:rPr>
                  <a:t> = 12, we have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ea typeface="ＭＳ Ｐゴシック" panose="020B0600070205080204" pitchFamily="34" charset="-128"/>
                </a:endParaRPr>
              </a:p>
              <a:p>
                <a:pPr marL="457189" lvl="1" indent="0">
                  <a:buNone/>
                </a:pPr>
                <a:endParaRPr lang="en-US" sz="1300" dirty="0" smtClean="0">
                  <a:ea typeface="ＭＳ Ｐゴシック" panose="020B0600070205080204" pitchFamily="34" charset="-128"/>
                </a:endParaRPr>
              </a:p>
              <a:p>
                <a:pPr marL="457189" lvl="1" indent="0">
                  <a:buNone/>
                </a:pPr>
                <a:r>
                  <a:rPr lang="en-US" dirty="0" smtClean="0">
                    <a:ea typeface="ＭＳ Ｐゴシック" panose="020B0600070205080204" pitchFamily="34" charset="-128"/>
                  </a:rPr>
                  <a:t>The coefficient is </a:t>
                </a:r>
              </a:p>
              <a:p>
                <a:pPr marL="457189" lvl="1" indent="0">
                  <a:buNone/>
                </a:pPr>
                <a:r>
                  <a:rPr lang="en-US" dirty="0" smtClean="0">
                    <a:ea typeface="ＭＳ Ｐゴシック" panose="020B0600070205080204" pitchFamily="34" charset="-128"/>
                  </a:rPr>
                  <a:t/>
                </a:r>
                <a:br>
                  <a:rPr lang="en-US" dirty="0" smtClean="0">
                    <a:ea typeface="ＭＳ Ｐゴシック" panose="020B0600070205080204" pitchFamily="34" charset="-128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US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13866187326750720</m:t>
                      </m:r>
                    </m:oMath>
                  </m:oMathPara>
                </a14:m>
                <a:endParaRPr lang="en-US" dirty="0" smtClean="0">
                  <a:ea typeface="ＭＳ Ｐゴシック" panose="020B0600070205080204" pitchFamily="34" charset="-128"/>
                </a:endParaRPr>
              </a:p>
            </p:txBody>
          </p:sp>
        </mc:Choice>
        <mc:Fallback xmlns="">
          <p:sp>
            <p:nvSpPr>
              <p:cNvPr id="7680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49" t="-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001000" y="1600200"/>
                <a:ext cx="3752501" cy="11423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>
                  <a:solidFill>
                    <a:srgbClr val="66FF33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0" y="1600200"/>
                <a:ext cx="3752501" cy="11423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207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2143</Words>
  <Application>Microsoft Office PowerPoint</Application>
  <PresentationFormat>Widescreen</PresentationFormat>
  <Paragraphs>440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ＭＳ Ｐゴシック</vt:lpstr>
      <vt:lpstr>Algerian</vt:lpstr>
      <vt:lpstr>arial</vt:lpstr>
      <vt:lpstr>arial</vt:lpstr>
      <vt:lpstr>Calibri</vt:lpstr>
      <vt:lpstr>Cambria</vt:lpstr>
      <vt:lpstr>Cambria Math</vt:lpstr>
      <vt:lpstr>Gulim</vt:lpstr>
      <vt:lpstr>Symbol</vt:lpstr>
      <vt:lpstr>Times New Roman</vt:lpstr>
      <vt:lpstr>1.3PropositionalEquivalences</vt:lpstr>
      <vt:lpstr>6.4 Binomial Coefficients and Identities</vt:lpstr>
      <vt:lpstr>Powers of Binomial Expressions</vt:lpstr>
      <vt:lpstr>Powers of Binomial Expressions</vt:lpstr>
      <vt:lpstr>Expanding (x + y)3 = (x + y) (x + y) (x + y)</vt:lpstr>
      <vt:lpstr>Expanding (x + y)3 = (x + y) (x + y) (x + y) [Continue]</vt:lpstr>
      <vt:lpstr>Expanding (x + y)3 = (x + y) (x + y) (x + y) [Continue]</vt:lpstr>
      <vt:lpstr>Binomial Theorem </vt:lpstr>
      <vt:lpstr>Using the Binomial Theorem</vt:lpstr>
      <vt:lpstr>Binomial Coefficients: Example</vt:lpstr>
      <vt:lpstr>Binomial Coefficients</vt:lpstr>
      <vt:lpstr> A Useful Identity</vt:lpstr>
      <vt:lpstr>Binomial Coefficients</vt:lpstr>
      <vt:lpstr>Binomial Coefficients</vt:lpstr>
      <vt:lpstr>Binomial Coefficients: Pascal’s Identity &amp; Triangle</vt:lpstr>
      <vt:lpstr>Pascal’s Triangle</vt:lpstr>
      <vt:lpstr>PowerPoint Presentation</vt:lpstr>
      <vt:lpstr>How to build Pascal triangle</vt:lpstr>
      <vt:lpstr>PowerPoint Presentation</vt:lpstr>
      <vt:lpstr>Creating Pascal’s Triangle</vt:lpstr>
      <vt:lpstr>PowerPoint Presentation</vt:lpstr>
      <vt:lpstr>PowerPoint Presentation</vt:lpstr>
      <vt:lpstr>PowerPoint Presentation</vt:lpstr>
      <vt:lpstr>Combinations Using Formulas</vt:lpstr>
      <vt:lpstr>Combinations Using Formulas (continued)</vt:lpstr>
      <vt:lpstr>Combinations and Pascal’s Triangle</vt:lpstr>
      <vt:lpstr>PowerPoint Presentation</vt:lpstr>
      <vt:lpstr>PowerPoint Presentation</vt:lpstr>
      <vt:lpstr>PowerPoint Presentation</vt:lpstr>
      <vt:lpstr>PowerPoint Presentation</vt:lpstr>
      <vt:lpstr>The Binomial Theorem</vt:lpstr>
      <vt:lpstr>The Binomial Theorem</vt:lpstr>
      <vt:lpstr>Easier way:</vt:lpstr>
      <vt:lpstr>The Binomial Theorem</vt:lpstr>
      <vt:lpstr>The Binomial Theorem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6.4 Binomial Coefficients and Identities</dc:title>
  <dc:subject>Diacrete Structure</dc:subject>
  <dc:creator/>
  <cp:lastModifiedBy/>
  <cp:revision>1</cp:revision>
  <dcterms:created xsi:type="dcterms:W3CDTF">2013-09-26T11:26:00Z</dcterms:created>
  <dcterms:modified xsi:type="dcterms:W3CDTF">2018-11-27T05:10:21Z</dcterms:modified>
</cp:coreProperties>
</file>