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16"/>
  </p:notesMasterIdLst>
  <p:handoutMasterIdLst>
    <p:handoutMasterId r:id="rId17"/>
  </p:handoutMasterIdLst>
  <p:sldIdLst>
    <p:sldId id="829" r:id="rId2"/>
    <p:sldId id="830" r:id="rId3"/>
    <p:sldId id="831" r:id="rId4"/>
    <p:sldId id="819" r:id="rId5"/>
    <p:sldId id="832" r:id="rId6"/>
    <p:sldId id="820" r:id="rId7"/>
    <p:sldId id="821" r:id="rId8"/>
    <p:sldId id="833" r:id="rId9"/>
    <p:sldId id="822" r:id="rId10"/>
    <p:sldId id="823" r:id="rId11"/>
    <p:sldId id="825" r:id="rId12"/>
    <p:sldId id="826" r:id="rId13"/>
    <p:sldId id="827" r:id="rId14"/>
    <p:sldId id="828" r:id="rId15"/>
  </p:sldIdLst>
  <p:sldSz cx="12192000" cy="6858000"/>
  <p:notesSz cx="10121900" cy="6718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16" userDrawn="1">
          <p15:clr>
            <a:srgbClr val="A4A3A4"/>
          </p15:clr>
        </p15:guide>
        <p15:guide id="2" pos="318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  <a:srgbClr val="93E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486" autoAdjust="0"/>
    <p:restoredTop sz="90852" autoAdjust="0"/>
  </p:normalViewPr>
  <p:slideViewPr>
    <p:cSldViewPr>
      <p:cViewPr varScale="1">
        <p:scale>
          <a:sx n="83" d="100"/>
          <a:sy n="83" d="100"/>
        </p:scale>
        <p:origin x="96" y="4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131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116"/>
        <p:guide pos="3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86157" cy="33591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733401" y="0"/>
            <a:ext cx="4386157" cy="33591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12/20/2017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1219"/>
            <a:ext cx="4386157" cy="33591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33401" y="6381219"/>
            <a:ext cx="4386157" cy="33591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86157" cy="33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35743" y="0"/>
            <a:ext cx="4386157" cy="33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20988" y="503238"/>
            <a:ext cx="4479925" cy="25193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49587" y="3191193"/>
            <a:ext cx="7422727" cy="3023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2385"/>
            <a:ext cx="4386157" cy="33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35743" y="6382385"/>
            <a:ext cx="4386157" cy="33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MY" altLang="en-US" smtClean="0">
              <a:cs typeface="Arial" panose="020B0604020202020204" pitchFamily="34" charset="0"/>
            </a:endParaRPr>
          </a:p>
        </p:txBody>
      </p:sp>
      <p:sp>
        <p:nvSpPr>
          <p:cNvPr id="138244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0" smtClean="0">
                <a:latin typeface="Calibri" panose="020F0502020204030204" pitchFamily="34" charset="0"/>
              </a:rPr>
              <a:t>BCT2083 DISCRETE STRUCTURE &amp; APPLICATIONS </a:t>
            </a:r>
          </a:p>
        </p:txBody>
      </p:sp>
      <p:sp>
        <p:nvSpPr>
          <p:cNvPr id="138245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0" smtClean="0">
                <a:latin typeface="Calibri" panose="020F0502020204030204" pitchFamily="34" charset="0"/>
              </a:rPr>
              <a:t>CHAPTER 2</a:t>
            </a:r>
          </a:p>
        </p:txBody>
      </p:sp>
      <p:sp>
        <p:nvSpPr>
          <p:cNvPr id="13824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9BFB216-BACE-4DE7-964D-C36A2D67D887}" type="slidenum">
              <a:rPr lang="en-US" altLang="en-US" b="0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 b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2285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MY" dirty="0" smtClean="0">
              <a:cs typeface="Arial" panose="020B0604020202020204" pitchFamily="34" charset="0"/>
            </a:endParaRPr>
          </a:p>
        </p:txBody>
      </p:sp>
      <p:sp>
        <p:nvSpPr>
          <p:cNvPr id="143364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b="0" smtClean="0">
                <a:latin typeface="Calibri" panose="020F0502020204030204" pitchFamily="34" charset="0"/>
              </a:rPr>
              <a:t>BCT2083 DISCRETE STRUCTURE &amp; APPLICATIONS </a:t>
            </a:r>
          </a:p>
        </p:txBody>
      </p:sp>
      <p:sp>
        <p:nvSpPr>
          <p:cNvPr id="143365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b="0" smtClean="0">
                <a:latin typeface="Calibri" panose="020F0502020204030204" pitchFamily="34" charset="0"/>
              </a:rPr>
              <a:t>CHAPTER 2</a:t>
            </a:r>
          </a:p>
        </p:txBody>
      </p:sp>
      <p:sp>
        <p:nvSpPr>
          <p:cNvPr id="14336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A872CD8-6690-4AA7-B42C-AA2EF06BBAB7}" type="slidenum">
              <a:rPr lang="en-US" b="0">
                <a:latin typeface="Calibri" panose="020F0502020204030204" pitchFamily="34" charset="0"/>
              </a:rPr>
              <a:pPr eaLnBrk="1" hangingPunct="1"/>
              <a:t>14</a:t>
            </a:fld>
            <a:endParaRPr lang="en-US" b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220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MY" altLang="en-US" smtClean="0">
              <a:cs typeface="Arial" panose="020B0604020202020204" pitchFamily="34" charset="0"/>
            </a:endParaRPr>
          </a:p>
        </p:txBody>
      </p:sp>
      <p:sp>
        <p:nvSpPr>
          <p:cNvPr id="138244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0" smtClean="0">
                <a:latin typeface="Calibri" panose="020F0502020204030204" pitchFamily="34" charset="0"/>
              </a:rPr>
              <a:t>BCT2083 DISCRETE STRUCTURE &amp; APPLICATIONS </a:t>
            </a:r>
          </a:p>
        </p:txBody>
      </p:sp>
      <p:sp>
        <p:nvSpPr>
          <p:cNvPr id="138245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0" smtClean="0">
                <a:latin typeface="Calibri" panose="020F0502020204030204" pitchFamily="34" charset="0"/>
              </a:rPr>
              <a:t>CHAPTER 2</a:t>
            </a:r>
          </a:p>
        </p:txBody>
      </p:sp>
      <p:sp>
        <p:nvSpPr>
          <p:cNvPr id="13824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9BFB216-BACE-4DE7-964D-C36A2D67D887}" type="slidenum">
              <a:rPr lang="en-US" altLang="en-US" b="0">
                <a:latin typeface="Calibri" panose="020F0502020204030204" pitchFamily="34" charset="0"/>
              </a:rPr>
              <a:pPr eaLnBrk="1" hangingPunct="1"/>
              <a:t>4</a:t>
            </a:fld>
            <a:endParaRPr lang="en-US" altLang="en-US" b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230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C9A8B-C97F-4A05-8EB9-D317EABA5A69}" type="slidenum">
              <a:rPr lang="zh-TW" altLang="en-US"/>
              <a:pPr/>
              <a:t>5</a:t>
            </a:fld>
            <a:endParaRPr lang="en-US" altLang="zh-TW"/>
          </a:p>
        </p:txBody>
      </p:sp>
      <p:sp>
        <p:nvSpPr>
          <p:cNvPr id="98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6201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C9A8B-C97F-4A05-8EB9-D317EABA5A69}" type="slidenum">
              <a:rPr lang="zh-TW" altLang="en-US"/>
              <a:pPr/>
              <a:t>6</a:t>
            </a:fld>
            <a:endParaRPr lang="en-US" altLang="zh-TW"/>
          </a:p>
        </p:txBody>
      </p:sp>
      <p:sp>
        <p:nvSpPr>
          <p:cNvPr id="98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6103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78E440-BC6F-4F9F-BB5F-A6C28F9979A7}" type="slidenum">
              <a:rPr lang="zh-TW" altLang="en-US"/>
              <a:pPr/>
              <a:t>7</a:t>
            </a:fld>
            <a:endParaRPr lang="en-US" altLang="zh-TW"/>
          </a:p>
        </p:txBody>
      </p:sp>
      <p:sp>
        <p:nvSpPr>
          <p:cNvPr id="99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2148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78E440-BC6F-4F9F-BB5F-A6C28F9979A7}" type="slidenum">
              <a:rPr lang="zh-TW" altLang="en-US"/>
              <a:pPr/>
              <a:t>8</a:t>
            </a:fld>
            <a:endParaRPr lang="en-US" altLang="zh-TW"/>
          </a:p>
        </p:txBody>
      </p:sp>
      <p:sp>
        <p:nvSpPr>
          <p:cNvPr id="99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0428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78E440-BC6F-4F9F-BB5F-A6C28F9979A7}" type="slidenum">
              <a:rPr lang="zh-TW" altLang="en-US"/>
              <a:pPr/>
              <a:t>9</a:t>
            </a:fld>
            <a:endParaRPr lang="en-US" altLang="zh-TW"/>
          </a:p>
        </p:txBody>
      </p:sp>
      <p:sp>
        <p:nvSpPr>
          <p:cNvPr id="99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0717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C07D47-1428-46DA-9D87-0D92CE25D8B3}" type="slidenum">
              <a:rPr lang="zh-TW" altLang="en-US"/>
              <a:pPr/>
              <a:t>11</a:t>
            </a:fld>
            <a:endParaRPr lang="en-US" altLang="zh-TW"/>
          </a:p>
        </p:txBody>
      </p:sp>
      <p:sp>
        <p:nvSpPr>
          <p:cNvPr id="99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4257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D8C81-9AA3-4EBF-806F-8246EFB0A57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05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chemeClr val="tx1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Advanced Counting Techniques</a:t>
            </a:r>
            <a:br>
              <a:rPr lang="en-US" sz="4400" dirty="0">
                <a:solidFill>
                  <a:schemeClr val="tx1"/>
                </a:solidFill>
              </a:rPr>
            </a:br>
            <a:r>
              <a:rPr lang="en-US" sz="4400" dirty="0" smtClean="0"/>
              <a:t>8.2 </a:t>
            </a:r>
            <a:r>
              <a:rPr lang="en-US" sz="4400" dirty="0"/>
              <a:t>Solving Linear Recurrence Relations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2667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Credit</a:t>
            </a: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Ming - </a:t>
            </a:r>
            <a:r>
              <a:rPr lang="en-US" sz="2800" dirty="0" err="1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Hsuan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Yang, 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Cheng - Chia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Chen,</a:t>
            </a:r>
          </a:p>
          <a:p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Siti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Zanariah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Satari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McGraw - Hill,</a:t>
            </a:r>
          </a:p>
          <a:p>
            <a:r>
              <a:rPr lang="en-US" sz="2800" dirty="0" err="1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Kirack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Sohn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Marc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Pomplun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Yun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Peng, </a:t>
            </a:r>
            <a:endParaRPr lang="en-US" sz="2800" dirty="0" smtClean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Husni Al - Muhtaseb</a:t>
            </a:r>
            <a:endParaRPr lang="en-US" sz="2800" dirty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  <a:p>
            <a:endParaRPr lang="en-US" sz="2800" dirty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874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80666"/>
            <a:ext cx="8229600" cy="599114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TW" dirty="0" smtClean="0"/>
              <a:t>Example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826477"/>
            <a:ext cx="10210800" cy="5556738"/>
          </a:xfrm>
          <a:noFill/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200" dirty="0" smtClean="0">
                <a:solidFill>
                  <a:schemeClr val="tx1"/>
                </a:solidFill>
              </a:rPr>
              <a:t>Find the solution of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a</a:t>
            </a:r>
            <a:r>
              <a:rPr lang="en-US" altLang="zh-TW" sz="3200" i="1" baseline="-25000" dirty="0" smtClean="0">
                <a:solidFill>
                  <a:schemeClr val="tx1"/>
                </a:solidFill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</a:rPr>
              <a:t> =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a</a:t>
            </a:r>
            <a:r>
              <a:rPr lang="en-US" altLang="zh-TW" sz="3200" i="1" baseline="-25000" dirty="0" smtClean="0">
                <a:solidFill>
                  <a:schemeClr val="tx1"/>
                </a:solidFill>
              </a:rPr>
              <a:t>n 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- 1</a:t>
            </a:r>
            <a:r>
              <a:rPr lang="en-US" altLang="zh-TW" sz="3200" dirty="0" smtClean="0">
                <a:solidFill>
                  <a:schemeClr val="tx1"/>
                </a:solidFill>
              </a:rPr>
              <a:t> + 2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a</a:t>
            </a:r>
            <a:r>
              <a:rPr lang="en-US" altLang="zh-TW" sz="3200" i="1" baseline="-25000" dirty="0" smtClean="0">
                <a:solidFill>
                  <a:schemeClr val="tx1"/>
                </a:solidFill>
              </a:rPr>
              <a:t>n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 - 2</a:t>
            </a:r>
            <a:r>
              <a:rPr lang="en-US" altLang="zh-TW" sz="3200" dirty="0" smtClean="0">
                <a:solidFill>
                  <a:schemeClr val="tx1"/>
                </a:solidFill>
              </a:rPr>
              <a:t> for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</a:rPr>
              <a:t> &gt; 1, with initial conditions: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a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0</a:t>
            </a:r>
            <a:r>
              <a:rPr lang="en-US" altLang="zh-TW" sz="3200" dirty="0" smtClean="0">
                <a:solidFill>
                  <a:schemeClr val="tx1"/>
                </a:solidFill>
              </a:rPr>
              <a:t> = 2 and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a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1</a:t>
            </a:r>
            <a:r>
              <a:rPr lang="en-US" altLang="zh-TW" sz="3200" dirty="0" smtClean="0">
                <a:solidFill>
                  <a:schemeClr val="tx1"/>
                </a:solidFill>
              </a:rPr>
              <a:t> = 7.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200" dirty="0" smtClean="0">
                <a:solidFill>
                  <a:srgbClr val="66FF33"/>
                </a:solidFill>
              </a:rPr>
              <a:t>Solution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200" dirty="0" smtClean="0"/>
              <a:t>characteristic equation: </a:t>
            </a:r>
            <a:r>
              <a:rPr lang="en-US" altLang="zh-TW" sz="3200" i="1" dirty="0" smtClean="0"/>
              <a:t>r</a:t>
            </a:r>
            <a:r>
              <a:rPr lang="en-US" altLang="zh-TW" sz="3200" baseline="30000" dirty="0" smtClean="0"/>
              <a:t>2</a:t>
            </a:r>
            <a:r>
              <a:rPr lang="en-US" altLang="zh-TW" sz="3200" dirty="0" smtClean="0"/>
              <a:t> = </a:t>
            </a:r>
            <a:r>
              <a:rPr lang="en-US" altLang="zh-TW" sz="3200" i="1" dirty="0" smtClean="0"/>
              <a:t>r</a:t>
            </a:r>
            <a:r>
              <a:rPr lang="en-US" altLang="zh-TW" sz="3200" dirty="0" smtClean="0"/>
              <a:t> + 2 has roots 2, - 1.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200" dirty="0" smtClean="0">
                <a:solidFill>
                  <a:schemeClr val="tx1"/>
                </a:solidFill>
              </a:rPr>
              <a:t>Hence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a</a:t>
            </a:r>
            <a:r>
              <a:rPr lang="en-US" altLang="zh-TW" sz="3200" i="1" baseline="-25000" dirty="0" smtClean="0">
                <a:solidFill>
                  <a:schemeClr val="tx1"/>
                </a:solidFill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</a:rPr>
              <a:t> = </a:t>
            </a:r>
            <a:r>
              <a:rPr lang="en-US" altLang="zh-TW" sz="32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1</a:t>
            </a:r>
            <a:r>
              <a:rPr lang="en-US" altLang="zh-TW" sz="3200" dirty="0" smtClean="0">
                <a:solidFill>
                  <a:schemeClr val="tx1"/>
                </a:solidFill>
              </a:rPr>
              <a:t> 2</a:t>
            </a:r>
            <a:r>
              <a:rPr lang="en-US" altLang="zh-TW" sz="32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</a:rPr>
              <a:t> + </a:t>
            </a:r>
            <a:r>
              <a:rPr lang="en-US" altLang="zh-TW" sz="32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zh-TW" sz="3200" dirty="0" smtClean="0">
                <a:solidFill>
                  <a:schemeClr val="tx1"/>
                </a:solidFill>
              </a:rPr>
              <a:t> (-1)</a:t>
            </a:r>
            <a:r>
              <a:rPr lang="en-US" altLang="zh-TW" sz="32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</a:rPr>
              <a:t> for all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</a:rPr>
              <a:t> for some </a:t>
            </a:r>
            <a:r>
              <a:rPr lang="en-US" altLang="zh-TW" sz="3200" i="1" dirty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>
                <a:solidFill>
                  <a:schemeClr val="tx1"/>
                </a:solidFill>
              </a:rPr>
              <a:t>1</a:t>
            </a:r>
            <a:r>
              <a:rPr lang="en-US" altLang="zh-TW" sz="3200" dirty="0" smtClean="0">
                <a:solidFill>
                  <a:schemeClr val="tx1"/>
                </a:solidFill>
              </a:rPr>
              <a:t>, </a:t>
            </a:r>
            <a:r>
              <a:rPr lang="en-US" altLang="zh-TW" sz="3200" i="1" dirty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>
                <a:solidFill>
                  <a:schemeClr val="tx1"/>
                </a:solidFill>
              </a:rPr>
              <a:t>2</a:t>
            </a:r>
            <a:r>
              <a:rPr lang="en-US" altLang="zh-TW" sz="3200" dirty="0" smtClean="0">
                <a:solidFill>
                  <a:schemeClr val="tx1"/>
                </a:solidFill>
              </a:rPr>
              <a:t>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200" dirty="0" smtClean="0"/>
              <a:t> </a:t>
            </a:r>
            <a:r>
              <a:rPr lang="en-US" altLang="zh-TW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</a:t>
            </a:r>
            <a:r>
              <a:rPr lang="en-US" altLang="zh-TW" sz="3200" dirty="0" smtClean="0">
                <a:sym typeface="Symbol" panose="05050102010706020507" pitchFamily="18" charset="2"/>
              </a:rPr>
              <a:t> </a:t>
            </a:r>
            <a:r>
              <a:rPr lang="en-US" altLang="zh-TW" sz="3200" i="1" dirty="0" smtClean="0"/>
              <a:t>a</a:t>
            </a:r>
            <a:r>
              <a:rPr lang="en-US" altLang="zh-TW" sz="3200" baseline="-25000" dirty="0" smtClean="0"/>
              <a:t>0</a:t>
            </a:r>
            <a:r>
              <a:rPr lang="en-US" altLang="zh-TW" sz="3200" dirty="0" smtClean="0"/>
              <a:t> = </a:t>
            </a:r>
            <a:r>
              <a:rPr lang="en-US" altLang="zh-TW" sz="3200" i="1" dirty="0" smtClean="0"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/>
              <a:t>1</a:t>
            </a:r>
            <a:r>
              <a:rPr lang="en-US" altLang="zh-TW" sz="3200" dirty="0" smtClean="0"/>
              <a:t> + </a:t>
            </a:r>
            <a:r>
              <a:rPr lang="en-US" altLang="zh-TW" sz="3200" i="1" dirty="0" smtClean="0"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/>
              <a:t>2</a:t>
            </a:r>
            <a:r>
              <a:rPr lang="en-US" altLang="zh-TW" sz="3200" dirty="0" smtClean="0"/>
              <a:t> = 2</a:t>
            </a:r>
          </a:p>
          <a:p>
            <a:pPr>
              <a:buNone/>
            </a:pPr>
            <a:r>
              <a:rPr lang="en-US" altLang="zh-TW" sz="3200" dirty="0" smtClean="0"/>
              <a:t>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a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1</a:t>
            </a:r>
            <a:r>
              <a:rPr lang="en-US" altLang="zh-TW" sz="3200" dirty="0" smtClean="0">
                <a:solidFill>
                  <a:schemeClr val="tx1"/>
                </a:solidFill>
              </a:rPr>
              <a:t> = 2</a:t>
            </a:r>
            <a:r>
              <a:rPr lang="en-US" altLang="zh-TW" sz="32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1</a:t>
            </a:r>
            <a:r>
              <a:rPr lang="en-US" altLang="zh-TW" sz="3200" dirty="0" smtClean="0">
                <a:solidFill>
                  <a:schemeClr val="tx1"/>
                </a:solidFill>
              </a:rPr>
              <a:t> - </a:t>
            </a:r>
            <a:r>
              <a:rPr lang="en-US" altLang="zh-TW" sz="32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zh-TW" sz="3200" dirty="0" smtClean="0">
                <a:solidFill>
                  <a:schemeClr val="tx1"/>
                </a:solidFill>
              </a:rPr>
              <a:t> = 7 </a:t>
            </a:r>
            <a:r>
              <a:rPr lang="en-US" altLang="zh-TW" sz="3200" dirty="0">
                <a:sym typeface="Symbol" panose="05050102010706020507" pitchFamily="18" charset="2"/>
              </a:rPr>
              <a:t></a:t>
            </a:r>
            <a:r>
              <a:rPr lang="en-US" altLang="zh-TW" sz="3200" dirty="0" smtClean="0">
                <a:solidFill>
                  <a:schemeClr val="tx1"/>
                </a:solidFill>
              </a:rPr>
              <a:t> </a:t>
            </a:r>
            <a:r>
              <a:rPr lang="en-US" altLang="zh-TW" sz="32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1</a:t>
            </a:r>
            <a:r>
              <a:rPr lang="en-US" altLang="zh-TW" sz="3200" dirty="0" smtClean="0">
                <a:solidFill>
                  <a:schemeClr val="tx1"/>
                </a:solidFill>
              </a:rPr>
              <a:t> = 3; </a:t>
            </a:r>
            <a:r>
              <a:rPr lang="en-US" altLang="zh-TW" sz="32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zh-TW" sz="3200" dirty="0" smtClean="0">
                <a:solidFill>
                  <a:schemeClr val="tx1"/>
                </a:solidFill>
              </a:rPr>
              <a:t> = - 1</a:t>
            </a:r>
          </a:p>
          <a:p>
            <a:pPr>
              <a:buNone/>
            </a:pPr>
            <a:r>
              <a:rPr lang="en-US" altLang="zh-TW" sz="3200" dirty="0" smtClean="0"/>
              <a:t> </a:t>
            </a:r>
            <a:r>
              <a:rPr lang="en-US" altLang="zh-TW" sz="3200" dirty="0">
                <a:solidFill>
                  <a:schemeClr val="tx1"/>
                </a:solidFill>
                <a:sym typeface="Symbol" panose="05050102010706020507" pitchFamily="18" charset="2"/>
              </a:rPr>
              <a:t></a:t>
            </a:r>
            <a:r>
              <a:rPr lang="en-US" altLang="zh-TW" sz="3200" dirty="0">
                <a:sym typeface="Symbol" panose="05050102010706020507" pitchFamily="18" charset="2"/>
              </a:rPr>
              <a:t> </a:t>
            </a:r>
            <a:r>
              <a:rPr lang="en-US" altLang="zh-TW" sz="3200" i="1" dirty="0" smtClean="0"/>
              <a:t>a</a:t>
            </a:r>
            <a:r>
              <a:rPr lang="en-US" altLang="zh-TW" sz="3200" i="1" baseline="-25000" dirty="0" smtClean="0"/>
              <a:t>n</a:t>
            </a:r>
            <a:r>
              <a:rPr lang="en-US" altLang="zh-TW" sz="3200" dirty="0" smtClean="0"/>
              <a:t> = 3 </a:t>
            </a:r>
            <a:r>
              <a:rPr lang="en-US" altLang="zh-TW" sz="3200" dirty="0" smtClean="0">
                <a:sym typeface="Symbol" panose="05050102010706020507" pitchFamily="18" charset="2"/>
              </a:rPr>
              <a:t></a:t>
            </a:r>
            <a:r>
              <a:rPr lang="en-US" altLang="zh-TW" sz="3200" dirty="0" smtClean="0"/>
              <a:t> 2</a:t>
            </a:r>
            <a:r>
              <a:rPr lang="en-US" altLang="zh-TW" sz="3200" i="1" baseline="30000" dirty="0" smtClean="0"/>
              <a:t>n</a:t>
            </a:r>
            <a:r>
              <a:rPr lang="en-US" altLang="zh-TW" sz="3200" dirty="0" smtClean="0"/>
              <a:t> </a:t>
            </a:r>
            <a:r>
              <a:rPr lang="en-US" altLang="zh-TW" sz="3200" dirty="0"/>
              <a:t>+ (-1</a:t>
            </a:r>
            <a:r>
              <a:rPr lang="en-US" altLang="zh-TW" sz="3200" dirty="0" smtClean="0"/>
              <a:t>)</a:t>
            </a:r>
            <a:r>
              <a:rPr lang="en-US" altLang="zh-TW" sz="3200" dirty="0"/>
              <a:t> </a:t>
            </a:r>
            <a:r>
              <a:rPr lang="en-US" altLang="zh-TW" sz="3200" dirty="0" smtClean="0">
                <a:sym typeface="Symbol" panose="05050102010706020507" pitchFamily="18" charset="2"/>
              </a:rPr>
              <a:t></a:t>
            </a:r>
            <a:r>
              <a:rPr lang="en-US" altLang="zh-TW" sz="3200" dirty="0" smtClean="0"/>
              <a:t> (-1)</a:t>
            </a:r>
            <a:r>
              <a:rPr lang="en-US" altLang="zh-TW" sz="3200" i="1" baseline="30000" dirty="0" smtClean="0"/>
              <a:t>n</a:t>
            </a:r>
          </a:p>
          <a:p>
            <a:pPr>
              <a:buNone/>
            </a:pPr>
            <a:r>
              <a:rPr lang="en-US" altLang="zh-TW" sz="3200" i="1" baseline="30000" dirty="0"/>
              <a:t>	</a:t>
            </a:r>
            <a:r>
              <a:rPr lang="en-US" altLang="zh-TW" sz="3200" i="1" baseline="30000" dirty="0" smtClean="0"/>
              <a:t>	 </a:t>
            </a:r>
            <a:r>
              <a:rPr lang="en-US" altLang="zh-TW" sz="3200" dirty="0"/>
              <a:t>=</a:t>
            </a:r>
            <a:r>
              <a:rPr lang="en-US" altLang="zh-TW" sz="3200" i="1" baseline="30000" dirty="0" smtClean="0"/>
              <a:t> </a:t>
            </a:r>
            <a:r>
              <a:rPr lang="en-US" altLang="zh-TW" sz="3200"/>
              <a:t>3 </a:t>
            </a:r>
            <a:r>
              <a:rPr lang="en-US" altLang="zh-TW" sz="3200" smtClean="0">
                <a:sym typeface="Symbol" panose="05050102010706020507" pitchFamily="18" charset="2"/>
              </a:rPr>
              <a:t></a:t>
            </a:r>
            <a:r>
              <a:rPr lang="en-US" altLang="zh-TW" sz="3200" smtClean="0"/>
              <a:t> </a:t>
            </a:r>
            <a:r>
              <a:rPr lang="en-US" altLang="zh-TW" sz="3200" dirty="0"/>
              <a:t>2</a:t>
            </a:r>
            <a:r>
              <a:rPr lang="en-US" altLang="zh-TW" sz="3200" i="1" baseline="30000" dirty="0"/>
              <a:t>n</a:t>
            </a:r>
            <a:r>
              <a:rPr lang="en-US" altLang="zh-TW" sz="3200" dirty="0"/>
              <a:t> - (-1)</a:t>
            </a:r>
            <a:r>
              <a:rPr lang="en-US" altLang="zh-TW" sz="3200" i="1" baseline="30000" dirty="0"/>
              <a:t>n</a:t>
            </a:r>
            <a:r>
              <a:rPr lang="en-US" altLang="zh-TW" sz="3200" baseline="30000" dirty="0"/>
              <a:t> </a:t>
            </a:r>
            <a:r>
              <a:rPr lang="en-US" altLang="zh-TW" sz="3200" dirty="0"/>
              <a:t>for </a:t>
            </a:r>
            <a:r>
              <a:rPr lang="en-US" altLang="zh-TW" sz="3200" i="1" dirty="0"/>
              <a:t>n</a:t>
            </a:r>
            <a:r>
              <a:rPr lang="en-US" altLang="zh-TW" sz="3200" dirty="0"/>
              <a:t> </a:t>
            </a:r>
            <a:r>
              <a:rPr lang="en-US" altLang="zh-TW" sz="3200" dirty="0">
                <a:latin typeface="Symbol" panose="05050102010706020507" pitchFamily="18" charset="2"/>
              </a:rPr>
              <a:t>³ </a:t>
            </a:r>
            <a:r>
              <a:rPr lang="en-US" altLang="zh-TW" sz="3200" dirty="0"/>
              <a:t>0.</a:t>
            </a:r>
          </a:p>
          <a:p>
            <a:pPr>
              <a:buNone/>
            </a:pPr>
            <a:endParaRPr lang="en-US" altLang="zh-TW" sz="32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9220200" y="1371600"/>
            <a:ext cx="2362199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TW" i="1" dirty="0">
                <a:latin typeface="Cambria" panose="02040503050406030204" pitchFamily="18" charset="0"/>
              </a:rPr>
              <a:t>r</a:t>
            </a:r>
            <a:r>
              <a:rPr lang="en-US" altLang="zh-TW" baseline="30000" dirty="0">
                <a:latin typeface="Cambria" panose="02040503050406030204" pitchFamily="18" charset="0"/>
              </a:rPr>
              <a:t>2</a:t>
            </a:r>
            <a:r>
              <a:rPr lang="en-US" altLang="zh-TW" dirty="0">
                <a:latin typeface="Cambria" panose="02040503050406030204" pitchFamily="18" charset="0"/>
              </a:rPr>
              <a:t> </a:t>
            </a:r>
            <a:r>
              <a:rPr lang="en-US" altLang="zh-TW" dirty="0" smtClean="0">
                <a:latin typeface="Cambria" panose="02040503050406030204" pitchFamily="18" charset="0"/>
              </a:rPr>
              <a:t>- </a:t>
            </a:r>
            <a:r>
              <a:rPr lang="en-US" altLang="zh-TW" i="1" dirty="0">
                <a:latin typeface="Cambria" panose="02040503050406030204" pitchFamily="18" charset="0"/>
              </a:rPr>
              <a:t>r</a:t>
            </a:r>
            <a:r>
              <a:rPr lang="en-US" altLang="zh-TW" dirty="0">
                <a:latin typeface="Cambria" panose="02040503050406030204" pitchFamily="18" charset="0"/>
              </a:rPr>
              <a:t> </a:t>
            </a:r>
            <a:r>
              <a:rPr lang="en-US" altLang="zh-TW" dirty="0" smtClean="0">
                <a:latin typeface="Cambria" panose="02040503050406030204" pitchFamily="18" charset="0"/>
              </a:rPr>
              <a:t> - 2 = 0</a:t>
            </a:r>
          </a:p>
          <a:p>
            <a:r>
              <a:rPr lang="en-US" altLang="zh-TW" dirty="0" smtClean="0">
                <a:latin typeface="Cambria" panose="02040503050406030204" pitchFamily="18" charset="0"/>
              </a:rPr>
              <a:t>(</a:t>
            </a:r>
            <a:r>
              <a:rPr lang="en-US" altLang="zh-TW" i="1" dirty="0" smtClean="0">
                <a:latin typeface="Cambria" panose="02040503050406030204" pitchFamily="18" charset="0"/>
              </a:rPr>
              <a:t>r</a:t>
            </a:r>
            <a:r>
              <a:rPr lang="en-US" altLang="zh-TW" dirty="0" smtClean="0">
                <a:latin typeface="Cambria" panose="02040503050406030204" pitchFamily="18" charset="0"/>
              </a:rPr>
              <a:t> – 2) (</a:t>
            </a:r>
            <a:r>
              <a:rPr lang="en-US" altLang="zh-TW" i="1" dirty="0" smtClean="0">
                <a:latin typeface="Cambria" panose="02040503050406030204" pitchFamily="18" charset="0"/>
              </a:rPr>
              <a:t>r</a:t>
            </a:r>
            <a:r>
              <a:rPr lang="en-US" altLang="zh-TW" dirty="0" smtClean="0">
                <a:latin typeface="Cambria" panose="02040503050406030204" pitchFamily="18" charset="0"/>
              </a:rPr>
              <a:t> + 1) = 0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r</a:t>
            </a:r>
            <a:r>
              <a:rPr lang="en-US" dirty="0" smtClean="0">
                <a:latin typeface="Cambria" panose="02040503050406030204" pitchFamily="18" charset="0"/>
              </a:rPr>
              <a:t> = 2 or </a:t>
            </a:r>
            <a:r>
              <a:rPr lang="en-US" i="1" dirty="0" smtClean="0">
                <a:latin typeface="Cambria" panose="02040503050406030204" pitchFamily="18" charset="0"/>
              </a:rPr>
              <a:t>r</a:t>
            </a:r>
            <a:r>
              <a:rPr lang="en-US" dirty="0" smtClean="0">
                <a:latin typeface="Cambria" panose="02040503050406030204" pitchFamily="18" charset="0"/>
              </a:rPr>
              <a:t> = -1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770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Theorem</a:t>
            </a:r>
            <a:endParaRPr lang="zh-TW" altLang="en-US" dirty="0">
              <a:ea typeface="新細明體" panose="02020500000000000000" pitchFamily="18" charset="-120"/>
            </a:endParaRPr>
          </a:p>
        </p:txBody>
      </p:sp>
      <p:sp>
        <p:nvSpPr>
          <p:cNvPr id="99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Let </a:t>
            </a:r>
            <a:r>
              <a:rPr lang="en-US" altLang="zh-TW" sz="3200" i="1" dirty="0">
                <a:solidFill>
                  <a:schemeClr val="tx1"/>
                </a:solidFill>
                <a:ea typeface="新細明體" panose="02020500000000000000" pitchFamily="18" charset="-120"/>
              </a:rPr>
              <a:t>c</a:t>
            </a:r>
            <a:r>
              <a:rPr lang="en-US" altLang="zh-TW" sz="3200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1</a:t>
            </a:r>
            <a:r>
              <a:rPr lang="en-US" altLang="zh-TW" sz="3200" dirty="0">
                <a:solidFill>
                  <a:schemeClr val="tx1"/>
                </a:solidFill>
                <a:ea typeface="新細明體" panose="02020500000000000000" pitchFamily="18" charset="-120"/>
              </a:rPr>
              <a:t> and </a:t>
            </a:r>
            <a:r>
              <a:rPr lang="en-US" altLang="zh-TW" sz="3200" i="1" dirty="0">
                <a:solidFill>
                  <a:schemeClr val="tx1"/>
                </a:solidFill>
                <a:ea typeface="新細明體" panose="02020500000000000000" pitchFamily="18" charset="-120"/>
              </a:rPr>
              <a:t>c</a:t>
            </a:r>
            <a:r>
              <a:rPr lang="en-US" altLang="zh-TW" sz="3200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2</a:t>
            </a:r>
            <a:r>
              <a:rPr lang="en-US" altLang="zh-TW" sz="3200" dirty="0">
                <a:solidFill>
                  <a:schemeClr val="tx1"/>
                </a:solidFill>
                <a:ea typeface="新細明體" panose="02020500000000000000" pitchFamily="18" charset="-120"/>
              </a:rPr>
              <a:t> are real numbers </a:t>
            </a:r>
            <a:r>
              <a:rPr lang="en-US" altLang="zh-TW" sz="32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with </a:t>
            </a:r>
            <a:r>
              <a:rPr lang="en-US" altLang="zh-TW" sz="3200" i="1" dirty="0">
                <a:solidFill>
                  <a:schemeClr val="tx1"/>
                </a:solidFill>
                <a:ea typeface="新細明體" panose="02020500000000000000" pitchFamily="18" charset="-120"/>
              </a:rPr>
              <a:t>c</a:t>
            </a:r>
            <a:r>
              <a:rPr lang="en-US" altLang="zh-TW" sz="3200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2</a:t>
            </a:r>
            <a:r>
              <a:rPr lang="en-US" altLang="zh-TW" sz="3200" dirty="0">
                <a:solidFill>
                  <a:schemeClr val="tx1"/>
                </a:solidFill>
                <a:ea typeface="新細明體" panose="02020500000000000000" pitchFamily="18" charset="-120"/>
              </a:rPr>
              <a:t> </a:t>
            </a:r>
            <a:r>
              <a:rPr lang="en-US" altLang="zh-TW" sz="3200" dirty="0">
                <a:solidFill>
                  <a:schemeClr val="tx1"/>
                </a:solidFill>
                <a:ea typeface="新細明體" panose="02020500000000000000" pitchFamily="18" charset="-120"/>
                <a:sym typeface="Symbol" panose="05050102010706020507" pitchFamily="18" charset="2"/>
              </a:rPr>
              <a:t> 0</a:t>
            </a:r>
            <a:r>
              <a:rPr lang="en-US" altLang="zh-TW" sz="3200" dirty="0">
                <a:solidFill>
                  <a:schemeClr val="tx1"/>
                </a:solidFill>
                <a:ea typeface="新細明體" panose="02020500000000000000" pitchFamily="18" charset="-120"/>
              </a:rPr>
              <a:t>. </a:t>
            </a:r>
            <a:endParaRPr lang="en-US" altLang="zh-TW" sz="3200" dirty="0" smtClean="0">
              <a:solidFill>
                <a:schemeClr val="tx1"/>
              </a:solidFill>
              <a:ea typeface="新細明體" panose="02020500000000000000" pitchFamily="18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ea typeface="新細明體" panose="02020500000000000000" pitchFamily="18" charset="-120"/>
              </a:rPr>
              <a:t>Suppose </a:t>
            </a:r>
            <a:r>
              <a:rPr lang="en-US" altLang="zh-TW" sz="3200" i="1" dirty="0" smtClean="0">
                <a:ea typeface="新細明體" panose="02020500000000000000" pitchFamily="18" charset="-120"/>
              </a:rPr>
              <a:t>r</a:t>
            </a:r>
            <a:r>
              <a:rPr lang="en-US" altLang="zh-TW" sz="3200" baseline="30000" dirty="0" smtClean="0">
                <a:ea typeface="新細明體" panose="02020500000000000000" pitchFamily="18" charset="-120"/>
              </a:rPr>
              <a:t>2</a:t>
            </a:r>
            <a:r>
              <a:rPr lang="en-US" altLang="zh-TW" sz="3200" dirty="0" smtClean="0">
                <a:ea typeface="新細明體" panose="02020500000000000000" pitchFamily="18" charset="-120"/>
              </a:rPr>
              <a:t> - </a:t>
            </a:r>
            <a:r>
              <a:rPr lang="en-US" altLang="zh-TW" sz="3200" i="1" dirty="0" smtClean="0">
                <a:ea typeface="新細明體" panose="02020500000000000000" pitchFamily="18" charset="-120"/>
              </a:rPr>
              <a:t>c</a:t>
            </a:r>
            <a:r>
              <a:rPr lang="en-US" altLang="zh-TW" sz="3200" baseline="-25000" dirty="0" smtClean="0">
                <a:ea typeface="新細明體" panose="02020500000000000000" pitchFamily="18" charset="-120"/>
              </a:rPr>
              <a:t>1</a:t>
            </a:r>
            <a:r>
              <a:rPr lang="en-US" altLang="zh-TW" sz="3200" i="1" dirty="0" smtClean="0">
                <a:ea typeface="新細明體" panose="02020500000000000000" pitchFamily="18" charset="-120"/>
              </a:rPr>
              <a:t>r</a:t>
            </a:r>
            <a:r>
              <a:rPr lang="en-US" altLang="zh-TW" sz="3200" dirty="0" smtClean="0">
                <a:ea typeface="新細明體" panose="02020500000000000000" pitchFamily="18" charset="-120"/>
              </a:rPr>
              <a:t> - </a:t>
            </a:r>
            <a:r>
              <a:rPr lang="en-US" altLang="zh-TW" sz="3200" i="1" dirty="0" smtClean="0">
                <a:ea typeface="新細明體" panose="02020500000000000000" pitchFamily="18" charset="-120"/>
              </a:rPr>
              <a:t>c</a:t>
            </a:r>
            <a:r>
              <a:rPr lang="en-US" altLang="zh-TW" sz="3200" baseline="-25000" dirty="0" smtClean="0">
                <a:ea typeface="新細明體" panose="02020500000000000000" pitchFamily="18" charset="-120"/>
              </a:rPr>
              <a:t>2</a:t>
            </a:r>
            <a:r>
              <a:rPr lang="en-US" altLang="zh-TW" sz="3200" dirty="0" smtClean="0">
                <a:ea typeface="新細明體" panose="02020500000000000000" pitchFamily="18" charset="-120"/>
              </a:rPr>
              <a:t> = 0 </a:t>
            </a:r>
            <a:r>
              <a:rPr lang="en-US" altLang="zh-TW" sz="3200" dirty="0">
                <a:ea typeface="新細明體" panose="02020500000000000000" pitchFamily="18" charset="-120"/>
              </a:rPr>
              <a:t>has only one root </a:t>
            </a:r>
            <a:r>
              <a:rPr lang="en-US" altLang="zh-TW" sz="3200" i="1" dirty="0">
                <a:ea typeface="新細明體" panose="02020500000000000000" pitchFamily="18" charset="-120"/>
              </a:rPr>
              <a:t>r</a:t>
            </a:r>
            <a:r>
              <a:rPr lang="en-US" altLang="zh-TW" sz="3200" baseline="-25000" dirty="0">
                <a:ea typeface="新細明體" panose="02020500000000000000" pitchFamily="18" charset="-120"/>
              </a:rPr>
              <a:t>0</a:t>
            </a:r>
            <a:r>
              <a:rPr lang="en-US" altLang="zh-TW" sz="3200" dirty="0">
                <a:ea typeface="新細明體" panose="02020500000000000000" pitchFamily="18" charset="-120"/>
              </a:rPr>
              <a:t>. </a:t>
            </a:r>
            <a:br>
              <a:rPr lang="en-US" altLang="zh-TW" sz="3200" dirty="0">
                <a:ea typeface="新細明體" panose="02020500000000000000" pitchFamily="18" charset="-120"/>
              </a:rPr>
            </a:br>
            <a:endParaRPr lang="en-US" altLang="zh-TW" sz="3200" dirty="0" smtClean="0">
              <a:ea typeface="新細明體" panose="02020500000000000000" pitchFamily="18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Then </a:t>
            </a:r>
            <a:r>
              <a:rPr lang="en-US" altLang="zh-TW" sz="3200" dirty="0">
                <a:solidFill>
                  <a:schemeClr val="tx1"/>
                </a:solidFill>
                <a:ea typeface="新細明體" panose="02020500000000000000" pitchFamily="18" charset="-120"/>
              </a:rPr>
              <a:t>the sequence {</a:t>
            </a:r>
            <a:r>
              <a:rPr lang="en-US" altLang="zh-TW" sz="3200" i="1" dirty="0">
                <a:solidFill>
                  <a:schemeClr val="tx1"/>
                </a:solidFill>
                <a:ea typeface="新細明體" panose="02020500000000000000" pitchFamily="18" charset="-120"/>
              </a:rPr>
              <a:t>a</a:t>
            </a:r>
            <a:r>
              <a:rPr lang="en-US" altLang="zh-TW" sz="3200" i="1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n</a:t>
            </a:r>
            <a:r>
              <a:rPr lang="en-US" altLang="zh-TW" sz="3200" dirty="0">
                <a:solidFill>
                  <a:schemeClr val="tx1"/>
                </a:solidFill>
                <a:ea typeface="新細明體" panose="02020500000000000000" pitchFamily="18" charset="-120"/>
              </a:rPr>
              <a:t>} is a solution of the recurrence relation </a:t>
            </a:r>
            <a:br>
              <a:rPr lang="en-US" altLang="zh-TW" sz="3200" dirty="0">
                <a:solidFill>
                  <a:schemeClr val="tx1"/>
                </a:solidFill>
                <a:ea typeface="新細明體" panose="02020500000000000000" pitchFamily="18" charset="-120"/>
              </a:rPr>
            </a:br>
            <a:r>
              <a:rPr lang="en-US" altLang="zh-TW" sz="32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	</a:t>
            </a:r>
            <a:r>
              <a:rPr lang="en-US" altLang="zh-TW" sz="3200" i="1" dirty="0" smtClean="0">
                <a:ea typeface="新細明體" panose="02020500000000000000" pitchFamily="18" charset="-120"/>
              </a:rPr>
              <a:t>a</a:t>
            </a:r>
            <a:r>
              <a:rPr lang="en-US" altLang="zh-TW" sz="3200" i="1" baseline="-25000" dirty="0" smtClean="0">
                <a:ea typeface="新細明體" panose="02020500000000000000" pitchFamily="18" charset="-120"/>
              </a:rPr>
              <a:t>n</a:t>
            </a:r>
            <a:r>
              <a:rPr lang="en-US" altLang="zh-TW" sz="3200" dirty="0" smtClean="0">
                <a:ea typeface="新細明體" panose="02020500000000000000" pitchFamily="18" charset="-120"/>
              </a:rPr>
              <a:t> = </a:t>
            </a:r>
            <a:r>
              <a:rPr lang="en-US" altLang="zh-TW" sz="3200" i="1" dirty="0" smtClean="0">
                <a:ea typeface="新細明體" panose="02020500000000000000" pitchFamily="18" charset="-120"/>
              </a:rPr>
              <a:t>c</a:t>
            </a:r>
            <a:r>
              <a:rPr lang="en-US" altLang="zh-TW" sz="3200" baseline="-25000" dirty="0" smtClean="0">
                <a:ea typeface="新細明體" panose="02020500000000000000" pitchFamily="18" charset="-120"/>
              </a:rPr>
              <a:t>1</a:t>
            </a:r>
            <a:r>
              <a:rPr lang="en-US" altLang="zh-TW" sz="3200" i="1" dirty="0" smtClean="0">
                <a:ea typeface="新細明體" panose="02020500000000000000" pitchFamily="18" charset="-120"/>
              </a:rPr>
              <a:t>a</a:t>
            </a:r>
            <a:r>
              <a:rPr lang="en-US" altLang="zh-TW" sz="3200" i="1" baseline="-25000" dirty="0" smtClean="0">
                <a:ea typeface="新細明體" panose="02020500000000000000" pitchFamily="18" charset="-120"/>
              </a:rPr>
              <a:t>n</a:t>
            </a:r>
            <a:r>
              <a:rPr lang="en-US" altLang="zh-TW" sz="3200" baseline="-25000" dirty="0" smtClean="0">
                <a:ea typeface="新細明體" panose="02020500000000000000" pitchFamily="18" charset="-120"/>
              </a:rPr>
              <a:t> - 1</a:t>
            </a:r>
            <a:r>
              <a:rPr lang="en-US" altLang="zh-TW" sz="3200" dirty="0" smtClean="0">
                <a:ea typeface="新細明體" panose="02020500000000000000" pitchFamily="18" charset="-120"/>
              </a:rPr>
              <a:t> + </a:t>
            </a:r>
            <a:r>
              <a:rPr lang="en-US" altLang="zh-TW" sz="3200" i="1" dirty="0" smtClean="0">
                <a:ea typeface="新細明體" panose="02020500000000000000" pitchFamily="18" charset="-120"/>
              </a:rPr>
              <a:t>c</a:t>
            </a:r>
            <a:r>
              <a:rPr lang="en-US" altLang="zh-TW" sz="3200" baseline="-25000" dirty="0" smtClean="0">
                <a:ea typeface="新細明體" panose="02020500000000000000" pitchFamily="18" charset="-120"/>
              </a:rPr>
              <a:t>2</a:t>
            </a:r>
            <a:r>
              <a:rPr lang="en-US" altLang="zh-TW" sz="3200" i="1" dirty="0" smtClean="0">
                <a:ea typeface="新細明體" panose="02020500000000000000" pitchFamily="18" charset="-120"/>
              </a:rPr>
              <a:t>a</a:t>
            </a:r>
            <a:r>
              <a:rPr lang="en-US" altLang="zh-TW" sz="3200" i="1" baseline="-25000" dirty="0" smtClean="0">
                <a:ea typeface="新細明體" panose="02020500000000000000" pitchFamily="18" charset="-120"/>
              </a:rPr>
              <a:t>n</a:t>
            </a:r>
            <a:r>
              <a:rPr lang="en-US" altLang="zh-TW" sz="3200" baseline="-25000" dirty="0" smtClean="0">
                <a:ea typeface="新細明體" panose="02020500000000000000" pitchFamily="18" charset="-120"/>
              </a:rPr>
              <a:t> - 2</a:t>
            </a:r>
            <a:r>
              <a:rPr lang="en-US" altLang="zh-TW" sz="3200" dirty="0" smtClean="0">
                <a:ea typeface="新細明體" panose="02020500000000000000" pitchFamily="18" charset="-120"/>
              </a:rPr>
              <a:t> 	</a:t>
            </a:r>
            <a:r>
              <a:rPr lang="en-US" altLang="zh-TW" sz="3200" dirty="0" err="1" smtClean="0">
                <a:ea typeface="新細明體" panose="02020500000000000000" pitchFamily="18" charset="-120"/>
              </a:rPr>
              <a:t>iff</a:t>
            </a:r>
            <a:r>
              <a:rPr lang="en-US" altLang="zh-TW" sz="3200" dirty="0" smtClean="0">
                <a:ea typeface="新細明體" panose="02020500000000000000" pitchFamily="18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i="1" dirty="0">
                <a:solidFill>
                  <a:schemeClr val="tx1"/>
                </a:solidFill>
                <a:ea typeface="新細明體" panose="02020500000000000000" pitchFamily="18" charset="-120"/>
              </a:rPr>
              <a:t>	</a:t>
            </a:r>
            <a:r>
              <a:rPr lang="en-US" altLang="zh-TW" sz="3200" i="1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a</a:t>
            </a:r>
            <a:r>
              <a:rPr lang="en-US" altLang="zh-TW" sz="3200" i="1" baseline="-250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 = </a:t>
            </a:r>
            <a:r>
              <a:rPr lang="en-US" altLang="zh-TW" sz="3200" i="1" dirty="0" smtClean="0">
                <a:solidFill>
                  <a:schemeClr val="tx1"/>
                </a:solidFill>
                <a:ea typeface="新細明體" panose="02020500000000000000" pitchFamily="18" charset="-120"/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1</a:t>
            </a:r>
            <a:r>
              <a:rPr lang="en-US" altLang="zh-TW" sz="3200" i="1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r</a:t>
            </a:r>
            <a:r>
              <a:rPr lang="en-US" altLang="zh-TW" sz="3200" baseline="-250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0</a:t>
            </a:r>
            <a:r>
              <a:rPr lang="en-US" altLang="zh-TW" sz="3200" i="1" baseline="300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 + </a:t>
            </a:r>
            <a:r>
              <a:rPr lang="en-US" altLang="zh-TW" sz="3200" i="1" dirty="0" smtClean="0">
                <a:solidFill>
                  <a:schemeClr val="tx1"/>
                </a:solidFill>
                <a:ea typeface="新細明體" panose="02020500000000000000" pitchFamily="18" charset="-120"/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2</a:t>
            </a:r>
            <a:r>
              <a:rPr lang="en-US" altLang="zh-TW" sz="3200" b="1" i="1" dirty="0">
                <a:solidFill>
                  <a:schemeClr val="tx1"/>
                </a:solidFill>
                <a:ea typeface="新細明體" panose="02020500000000000000" pitchFamily="18" charset="-120"/>
              </a:rPr>
              <a:t>n</a:t>
            </a:r>
            <a:r>
              <a:rPr lang="en-US" altLang="zh-TW" sz="3200" i="1" dirty="0">
                <a:solidFill>
                  <a:schemeClr val="tx1"/>
                </a:solidFill>
                <a:ea typeface="新細明體" panose="02020500000000000000" pitchFamily="18" charset="-120"/>
              </a:rPr>
              <a:t>r</a:t>
            </a:r>
            <a:r>
              <a:rPr lang="en-US" altLang="zh-TW" sz="3200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0</a:t>
            </a:r>
            <a:r>
              <a:rPr lang="en-US" altLang="zh-TW" sz="3200" i="1" baseline="30000" dirty="0">
                <a:solidFill>
                  <a:schemeClr val="tx1"/>
                </a:solidFill>
                <a:ea typeface="新細明體" panose="02020500000000000000" pitchFamily="18" charset="-120"/>
              </a:rPr>
              <a:t>n</a:t>
            </a:r>
            <a:r>
              <a:rPr lang="en-US" altLang="zh-TW" sz="3200" dirty="0">
                <a:solidFill>
                  <a:schemeClr val="tx1"/>
                </a:solidFill>
                <a:ea typeface="新細明體" panose="02020500000000000000" pitchFamily="18" charset="-120"/>
              </a:rPr>
              <a:t> </a:t>
            </a:r>
            <a:br>
              <a:rPr lang="en-US" altLang="zh-TW" sz="3200" dirty="0">
                <a:solidFill>
                  <a:schemeClr val="tx1"/>
                </a:solidFill>
                <a:ea typeface="新細明體" panose="02020500000000000000" pitchFamily="18" charset="-120"/>
              </a:rPr>
            </a:br>
            <a:endParaRPr lang="en-US" altLang="zh-TW" sz="3200" dirty="0" smtClean="0">
              <a:solidFill>
                <a:schemeClr val="tx1"/>
              </a:solidFill>
              <a:ea typeface="新細明體" panose="02020500000000000000" pitchFamily="18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ea typeface="新細明體" panose="02020500000000000000" pitchFamily="18" charset="-120"/>
              </a:rPr>
              <a:t>for </a:t>
            </a:r>
            <a:r>
              <a:rPr lang="en-US" altLang="zh-TW" sz="3200" i="1" dirty="0" smtClean="0">
                <a:ea typeface="新細明體" panose="02020500000000000000" pitchFamily="18" charset="-120"/>
              </a:rPr>
              <a:t>n</a:t>
            </a:r>
            <a:r>
              <a:rPr lang="en-US" altLang="zh-TW" sz="3200" dirty="0" smtClean="0">
                <a:ea typeface="新細明體" panose="02020500000000000000" pitchFamily="18" charset="-120"/>
              </a:rPr>
              <a:t> = 0</a:t>
            </a:r>
            <a:r>
              <a:rPr lang="en-US" altLang="zh-TW" sz="3200" dirty="0">
                <a:ea typeface="新細明體" panose="02020500000000000000" pitchFamily="18" charset="-120"/>
              </a:rPr>
              <a:t>, 1, 2, …, </a:t>
            </a:r>
            <a:r>
              <a:rPr lang="en-US" altLang="zh-TW" sz="3200" dirty="0" smtClean="0">
                <a:ea typeface="新細明體" panose="02020500000000000000" pitchFamily="18" charset="-120"/>
              </a:rPr>
              <a:t>where </a:t>
            </a:r>
            <a:r>
              <a:rPr lang="en-US" altLang="zh-TW" sz="3200" i="1" dirty="0" smtClean="0">
                <a:ea typeface="新細明體" panose="02020500000000000000" pitchFamily="18" charset="-120"/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>
                <a:ea typeface="新細明體" panose="02020500000000000000" pitchFamily="18" charset="-120"/>
              </a:rPr>
              <a:t>1 </a:t>
            </a:r>
            <a:r>
              <a:rPr lang="en-US" altLang="zh-TW" sz="3200" dirty="0">
                <a:ea typeface="新細明體" panose="02020500000000000000" pitchFamily="18" charset="-120"/>
              </a:rPr>
              <a:t>and </a:t>
            </a:r>
            <a:r>
              <a:rPr lang="en-US" altLang="zh-TW" sz="3200" i="1" dirty="0">
                <a:ea typeface="新細明體" panose="02020500000000000000" pitchFamily="18" charset="-120"/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>
                <a:ea typeface="新細明體" panose="02020500000000000000" pitchFamily="18" charset="-120"/>
              </a:rPr>
              <a:t>2 </a:t>
            </a:r>
            <a:r>
              <a:rPr lang="en-US" altLang="zh-TW" sz="3200" dirty="0">
                <a:ea typeface="新細明體" panose="02020500000000000000" pitchFamily="18" charset="-120"/>
              </a:rPr>
              <a:t>are constants.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04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563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TW" dirty="0" smtClean="0"/>
              <a:t>Example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838201"/>
            <a:ext cx="9144000" cy="5287963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200" dirty="0" smtClean="0">
                <a:solidFill>
                  <a:schemeClr val="tx1"/>
                </a:solidFill>
              </a:rPr>
              <a:t>find the solution of</a:t>
            </a:r>
          </a:p>
          <a:p>
            <a:pPr marL="369286" lvl="1" indent="0">
              <a:buNone/>
            </a:pPr>
            <a:r>
              <a:rPr lang="en-US" altLang="zh-TW" sz="3200" i="1" dirty="0" smtClean="0">
                <a:solidFill>
                  <a:srgbClr val="FFFF00"/>
                </a:solidFill>
              </a:rPr>
              <a:t>a</a:t>
            </a:r>
            <a:r>
              <a:rPr lang="en-US" altLang="zh-TW" sz="3200" i="1" baseline="-25000" dirty="0" smtClean="0">
                <a:solidFill>
                  <a:srgbClr val="FFFF00"/>
                </a:solidFill>
              </a:rPr>
              <a:t>n</a:t>
            </a:r>
            <a:r>
              <a:rPr lang="en-US" altLang="zh-TW" sz="3200" dirty="0" smtClean="0">
                <a:solidFill>
                  <a:srgbClr val="FFFF00"/>
                </a:solidFill>
              </a:rPr>
              <a:t> = 6</a:t>
            </a:r>
            <a:r>
              <a:rPr lang="en-US" altLang="zh-TW" sz="3200" i="1" dirty="0" smtClean="0">
                <a:solidFill>
                  <a:srgbClr val="FFFF00"/>
                </a:solidFill>
              </a:rPr>
              <a:t>a</a:t>
            </a:r>
            <a:r>
              <a:rPr lang="en-US" altLang="zh-TW" sz="3200" i="1" baseline="-25000" dirty="0" smtClean="0">
                <a:solidFill>
                  <a:srgbClr val="FFFF00"/>
                </a:solidFill>
              </a:rPr>
              <a:t>n</a:t>
            </a:r>
            <a:r>
              <a:rPr lang="en-US" altLang="zh-TW" sz="3200" baseline="-25000" dirty="0" smtClean="0">
                <a:solidFill>
                  <a:srgbClr val="FFFF00"/>
                </a:solidFill>
              </a:rPr>
              <a:t> - 1</a:t>
            </a:r>
            <a:r>
              <a:rPr lang="en-US" altLang="zh-TW" sz="3200" dirty="0" smtClean="0">
                <a:solidFill>
                  <a:srgbClr val="FFFF00"/>
                </a:solidFill>
              </a:rPr>
              <a:t> - 9</a:t>
            </a:r>
            <a:r>
              <a:rPr lang="en-US" altLang="zh-TW" sz="3200" i="1" dirty="0" smtClean="0">
                <a:solidFill>
                  <a:srgbClr val="FFFF00"/>
                </a:solidFill>
              </a:rPr>
              <a:t>a</a:t>
            </a:r>
            <a:r>
              <a:rPr lang="en-US" altLang="zh-TW" sz="3200" i="1" baseline="-25000" dirty="0" smtClean="0">
                <a:solidFill>
                  <a:srgbClr val="FFFF00"/>
                </a:solidFill>
              </a:rPr>
              <a:t>n</a:t>
            </a:r>
            <a:r>
              <a:rPr lang="en-US" altLang="zh-TW" sz="3200" baseline="-25000" dirty="0" smtClean="0">
                <a:solidFill>
                  <a:srgbClr val="FFFF00"/>
                </a:solidFill>
              </a:rPr>
              <a:t> - 2</a:t>
            </a:r>
            <a:r>
              <a:rPr lang="en-US" altLang="zh-TW" sz="3200" dirty="0" smtClean="0">
                <a:solidFill>
                  <a:srgbClr val="FFFF00"/>
                </a:solidFill>
              </a:rPr>
              <a:t> with </a:t>
            </a:r>
            <a:r>
              <a:rPr lang="en-US" altLang="zh-TW" sz="3200" i="1" dirty="0" smtClean="0">
                <a:solidFill>
                  <a:srgbClr val="FFFF00"/>
                </a:solidFill>
              </a:rPr>
              <a:t>a</a:t>
            </a:r>
            <a:r>
              <a:rPr lang="en-US" altLang="zh-TW" sz="3200" baseline="-25000" dirty="0" smtClean="0">
                <a:solidFill>
                  <a:srgbClr val="FFFF00"/>
                </a:solidFill>
              </a:rPr>
              <a:t>0</a:t>
            </a:r>
            <a:r>
              <a:rPr lang="en-US" altLang="zh-TW" sz="3200" dirty="0" smtClean="0">
                <a:solidFill>
                  <a:srgbClr val="FFFF00"/>
                </a:solidFill>
              </a:rPr>
              <a:t> = 1 and </a:t>
            </a:r>
            <a:r>
              <a:rPr lang="en-US" altLang="zh-TW" sz="3200" i="1" dirty="0" smtClean="0">
                <a:solidFill>
                  <a:srgbClr val="FFFF00"/>
                </a:solidFill>
              </a:rPr>
              <a:t>a</a:t>
            </a:r>
            <a:r>
              <a:rPr lang="en-US" altLang="zh-TW" sz="3200" baseline="-25000" dirty="0" smtClean="0">
                <a:solidFill>
                  <a:srgbClr val="FFFF00"/>
                </a:solidFill>
              </a:rPr>
              <a:t>1</a:t>
            </a:r>
            <a:r>
              <a:rPr lang="en-US" altLang="zh-TW" sz="3200" dirty="0" smtClean="0">
                <a:solidFill>
                  <a:srgbClr val="FFFF00"/>
                </a:solidFill>
              </a:rPr>
              <a:t> = 6.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200" dirty="0" smtClean="0">
                <a:solidFill>
                  <a:schemeClr val="tx1"/>
                </a:solidFill>
              </a:rPr>
              <a:t>Solution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200" dirty="0" smtClean="0"/>
              <a:t>The characteristic equation: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200" dirty="0">
                <a:solidFill>
                  <a:schemeClr val="tx1"/>
                </a:solidFill>
              </a:rPr>
              <a:t>	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r</a:t>
            </a:r>
            <a:r>
              <a:rPr lang="en-US" altLang="zh-TW" sz="3200" baseline="30000" dirty="0" smtClean="0">
                <a:solidFill>
                  <a:schemeClr val="tx1"/>
                </a:solidFill>
              </a:rPr>
              <a:t>2</a:t>
            </a:r>
            <a:r>
              <a:rPr lang="en-US" altLang="zh-TW" sz="3200" dirty="0" smtClean="0">
                <a:solidFill>
                  <a:schemeClr val="tx1"/>
                </a:solidFill>
              </a:rPr>
              <a:t> = 6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r</a:t>
            </a:r>
            <a:r>
              <a:rPr lang="en-US" altLang="zh-TW" sz="3200" dirty="0" smtClean="0">
                <a:solidFill>
                  <a:schemeClr val="tx1"/>
                </a:solidFill>
              </a:rPr>
              <a:t> – 9 has only one root 3.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chemeClr val="tx1"/>
                </a:solidFill>
              </a:rPr>
              <a:t> </a:t>
            </a:r>
            <a:r>
              <a:rPr lang="en-US" altLang="zh-TW" sz="3200" dirty="0">
                <a:sym typeface="Symbol" panose="05050102010706020507" pitchFamily="18" charset="2"/>
              </a:rPr>
              <a:t></a:t>
            </a:r>
            <a:r>
              <a:rPr lang="en-US" altLang="zh-TW" sz="3200" dirty="0" smtClean="0"/>
              <a:t> </a:t>
            </a:r>
            <a:r>
              <a:rPr lang="en-US" altLang="zh-TW" sz="3200" i="1" dirty="0" smtClean="0"/>
              <a:t>a</a:t>
            </a:r>
            <a:r>
              <a:rPr lang="en-US" altLang="zh-TW" sz="3200" i="1" baseline="-25000" dirty="0" smtClean="0"/>
              <a:t>n</a:t>
            </a:r>
            <a:r>
              <a:rPr lang="en-US" altLang="zh-TW" sz="3200" dirty="0" smtClean="0"/>
              <a:t> = </a:t>
            </a:r>
            <a:r>
              <a:rPr lang="en-US" altLang="zh-TW" sz="3200" i="1" dirty="0" smtClean="0"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/>
              <a:t>1</a:t>
            </a:r>
            <a:r>
              <a:rPr lang="en-US" altLang="zh-TW" sz="3200" dirty="0" smtClean="0"/>
              <a:t> 3</a:t>
            </a:r>
            <a:r>
              <a:rPr lang="en-US" altLang="zh-TW" sz="3200" i="1" baseline="30000" dirty="0" smtClean="0"/>
              <a:t>n</a:t>
            </a:r>
            <a:r>
              <a:rPr lang="en-US" altLang="zh-TW" sz="3200" dirty="0" smtClean="0"/>
              <a:t> + </a:t>
            </a:r>
            <a:r>
              <a:rPr lang="en-US" altLang="zh-TW" sz="3200" i="1" dirty="0" smtClean="0"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/>
              <a:t>2</a:t>
            </a:r>
            <a:r>
              <a:rPr lang="en-US" altLang="zh-TW" sz="3200" dirty="0" smtClean="0"/>
              <a:t> </a:t>
            </a:r>
            <a:r>
              <a:rPr lang="en-US" altLang="zh-TW" sz="3200" i="1" dirty="0" smtClean="0"/>
              <a:t>n</a:t>
            </a:r>
            <a:r>
              <a:rPr lang="en-US" altLang="zh-TW" sz="3200" dirty="0" smtClean="0"/>
              <a:t> 3</a:t>
            </a:r>
            <a:r>
              <a:rPr lang="en-US" altLang="zh-TW" sz="3200" i="1" baseline="30000" dirty="0" smtClean="0"/>
              <a:t>n</a:t>
            </a:r>
            <a:r>
              <a:rPr lang="en-US" altLang="zh-TW" sz="3200" dirty="0" smtClean="0"/>
              <a:t>. 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chemeClr val="tx1"/>
                </a:solidFill>
              </a:rPr>
              <a:t> </a:t>
            </a:r>
            <a:r>
              <a:rPr lang="en-US" altLang="zh-TW" sz="3200" dirty="0">
                <a:sym typeface="Symbol" panose="05050102010706020507" pitchFamily="18" charset="2"/>
              </a:rPr>
              <a:t></a:t>
            </a:r>
            <a:r>
              <a:rPr lang="en-US" altLang="zh-TW" sz="3200" dirty="0" smtClean="0">
                <a:solidFill>
                  <a:schemeClr val="tx1"/>
                </a:solidFill>
              </a:rPr>
              <a:t>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a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0 </a:t>
            </a:r>
            <a:r>
              <a:rPr lang="en-US" altLang="zh-TW" sz="3200" dirty="0" smtClean="0">
                <a:solidFill>
                  <a:schemeClr val="tx1"/>
                </a:solidFill>
              </a:rPr>
              <a:t>= </a:t>
            </a:r>
            <a:r>
              <a:rPr lang="en-US" altLang="zh-TW" sz="3200" dirty="0">
                <a:solidFill>
                  <a:schemeClr val="tx1"/>
                </a:solidFill>
              </a:rPr>
              <a:t>1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 </a:t>
            </a:r>
            <a:r>
              <a:rPr lang="en-US" altLang="zh-TW" sz="3200" dirty="0">
                <a:solidFill>
                  <a:schemeClr val="tx1"/>
                </a:solidFill>
              </a:rPr>
              <a:t>= </a:t>
            </a:r>
            <a:r>
              <a:rPr lang="en-US" altLang="zh-TW" sz="32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>
                <a:solidFill>
                  <a:schemeClr val="tx1"/>
                </a:solidFill>
              </a:rPr>
              <a:t>1</a:t>
            </a:r>
            <a:r>
              <a:rPr lang="en-US" altLang="zh-TW" sz="3200" dirty="0" smtClean="0">
                <a:solidFill>
                  <a:schemeClr val="tx1"/>
                </a:solidFill>
              </a:rPr>
              <a:t>, and 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chemeClr val="tx1"/>
                </a:solidFill>
              </a:rPr>
              <a:t> </a:t>
            </a:r>
            <a:r>
              <a:rPr lang="en-US" altLang="zh-TW" sz="3200" i="1" dirty="0"/>
              <a:t>a</a:t>
            </a:r>
            <a:r>
              <a:rPr lang="en-US" altLang="zh-TW" sz="3200" baseline="-25000" dirty="0"/>
              <a:t>1</a:t>
            </a:r>
            <a:r>
              <a:rPr lang="en-US" altLang="zh-TW" sz="3200" dirty="0"/>
              <a:t> = 6 </a:t>
            </a:r>
            <a:r>
              <a:rPr lang="en-US" altLang="zh-TW" sz="3200" dirty="0" smtClean="0"/>
              <a:t>= 3</a:t>
            </a:r>
            <a:r>
              <a:rPr lang="en-US" altLang="zh-TW" sz="3200" i="1" dirty="0"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/>
              <a:t>1</a:t>
            </a:r>
            <a:r>
              <a:rPr lang="en-US" altLang="zh-TW" sz="3200" dirty="0" smtClean="0"/>
              <a:t> + 3</a:t>
            </a:r>
            <a:r>
              <a:rPr lang="en-US" altLang="zh-TW" sz="3200" i="1" dirty="0" smtClean="0"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/>
              <a:t>2</a:t>
            </a:r>
            <a:r>
              <a:rPr lang="en-US" altLang="zh-TW" sz="3200" dirty="0" smtClean="0"/>
              <a:t> 		</a:t>
            </a:r>
            <a:r>
              <a:rPr lang="en-US" altLang="zh-TW" sz="3200" i="1" dirty="0" smtClean="0">
                <a:sym typeface="Symbol" panose="05050102010706020507" pitchFamily="18" charset="2"/>
              </a:rPr>
              <a:t></a:t>
            </a:r>
            <a:r>
              <a:rPr lang="en-US" altLang="zh-TW" sz="3200" baseline="-25000" dirty="0" smtClean="0"/>
              <a:t>2</a:t>
            </a:r>
            <a:r>
              <a:rPr lang="en-US" altLang="zh-TW" sz="3200" dirty="0" smtClean="0"/>
              <a:t> = 1 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chemeClr val="tx1"/>
                </a:solidFill>
              </a:rPr>
              <a:t> </a:t>
            </a:r>
            <a:r>
              <a:rPr lang="en-US" altLang="zh-TW" sz="3200" dirty="0">
                <a:sym typeface="Symbol" panose="05050102010706020507" pitchFamily="18" charset="2"/>
              </a:rPr>
              <a:t></a:t>
            </a:r>
            <a:r>
              <a:rPr lang="en-US" altLang="zh-TW" sz="3200" dirty="0" smtClean="0">
                <a:solidFill>
                  <a:schemeClr val="tx1"/>
                </a:solidFill>
              </a:rPr>
              <a:t>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a</a:t>
            </a:r>
            <a:r>
              <a:rPr lang="en-US" altLang="zh-TW" sz="3200" i="1" baseline="-25000" dirty="0" smtClean="0">
                <a:solidFill>
                  <a:schemeClr val="tx1"/>
                </a:solidFill>
              </a:rPr>
              <a:t>n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 </a:t>
            </a:r>
            <a:r>
              <a:rPr lang="en-US" altLang="zh-TW" sz="3200" dirty="0" smtClean="0">
                <a:solidFill>
                  <a:schemeClr val="tx1"/>
                </a:solidFill>
              </a:rPr>
              <a:t>= 3</a:t>
            </a:r>
            <a:r>
              <a:rPr lang="en-US" altLang="zh-TW" sz="32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</a:rPr>
              <a:t> +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</a:rPr>
              <a:t> 3</a:t>
            </a:r>
            <a:r>
              <a:rPr lang="en-US" altLang="zh-TW" sz="32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</a:rPr>
              <a:t> for </a:t>
            </a:r>
            <a:r>
              <a:rPr lang="en-US" altLang="zh-TW" sz="3200" i="1" dirty="0" smtClean="0">
                <a:solidFill>
                  <a:schemeClr val="tx1"/>
                </a:solidFill>
              </a:rPr>
              <a:t>n</a:t>
            </a:r>
            <a:r>
              <a:rPr lang="en-US" altLang="zh-TW" sz="3200" dirty="0" smtClean="0">
                <a:solidFill>
                  <a:schemeClr val="tx1"/>
                </a:solidFill>
              </a:rPr>
              <a:t> </a:t>
            </a:r>
            <a:r>
              <a:rPr lang="en-US" altLang="zh-TW" sz="32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≥</a:t>
            </a:r>
            <a:r>
              <a:rPr lang="en-US" altLang="zh-TW" sz="3200" dirty="0" smtClean="0">
                <a:solidFill>
                  <a:schemeClr val="tx1"/>
                </a:solidFill>
              </a:rPr>
              <a:t> 0. </a:t>
            </a:r>
          </a:p>
          <a:p>
            <a:pPr eaLnBrk="1" hangingPunct="1"/>
            <a:endParaRPr lang="en-US" altLang="zh-TW" sz="32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8077200" y="2438400"/>
            <a:ext cx="2362199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TW" i="1" dirty="0">
                <a:latin typeface="Cambria" panose="02040503050406030204" pitchFamily="18" charset="0"/>
              </a:rPr>
              <a:t>r</a:t>
            </a:r>
            <a:r>
              <a:rPr lang="en-US" altLang="zh-TW" baseline="30000" dirty="0">
                <a:latin typeface="Cambria" panose="02040503050406030204" pitchFamily="18" charset="0"/>
              </a:rPr>
              <a:t>2</a:t>
            </a:r>
            <a:r>
              <a:rPr lang="en-US" altLang="zh-TW" dirty="0">
                <a:latin typeface="Cambria" panose="02040503050406030204" pitchFamily="18" charset="0"/>
              </a:rPr>
              <a:t> </a:t>
            </a:r>
            <a:r>
              <a:rPr lang="en-US" altLang="zh-TW" dirty="0" smtClean="0">
                <a:latin typeface="Cambria" panose="02040503050406030204" pitchFamily="18" charset="0"/>
              </a:rPr>
              <a:t>- 6</a:t>
            </a:r>
            <a:r>
              <a:rPr lang="en-US" altLang="zh-TW" i="1" dirty="0" smtClean="0">
                <a:latin typeface="Cambria" panose="02040503050406030204" pitchFamily="18" charset="0"/>
              </a:rPr>
              <a:t>r</a:t>
            </a:r>
            <a:r>
              <a:rPr lang="en-US" altLang="zh-TW" dirty="0" smtClean="0">
                <a:latin typeface="Cambria" panose="02040503050406030204" pitchFamily="18" charset="0"/>
              </a:rPr>
              <a:t>  + 9 = 0</a:t>
            </a:r>
          </a:p>
          <a:p>
            <a:r>
              <a:rPr lang="en-US" altLang="zh-TW" dirty="0" smtClean="0">
                <a:latin typeface="Cambria" panose="02040503050406030204" pitchFamily="18" charset="0"/>
              </a:rPr>
              <a:t>(</a:t>
            </a:r>
            <a:r>
              <a:rPr lang="en-US" altLang="zh-TW" i="1" dirty="0" smtClean="0">
                <a:latin typeface="Cambria" panose="02040503050406030204" pitchFamily="18" charset="0"/>
              </a:rPr>
              <a:t>r</a:t>
            </a:r>
            <a:r>
              <a:rPr lang="en-US" altLang="zh-TW" dirty="0" smtClean="0">
                <a:latin typeface="Cambria" panose="02040503050406030204" pitchFamily="18" charset="0"/>
              </a:rPr>
              <a:t> – 3) (</a:t>
            </a:r>
            <a:r>
              <a:rPr lang="en-US" altLang="zh-TW" i="1" dirty="0" smtClean="0">
                <a:latin typeface="Cambria" panose="02040503050406030204" pitchFamily="18" charset="0"/>
              </a:rPr>
              <a:t>r</a:t>
            </a:r>
            <a:r>
              <a:rPr lang="en-US" altLang="zh-TW" dirty="0" smtClean="0">
                <a:latin typeface="Cambria" panose="02040503050406030204" pitchFamily="18" charset="0"/>
              </a:rPr>
              <a:t> - 3) = 0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r</a:t>
            </a:r>
            <a:r>
              <a:rPr lang="en-US" dirty="0" smtClean="0">
                <a:latin typeface="Cambria" panose="02040503050406030204" pitchFamily="18" charset="0"/>
              </a:rPr>
              <a:t> = 3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84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57043"/>
            <a:ext cx="9421814" cy="4952999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2800" dirty="0" smtClean="0"/>
              <a:t>Let </a:t>
            </a:r>
            <a:r>
              <a:rPr lang="en-US" sz="2800" i="1" dirty="0" smtClean="0"/>
              <a:t>c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</a:t>
            </a:r>
            <a:r>
              <a:rPr lang="en-US" sz="2800" i="1" dirty="0" smtClean="0"/>
              <a:t>c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, . . . , </a:t>
            </a:r>
            <a:r>
              <a:rPr lang="en-US" sz="2800" i="1" dirty="0" smtClean="0"/>
              <a:t>c</a:t>
            </a:r>
            <a:r>
              <a:rPr lang="en-US" sz="2800" i="1" baseline="-25000" dirty="0" smtClean="0"/>
              <a:t>k</a:t>
            </a:r>
            <a:r>
              <a:rPr lang="en-US" sz="2800" dirty="0" smtClean="0"/>
              <a:t> be real numbers. Suppose that the characteristic equation</a:t>
            </a:r>
          </a:p>
          <a:p>
            <a:pPr marL="0" indent="0">
              <a:buNone/>
              <a:defRPr/>
            </a:pPr>
            <a:r>
              <a:rPr lang="en-US" sz="2800" dirty="0" smtClean="0"/>
              <a:t>	</a:t>
            </a:r>
            <a:r>
              <a:rPr lang="en-US" altLang="zh-TW" sz="2800" i="1" dirty="0"/>
              <a:t> </a:t>
            </a:r>
            <a:r>
              <a:rPr lang="en-US" altLang="zh-TW" sz="2800" i="1" dirty="0" err="1">
                <a:solidFill>
                  <a:schemeClr val="tx1"/>
                </a:solidFill>
              </a:rPr>
              <a:t>r</a:t>
            </a:r>
            <a:r>
              <a:rPr lang="en-US" altLang="zh-TW" sz="2800" i="1" baseline="30000" dirty="0" err="1">
                <a:solidFill>
                  <a:schemeClr val="tx1"/>
                </a:solidFill>
              </a:rPr>
              <a:t>k</a:t>
            </a:r>
            <a:r>
              <a:rPr lang="en-US" altLang="zh-TW" sz="2800" dirty="0">
                <a:solidFill>
                  <a:schemeClr val="tx1"/>
                </a:solidFill>
              </a:rPr>
              <a:t> - </a:t>
            </a:r>
            <a:r>
              <a:rPr lang="en-US" altLang="zh-TW" sz="2800" i="1" dirty="0">
                <a:solidFill>
                  <a:schemeClr val="tx1"/>
                </a:solidFill>
              </a:rPr>
              <a:t>c</a:t>
            </a:r>
            <a:r>
              <a:rPr lang="en-US" altLang="zh-TW" sz="2800" baseline="-25000" dirty="0">
                <a:solidFill>
                  <a:schemeClr val="tx1"/>
                </a:solidFill>
              </a:rPr>
              <a:t>1</a:t>
            </a:r>
            <a:r>
              <a:rPr lang="en-US" altLang="zh-TW" sz="2800" i="1" dirty="0">
                <a:solidFill>
                  <a:schemeClr val="tx1"/>
                </a:solidFill>
              </a:rPr>
              <a:t>r</a:t>
            </a:r>
            <a:r>
              <a:rPr lang="en-US" altLang="zh-TW" sz="2800" i="1" baseline="30000" dirty="0">
                <a:solidFill>
                  <a:schemeClr val="tx1"/>
                </a:solidFill>
              </a:rPr>
              <a:t>k</a:t>
            </a:r>
            <a:r>
              <a:rPr lang="en-US" altLang="zh-TW" sz="2800" baseline="30000" dirty="0">
                <a:solidFill>
                  <a:schemeClr val="tx1"/>
                </a:solidFill>
              </a:rPr>
              <a:t> - 1</a:t>
            </a:r>
            <a:r>
              <a:rPr lang="en-US" altLang="zh-TW" sz="2800" dirty="0">
                <a:solidFill>
                  <a:schemeClr val="tx1"/>
                </a:solidFill>
              </a:rPr>
              <a:t> - </a:t>
            </a:r>
            <a:r>
              <a:rPr lang="en-US" altLang="zh-TW" sz="2800" i="1" dirty="0">
                <a:solidFill>
                  <a:schemeClr val="tx1"/>
                </a:solidFill>
              </a:rPr>
              <a:t>c</a:t>
            </a:r>
            <a:r>
              <a:rPr lang="en-US" altLang="zh-TW" sz="2800" baseline="-25000" dirty="0">
                <a:solidFill>
                  <a:schemeClr val="tx1"/>
                </a:solidFill>
              </a:rPr>
              <a:t>2</a:t>
            </a:r>
            <a:r>
              <a:rPr lang="en-US" altLang="zh-TW" sz="2800" i="1" dirty="0">
                <a:solidFill>
                  <a:schemeClr val="tx1"/>
                </a:solidFill>
              </a:rPr>
              <a:t>r</a:t>
            </a:r>
            <a:r>
              <a:rPr lang="en-US" altLang="zh-TW" sz="2800" i="1" baseline="30000" dirty="0">
                <a:solidFill>
                  <a:schemeClr val="tx1"/>
                </a:solidFill>
              </a:rPr>
              <a:t>k</a:t>
            </a:r>
            <a:r>
              <a:rPr lang="en-US" altLang="zh-TW" sz="2800" baseline="30000" dirty="0">
                <a:solidFill>
                  <a:schemeClr val="tx1"/>
                </a:solidFill>
              </a:rPr>
              <a:t> - 2</a:t>
            </a:r>
            <a:r>
              <a:rPr lang="en-US" altLang="zh-TW" sz="2800" dirty="0">
                <a:solidFill>
                  <a:schemeClr val="tx1"/>
                </a:solidFill>
              </a:rPr>
              <a:t> - … - </a:t>
            </a:r>
            <a:r>
              <a:rPr lang="en-US" altLang="zh-TW" sz="2800" i="1" dirty="0" err="1">
                <a:solidFill>
                  <a:schemeClr val="tx1"/>
                </a:solidFill>
              </a:rPr>
              <a:t>c</a:t>
            </a:r>
            <a:r>
              <a:rPr lang="en-US" altLang="zh-TW" sz="2800" i="1" baseline="-25000" dirty="0" err="1">
                <a:solidFill>
                  <a:schemeClr val="tx1"/>
                </a:solidFill>
              </a:rPr>
              <a:t>k</a:t>
            </a:r>
            <a:r>
              <a:rPr lang="en-US" altLang="zh-TW" sz="2800" baseline="-25000" dirty="0">
                <a:solidFill>
                  <a:schemeClr val="tx1"/>
                </a:solidFill>
              </a:rPr>
              <a:t> - 1</a:t>
            </a:r>
            <a:r>
              <a:rPr lang="en-US" altLang="zh-TW" sz="2800" i="1" dirty="0">
                <a:solidFill>
                  <a:schemeClr val="tx1"/>
                </a:solidFill>
              </a:rPr>
              <a:t>r</a:t>
            </a:r>
            <a:r>
              <a:rPr lang="en-US" altLang="zh-TW" sz="2800" dirty="0">
                <a:solidFill>
                  <a:schemeClr val="tx1"/>
                </a:solidFill>
              </a:rPr>
              <a:t> - </a:t>
            </a:r>
            <a:r>
              <a:rPr lang="en-US" altLang="zh-TW" sz="2800" i="1" dirty="0" err="1">
                <a:solidFill>
                  <a:schemeClr val="tx1"/>
                </a:solidFill>
              </a:rPr>
              <a:t>c</a:t>
            </a:r>
            <a:r>
              <a:rPr lang="en-US" altLang="zh-TW" sz="2800" i="1" baseline="-25000" dirty="0" err="1">
                <a:solidFill>
                  <a:schemeClr val="tx1"/>
                </a:solidFill>
              </a:rPr>
              <a:t>k</a:t>
            </a:r>
            <a:r>
              <a:rPr lang="en-US" altLang="zh-TW" sz="2800" dirty="0">
                <a:solidFill>
                  <a:schemeClr val="tx1"/>
                </a:solidFill>
              </a:rPr>
              <a:t> = 0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sz="2800" dirty="0" smtClean="0"/>
              <a:t>	has </a:t>
            </a:r>
            <a:r>
              <a:rPr lang="en-US" sz="2800" i="1" dirty="0" smtClean="0"/>
              <a:t>k</a:t>
            </a:r>
            <a:r>
              <a:rPr lang="en-US" sz="2800" dirty="0" smtClean="0"/>
              <a:t> distinct roots </a:t>
            </a:r>
            <a:r>
              <a:rPr lang="en-US" sz="2800" i="1" dirty="0" smtClean="0"/>
              <a:t>r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</a:t>
            </a:r>
            <a:r>
              <a:rPr lang="en-US" sz="2800" i="1" dirty="0" smtClean="0"/>
              <a:t>r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, . . . , </a:t>
            </a:r>
            <a:r>
              <a:rPr lang="en-US" sz="2800" i="1" dirty="0" err="1" smtClean="0"/>
              <a:t>r</a:t>
            </a:r>
            <a:r>
              <a:rPr lang="en-US" sz="2800" i="1" baseline="-25000" dirty="0" err="1" smtClean="0"/>
              <a:t>k</a:t>
            </a:r>
            <a:r>
              <a:rPr lang="en-US" sz="2800" dirty="0" smtClean="0"/>
              <a:t>. Then the sequence {</a:t>
            </a:r>
            <a:r>
              <a:rPr lang="en-US" sz="2800" i="1" dirty="0" smtClean="0"/>
              <a:t>a</a:t>
            </a:r>
            <a:r>
              <a:rPr lang="en-US" sz="2800" i="1" baseline="-25000" dirty="0" smtClean="0"/>
              <a:t>n</a:t>
            </a:r>
            <a:r>
              <a:rPr lang="en-US" sz="2800" dirty="0" smtClean="0"/>
              <a:t>} is a solution of the recurrence relation</a:t>
            </a:r>
          </a:p>
          <a:p>
            <a:pPr marL="0" indent="0">
              <a:buNone/>
              <a:defRPr/>
            </a:pPr>
            <a:r>
              <a:rPr lang="en-US" altLang="zh-TW" sz="2800" i="1" dirty="0" smtClean="0"/>
              <a:t>	</a:t>
            </a:r>
            <a:r>
              <a:rPr lang="en-US" altLang="zh-TW" sz="2800" i="1" dirty="0" smtClean="0">
                <a:solidFill>
                  <a:schemeClr val="tx1"/>
                </a:solidFill>
              </a:rPr>
              <a:t>a</a:t>
            </a:r>
            <a:r>
              <a:rPr lang="en-US" altLang="zh-TW" sz="2800" i="1" baseline="-25000" dirty="0" smtClean="0">
                <a:solidFill>
                  <a:schemeClr val="tx1"/>
                </a:solidFill>
              </a:rPr>
              <a:t>n</a:t>
            </a:r>
            <a:r>
              <a:rPr lang="en-US" altLang="zh-TW" sz="2800" baseline="-25000" dirty="0" smtClean="0">
                <a:solidFill>
                  <a:schemeClr val="tx1"/>
                </a:solidFill>
              </a:rPr>
              <a:t> </a:t>
            </a:r>
            <a:r>
              <a:rPr lang="en-US" altLang="zh-TW" sz="2800" dirty="0">
                <a:solidFill>
                  <a:schemeClr val="tx1"/>
                </a:solidFill>
              </a:rPr>
              <a:t>= </a:t>
            </a:r>
            <a:r>
              <a:rPr lang="en-US" altLang="zh-TW" sz="2800" i="1" dirty="0">
                <a:solidFill>
                  <a:schemeClr val="tx1"/>
                </a:solidFill>
              </a:rPr>
              <a:t>c</a:t>
            </a:r>
            <a:r>
              <a:rPr lang="en-US" altLang="zh-TW" sz="2800" baseline="-25000" dirty="0">
                <a:solidFill>
                  <a:schemeClr val="tx1"/>
                </a:solidFill>
              </a:rPr>
              <a:t>1</a:t>
            </a:r>
            <a:r>
              <a:rPr lang="en-US" altLang="zh-TW" sz="2800" i="1" dirty="0">
                <a:solidFill>
                  <a:schemeClr val="tx1"/>
                </a:solidFill>
              </a:rPr>
              <a:t>a</a:t>
            </a:r>
            <a:r>
              <a:rPr lang="en-US" altLang="zh-TW" sz="2800" i="1" baseline="-25000" dirty="0">
                <a:solidFill>
                  <a:schemeClr val="tx1"/>
                </a:solidFill>
              </a:rPr>
              <a:t>n</a:t>
            </a:r>
            <a:r>
              <a:rPr lang="en-US" altLang="zh-TW" sz="2800" baseline="-25000" dirty="0">
                <a:solidFill>
                  <a:schemeClr val="tx1"/>
                </a:solidFill>
              </a:rPr>
              <a:t> - 1 </a:t>
            </a:r>
            <a:r>
              <a:rPr lang="en-US" altLang="zh-TW" sz="2800" dirty="0">
                <a:solidFill>
                  <a:schemeClr val="tx1"/>
                </a:solidFill>
              </a:rPr>
              <a:t>+ </a:t>
            </a:r>
            <a:r>
              <a:rPr lang="en-US" altLang="zh-TW" sz="2800" i="1" dirty="0">
                <a:solidFill>
                  <a:schemeClr val="tx1"/>
                </a:solidFill>
              </a:rPr>
              <a:t>c</a:t>
            </a:r>
            <a:r>
              <a:rPr lang="en-US" altLang="zh-TW" sz="2800" baseline="-25000" dirty="0">
                <a:solidFill>
                  <a:schemeClr val="tx1"/>
                </a:solidFill>
              </a:rPr>
              <a:t>2 </a:t>
            </a:r>
            <a:r>
              <a:rPr lang="en-US" altLang="zh-TW" sz="2800" i="1" dirty="0">
                <a:solidFill>
                  <a:schemeClr val="tx1"/>
                </a:solidFill>
              </a:rPr>
              <a:t>a</a:t>
            </a:r>
            <a:r>
              <a:rPr lang="en-US" altLang="zh-TW" sz="2800" i="1" baseline="-25000" dirty="0">
                <a:solidFill>
                  <a:schemeClr val="tx1"/>
                </a:solidFill>
              </a:rPr>
              <a:t>n</a:t>
            </a:r>
            <a:r>
              <a:rPr lang="en-US" altLang="zh-TW" sz="2800" baseline="-25000" dirty="0">
                <a:solidFill>
                  <a:schemeClr val="tx1"/>
                </a:solidFill>
              </a:rPr>
              <a:t> - 2 </a:t>
            </a:r>
            <a:r>
              <a:rPr lang="en-US" altLang="zh-TW" sz="2800" dirty="0">
                <a:solidFill>
                  <a:schemeClr val="tx1"/>
                </a:solidFill>
              </a:rPr>
              <a:t>+ … + </a:t>
            </a:r>
            <a:r>
              <a:rPr lang="en-US" altLang="zh-TW" sz="2800" i="1" dirty="0" err="1">
                <a:solidFill>
                  <a:schemeClr val="tx1"/>
                </a:solidFill>
              </a:rPr>
              <a:t>c</a:t>
            </a:r>
            <a:r>
              <a:rPr lang="en-US" altLang="zh-TW" sz="2800" i="1" baseline="-25000" dirty="0" err="1">
                <a:solidFill>
                  <a:schemeClr val="tx1"/>
                </a:solidFill>
              </a:rPr>
              <a:t>k</a:t>
            </a:r>
            <a:r>
              <a:rPr lang="en-US" altLang="zh-TW" sz="2800" i="1" baseline="-25000" dirty="0">
                <a:solidFill>
                  <a:schemeClr val="tx1"/>
                </a:solidFill>
              </a:rPr>
              <a:t> </a:t>
            </a:r>
            <a:r>
              <a:rPr lang="en-US" altLang="zh-TW" sz="2800" i="1" dirty="0">
                <a:solidFill>
                  <a:schemeClr val="tx1"/>
                </a:solidFill>
              </a:rPr>
              <a:t>a</a:t>
            </a:r>
            <a:r>
              <a:rPr lang="en-US" altLang="zh-TW" sz="2800" i="1" baseline="-25000" dirty="0">
                <a:solidFill>
                  <a:schemeClr val="tx1"/>
                </a:solidFill>
              </a:rPr>
              <a:t>n </a:t>
            </a:r>
            <a:r>
              <a:rPr lang="en-US" altLang="zh-TW" sz="2800" baseline="-25000" dirty="0">
                <a:solidFill>
                  <a:schemeClr val="tx1"/>
                </a:solidFill>
              </a:rPr>
              <a:t>– </a:t>
            </a:r>
            <a:r>
              <a:rPr lang="en-US" altLang="zh-TW" sz="2800" i="1" baseline="-25000" dirty="0" smtClean="0">
                <a:solidFill>
                  <a:schemeClr val="tx1"/>
                </a:solidFill>
              </a:rPr>
              <a:t>k  	</a:t>
            </a:r>
            <a:r>
              <a:rPr lang="en-US" sz="2800" dirty="0" smtClean="0"/>
              <a:t>if and only if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altLang="zh-TW" sz="1400" i="1" dirty="0" smtClean="0">
                <a:solidFill>
                  <a:schemeClr val="tx1"/>
                </a:solidFill>
              </a:rPr>
              <a:t>	</a:t>
            </a:r>
            <a:endParaRPr lang="en-US" altLang="zh-TW" sz="900" i="1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altLang="zh-TW" sz="2800" i="1" dirty="0">
                <a:solidFill>
                  <a:schemeClr val="tx1"/>
                </a:solidFill>
              </a:rPr>
              <a:t>	</a:t>
            </a:r>
            <a:r>
              <a:rPr lang="en-US" altLang="zh-TW" sz="2800" i="1" dirty="0" smtClean="0">
                <a:solidFill>
                  <a:schemeClr val="tx1"/>
                </a:solidFill>
              </a:rPr>
              <a:t>a</a:t>
            </a:r>
            <a:r>
              <a:rPr lang="en-US" altLang="zh-TW" sz="2800" i="1" baseline="-25000" dirty="0" smtClean="0">
                <a:solidFill>
                  <a:schemeClr val="tx1"/>
                </a:solidFill>
              </a:rPr>
              <a:t>n</a:t>
            </a:r>
            <a:r>
              <a:rPr lang="en-US" altLang="zh-TW" sz="2800" dirty="0" smtClean="0">
                <a:solidFill>
                  <a:schemeClr val="tx1"/>
                </a:solidFill>
              </a:rPr>
              <a:t> </a:t>
            </a:r>
            <a:r>
              <a:rPr lang="en-US" altLang="zh-TW" sz="2800" dirty="0">
                <a:solidFill>
                  <a:schemeClr val="tx1"/>
                </a:solidFill>
              </a:rPr>
              <a:t>= </a:t>
            </a:r>
            <a:r>
              <a:rPr lang="en-US" altLang="zh-TW" sz="2800" i="1" dirty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800" baseline="-25000" dirty="0">
                <a:solidFill>
                  <a:schemeClr val="tx1"/>
                </a:solidFill>
              </a:rPr>
              <a:t>1</a:t>
            </a:r>
            <a:r>
              <a:rPr lang="en-US" altLang="zh-TW" sz="2800" i="1" dirty="0">
                <a:solidFill>
                  <a:schemeClr val="tx1"/>
                </a:solidFill>
              </a:rPr>
              <a:t>r</a:t>
            </a:r>
            <a:r>
              <a:rPr lang="en-US" altLang="zh-TW" sz="2800" baseline="-25000" dirty="0">
                <a:solidFill>
                  <a:schemeClr val="tx1"/>
                </a:solidFill>
              </a:rPr>
              <a:t>1</a:t>
            </a:r>
            <a:r>
              <a:rPr lang="en-US" altLang="zh-TW" sz="2800" i="1" baseline="30000" dirty="0">
                <a:solidFill>
                  <a:schemeClr val="tx1"/>
                </a:solidFill>
              </a:rPr>
              <a:t>n</a:t>
            </a:r>
            <a:r>
              <a:rPr lang="en-US" altLang="zh-TW" sz="2800" dirty="0">
                <a:solidFill>
                  <a:schemeClr val="tx1"/>
                </a:solidFill>
              </a:rPr>
              <a:t> + </a:t>
            </a:r>
            <a:r>
              <a:rPr lang="en-US" altLang="zh-TW" sz="2800" i="1" dirty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8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zh-TW" sz="2800" i="1" dirty="0" smtClean="0">
                <a:solidFill>
                  <a:schemeClr val="tx1"/>
                </a:solidFill>
              </a:rPr>
              <a:t>r</a:t>
            </a:r>
            <a:r>
              <a:rPr lang="en-US" altLang="zh-TW" sz="28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zh-TW" sz="2800" i="1" baseline="30000" dirty="0" smtClean="0">
                <a:solidFill>
                  <a:schemeClr val="tx1"/>
                </a:solidFill>
              </a:rPr>
              <a:t>n</a:t>
            </a:r>
            <a:r>
              <a:rPr lang="en-US" altLang="zh-TW" sz="2800" dirty="0">
                <a:solidFill>
                  <a:schemeClr val="tx1"/>
                </a:solidFill>
              </a:rPr>
              <a:t> + … </a:t>
            </a:r>
            <a:r>
              <a:rPr lang="en-US" altLang="zh-TW" sz="2800" dirty="0" smtClean="0">
                <a:solidFill>
                  <a:schemeClr val="tx1"/>
                </a:solidFill>
              </a:rPr>
              <a:t>+ </a:t>
            </a:r>
            <a:r>
              <a:rPr lang="en-US" altLang="zh-TW" sz="28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800" i="1" baseline="-25000" dirty="0" err="1" smtClean="0">
                <a:solidFill>
                  <a:schemeClr val="tx1"/>
                </a:solidFill>
              </a:rPr>
              <a:t>k</a:t>
            </a:r>
            <a:r>
              <a:rPr lang="en-US" altLang="zh-TW" sz="2800" i="1" dirty="0" err="1" smtClean="0">
                <a:solidFill>
                  <a:schemeClr val="tx1"/>
                </a:solidFill>
              </a:rPr>
              <a:t>r</a:t>
            </a:r>
            <a:r>
              <a:rPr lang="en-US" altLang="zh-TW" sz="2800" i="1" baseline="-25000" dirty="0" err="1" smtClean="0">
                <a:solidFill>
                  <a:schemeClr val="tx1"/>
                </a:solidFill>
              </a:rPr>
              <a:t>k</a:t>
            </a:r>
            <a:r>
              <a:rPr lang="en-US" altLang="zh-TW" sz="2800" i="1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zh-TW" sz="2800" dirty="0" smtClean="0">
                <a:solidFill>
                  <a:schemeClr val="tx1"/>
                </a:solidFill>
              </a:rPr>
              <a:t> </a:t>
            </a:r>
            <a:r>
              <a:rPr lang="en-US" altLang="zh-TW" sz="2800" dirty="0">
                <a:solidFill>
                  <a:schemeClr val="tx1"/>
                </a:solidFill>
              </a:rPr>
              <a:t>	</a:t>
            </a:r>
            <a:endParaRPr lang="en-US" altLang="zh-TW" sz="28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sz="2800" dirty="0" smtClean="0"/>
              <a:t>	for </a:t>
            </a:r>
            <a:r>
              <a:rPr lang="en-US" sz="2800" i="1" dirty="0" smtClean="0"/>
              <a:t>n</a:t>
            </a:r>
            <a:r>
              <a:rPr lang="en-US" sz="2800" dirty="0" smtClean="0"/>
              <a:t> = 0, 1, 2, … where </a:t>
            </a:r>
            <a:r>
              <a:rPr lang="en-US" sz="2800" i="1" dirty="0" smtClean="0">
                <a:sym typeface="Symbol"/>
              </a:rPr>
              <a:t>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</a:t>
            </a:r>
            <a:r>
              <a:rPr lang="en-US" sz="2800" i="1" dirty="0" smtClean="0">
                <a:sym typeface="Symbol"/>
              </a:rPr>
              <a:t>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, . . . , </a:t>
            </a:r>
            <a:r>
              <a:rPr lang="en-US" sz="2800" i="1" dirty="0" smtClean="0">
                <a:sym typeface="Symbol"/>
              </a:rPr>
              <a:t></a:t>
            </a:r>
            <a:r>
              <a:rPr lang="en-US" sz="2800" i="1" baseline="-25000" dirty="0" smtClean="0"/>
              <a:t>k</a:t>
            </a:r>
            <a:r>
              <a:rPr lang="en-US" sz="2800" dirty="0" smtClean="0"/>
              <a:t> are constants.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/>
          <a:p>
            <a:r>
              <a:rPr lang="en-US" altLang="zh-TW" dirty="0"/>
              <a:t>Theorem</a:t>
            </a:r>
            <a:endParaRPr lang="zh-TW" altLang="en-US" dirty="0"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234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3"/>
          <p:cNvSpPr>
            <a:spLocks noGrp="1"/>
          </p:cNvSpPr>
          <p:nvPr>
            <p:ph type="body" idx="1"/>
          </p:nvPr>
        </p:nvSpPr>
        <p:spPr>
          <a:xfrm>
            <a:off x="1752600" y="1143000"/>
            <a:ext cx="8763000" cy="5486400"/>
          </a:xfrm>
        </p:spPr>
        <p:txBody>
          <a:bodyPr/>
          <a:lstStyle/>
          <a:p>
            <a:pPr marL="209550" indent="-209550">
              <a:buNone/>
            </a:pPr>
            <a:r>
              <a:rPr lang="en-US" sz="2400" dirty="0" smtClean="0"/>
              <a:t> Solve </a:t>
            </a:r>
            <a:r>
              <a:rPr lang="en-US" sz="2400" dirty="0"/>
              <a:t>the recurrence relation </a:t>
            </a:r>
            <a:r>
              <a:rPr lang="en-US" sz="2400" i="1" dirty="0" smtClean="0"/>
              <a:t>a</a:t>
            </a:r>
            <a:r>
              <a:rPr lang="en-US" sz="2400" i="1" baseline="-25000" dirty="0" smtClean="0"/>
              <a:t>n</a:t>
            </a:r>
            <a:r>
              <a:rPr lang="en-US" sz="2400" dirty="0" smtClean="0"/>
              <a:t> = 6</a:t>
            </a:r>
            <a:r>
              <a:rPr lang="en-US" sz="2400" i="1" dirty="0" smtClean="0"/>
              <a:t>a</a:t>
            </a:r>
            <a:r>
              <a:rPr lang="en-US" sz="2400" i="1" baseline="-25000" dirty="0" smtClean="0"/>
              <a:t>n</a:t>
            </a:r>
            <a:r>
              <a:rPr lang="en-US" sz="2400" baseline="-25000" dirty="0" smtClean="0"/>
              <a:t> - 1 </a:t>
            </a:r>
            <a:r>
              <a:rPr lang="en-US" sz="2400" dirty="0" smtClean="0"/>
              <a:t>- 11</a:t>
            </a:r>
            <a:r>
              <a:rPr lang="en-US" sz="2400" i="1" dirty="0" smtClean="0"/>
              <a:t>a</a:t>
            </a:r>
            <a:r>
              <a:rPr lang="en-US" sz="2400" i="1" baseline="-25000" dirty="0" smtClean="0"/>
              <a:t>n</a:t>
            </a:r>
            <a:r>
              <a:rPr lang="en-US" sz="2400" baseline="-25000" dirty="0" smtClean="0"/>
              <a:t> - 2 </a:t>
            </a:r>
            <a:r>
              <a:rPr lang="en-US" sz="2400" dirty="0" smtClean="0"/>
              <a:t>+ 6</a:t>
            </a:r>
            <a:r>
              <a:rPr lang="en-US" sz="2400" i="1" dirty="0" smtClean="0"/>
              <a:t>a</a:t>
            </a:r>
            <a:r>
              <a:rPr lang="en-US" sz="2400" i="1" baseline="-25000" dirty="0" smtClean="0"/>
              <a:t>n</a:t>
            </a:r>
            <a:r>
              <a:rPr lang="en-US" sz="2400" baseline="-25000" dirty="0" smtClean="0"/>
              <a:t> - 3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where </a:t>
            </a:r>
            <a:r>
              <a:rPr lang="en-US" sz="2400" i="1" dirty="0" smtClean="0"/>
              <a:t>a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= 2</a:t>
            </a:r>
            <a:r>
              <a:rPr lang="en-US" sz="2400" dirty="0"/>
              <a:t>, </a:t>
            </a:r>
            <a:r>
              <a:rPr lang="en-US" sz="2400" i="1" dirty="0" smtClean="0"/>
              <a:t>a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= 5</a:t>
            </a:r>
            <a:r>
              <a:rPr lang="en-US" sz="2400" dirty="0"/>
              <a:t>, and </a:t>
            </a:r>
            <a:r>
              <a:rPr lang="en-US" sz="2400" i="1" dirty="0" smtClean="0"/>
              <a:t>a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= 15</a:t>
            </a:r>
            <a:r>
              <a:rPr lang="en-US" sz="2400" dirty="0"/>
              <a:t>.	</a:t>
            </a:r>
          </a:p>
          <a:p>
            <a:pPr marL="209550" indent="-209550">
              <a:buNone/>
            </a:pPr>
            <a:r>
              <a:rPr lang="en-US" sz="2800" b="1" u="sng" dirty="0"/>
              <a:t>Solution</a:t>
            </a:r>
          </a:p>
          <a:p>
            <a:pPr marL="209550" indent="-209550">
              <a:buFontTx/>
              <a:buAutoNum type="arabicParenR"/>
            </a:pPr>
            <a:r>
              <a:rPr lang="en-US" sz="2400" dirty="0" smtClean="0"/>
              <a:t> Find </a:t>
            </a:r>
            <a:r>
              <a:rPr lang="en-US" sz="2400" dirty="0"/>
              <a:t>the general solution of the recurrence relation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en-US" sz="2400" dirty="0"/>
              <a:t> the characteristic equation is given by </a:t>
            </a:r>
            <a:r>
              <a:rPr lang="en-US" sz="2400" i="1" dirty="0" smtClean="0"/>
              <a:t>r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 = 6</a:t>
            </a:r>
            <a:r>
              <a:rPr lang="en-US" sz="2400" i="1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/>
              <a:t>– </a:t>
            </a:r>
            <a:r>
              <a:rPr lang="en-US" sz="2400" dirty="0" smtClean="0"/>
              <a:t>11</a:t>
            </a:r>
            <a:r>
              <a:rPr lang="en-US" sz="2400" i="1" dirty="0" smtClean="0"/>
              <a:t>r</a:t>
            </a:r>
            <a:r>
              <a:rPr lang="en-US" sz="2400" dirty="0" smtClean="0"/>
              <a:t> + 6</a:t>
            </a:r>
            <a:endParaRPr lang="en-US" sz="2400" dirty="0"/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en-US" sz="2400" dirty="0"/>
              <a:t> the characteristic roots are 1, 2 and 3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en-US" sz="2400" dirty="0"/>
              <a:t> thus, the general solution </a:t>
            </a:r>
            <a:r>
              <a:rPr lang="en-US" sz="2400" dirty="0" smtClean="0"/>
              <a:t>is </a:t>
            </a:r>
            <a:r>
              <a:rPr lang="en-US" altLang="zh-TW" sz="2400" i="1" dirty="0" smtClean="0">
                <a:solidFill>
                  <a:schemeClr val="tx2"/>
                </a:solidFill>
              </a:rPr>
              <a:t>a</a:t>
            </a:r>
            <a:r>
              <a:rPr lang="en-US" altLang="zh-TW" sz="2400" i="1" baseline="-25000" dirty="0" smtClean="0">
                <a:solidFill>
                  <a:schemeClr val="tx2"/>
                </a:solidFill>
              </a:rPr>
              <a:t>n</a:t>
            </a:r>
            <a:r>
              <a:rPr lang="en-US" altLang="zh-TW" sz="2400" i="1" dirty="0" smtClean="0">
                <a:solidFill>
                  <a:schemeClr val="tx2"/>
                </a:solidFill>
              </a:rPr>
              <a:t> </a:t>
            </a:r>
            <a:r>
              <a:rPr lang="en-US" altLang="zh-TW" sz="2400" dirty="0" smtClean="0">
                <a:solidFill>
                  <a:schemeClr val="tx2"/>
                </a:solidFill>
              </a:rPr>
              <a:t>=</a:t>
            </a:r>
            <a:r>
              <a:rPr lang="en-US" altLang="zh-TW" sz="2400" i="1" dirty="0" smtClean="0">
                <a:solidFill>
                  <a:schemeClr val="tx2"/>
                </a:solidFill>
              </a:rPr>
              <a:t> </a:t>
            </a:r>
            <a:r>
              <a:rPr lang="en-US" altLang="zh-TW" sz="24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400" baseline="-25000" dirty="0">
                <a:solidFill>
                  <a:schemeClr val="tx2"/>
                </a:solidFill>
              </a:rPr>
              <a:t>1</a:t>
            </a:r>
            <a:r>
              <a:rPr lang="en-US" altLang="zh-TW" sz="2400" dirty="0">
                <a:solidFill>
                  <a:schemeClr val="tx2"/>
                </a:solidFill>
              </a:rPr>
              <a:t> </a:t>
            </a:r>
            <a:r>
              <a:rPr lang="en-US" altLang="zh-TW" sz="2400" dirty="0" smtClean="0">
                <a:solidFill>
                  <a:schemeClr val="tx2"/>
                </a:solidFill>
              </a:rPr>
              <a:t>1</a:t>
            </a:r>
            <a:r>
              <a:rPr lang="en-US" altLang="zh-TW" sz="2400" i="1" baseline="30000" dirty="0" smtClean="0">
                <a:solidFill>
                  <a:schemeClr val="tx2"/>
                </a:solidFill>
              </a:rPr>
              <a:t>n</a:t>
            </a:r>
            <a:r>
              <a:rPr lang="en-US" altLang="zh-TW" sz="2400" i="1" dirty="0" smtClean="0">
                <a:solidFill>
                  <a:schemeClr val="tx2"/>
                </a:solidFill>
              </a:rPr>
              <a:t> </a:t>
            </a:r>
            <a:r>
              <a:rPr lang="en-US" altLang="zh-TW" sz="2400" dirty="0" smtClean="0">
                <a:solidFill>
                  <a:schemeClr val="tx2"/>
                </a:solidFill>
              </a:rPr>
              <a:t>+</a:t>
            </a:r>
            <a:r>
              <a:rPr lang="en-US" altLang="zh-TW" sz="2400" i="1" dirty="0" smtClean="0">
                <a:solidFill>
                  <a:schemeClr val="tx2"/>
                </a:solidFill>
              </a:rPr>
              <a:t> </a:t>
            </a:r>
            <a:r>
              <a:rPr lang="en-US" altLang="zh-TW" sz="24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400" baseline="-25000" dirty="0">
                <a:solidFill>
                  <a:schemeClr val="tx2"/>
                </a:solidFill>
              </a:rPr>
              <a:t>2</a:t>
            </a:r>
            <a:r>
              <a:rPr lang="en-US" altLang="zh-TW" sz="2400" dirty="0">
                <a:solidFill>
                  <a:schemeClr val="tx2"/>
                </a:solidFill>
              </a:rPr>
              <a:t> </a:t>
            </a:r>
            <a:r>
              <a:rPr lang="en-US" altLang="zh-TW" sz="2400" dirty="0" smtClean="0">
                <a:solidFill>
                  <a:schemeClr val="tx2"/>
                </a:solidFill>
              </a:rPr>
              <a:t>2</a:t>
            </a:r>
            <a:r>
              <a:rPr lang="en-US" altLang="zh-TW" sz="2400" i="1" baseline="30000" dirty="0" smtClean="0">
                <a:solidFill>
                  <a:schemeClr val="tx2"/>
                </a:solidFill>
              </a:rPr>
              <a:t>n</a:t>
            </a:r>
            <a:r>
              <a:rPr lang="en-US" altLang="zh-TW" sz="2400" dirty="0" smtClean="0"/>
              <a:t> </a:t>
            </a:r>
            <a:r>
              <a:rPr lang="en-US" altLang="zh-TW" sz="2400" dirty="0" smtClean="0">
                <a:solidFill>
                  <a:schemeClr val="tx2"/>
                </a:solidFill>
              </a:rPr>
              <a:t>+</a:t>
            </a:r>
            <a:r>
              <a:rPr lang="en-US" altLang="zh-TW" sz="2400" i="1" dirty="0" smtClean="0">
                <a:solidFill>
                  <a:schemeClr val="tx2"/>
                </a:solidFill>
              </a:rPr>
              <a:t> </a:t>
            </a:r>
            <a:r>
              <a:rPr lang="en-US" altLang="zh-TW" sz="24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400" baseline="-25000" dirty="0">
                <a:solidFill>
                  <a:schemeClr val="tx2"/>
                </a:solidFill>
              </a:rPr>
              <a:t>3</a:t>
            </a:r>
            <a:r>
              <a:rPr lang="en-US" altLang="zh-TW" sz="2400" dirty="0">
                <a:solidFill>
                  <a:schemeClr val="tx2"/>
                </a:solidFill>
              </a:rPr>
              <a:t> 3</a:t>
            </a:r>
            <a:r>
              <a:rPr lang="en-US" altLang="zh-TW" sz="2400" i="1" baseline="30000" dirty="0">
                <a:solidFill>
                  <a:schemeClr val="tx2"/>
                </a:solidFill>
              </a:rPr>
              <a:t>n </a:t>
            </a:r>
            <a:endParaRPr lang="en-US" sz="1200" dirty="0"/>
          </a:p>
          <a:p>
            <a:pPr marL="209550" indent="-209550">
              <a:buFontTx/>
              <a:buAutoNum type="arabicParenR"/>
            </a:pPr>
            <a:r>
              <a:rPr lang="en-US" sz="2400" dirty="0" smtClean="0"/>
              <a:t> Find </a:t>
            </a:r>
            <a:r>
              <a:rPr lang="en-US" sz="2400" dirty="0"/>
              <a:t>the constant values, </a:t>
            </a:r>
            <a:r>
              <a:rPr lang="en-US" altLang="zh-TW" sz="2400" i="1" dirty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400" baseline="-25000" dirty="0">
                <a:solidFill>
                  <a:schemeClr val="tx2"/>
                </a:solidFill>
              </a:rPr>
              <a:t>1</a:t>
            </a:r>
            <a:r>
              <a:rPr lang="en-US" altLang="zh-TW" sz="2400" dirty="0"/>
              <a:t>, </a:t>
            </a:r>
            <a:r>
              <a:rPr lang="en-US" altLang="zh-TW" sz="2400" i="1" dirty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400" baseline="-25000" dirty="0">
                <a:solidFill>
                  <a:schemeClr val="tx2"/>
                </a:solidFill>
              </a:rPr>
              <a:t>2</a:t>
            </a:r>
            <a:r>
              <a:rPr lang="en-US" altLang="zh-TW" sz="2400" i="1" baseline="-25000" dirty="0">
                <a:solidFill>
                  <a:schemeClr val="tx2"/>
                </a:solidFill>
              </a:rPr>
              <a:t>,</a:t>
            </a:r>
            <a:r>
              <a:rPr lang="en-US" altLang="zh-TW" sz="2400" dirty="0"/>
              <a:t> and </a:t>
            </a:r>
            <a:r>
              <a:rPr lang="en-US" altLang="zh-TW" sz="2400" i="1" dirty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400" baseline="-25000" dirty="0">
                <a:solidFill>
                  <a:schemeClr val="tx2"/>
                </a:solidFill>
              </a:rPr>
              <a:t>3</a:t>
            </a:r>
            <a:r>
              <a:rPr lang="en-US" sz="2400" i="1" dirty="0"/>
              <a:t> </a:t>
            </a:r>
            <a:r>
              <a:rPr lang="en-US" sz="2400" dirty="0"/>
              <a:t>using the initial conditions by Solving the linear system: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zh-TW" sz="20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a</a:t>
            </a:r>
            <a:r>
              <a:rPr lang="en-US" altLang="zh-TW" sz="2000" baseline="-25000" dirty="0" smtClean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zh-TW" sz="20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 = 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1</a:t>
            </a:r>
            <a:r>
              <a:rPr lang="en-US" sz="2000" dirty="0" smtClean="0"/>
              <a:t> + </a:t>
            </a:r>
            <a:r>
              <a:rPr lang="en-US" altLang="zh-TW" sz="20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2</a:t>
            </a:r>
            <a:r>
              <a:rPr lang="en-US" altLang="zh-TW" sz="2000" i="1" baseline="-25000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/>
              <a:t>+ </a:t>
            </a:r>
            <a:r>
              <a:rPr lang="en-US" altLang="zh-TW" sz="20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3</a:t>
            </a:r>
            <a:r>
              <a:rPr lang="en-US" sz="2000" dirty="0" smtClean="0"/>
              <a:t> = 2</a:t>
            </a:r>
            <a:r>
              <a:rPr lang="en-US" sz="2000" dirty="0"/>
              <a:t>, </a:t>
            </a:r>
            <a:r>
              <a:rPr lang="en-US" altLang="zh-TW" sz="20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a</a:t>
            </a:r>
            <a:r>
              <a:rPr lang="en-US" altLang="zh-TW" sz="2000" baseline="-25000" dirty="0" smtClean="0">
                <a:solidFill>
                  <a:schemeClr val="tx2"/>
                </a:solidFill>
                <a:sym typeface="Symbol" panose="05050102010706020507" pitchFamily="18" charset="2"/>
              </a:rPr>
              <a:t>1</a:t>
            </a:r>
            <a:r>
              <a:rPr lang="en-US" altLang="zh-TW" sz="20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 = 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1</a:t>
            </a:r>
            <a:r>
              <a:rPr lang="en-US" sz="2000" dirty="0" smtClean="0"/>
              <a:t> + 2</a:t>
            </a:r>
            <a:r>
              <a:rPr lang="en-US" altLang="zh-TW" sz="2000" i="1" dirty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2</a:t>
            </a:r>
            <a:r>
              <a:rPr lang="en-US" altLang="zh-TW" sz="2000" i="1" baseline="-25000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/>
              <a:t>+ 3</a:t>
            </a:r>
            <a:r>
              <a:rPr lang="en-US" altLang="zh-TW" sz="2000" i="1" dirty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3</a:t>
            </a:r>
            <a:r>
              <a:rPr lang="en-US" sz="2000" dirty="0" smtClean="0"/>
              <a:t> = 5</a:t>
            </a:r>
            <a:r>
              <a:rPr lang="en-US" sz="2000" dirty="0"/>
              <a:t>, </a:t>
            </a:r>
            <a:r>
              <a:rPr lang="en-US" altLang="zh-TW" sz="20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a</a:t>
            </a:r>
            <a:r>
              <a:rPr lang="en-US" altLang="zh-TW" sz="2000" baseline="-25000" dirty="0" smtClean="0">
                <a:solidFill>
                  <a:schemeClr val="tx2"/>
                </a:solidFill>
                <a:sym typeface="Symbol" panose="05050102010706020507" pitchFamily="18" charset="2"/>
              </a:rPr>
              <a:t>2</a:t>
            </a:r>
            <a:r>
              <a:rPr lang="en-US" altLang="zh-TW" sz="20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 = 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1</a:t>
            </a:r>
            <a:r>
              <a:rPr lang="en-US" sz="2000" dirty="0" smtClean="0"/>
              <a:t> + 4</a:t>
            </a:r>
            <a:r>
              <a:rPr lang="en-US" altLang="zh-TW" sz="2000" i="1" dirty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2</a:t>
            </a:r>
            <a:r>
              <a:rPr lang="en-US" altLang="zh-TW" sz="2000" i="1" baseline="-25000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/>
              <a:t>+ 9</a:t>
            </a:r>
            <a:r>
              <a:rPr lang="en-US" altLang="zh-TW" sz="2000" i="1" dirty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3</a:t>
            </a:r>
            <a:r>
              <a:rPr lang="en-US" sz="2000" dirty="0" smtClean="0"/>
              <a:t> = 15</a:t>
            </a:r>
            <a:endParaRPr lang="en-US" sz="2000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/>
              <a:t>(</a:t>
            </a:r>
            <a:r>
              <a:rPr lang="en-US" altLang="zh-TW" sz="2000" i="1" dirty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1</a:t>
            </a:r>
            <a:r>
              <a:rPr lang="en-US" sz="2000" dirty="0" smtClean="0"/>
              <a:t> = 1</a:t>
            </a:r>
            <a:r>
              <a:rPr lang="en-US" sz="2000" dirty="0"/>
              <a:t>, </a:t>
            </a:r>
            <a:r>
              <a:rPr lang="en-US" altLang="zh-TW" sz="2000" i="1" dirty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2</a:t>
            </a:r>
            <a:r>
              <a:rPr lang="en-US" altLang="zh-TW" sz="2000" i="1" baseline="-25000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/>
              <a:t>= - 1</a:t>
            </a:r>
            <a:r>
              <a:rPr lang="en-US" sz="2000" dirty="0"/>
              <a:t>, </a:t>
            </a:r>
            <a:r>
              <a:rPr lang="en-US" altLang="zh-TW" sz="2000" i="1" dirty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zh-TW" sz="2000" baseline="-25000" dirty="0" smtClean="0">
                <a:solidFill>
                  <a:schemeClr val="tx2"/>
                </a:solidFill>
              </a:rPr>
              <a:t>3</a:t>
            </a:r>
            <a:r>
              <a:rPr lang="en-US" sz="2000" dirty="0" smtClean="0"/>
              <a:t> = 2</a:t>
            </a:r>
            <a:r>
              <a:rPr lang="en-US" sz="2000" dirty="0"/>
              <a:t>)</a:t>
            </a:r>
          </a:p>
          <a:p>
            <a:pPr marL="342900" lvl="1" indent="-342900"/>
            <a:r>
              <a:rPr lang="en-US" sz="2400" dirty="0"/>
              <a:t> Thus the unique solution to the recurrence relation and initial conditions is </a:t>
            </a:r>
            <a:r>
              <a:rPr lang="en-US" altLang="zh-TW" sz="2400" i="1" dirty="0" smtClean="0">
                <a:solidFill>
                  <a:schemeClr val="tx2"/>
                </a:solidFill>
              </a:rPr>
              <a:t>a</a:t>
            </a:r>
            <a:r>
              <a:rPr lang="en-US" altLang="zh-TW" sz="2400" i="1" baseline="-25000" dirty="0" smtClean="0">
                <a:solidFill>
                  <a:schemeClr val="tx2"/>
                </a:solidFill>
              </a:rPr>
              <a:t>n</a:t>
            </a:r>
            <a:r>
              <a:rPr lang="en-US" altLang="zh-TW" sz="2400" i="1" dirty="0" smtClean="0">
                <a:solidFill>
                  <a:schemeClr val="tx2"/>
                </a:solidFill>
              </a:rPr>
              <a:t> </a:t>
            </a:r>
            <a:r>
              <a:rPr lang="en-US" altLang="zh-TW" sz="2400" dirty="0" smtClean="0">
                <a:solidFill>
                  <a:schemeClr val="tx2"/>
                </a:solidFill>
              </a:rPr>
              <a:t>= 1 - 2</a:t>
            </a:r>
            <a:r>
              <a:rPr lang="en-US" altLang="zh-TW" sz="2400" i="1" baseline="30000" dirty="0" smtClean="0">
                <a:solidFill>
                  <a:schemeClr val="tx2"/>
                </a:solidFill>
              </a:rPr>
              <a:t>n</a:t>
            </a:r>
            <a:r>
              <a:rPr lang="en-US" altLang="zh-TW" sz="2400" dirty="0" smtClean="0"/>
              <a:t> </a:t>
            </a:r>
            <a:r>
              <a:rPr lang="en-US" altLang="zh-TW" sz="2400" dirty="0" smtClean="0">
                <a:solidFill>
                  <a:schemeClr val="tx2"/>
                </a:solidFill>
              </a:rPr>
              <a:t>+ </a:t>
            </a:r>
            <a:r>
              <a:rPr lang="en-US" altLang="zh-TW" sz="2400" dirty="0" smtClean="0">
                <a:solidFill>
                  <a:schemeClr val="tx2"/>
                </a:solidFill>
                <a:sym typeface="Symbol" panose="05050102010706020507" pitchFamily="18" charset="2"/>
              </a:rPr>
              <a:t>2 </a:t>
            </a:r>
            <a:r>
              <a:rPr lang="en-US" altLang="zh-TW" sz="2400" dirty="0">
                <a:solidFill>
                  <a:schemeClr val="tx2"/>
                </a:solidFill>
                <a:sym typeface="Symbol" panose="05050102010706020507" pitchFamily="18" charset="2"/>
              </a:rPr>
              <a:t>x</a:t>
            </a:r>
            <a:r>
              <a:rPr lang="en-US" altLang="zh-TW" sz="2400" dirty="0">
                <a:solidFill>
                  <a:schemeClr val="tx2"/>
                </a:solidFill>
              </a:rPr>
              <a:t> </a:t>
            </a:r>
            <a:r>
              <a:rPr lang="en-US" altLang="zh-TW" sz="2400" dirty="0" smtClean="0">
                <a:solidFill>
                  <a:schemeClr val="tx2"/>
                </a:solidFill>
              </a:rPr>
              <a:t>3</a:t>
            </a:r>
            <a:r>
              <a:rPr lang="en-US" altLang="zh-TW" sz="2400" i="1" baseline="30000" dirty="0" smtClean="0">
                <a:solidFill>
                  <a:schemeClr val="tx2"/>
                </a:solidFill>
              </a:rPr>
              <a:t>n </a:t>
            </a:r>
            <a:r>
              <a:rPr lang="en-US" sz="2400" dirty="0" smtClean="0"/>
              <a:t>, </a:t>
            </a:r>
            <a:r>
              <a:rPr lang="en-US" sz="2400" i="1" dirty="0"/>
              <a:t>n </a:t>
            </a:r>
            <a:r>
              <a:rPr lang="en-US" sz="2400" dirty="0"/>
              <a:t>≥ </a:t>
            </a:r>
            <a:r>
              <a:rPr lang="en-US" sz="2400" dirty="0" smtClean="0"/>
              <a:t>0 </a:t>
            </a:r>
            <a:endParaRPr lang="en-US" sz="2400" dirty="0"/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1828800" y="304800"/>
            <a:ext cx="807720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en-US" sz="3600" dirty="0">
                <a:latin typeface="Cambria" panose="02040503050406030204" pitchFamily="18" charset="0"/>
                <a:ea typeface="+mj-ea"/>
                <a:cs typeface="+mj-cs"/>
              </a:rPr>
              <a:t>Example: </a:t>
            </a:r>
            <a:r>
              <a:rPr lang="en-US" sz="3600" dirty="0" smtClean="0">
                <a:latin typeface="Cambria" panose="02040503050406030204" pitchFamily="18" charset="0"/>
                <a:ea typeface="+mj-ea"/>
                <a:cs typeface="+mj-cs"/>
              </a:rPr>
              <a:t>Higher - Order </a:t>
            </a:r>
            <a:r>
              <a:rPr lang="en-US" sz="3600" dirty="0">
                <a:latin typeface="Cambria" panose="02040503050406030204" pitchFamily="18" charset="0"/>
                <a:ea typeface="+mj-ea"/>
                <a:cs typeface="+mj-cs"/>
              </a:rPr>
              <a:t>LHRRWCCs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975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36BFE-0EB3-42AD-89DA-3523AE68AFB0}" type="slidenum">
              <a:rPr lang="en-CA" altLang="en-US"/>
              <a:pPr/>
              <a:t>2</a:t>
            </a:fld>
            <a:endParaRPr lang="en-CA" altLang="en-US"/>
          </a:p>
        </p:txBody>
      </p:sp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153400" cy="914400"/>
          </a:xfrm>
        </p:spPr>
        <p:txBody>
          <a:bodyPr/>
          <a:lstStyle/>
          <a:p>
            <a:r>
              <a:rPr lang="en-US" altLang="en-US" sz="3600"/>
              <a:t>Solving Recurrence Relations</a:t>
            </a:r>
            <a:endParaRPr lang="en-CA" altLang="en-US" sz="3600"/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219200"/>
            <a:ext cx="8534400" cy="42672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In general, we would prefer to have an </a:t>
            </a:r>
            <a:r>
              <a:rPr lang="en-US" altLang="en-US" sz="2800" b="1" dirty="0" smtClean="0">
                <a:solidFill>
                  <a:srgbClr val="66FF33"/>
                </a:solidFill>
                <a:sym typeface="Symbol" panose="05050102010706020507" pitchFamily="18" charset="2"/>
              </a:rPr>
              <a:t>explicit formula</a:t>
            </a:r>
            <a:r>
              <a:rPr lang="en-US" altLang="en-US" sz="2800" dirty="0" smtClean="0">
                <a:solidFill>
                  <a:srgbClr val="66FF33"/>
                </a:solidFill>
                <a:sym typeface="Symbol" panose="05050102010706020507" pitchFamily="18" charset="2"/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to compute the value of </a:t>
            </a:r>
            <a:r>
              <a:rPr lang="en-US" altLang="en-US" sz="2800" i="1" dirty="0">
                <a:solidFill>
                  <a:srgbClr val="66FF33"/>
                </a:solidFill>
                <a:sym typeface="Symbol" panose="05050102010706020507" pitchFamily="18" charset="2"/>
              </a:rPr>
              <a:t>a</a:t>
            </a:r>
            <a:r>
              <a:rPr lang="en-US" altLang="en-US" sz="2800" i="1" baseline="-25000" dirty="0">
                <a:solidFill>
                  <a:srgbClr val="66FF33"/>
                </a:solidFill>
                <a:sym typeface="Symbol" panose="05050102010706020507" pitchFamily="18" charset="2"/>
              </a:rPr>
              <a:t>n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rather than conducting </a:t>
            </a:r>
            <a:r>
              <a:rPr lang="en-US" altLang="en-US" sz="2800" i="1" dirty="0">
                <a:solidFill>
                  <a:srgbClr val="66FF33"/>
                </a:solidFill>
                <a:sym typeface="Symbol" panose="05050102010706020507" pitchFamily="18" charset="2"/>
              </a:rPr>
              <a:t>n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iterations.</a:t>
            </a:r>
          </a:p>
          <a:p>
            <a:pPr marL="0" indent="0">
              <a:buNone/>
            </a:pPr>
            <a:endParaRPr lang="en-US" altLang="en-US" sz="8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sz="2800" dirty="0">
                <a:sym typeface="Symbol" panose="05050102010706020507" pitchFamily="18" charset="2"/>
              </a:rPr>
              <a:t>For one class of recurrence relations, we can obtain such </a:t>
            </a:r>
            <a:r>
              <a:rPr lang="en-US" altLang="en-US" sz="2800" dirty="0" smtClean="0">
                <a:sym typeface="Symbol" panose="05050102010706020507" pitchFamily="18" charset="2"/>
              </a:rPr>
              <a:t>formulas (</a:t>
            </a:r>
            <a:r>
              <a:rPr lang="en-US" sz="2800" dirty="0" smtClean="0"/>
              <a:t>formulae)</a:t>
            </a:r>
            <a:r>
              <a:rPr lang="en-US" altLang="en-US" sz="2800" dirty="0" smtClean="0">
                <a:sym typeface="Symbol" panose="05050102010706020507" pitchFamily="18" charset="2"/>
              </a:rPr>
              <a:t> </a:t>
            </a:r>
            <a:r>
              <a:rPr lang="en-US" altLang="en-US" sz="2800" dirty="0">
                <a:sym typeface="Symbol" panose="05050102010706020507" pitchFamily="18" charset="2"/>
              </a:rPr>
              <a:t>in a systematic way.</a:t>
            </a:r>
          </a:p>
          <a:p>
            <a:pPr marL="0" indent="0">
              <a:buNone/>
            </a:pPr>
            <a:endParaRPr lang="en-US" altLang="en-US" sz="8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Those are the recurrence relations that express the terms of a sequence as </a:t>
            </a:r>
            <a:r>
              <a:rPr lang="en-US" altLang="en-US" sz="2800" b="1" dirty="0">
                <a:solidFill>
                  <a:srgbClr val="66FF33"/>
                </a:solidFill>
                <a:sym typeface="Symbol" panose="05050102010706020507" pitchFamily="18" charset="2"/>
              </a:rPr>
              <a:t>linear combinations</a:t>
            </a:r>
            <a:r>
              <a:rPr lang="en-US" altLang="en-US" sz="2800" dirty="0">
                <a:solidFill>
                  <a:srgbClr val="66FF33"/>
                </a:solidFill>
                <a:sym typeface="Symbol" panose="05050102010706020507" pitchFamily="18" charset="2"/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of previous terms.</a:t>
            </a:r>
          </a:p>
        </p:txBody>
      </p:sp>
    </p:spTree>
    <p:extLst>
      <p:ext uri="{BB962C8B-B14F-4D97-AF65-F5344CB8AC3E}">
        <p14:creationId xmlns:p14="http://schemas.microsoft.com/office/powerpoint/2010/main" val="354108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/>
          </p:cNvSpPr>
          <p:nvPr>
            <p:ph type="body" idx="1"/>
          </p:nvPr>
        </p:nvSpPr>
        <p:spPr>
          <a:xfrm>
            <a:off x="1828800" y="1676400"/>
            <a:ext cx="8077200" cy="3581400"/>
          </a:xfrm>
          <a:solidFill>
            <a:schemeClr val="bg2"/>
          </a:solidFill>
          <a:ln>
            <a:solidFill>
              <a:srgbClr val="FF000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en-US" sz="3200" dirty="0"/>
              <a:t>A linear homogeneous recurrence relation of degree </a:t>
            </a:r>
            <a:r>
              <a:rPr lang="en-US" altLang="en-US" sz="3200" i="1" dirty="0">
                <a:solidFill>
                  <a:schemeClr val="tx1"/>
                </a:solidFill>
              </a:rPr>
              <a:t>k</a:t>
            </a:r>
            <a:r>
              <a:rPr lang="en-US" altLang="en-US" sz="3200" dirty="0"/>
              <a:t> with constant coefficients is a recurrence relation of the form</a:t>
            </a:r>
          </a:p>
          <a:p>
            <a:pPr marL="0" indent="0" algn="ctr">
              <a:buNone/>
            </a:pPr>
            <a:r>
              <a:rPr lang="en-US" altLang="en-US" sz="3200" i="1" dirty="0" smtClean="0">
                <a:solidFill>
                  <a:schemeClr val="tx1"/>
                </a:solidFill>
              </a:rPr>
              <a:t>a</a:t>
            </a:r>
            <a:r>
              <a:rPr lang="en-US" altLang="en-US" sz="3200" i="1" baseline="-25000" dirty="0" smtClean="0">
                <a:solidFill>
                  <a:schemeClr val="tx1"/>
                </a:solidFill>
              </a:rPr>
              <a:t>n</a:t>
            </a:r>
            <a:r>
              <a:rPr lang="en-US" altLang="en-US" sz="3200" dirty="0" smtClean="0">
                <a:solidFill>
                  <a:schemeClr val="tx1"/>
                </a:solidFill>
              </a:rPr>
              <a:t> =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c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1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a</a:t>
            </a:r>
            <a:r>
              <a:rPr lang="en-US" altLang="en-US" sz="3200" i="1" baseline="-25000" dirty="0" smtClean="0">
                <a:solidFill>
                  <a:schemeClr val="tx1"/>
                </a:solidFill>
              </a:rPr>
              <a:t>n 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- 1</a:t>
            </a:r>
            <a:r>
              <a:rPr lang="en-US" altLang="en-US" sz="3200" dirty="0" smtClean="0">
                <a:solidFill>
                  <a:schemeClr val="tx1"/>
                </a:solidFill>
              </a:rPr>
              <a:t> +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c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a</a:t>
            </a:r>
            <a:r>
              <a:rPr lang="en-US" altLang="en-US" sz="3200" i="1" baseline="-25000" dirty="0" smtClean="0">
                <a:solidFill>
                  <a:schemeClr val="tx1"/>
                </a:solidFill>
              </a:rPr>
              <a:t>n 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- 2</a:t>
            </a:r>
            <a:r>
              <a:rPr lang="en-US" altLang="en-US" sz="3200" dirty="0" smtClean="0">
                <a:solidFill>
                  <a:schemeClr val="tx1"/>
                </a:solidFill>
              </a:rPr>
              <a:t> +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…</a:t>
            </a:r>
            <a:r>
              <a:rPr lang="en-US" altLang="en-US" sz="3200" dirty="0" smtClean="0">
                <a:solidFill>
                  <a:schemeClr val="tx1"/>
                </a:solidFill>
              </a:rPr>
              <a:t> + </a:t>
            </a:r>
            <a:r>
              <a:rPr lang="en-US" altLang="en-US" sz="3200" i="1" dirty="0" err="1" smtClean="0">
                <a:solidFill>
                  <a:schemeClr val="tx1"/>
                </a:solidFill>
              </a:rPr>
              <a:t>c</a:t>
            </a:r>
            <a:r>
              <a:rPr lang="en-US" altLang="en-US" sz="3200" i="1" baseline="-25000" dirty="0" err="1" smtClean="0">
                <a:solidFill>
                  <a:schemeClr val="tx1"/>
                </a:solidFill>
              </a:rPr>
              <a:t>k</a:t>
            </a:r>
            <a:r>
              <a:rPr lang="en-US" altLang="en-US" sz="3200" i="1" baseline="-25000" dirty="0" smtClean="0">
                <a:solidFill>
                  <a:schemeClr val="tx1"/>
                </a:solidFill>
              </a:rPr>
              <a:t>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a</a:t>
            </a:r>
            <a:r>
              <a:rPr lang="en-US" altLang="en-US" sz="3200" i="1" baseline="-25000" dirty="0" smtClean="0">
                <a:solidFill>
                  <a:schemeClr val="tx1"/>
                </a:solidFill>
              </a:rPr>
              <a:t>n 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- </a:t>
            </a:r>
            <a:r>
              <a:rPr lang="en-US" altLang="en-US" sz="3200" i="1" baseline="-25000" dirty="0" smtClean="0">
                <a:solidFill>
                  <a:schemeClr val="tx1"/>
                </a:solidFill>
              </a:rPr>
              <a:t>k</a:t>
            </a:r>
            <a:r>
              <a:rPr lang="en-US" altLang="en-US" sz="3200" dirty="0" smtClean="0">
                <a:solidFill>
                  <a:schemeClr val="tx1"/>
                </a:solidFill>
              </a:rPr>
              <a:t> </a:t>
            </a:r>
            <a:endParaRPr lang="en-US" altLang="en-US" sz="3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en-US" sz="3200" dirty="0"/>
              <a:t>Where </a:t>
            </a:r>
            <a:r>
              <a:rPr lang="en-US" altLang="en-US" sz="3200" i="1" dirty="0"/>
              <a:t>c</a:t>
            </a:r>
            <a:r>
              <a:rPr lang="en-US" altLang="en-US" sz="3200" baseline="-25000" dirty="0"/>
              <a:t>1</a:t>
            </a:r>
            <a:r>
              <a:rPr lang="en-US" altLang="en-US" sz="3200" dirty="0"/>
              <a:t>, </a:t>
            </a:r>
            <a:r>
              <a:rPr lang="en-US" altLang="en-US" sz="3200" i="1" dirty="0" smtClean="0"/>
              <a:t>c</a:t>
            </a:r>
            <a:r>
              <a:rPr lang="en-US" altLang="en-US" sz="3200" baseline="-25000" dirty="0" smtClean="0"/>
              <a:t>2</a:t>
            </a:r>
            <a:r>
              <a:rPr lang="en-US" altLang="en-US" sz="3200" dirty="0" smtClean="0"/>
              <a:t>, …, </a:t>
            </a:r>
            <a:r>
              <a:rPr lang="en-US" altLang="en-US" sz="3200" i="1" dirty="0" err="1"/>
              <a:t>c</a:t>
            </a:r>
            <a:r>
              <a:rPr lang="en-US" altLang="en-US" sz="3200" i="1" baseline="-25000" dirty="0" err="1"/>
              <a:t>k</a:t>
            </a:r>
            <a:r>
              <a:rPr lang="en-US" altLang="en-US" sz="3200" i="1" dirty="0"/>
              <a:t> </a:t>
            </a:r>
            <a:r>
              <a:rPr lang="en-US" altLang="en-US" sz="3200" dirty="0"/>
              <a:t>are real numbers and </a:t>
            </a:r>
            <a:r>
              <a:rPr lang="en-US" altLang="en-US" sz="3200" i="1" dirty="0" err="1"/>
              <a:t>c</a:t>
            </a:r>
            <a:r>
              <a:rPr lang="en-US" altLang="en-US" sz="3200" i="1" baseline="-25000" dirty="0" err="1"/>
              <a:t>k</a:t>
            </a:r>
            <a:r>
              <a:rPr lang="en-US" altLang="en-US" sz="3200" dirty="0"/>
              <a:t> ≠ 0</a:t>
            </a:r>
          </a:p>
        </p:txBody>
      </p:sp>
      <p:sp>
        <p:nvSpPr>
          <p:cNvPr id="79876" name="Rectangle 3"/>
          <p:cNvSpPr>
            <a:spLocks/>
          </p:cNvSpPr>
          <p:nvPr/>
        </p:nvSpPr>
        <p:spPr bwMode="auto">
          <a:xfrm>
            <a:off x="1828800" y="228600"/>
            <a:ext cx="8077200" cy="1143000"/>
          </a:xfrm>
          <a:prstGeom prst="rect">
            <a:avLst/>
          </a:prstGeom>
          <a:ln>
            <a:noFill/>
          </a:ln>
          <a:extLst/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600" dirty="0">
                <a:solidFill>
                  <a:schemeClr val="bg1"/>
                </a:solidFill>
                <a:latin typeface="Cambria" panose="02040503050406030204" pitchFamily="18" charset="0"/>
              </a:rPr>
              <a:t>Linear Homogeneous Recurrence Relations with constant coefficients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55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/>
          </p:cNvSpPr>
          <p:nvPr>
            <p:ph type="body" idx="1"/>
          </p:nvPr>
        </p:nvSpPr>
        <p:spPr>
          <a:xfrm>
            <a:off x="1866900" y="1574800"/>
            <a:ext cx="8077200" cy="635000"/>
          </a:xfrm>
          <a:solidFill>
            <a:schemeClr val="bg2"/>
          </a:solidFill>
          <a:ln>
            <a:solidFill>
              <a:srgbClr val="FF000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i="1" baseline="-25000" dirty="0" smtClean="0">
                <a:solidFill>
                  <a:schemeClr val="tx1"/>
                </a:solidFill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</a:rPr>
              <a:t> =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c</a:t>
            </a:r>
            <a:r>
              <a:rPr lang="en-US" altLang="en-US" sz="2800" baseline="-25000" dirty="0" smtClean="0">
                <a:solidFill>
                  <a:schemeClr val="tx1"/>
                </a:solidFill>
              </a:rPr>
              <a:t>1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i="1" baseline="-25000" dirty="0" smtClean="0">
                <a:solidFill>
                  <a:schemeClr val="tx1"/>
                </a:solidFill>
              </a:rPr>
              <a:t>n </a:t>
            </a:r>
            <a:r>
              <a:rPr lang="en-US" altLang="en-US" sz="2800" baseline="-25000" dirty="0" smtClean="0">
                <a:solidFill>
                  <a:schemeClr val="tx1"/>
                </a:solidFill>
              </a:rPr>
              <a:t>- 1</a:t>
            </a:r>
            <a:r>
              <a:rPr lang="en-US" altLang="en-US" sz="2800" dirty="0" smtClean="0">
                <a:solidFill>
                  <a:schemeClr val="tx1"/>
                </a:solidFill>
              </a:rPr>
              <a:t> +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c</a:t>
            </a:r>
            <a:r>
              <a:rPr lang="en-US" altLang="en-US" sz="2800" baseline="-25000" dirty="0" smtClean="0">
                <a:solidFill>
                  <a:schemeClr val="tx1"/>
                </a:solidFill>
              </a:rPr>
              <a:t>2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i="1" baseline="-25000" dirty="0" smtClean="0">
                <a:solidFill>
                  <a:schemeClr val="tx1"/>
                </a:solidFill>
              </a:rPr>
              <a:t>n </a:t>
            </a:r>
            <a:r>
              <a:rPr lang="en-US" altLang="en-US" sz="2800" baseline="-25000" dirty="0" smtClean="0">
                <a:solidFill>
                  <a:schemeClr val="tx1"/>
                </a:solidFill>
              </a:rPr>
              <a:t>- 2</a:t>
            </a:r>
            <a:r>
              <a:rPr lang="en-US" altLang="en-US" sz="2800" dirty="0" smtClean="0">
                <a:solidFill>
                  <a:schemeClr val="tx1"/>
                </a:solidFill>
              </a:rPr>
              <a:t> +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…</a:t>
            </a:r>
            <a:r>
              <a:rPr lang="en-US" altLang="en-US" sz="2800" dirty="0" smtClean="0">
                <a:solidFill>
                  <a:schemeClr val="tx1"/>
                </a:solidFill>
              </a:rPr>
              <a:t> + </a:t>
            </a:r>
            <a:r>
              <a:rPr lang="en-US" altLang="en-US" sz="2800" i="1" dirty="0" err="1" smtClean="0">
                <a:solidFill>
                  <a:schemeClr val="tx1"/>
                </a:solidFill>
              </a:rPr>
              <a:t>c</a:t>
            </a:r>
            <a:r>
              <a:rPr lang="en-US" altLang="en-US" sz="2800" i="1" baseline="-25000" dirty="0" err="1" smtClean="0">
                <a:solidFill>
                  <a:schemeClr val="tx1"/>
                </a:solidFill>
              </a:rPr>
              <a:t>k</a:t>
            </a:r>
            <a:r>
              <a:rPr lang="en-US" altLang="en-US" sz="2800" i="1" baseline="-25000" dirty="0" smtClean="0">
                <a:solidFill>
                  <a:schemeClr val="tx1"/>
                </a:solidFill>
              </a:rPr>
              <a:t> 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a</a:t>
            </a:r>
            <a:r>
              <a:rPr lang="en-US" altLang="en-US" sz="2800" i="1" baseline="-25000" dirty="0" smtClean="0">
                <a:solidFill>
                  <a:schemeClr val="tx1"/>
                </a:solidFill>
              </a:rPr>
              <a:t>n </a:t>
            </a:r>
            <a:r>
              <a:rPr lang="en-US" altLang="en-US" sz="2800" baseline="-25000" dirty="0" smtClean="0">
                <a:solidFill>
                  <a:schemeClr val="tx1"/>
                </a:solidFill>
              </a:rPr>
              <a:t>- </a:t>
            </a:r>
            <a:r>
              <a:rPr lang="en-US" altLang="en-US" sz="2800" i="1" baseline="-25000" dirty="0" smtClean="0">
                <a:solidFill>
                  <a:schemeClr val="tx1"/>
                </a:solidFill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</a:rPr>
              <a:t> , </a:t>
            </a:r>
            <a:r>
              <a:rPr lang="en-US" altLang="en-US" sz="2800" i="1" dirty="0" err="1" smtClean="0"/>
              <a:t>c</a:t>
            </a:r>
            <a:r>
              <a:rPr lang="en-US" altLang="en-US" sz="2800" i="1" baseline="-25000" dirty="0" err="1" smtClean="0"/>
              <a:t>k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≠ 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8" name="Rectangle 3"/>
          <p:cNvSpPr>
            <a:spLocks/>
          </p:cNvSpPr>
          <p:nvPr/>
        </p:nvSpPr>
        <p:spPr bwMode="auto">
          <a:xfrm>
            <a:off x="1828800" y="228600"/>
            <a:ext cx="8077200" cy="1143000"/>
          </a:xfrm>
          <a:prstGeom prst="rect">
            <a:avLst/>
          </a:prstGeom>
          <a:ln>
            <a:noFill/>
          </a:ln>
          <a:extLst/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600" dirty="0">
                <a:solidFill>
                  <a:schemeClr val="bg1"/>
                </a:solidFill>
                <a:latin typeface="Cambria" panose="02040503050406030204" pitchFamily="18" charset="0"/>
              </a:rPr>
              <a:t>Linear Homogeneous Recurrence Relations with constant coefficients</a:t>
            </a:r>
          </a:p>
        </p:txBody>
      </p:sp>
      <p:sp>
        <p:nvSpPr>
          <p:cNvPr id="9" name="Rectangle 5"/>
          <p:cNvSpPr>
            <a:spLocks/>
          </p:cNvSpPr>
          <p:nvPr/>
        </p:nvSpPr>
        <p:spPr bwMode="auto">
          <a:xfrm>
            <a:off x="838199" y="2286000"/>
            <a:ext cx="10363201" cy="3733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0" dirty="0" smtClean="0">
                <a:solidFill>
                  <a:srgbClr val="66FF33"/>
                </a:solidFill>
                <a:latin typeface="Cambria" panose="02040503050406030204" pitchFamily="18" charset="0"/>
              </a:rPr>
              <a:t>Linear</a:t>
            </a:r>
            <a:r>
              <a:rPr lang="en-US" altLang="en-US" sz="2800" b="0" dirty="0" smtClean="0">
                <a:latin typeface="Cambria" panose="02040503050406030204" pitchFamily="18" charset="0"/>
              </a:rPr>
              <a:t>: </a:t>
            </a:r>
            <a:r>
              <a:rPr lang="en-US" altLang="en-US" sz="2800" b="0" dirty="0">
                <a:solidFill>
                  <a:srgbClr val="FFFF00"/>
                </a:solidFill>
                <a:latin typeface="Cambria" panose="02040503050406030204" pitchFamily="18" charset="0"/>
              </a:rPr>
              <a:t>The RHS is the sum of previous terms of the sequence each multiplied by a function of </a:t>
            </a:r>
            <a:r>
              <a:rPr lang="en-US" altLang="en-US" sz="2800" b="0" i="1" dirty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r>
              <a:rPr lang="en-US" altLang="en-US" sz="2800" b="0" dirty="0">
                <a:solidFill>
                  <a:srgbClr val="FFFF00"/>
                </a:solidFill>
                <a:latin typeface="Cambria" panose="02040503050406030204" pitchFamily="18" charset="0"/>
              </a:rPr>
              <a:t>. </a:t>
            </a:r>
            <a:r>
              <a:rPr lang="en-US" altLang="en-US" sz="2800" b="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All terms </a:t>
            </a:r>
            <a:r>
              <a:rPr lang="en-US" altLang="en-US" sz="2800" b="0" i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a</a:t>
            </a:r>
            <a:r>
              <a:rPr lang="en-US" altLang="en-US" sz="2800" b="0" i="1" baseline="-25000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j</a:t>
            </a:r>
            <a:r>
              <a:rPr lang="en-US" altLang="en-US" sz="2800" b="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 occur to the first power.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2800" b="0" dirty="0" smtClean="0">
                <a:solidFill>
                  <a:srgbClr val="66FF33"/>
                </a:solidFill>
                <a:latin typeface="Cambria" panose="02040503050406030204" pitchFamily="18" charset="0"/>
              </a:rPr>
              <a:t>Homogeneous</a:t>
            </a:r>
            <a:r>
              <a:rPr lang="en-US" altLang="en-US" sz="2800" b="0" dirty="0" smtClean="0">
                <a:latin typeface="Cambria" panose="02040503050406030204" pitchFamily="18" charset="0"/>
              </a:rPr>
              <a:t>: </a:t>
            </a:r>
            <a:r>
              <a:rPr lang="en-US" altLang="en-US" sz="2800" b="0" dirty="0">
                <a:latin typeface="Cambria" panose="02040503050406030204" pitchFamily="18" charset="0"/>
              </a:rPr>
              <a:t>No terms occur that are not multiplies of the </a:t>
            </a:r>
            <a:r>
              <a:rPr lang="en-US" altLang="en-US" sz="2800" b="0" i="1" dirty="0" err="1" smtClean="0">
                <a:latin typeface="Cambria" panose="02040503050406030204" pitchFamily="18" charset="0"/>
              </a:rPr>
              <a:t>a</a:t>
            </a:r>
            <a:r>
              <a:rPr lang="en-US" altLang="en-US" sz="2800" b="0" i="1" baseline="-25000" dirty="0" err="1" smtClean="0">
                <a:latin typeface="Cambria" panose="02040503050406030204" pitchFamily="18" charset="0"/>
              </a:rPr>
              <a:t>j</a:t>
            </a:r>
            <a:r>
              <a:rPr lang="en-US" altLang="en-US" sz="2800" b="0" i="1" dirty="0" err="1" smtClean="0">
                <a:latin typeface="Cambria" panose="02040503050406030204" pitchFamily="18" charset="0"/>
              </a:rPr>
              <a:t>‘</a:t>
            </a:r>
            <a:r>
              <a:rPr lang="en-US" altLang="en-US" sz="2800" b="0" dirty="0" err="1" smtClean="0">
                <a:latin typeface="Cambria" panose="02040503050406030204" pitchFamily="18" charset="0"/>
              </a:rPr>
              <a:t>s</a:t>
            </a:r>
            <a:r>
              <a:rPr lang="en-US" altLang="en-US" sz="2800" b="0" dirty="0">
                <a:latin typeface="Cambria" panose="02040503050406030204" pitchFamily="18" charset="0"/>
              </a:rPr>
              <a:t>.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2800" b="0" dirty="0">
                <a:solidFill>
                  <a:srgbClr val="66FF33"/>
                </a:solidFill>
                <a:latin typeface="Cambria" panose="02040503050406030204" pitchFamily="18" charset="0"/>
              </a:rPr>
              <a:t>Degree </a:t>
            </a:r>
            <a:r>
              <a:rPr lang="en-US" altLang="en-US" sz="2800" b="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k</a:t>
            </a:r>
            <a:r>
              <a:rPr lang="en-US" altLang="en-US" sz="2800" b="0" dirty="0" smtClean="0">
                <a:latin typeface="Cambria" panose="02040503050406030204" pitchFamily="18" charset="0"/>
              </a:rPr>
              <a:t>: </a:t>
            </a:r>
            <a:r>
              <a:rPr lang="en-US" altLang="en-US" sz="2800" b="0" i="1" dirty="0">
                <a:solidFill>
                  <a:srgbClr val="FFFF00"/>
                </a:solidFill>
                <a:latin typeface="Cambria" panose="02040503050406030204" pitchFamily="18" charset="0"/>
              </a:rPr>
              <a:t>a</a:t>
            </a:r>
            <a:r>
              <a:rPr lang="en-US" altLang="en-US" sz="2800" b="0" i="1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r>
              <a:rPr lang="en-US" altLang="en-US" sz="2800" b="0" i="1" dirty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b="0" dirty="0">
                <a:solidFill>
                  <a:srgbClr val="FFFF00"/>
                </a:solidFill>
                <a:latin typeface="Cambria" panose="02040503050406030204" pitchFamily="18" charset="0"/>
              </a:rPr>
              <a:t>is expressed in terms of the previous </a:t>
            </a:r>
            <a:r>
              <a:rPr lang="en-US" altLang="en-US" sz="2800" b="0" i="1" dirty="0">
                <a:solidFill>
                  <a:srgbClr val="FFFF00"/>
                </a:solidFill>
                <a:latin typeface="Cambria" panose="02040503050406030204" pitchFamily="18" charset="0"/>
              </a:rPr>
              <a:t>k</a:t>
            </a:r>
            <a:r>
              <a:rPr lang="en-US" altLang="en-US" sz="2800" b="0" dirty="0">
                <a:solidFill>
                  <a:srgbClr val="FFFF00"/>
                </a:solidFill>
                <a:latin typeface="Cambria" panose="02040503050406030204" pitchFamily="18" charset="0"/>
              </a:rPr>
              <a:t> terms of the sequence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2800" b="0" dirty="0">
                <a:solidFill>
                  <a:srgbClr val="66FF33"/>
                </a:solidFill>
                <a:latin typeface="Cambria" panose="02040503050406030204" pitchFamily="18" charset="0"/>
              </a:rPr>
              <a:t>Constant </a:t>
            </a:r>
            <a:r>
              <a:rPr lang="en-US" altLang="en-US" sz="2800" b="0" dirty="0" smtClean="0">
                <a:solidFill>
                  <a:srgbClr val="66FF33"/>
                </a:solidFill>
                <a:latin typeface="Cambria" panose="02040503050406030204" pitchFamily="18" charset="0"/>
              </a:rPr>
              <a:t>coefficients</a:t>
            </a:r>
            <a:r>
              <a:rPr lang="en-US" altLang="en-US" sz="2800" b="0" dirty="0" smtClean="0">
                <a:latin typeface="Cambria" panose="02040503050406030204" pitchFamily="18" charset="0"/>
              </a:rPr>
              <a:t>: </a:t>
            </a:r>
            <a:r>
              <a:rPr lang="en-US" altLang="en-US" sz="2800" b="0" i="1" dirty="0">
                <a:latin typeface="Cambria" panose="02040503050406030204" pitchFamily="18" charset="0"/>
              </a:rPr>
              <a:t>c</a:t>
            </a:r>
            <a:r>
              <a:rPr lang="en-US" altLang="en-US" sz="2800" b="0" baseline="-25000" dirty="0">
                <a:latin typeface="Cambria" panose="02040503050406030204" pitchFamily="18" charset="0"/>
              </a:rPr>
              <a:t>1</a:t>
            </a:r>
            <a:r>
              <a:rPr lang="en-US" altLang="en-US" sz="2800" b="0" dirty="0">
                <a:latin typeface="Cambria" panose="02040503050406030204" pitchFamily="18" charset="0"/>
              </a:rPr>
              <a:t>, </a:t>
            </a:r>
            <a:r>
              <a:rPr lang="en-US" altLang="en-US" sz="2800" b="0" i="1" dirty="0">
                <a:latin typeface="Cambria" panose="02040503050406030204" pitchFamily="18" charset="0"/>
              </a:rPr>
              <a:t>c</a:t>
            </a:r>
            <a:r>
              <a:rPr lang="en-US" altLang="en-US" sz="2800" b="0" baseline="-25000" dirty="0">
                <a:latin typeface="Cambria" panose="02040503050406030204" pitchFamily="18" charset="0"/>
              </a:rPr>
              <a:t>2</a:t>
            </a:r>
            <a:r>
              <a:rPr lang="en-US" altLang="en-US" sz="2800" b="0" dirty="0">
                <a:latin typeface="Cambria" panose="02040503050406030204" pitchFamily="18" charset="0"/>
              </a:rPr>
              <a:t>,…, </a:t>
            </a:r>
            <a:r>
              <a:rPr lang="en-US" altLang="en-US" sz="2800" b="0" i="1" dirty="0" err="1" smtClean="0">
                <a:latin typeface="Cambria" panose="02040503050406030204" pitchFamily="18" charset="0"/>
              </a:rPr>
              <a:t>c</a:t>
            </a:r>
            <a:r>
              <a:rPr lang="en-US" altLang="en-US" sz="2800" b="0" i="1" baseline="-25000" dirty="0" err="1" smtClean="0">
                <a:latin typeface="Cambria" panose="02040503050406030204" pitchFamily="18" charset="0"/>
              </a:rPr>
              <a:t>k</a:t>
            </a:r>
            <a:r>
              <a:rPr lang="en-US" altLang="en-US" sz="2800" b="0" i="1" dirty="0" smtClean="0">
                <a:latin typeface="Cambria" panose="02040503050406030204" pitchFamily="18" charset="0"/>
              </a:rPr>
              <a:t> </a:t>
            </a:r>
            <a:r>
              <a:rPr lang="en-US" altLang="en-US" sz="2800" b="0" dirty="0" smtClean="0">
                <a:latin typeface="Cambria" panose="02040503050406030204" pitchFamily="18" charset="0"/>
              </a:rPr>
              <a:t>are </a:t>
            </a:r>
            <a:r>
              <a:rPr lang="en-US" altLang="en-US" sz="2800" b="0" dirty="0">
                <a:latin typeface="Cambria" panose="02040503050406030204" pitchFamily="18" charset="0"/>
              </a:rPr>
              <a:t>constants. They are not function of</a:t>
            </a:r>
            <a:r>
              <a:rPr lang="en-US" altLang="en-US" sz="2800" b="0" i="1" dirty="0">
                <a:latin typeface="Cambria" panose="02040503050406030204" pitchFamily="18" charset="0"/>
              </a:rPr>
              <a:t> n</a:t>
            </a:r>
            <a:r>
              <a:rPr lang="en-US" altLang="en-US" sz="2800" b="0" i="1" dirty="0" smtClean="0">
                <a:latin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015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010561" y="293615"/>
            <a:ext cx="8200239" cy="696986"/>
          </a:xfrm>
        </p:spPr>
        <p:txBody>
          <a:bodyPr>
            <a:normAutofit fontScale="90000"/>
          </a:bodyPr>
          <a:lstStyle/>
          <a:p>
            <a:r>
              <a:rPr lang="en-US" altLang="zh-TW" sz="2800" dirty="0">
                <a:ea typeface="新細明體" panose="02020500000000000000" pitchFamily="18" charset="-120"/>
              </a:rPr>
              <a:t>8.2 Solving Linear homogeneous Recurrence Relations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90600" y="914400"/>
            <a:ext cx="10134600" cy="571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Definition: A linear homogeneous recurrence relation of degree 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k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 with constant coefficients has the form:</a:t>
            </a:r>
            <a:b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</a:br>
            <a:r>
              <a:rPr lang="en-US" altLang="zh-TW" sz="2800" i="1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a</a:t>
            </a:r>
            <a:r>
              <a:rPr lang="en-US" altLang="zh-TW" sz="2800" i="1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= </a:t>
            </a:r>
            <a:r>
              <a:rPr lang="en-US" altLang="zh-TW" sz="2800" i="1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c</a:t>
            </a:r>
            <a:r>
              <a:rPr lang="en-US" altLang="zh-TW" sz="2800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1</a:t>
            </a:r>
            <a:r>
              <a:rPr lang="en-US" altLang="zh-TW" sz="2800" i="1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a</a:t>
            </a:r>
            <a:r>
              <a:rPr lang="en-US" altLang="zh-TW" sz="2800" i="1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 - 1 </a:t>
            </a:r>
            <a:r>
              <a:rPr lang="en-US" altLang="zh-TW" sz="28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+ </a:t>
            </a:r>
            <a:r>
              <a:rPr lang="en-US" altLang="zh-TW" sz="2800" i="1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c</a:t>
            </a:r>
            <a:r>
              <a:rPr lang="en-US" altLang="zh-TW" sz="2800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2 </a:t>
            </a:r>
            <a:r>
              <a:rPr lang="en-US" altLang="zh-TW" sz="2800" i="1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a</a:t>
            </a:r>
            <a:r>
              <a:rPr lang="en-US" altLang="zh-TW" sz="2800" i="1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 - 2 </a:t>
            </a:r>
            <a:r>
              <a:rPr lang="en-US" altLang="zh-TW" sz="28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+ … + </a:t>
            </a:r>
            <a:r>
              <a:rPr lang="en-US" altLang="zh-TW" sz="2800" i="1" dirty="0" err="1" smtClean="0">
                <a:latin typeface="Cambria" panose="02040503050406030204" pitchFamily="18" charset="0"/>
                <a:ea typeface="新細明體" panose="02020500000000000000" pitchFamily="18" charset="-120"/>
              </a:rPr>
              <a:t>c</a:t>
            </a:r>
            <a:r>
              <a:rPr lang="en-US" altLang="zh-TW" sz="2800" i="1" baseline="-25000" dirty="0" err="1" smtClean="0">
                <a:latin typeface="Cambria" panose="02040503050406030204" pitchFamily="18" charset="0"/>
                <a:ea typeface="新細明體" panose="02020500000000000000" pitchFamily="18" charset="-120"/>
              </a:rPr>
              <a:t>k</a:t>
            </a:r>
            <a:r>
              <a:rPr lang="en-US" altLang="zh-TW" sz="2800" i="1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i="1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a</a:t>
            </a:r>
            <a:r>
              <a:rPr lang="en-US" altLang="zh-TW" sz="2800" i="1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n </a:t>
            </a:r>
            <a:r>
              <a:rPr lang="en-US" altLang="zh-TW" sz="2800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– </a:t>
            </a:r>
            <a:r>
              <a:rPr lang="en-US" altLang="zh-TW" sz="2800" i="1" baseline="-250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k </a:t>
            </a:r>
            <a:r>
              <a:rPr lang="en-US" altLang="zh-TW" sz="2800" dirty="0" smtClean="0">
                <a:latin typeface="Cambria" panose="02040503050406030204" pitchFamily="18" charset="0"/>
                <a:ea typeface="新細明體" panose="02020500000000000000" pitchFamily="18" charset="-120"/>
              </a:rPr>
              <a:t>,</a:t>
            </a:r>
            <a:br>
              <a:rPr lang="en-US" altLang="zh-TW" sz="2800" dirty="0" smtClean="0">
                <a:latin typeface="Cambria" panose="02040503050406030204" pitchFamily="18" charset="0"/>
                <a:ea typeface="新細明體" panose="02020500000000000000" pitchFamily="18" charset="-120"/>
              </a:rPr>
            </a:b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where 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c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1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, 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c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2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,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…,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c</a:t>
            </a:r>
            <a:r>
              <a:rPr lang="en-US" altLang="zh-TW" sz="2800" i="1" baseline="-25000" dirty="0" err="1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k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are real numbers, and </a:t>
            </a:r>
            <a:r>
              <a:rPr lang="en-US" altLang="zh-TW" sz="2800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c</a:t>
            </a:r>
            <a:r>
              <a:rPr lang="en-US" altLang="zh-TW" sz="2800" i="1" baseline="-25000" dirty="0" err="1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k</a:t>
            </a:r>
            <a:r>
              <a:rPr lang="en-US" altLang="zh-TW" sz="2800" i="1" baseline="-250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 0.</a:t>
            </a:r>
          </a:p>
          <a:p>
            <a:pPr fontAlgn="auto">
              <a:spcAft>
                <a:spcPts val="0"/>
              </a:spcAft>
            </a:pPr>
            <a:endParaRPr lang="en-US" altLang="zh-TW" sz="2800" dirty="0" smtClean="0">
              <a:solidFill>
                <a:schemeClr val="tx1"/>
              </a:solidFill>
              <a:latin typeface="Cambria" panose="02040503050406030204" pitchFamily="18" charset="0"/>
              <a:ea typeface="新細明體" panose="02020500000000000000" pitchFamily="18" charset="-120"/>
              <a:sym typeface="Symbol" panose="05050102010706020507" pitchFamily="18" charset="2"/>
            </a:endParaRPr>
          </a:p>
          <a:p>
            <a:pPr lvl="1" fontAlgn="auto">
              <a:spcAft>
                <a:spcPts val="0"/>
              </a:spcAft>
            </a:pPr>
            <a:r>
              <a:rPr lang="en-US" altLang="zh-TW" sz="2800" dirty="0" smtClean="0">
                <a:solidFill>
                  <a:srgbClr val="FFFF00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Examples </a:t>
            </a:r>
            <a:r>
              <a:rPr lang="en-US" altLang="zh-TW" sz="2800" dirty="0" smtClean="0">
                <a:solidFill>
                  <a:srgbClr val="66FF33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(</a:t>
            </a:r>
            <a:r>
              <a:rPr lang="en-US" altLang="zh-TW" sz="28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A </a:t>
            </a:r>
            <a:r>
              <a:rPr lang="en-US" altLang="zh-TW" sz="28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linear homogeneous recurrence relation of degree k with constant coefficients</a:t>
            </a:r>
            <a:r>
              <a:rPr lang="en-US" altLang="zh-TW" sz="2800" dirty="0" smtClean="0">
                <a:solidFill>
                  <a:srgbClr val="66FF33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)</a:t>
            </a:r>
          </a:p>
          <a:p>
            <a:pPr lvl="2" fontAlgn="auto">
              <a:spcAft>
                <a:spcPts val="0"/>
              </a:spcAft>
            </a:pPr>
            <a:r>
              <a:rPr lang="en-US" altLang="zh-TW" sz="2800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P</a:t>
            </a:r>
            <a:r>
              <a:rPr lang="en-US" altLang="zh-TW" sz="2800" i="1" baseline="-25000" dirty="0" err="1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n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 = (1.11)</a:t>
            </a:r>
            <a:r>
              <a:rPr lang="en-US" altLang="zh-TW" sz="2800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P</a:t>
            </a:r>
            <a:r>
              <a:rPr lang="en-US" altLang="zh-TW" sz="2800" i="1" baseline="-25000" dirty="0" err="1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n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 - 1</a:t>
            </a:r>
            <a:r>
              <a:rPr lang="en-US" altLang="zh-TW" sz="2800" i="1" baseline="-250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	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(Degree 1)	{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= 1.11}</a:t>
            </a:r>
          </a:p>
          <a:p>
            <a:pPr lvl="2" fontAlgn="auto">
              <a:spcAft>
                <a:spcPts val="0"/>
              </a:spcAft>
            </a:pPr>
            <a:r>
              <a:rPr lang="en-US" altLang="zh-TW" sz="2800" i="1" dirty="0" err="1" smtClean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f</a:t>
            </a:r>
            <a:r>
              <a:rPr lang="en-US" altLang="zh-TW" sz="2800" i="1" baseline="-25000" dirty="0" err="1" smtClean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n</a:t>
            </a:r>
            <a:r>
              <a:rPr lang="en-US" altLang="zh-TW" sz="2800" dirty="0" smtClean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 = </a:t>
            </a:r>
            <a:r>
              <a:rPr lang="en-US" altLang="zh-TW" sz="2800" i="1" dirty="0" err="1" smtClean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f</a:t>
            </a:r>
            <a:r>
              <a:rPr lang="en-US" altLang="zh-TW" sz="2800" i="1" baseline="-25000" dirty="0" err="1" smtClean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 - 1</a:t>
            </a:r>
            <a:r>
              <a:rPr lang="en-US" altLang="zh-TW" sz="2800" i="1" baseline="-25000" dirty="0" smtClean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 </a:t>
            </a:r>
            <a:r>
              <a:rPr lang="en-US" altLang="zh-TW" sz="2800" i="1" dirty="0" smtClean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+ </a:t>
            </a:r>
            <a:r>
              <a:rPr lang="en-US" altLang="zh-TW" sz="2800" i="1" dirty="0" err="1" smtClean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f</a:t>
            </a:r>
            <a:r>
              <a:rPr lang="en-US" altLang="zh-TW" sz="2800" i="1" baseline="-25000" dirty="0" err="1" smtClean="0">
                <a:latin typeface="Cambria" panose="02040503050406030204" pitchFamily="18" charset="0"/>
                <a:sym typeface="Symbol" panose="05050102010706020507" pitchFamily="18" charset="2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  <a:sym typeface="Symbol" panose="05050102010706020507" pitchFamily="18" charset="2"/>
              </a:rPr>
              <a:t> - 2</a:t>
            </a:r>
            <a:r>
              <a:rPr lang="en-US" altLang="zh-TW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	</a:t>
            </a:r>
            <a:r>
              <a:rPr lang="en-US" altLang="zh-TW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(Degree 2)	{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1 </a:t>
            </a:r>
            <a:r>
              <a:rPr lang="en-US" altLang="zh-TW" sz="2800" dirty="0" smtClean="0">
                <a:latin typeface="Cambria" panose="02040503050406030204" pitchFamily="18" charset="0"/>
              </a:rPr>
              <a:t>= 1, 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2 </a:t>
            </a:r>
            <a:r>
              <a:rPr lang="en-US" altLang="zh-TW" sz="2800" dirty="0" smtClean="0">
                <a:latin typeface="Cambria" panose="02040503050406030204" pitchFamily="18" charset="0"/>
              </a:rPr>
              <a:t>= 1}</a:t>
            </a:r>
            <a:endParaRPr lang="en-US" altLang="zh-TW" sz="2800" dirty="0" smtClean="0">
              <a:latin typeface="Cambria" panose="02040503050406030204" pitchFamily="18" charset="0"/>
              <a:ea typeface="新細明體" panose="02020500000000000000" pitchFamily="18" charset="-120"/>
              <a:sym typeface="Symbol" panose="05050102010706020507" pitchFamily="18" charset="2"/>
            </a:endParaRPr>
          </a:p>
          <a:p>
            <a:pPr lvl="2" fontAlgn="auto">
              <a:spcAft>
                <a:spcPts val="0"/>
              </a:spcAft>
            </a:pP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a</a:t>
            </a:r>
            <a:r>
              <a:rPr lang="en-US" altLang="zh-TW" sz="2800" i="1" baseline="-250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n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= 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a</a:t>
            </a:r>
            <a:r>
              <a:rPr lang="en-US" altLang="zh-TW" sz="2800" i="1" baseline="-250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n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- 5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		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(Degree 5)	{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= 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= 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3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= 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4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= 0, 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5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= 1}</a:t>
            </a:r>
            <a:endParaRPr lang="en-US" altLang="zh-TW" sz="2800" dirty="0" smtClean="0">
              <a:solidFill>
                <a:schemeClr val="tx1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pPr lvl="2" fontAlgn="auto">
              <a:spcAft>
                <a:spcPts val="0"/>
              </a:spcAft>
            </a:pPr>
            <a:r>
              <a:rPr lang="en-US" altLang="zh-TW" sz="28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2800" i="1" baseline="-25000" dirty="0" smtClean="0">
                <a:latin typeface="Cambria" panose="02040503050406030204" pitchFamily="18" charset="0"/>
              </a:rPr>
              <a:t>n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 </a:t>
            </a:r>
            <a:r>
              <a:rPr lang="en-US" altLang="zh-TW" sz="2800" dirty="0" smtClean="0">
                <a:latin typeface="Cambria" panose="02040503050406030204" pitchFamily="18" charset="0"/>
              </a:rPr>
              <a:t>= 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2800" i="1" baseline="-25000" dirty="0" smtClean="0"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 - 1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 </a:t>
            </a:r>
            <a:r>
              <a:rPr lang="en-US" altLang="zh-TW" sz="2800" dirty="0" smtClean="0">
                <a:latin typeface="Cambria" panose="02040503050406030204" pitchFamily="18" charset="0"/>
              </a:rPr>
              <a:t>+ 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2800" i="1" baseline="-25000" dirty="0" smtClean="0"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 - 3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 	</a:t>
            </a:r>
            <a:r>
              <a:rPr lang="en-US" altLang="zh-TW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(Degree 3)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	</a:t>
            </a:r>
            <a:r>
              <a:rPr lang="en-US" altLang="zh-TW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{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1 </a:t>
            </a:r>
            <a:r>
              <a:rPr lang="en-US" altLang="zh-TW" sz="2800" dirty="0" smtClean="0">
                <a:latin typeface="Cambria" panose="02040503050406030204" pitchFamily="18" charset="0"/>
              </a:rPr>
              <a:t>= 1, 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2 </a:t>
            </a:r>
            <a:r>
              <a:rPr lang="en-US" altLang="zh-TW" sz="2800" dirty="0" smtClean="0">
                <a:latin typeface="Cambria" panose="02040503050406030204" pitchFamily="18" charset="0"/>
              </a:rPr>
              <a:t>= 0, 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3 </a:t>
            </a:r>
            <a:r>
              <a:rPr lang="en-US" altLang="zh-TW" sz="2800" dirty="0" smtClean="0">
                <a:latin typeface="Cambria" panose="02040503050406030204" pitchFamily="18" charset="0"/>
              </a:rPr>
              <a:t>= 1}</a:t>
            </a:r>
            <a:endParaRPr lang="en-US" altLang="zh-TW" sz="2800" baseline="-25000" dirty="0" smtClean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1372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010561" y="293615"/>
            <a:ext cx="8200239" cy="696986"/>
          </a:xfrm>
        </p:spPr>
        <p:txBody>
          <a:bodyPr>
            <a:normAutofit fontScale="90000"/>
          </a:bodyPr>
          <a:lstStyle/>
          <a:p>
            <a:r>
              <a:rPr lang="en-US" altLang="zh-TW" sz="2800" dirty="0">
                <a:ea typeface="新細明體" panose="02020500000000000000" pitchFamily="18" charset="-120"/>
              </a:rPr>
              <a:t>8.2 Solving Linear homogeneous Recurrence Relations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90600" y="914400"/>
            <a:ext cx="10134600" cy="571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TW" sz="2800" dirty="0">
                <a:solidFill>
                  <a:schemeClr val="tx1"/>
                </a:solidFill>
                <a:latin typeface="Cambria" panose="02040503050406030204" pitchFamily="18" charset="0"/>
              </a:rPr>
              <a:t>Definition: A linear homogeneous recurrence relation of degree </a:t>
            </a:r>
            <a:r>
              <a:rPr lang="en-US" altLang="zh-TW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k</a:t>
            </a:r>
            <a:r>
              <a:rPr lang="en-US" altLang="zh-TW" sz="2800" dirty="0">
                <a:solidFill>
                  <a:schemeClr val="tx1"/>
                </a:solidFill>
                <a:latin typeface="Cambria" panose="02040503050406030204" pitchFamily="18" charset="0"/>
              </a:rPr>
              <a:t> with constant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coefficients has the form:</a:t>
            </a:r>
            <a:r>
              <a:rPr lang="en-US" altLang="zh-TW" sz="2800" dirty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en-US" altLang="zh-TW" sz="28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US" altLang="zh-TW" sz="28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2800" i="1" baseline="-25000" dirty="0" smtClean="0"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 </a:t>
            </a:r>
            <a:r>
              <a:rPr lang="en-US" altLang="zh-TW" sz="2800" dirty="0" smtClean="0">
                <a:latin typeface="Cambria" panose="02040503050406030204" pitchFamily="18" charset="0"/>
              </a:rPr>
              <a:t>= 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1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2800" i="1" baseline="-25000" dirty="0" smtClean="0"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 - 1 </a:t>
            </a:r>
            <a:r>
              <a:rPr lang="en-US" altLang="zh-TW" sz="2800" dirty="0" smtClean="0">
                <a:latin typeface="Cambria" panose="02040503050406030204" pitchFamily="18" charset="0"/>
              </a:rPr>
              <a:t>+ 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2 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2800" i="1" baseline="-25000" dirty="0" smtClean="0"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 - 2 </a:t>
            </a:r>
            <a:r>
              <a:rPr lang="en-US" altLang="zh-TW" sz="2800" dirty="0" smtClean="0">
                <a:latin typeface="Cambria" panose="02040503050406030204" pitchFamily="18" charset="0"/>
              </a:rPr>
              <a:t>+ … + </a:t>
            </a:r>
            <a:r>
              <a:rPr lang="en-US" altLang="zh-TW" sz="2800" i="1" dirty="0" err="1" smtClean="0">
                <a:latin typeface="Cambria" panose="02040503050406030204" pitchFamily="18" charset="0"/>
              </a:rPr>
              <a:t>c</a:t>
            </a:r>
            <a:r>
              <a:rPr lang="en-US" altLang="zh-TW" sz="2800" i="1" baseline="-25000" dirty="0" err="1" smtClean="0">
                <a:latin typeface="Cambria" panose="02040503050406030204" pitchFamily="18" charset="0"/>
              </a:rPr>
              <a:t>k</a:t>
            </a:r>
            <a:r>
              <a:rPr lang="en-US" altLang="zh-TW" sz="2800" i="1" baseline="-25000" dirty="0" smtClean="0">
                <a:latin typeface="Cambria" panose="02040503050406030204" pitchFamily="18" charset="0"/>
              </a:rPr>
              <a:t> </a:t>
            </a:r>
            <a:r>
              <a:rPr lang="en-US" altLang="zh-TW" sz="2800" i="1" dirty="0">
                <a:latin typeface="Cambria" panose="02040503050406030204" pitchFamily="18" charset="0"/>
              </a:rPr>
              <a:t>a</a:t>
            </a:r>
            <a:r>
              <a:rPr lang="en-US" altLang="zh-TW" sz="2800" i="1" baseline="-25000" dirty="0">
                <a:latin typeface="Cambria" panose="02040503050406030204" pitchFamily="18" charset="0"/>
              </a:rPr>
              <a:t>n </a:t>
            </a:r>
            <a:r>
              <a:rPr lang="en-US" altLang="zh-TW" sz="2800" baseline="-25000" dirty="0">
                <a:latin typeface="Cambria" panose="02040503050406030204" pitchFamily="18" charset="0"/>
              </a:rPr>
              <a:t>– </a:t>
            </a:r>
            <a:r>
              <a:rPr lang="en-US" altLang="zh-TW" sz="2800" i="1" baseline="-25000" dirty="0">
                <a:latin typeface="Cambria" panose="02040503050406030204" pitchFamily="18" charset="0"/>
              </a:rPr>
              <a:t>k </a:t>
            </a:r>
            <a:r>
              <a:rPr lang="en-US" altLang="zh-TW" sz="2800" dirty="0">
                <a:latin typeface="Cambria" panose="02040503050406030204" pitchFamily="18" charset="0"/>
              </a:rPr>
              <a:t>,</a:t>
            </a:r>
            <a:br>
              <a:rPr lang="en-US" altLang="zh-TW" sz="2800" dirty="0">
                <a:latin typeface="Cambria" panose="02040503050406030204" pitchFamily="18" charset="0"/>
              </a:rPr>
            </a:br>
            <a:r>
              <a:rPr lang="en-US" altLang="zh-TW" sz="2800" dirty="0">
                <a:solidFill>
                  <a:schemeClr val="tx1"/>
                </a:solidFill>
                <a:latin typeface="Cambria" panose="02040503050406030204" pitchFamily="18" charset="0"/>
              </a:rPr>
              <a:t>where </a:t>
            </a:r>
            <a:r>
              <a:rPr lang="en-US" altLang="zh-TW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>
                <a:solidFill>
                  <a:schemeClr val="tx1"/>
                </a:solidFill>
                <a:latin typeface="Cambria" panose="02040503050406030204" pitchFamily="18" charset="0"/>
              </a:rPr>
              <a:t>1</a:t>
            </a:r>
            <a:r>
              <a:rPr lang="en-US" altLang="zh-TW" sz="2800" dirty="0">
                <a:solidFill>
                  <a:schemeClr val="tx1"/>
                </a:solidFill>
                <a:latin typeface="Cambria" panose="02040503050406030204" pitchFamily="18" charset="0"/>
              </a:rPr>
              <a:t>, </a:t>
            </a:r>
            <a:r>
              <a:rPr lang="en-US" altLang="zh-TW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en-US" altLang="zh-TW" sz="2800" baseline="-25000" dirty="0">
                <a:solidFill>
                  <a:schemeClr val="tx1"/>
                </a:solidFill>
                <a:latin typeface="Cambria" panose="02040503050406030204" pitchFamily="18" charset="0"/>
              </a:rPr>
              <a:t>2</a:t>
            </a:r>
            <a:r>
              <a:rPr lang="en-US" altLang="zh-TW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, </a:t>
            </a:r>
            <a:r>
              <a:rPr lang="en-US" altLang="zh-TW" sz="2800" dirty="0">
                <a:solidFill>
                  <a:schemeClr val="tx1"/>
                </a:solidFill>
                <a:latin typeface="Cambria" panose="02040503050406030204" pitchFamily="18" charset="0"/>
              </a:rPr>
              <a:t>…,</a:t>
            </a:r>
            <a:r>
              <a:rPr lang="en-US" altLang="zh-TW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altLang="zh-TW" sz="28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en-US" altLang="zh-TW" sz="2800" i="1" baseline="-25000" dirty="0" err="1">
                <a:solidFill>
                  <a:schemeClr val="tx1"/>
                </a:solidFill>
                <a:latin typeface="Cambria" panose="02040503050406030204" pitchFamily="18" charset="0"/>
              </a:rPr>
              <a:t>k</a:t>
            </a:r>
            <a:r>
              <a:rPr lang="en-US" altLang="zh-TW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Cambria" panose="02040503050406030204" pitchFamily="18" charset="0"/>
              </a:rPr>
              <a:t>are real numbers, and </a:t>
            </a:r>
            <a:r>
              <a:rPr lang="en-US" altLang="zh-TW" sz="28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en-US" altLang="zh-TW" sz="2800" i="1" baseline="-25000" dirty="0" err="1">
                <a:solidFill>
                  <a:schemeClr val="tx1"/>
                </a:solidFill>
                <a:latin typeface="Cambria" panose="02040503050406030204" pitchFamily="18" charset="0"/>
              </a:rPr>
              <a:t>k</a:t>
            </a:r>
            <a:r>
              <a:rPr lang="en-US" altLang="zh-TW" sz="2800" i="1" baseline="-250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 0.</a:t>
            </a:r>
          </a:p>
          <a:p>
            <a:pPr fontAlgn="auto">
              <a:spcAft>
                <a:spcPts val="0"/>
              </a:spcAft>
            </a:pPr>
            <a:endParaRPr lang="en-US" altLang="zh-TW" sz="2800" dirty="0">
              <a:solidFill>
                <a:schemeClr val="tx1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pPr lvl="1" fontAlgn="auto">
              <a:spcAft>
                <a:spcPts val="0"/>
              </a:spcAft>
            </a:pPr>
            <a:r>
              <a:rPr lang="en-US" altLang="zh-TW" sz="28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Examples </a:t>
            </a:r>
            <a:r>
              <a:rPr lang="en-US" altLang="zh-TW" sz="2800" dirty="0" smtClean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zh-TW" sz="2800" dirty="0">
                <a:latin typeface="Cambria" panose="02040503050406030204" pitchFamily="18" charset="0"/>
              </a:rPr>
              <a:t>Not </a:t>
            </a:r>
            <a:r>
              <a:rPr lang="en-US" altLang="zh-TW" sz="28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A </a:t>
            </a:r>
            <a:r>
              <a:rPr lang="en-US" altLang="zh-TW" sz="2800" dirty="0">
                <a:solidFill>
                  <a:srgbClr val="66FF33"/>
                </a:solidFill>
                <a:latin typeface="Cambria" panose="02040503050406030204" pitchFamily="18" charset="0"/>
              </a:rPr>
              <a:t>linear homogeneous recurrence relation of degree k with constant coefficients</a:t>
            </a:r>
            <a:r>
              <a:rPr lang="en-US" altLang="zh-TW" sz="2800" dirty="0">
                <a:solidFill>
                  <a:srgbClr val="66FF3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) </a:t>
            </a:r>
            <a:endParaRPr lang="en-US" altLang="zh-TW" sz="2800" dirty="0" smtClean="0">
              <a:solidFill>
                <a:srgbClr val="66FF33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pPr marL="914377" lvl="2" indent="0" fontAlgn="auto">
              <a:spcAft>
                <a:spcPts val="0"/>
              </a:spcAft>
              <a:buNone/>
            </a:pP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en-US" altLang="zh-TW" sz="2800" i="1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= 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en-US" altLang="zh-TW" sz="2800" i="1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- 1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+ (</a:t>
            </a:r>
            <a:r>
              <a:rPr lang="en-US" altLang="zh-TW" sz="2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</a:t>
            </a:r>
            <a:r>
              <a:rPr lang="en-US" altLang="zh-TW" sz="2800" i="1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- 2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  <a:r>
              <a:rPr lang="en-US" altLang="zh-TW" sz="2800" baseline="30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		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(not liner)</a:t>
            </a:r>
          </a:p>
          <a:p>
            <a:pPr marL="914377" lvl="2" indent="0" fontAlgn="auto">
              <a:spcAft>
                <a:spcPts val="0"/>
              </a:spcAft>
              <a:buNone/>
            </a:pPr>
            <a:r>
              <a:rPr lang="en-US" altLang="zh-TW" sz="2800" i="1" dirty="0" err="1" smtClean="0">
                <a:latin typeface="Cambria" panose="02040503050406030204" pitchFamily="18" charset="0"/>
              </a:rPr>
              <a:t>H</a:t>
            </a:r>
            <a:r>
              <a:rPr lang="en-US" altLang="zh-TW" sz="2800" i="1" baseline="-25000" dirty="0" err="1" smtClean="0"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 </a:t>
            </a:r>
            <a:r>
              <a:rPr lang="en-US" altLang="zh-TW" sz="2800" dirty="0" smtClean="0">
                <a:latin typeface="Cambria" panose="02040503050406030204" pitchFamily="18" charset="0"/>
              </a:rPr>
              <a:t>= 2</a:t>
            </a:r>
            <a:r>
              <a:rPr lang="en-US" altLang="zh-TW" sz="2800" i="1" dirty="0" smtClean="0">
                <a:latin typeface="Cambria" panose="02040503050406030204" pitchFamily="18" charset="0"/>
              </a:rPr>
              <a:t>H</a:t>
            </a:r>
            <a:r>
              <a:rPr lang="en-US" altLang="zh-TW" sz="2800" i="1" baseline="-25000" dirty="0" smtClean="0"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 - 1</a:t>
            </a:r>
            <a:r>
              <a:rPr lang="en-US" altLang="zh-TW" sz="2800" dirty="0" smtClean="0">
                <a:latin typeface="Cambria" panose="02040503050406030204" pitchFamily="18" charset="0"/>
              </a:rPr>
              <a:t> + 1</a:t>
            </a:r>
            <a:r>
              <a:rPr lang="en-US" altLang="zh-TW" sz="2800" baseline="-25000" dirty="0" smtClean="0">
                <a:latin typeface="Cambria" panose="02040503050406030204" pitchFamily="18" charset="0"/>
              </a:rPr>
              <a:t>		</a:t>
            </a:r>
            <a:r>
              <a:rPr lang="en-US" altLang="zh-TW" sz="2800" dirty="0" smtClean="0">
                <a:latin typeface="Cambria" panose="02040503050406030204" pitchFamily="18" charset="0"/>
              </a:rPr>
              <a:t>(not homogeneous)</a:t>
            </a:r>
          </a:p>
          <a:p>
            <a:pPr marL="914377" lvl="2" indent="0" fontAlgn="auto">
              <a:spcAft>
                <a:spcPts val="0"/>
              </a:spcAft>
              <a:buNone/>
            </a:pPr>
            <a:r>
              <a:rPr lang="en-US" altLang="zh-TW" sz="2800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B</a:t>
            </a:r>
            <a:r>
              <a:rPr lang="en-US" altLang="zh-TW" sz="2800" i="1" baseline="-25000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= </a:t>
            </a:r>
            <a:r>
              <a:rPr lang="en-US" altLang="zh-TW" sz="2800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nB</a:t>
            </a:r>
            <a:r>
              <a:rPr lang="en-US" altLang="zh-TW" sz="2800" i="1" baseline="-25000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n</a:t>
            </a:r>
            <a:r>
              <a:rPr lang="en-US" altLang="zh-TW" sz="2800" baseline="-25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- 1			</a:t>
            </a:r>
            <a:r>
              <a:rPr lang="en-US" altLang="zh-TW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(coefficients are not constant)</a:t>
            </a:r>
            <a:endParaRPr lang="en-US" altLang="zh-TW" sz="2800" dirty="0" smtClean="0">
              <a:solidFill>
                <a:schemeClr val="tx1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pPr marL="914400" lvl="2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zh-TW" sz="2800" dirty="0">
              <a:solidFill>
                <a:schemeClr val="tx1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6412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2400" dirty="0">
                <a:solidFill>
                  <a:srgbClr val="66FF33"/>
                </a:solidFill>
                <a:ea typeface="新細明體" panose="02020500000000000000" pitchFamily="18" charset="-120"/>
              </a:rPr>
              <a:t>Solving Linear Homogeneous Recurrence Relations with Constant Coefficients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021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838200" y="1207012"/>
                <a:ext cx="11125200" cy="5269987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zh-TW" sz="2800" i="1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a</a:t>
                </a:r>
                <a:r>
                  <a:rPr lang="en-US" altLang="zh-TW" sz="2800" i="1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n</a:t>
                </a:r>
                <a:r>
                  <a:rPr lang="en-US" altLang="zh-TW" sz="28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 = </a:t>
                </a:r>
                <a:r>
                  <a:rPr lang="en-US" altLang="zh-TW" sz="2800" i="1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c</a:t>
                </a:r>
                <a:r>
                  <a:rPr lang="en-US" altLang="zh-TW" sz="2800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1</a:t>
                </a:r>
                <a:r>
                  <a:rPr lang="en-US" altLang="zh-TW" sz="2800" i="1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a</a:t>
                </a:r>
                <a:r>
                  <a:rPr lang="en-US" altLang="zh-TW" sz="2800" i="1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n</a:t>
                </a:r>
                <a:r>
                  <a:rPr lang="en-US" altLang="zh-TW" sz="2800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 - 1</a:t>
                </a:r>
                <a:r>
                  <a:rPr lang="en-US" altLang="zh-TW" sz="28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 + </a:t>
                </a:r>
                <a:r>
                  <a:rPr lang="en-US" altLang="zh-TW" sz="2800" i="1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c</a:t>
                </a:r>
                <a:r>
                  <a:rPr lang="en-US" altLang="zh-TW" sz="2800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2</a:t>
                </a:r>
                <a:r>
                  <a:rPr lang="en-US" altLang="zh-TW" sz="2800" i="1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a</a:t>
                </a:r>
                <a:r>
                  <a:rPr lang="en-US" altLang="zh-TW" sz="2800" i="1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n</a:t>
                </a:r>
                <a:r>
                  <a:rPr lang="en-US" altLang="zh-TW" sz="2800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 - 2</a:t>
                </a:r>
                <a:r>
                  <a:rPr lang="en-US" altLang="zh-TW" sz="28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 + … + </a:t>
                </a:r>
                <a:r>
                  <a:rPr lang="en-US" altLang="zh-TW" sz="2800" i="1" dirty="0" err="1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c</a:t>
                </a:r>
                <a:r>
                  <a:rPr lang="en-US" altLang="zh-TW" sz="2800" i="1" baseline="-25000" dirty="0" err="1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k</a:t>
                </a:r>
                <a:r>
                  <a:rPr lang="en-US" altLang="zh-TW" sz="2800" i="1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 </a:t>
                </a:r>
                <a:r>
                  <a:rPr lang="en-US" altLang="zh-TW" sz="2800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- 1</a:t>
                </a:r>
                <a:r>
                  <a:rPr lang="en-US" altLang="zh-TW" sz="2800" i="1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a</a:t>
                </a:r>
                <a:r>
                  <a:rPr lang="en-US" altLang="zh-TW" sz="2800" i="1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n</a:t>
                </a:r>
                <a:r>
                  <a:rPr lang="en-US" altLang="zh-TW" sz="2800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 –(</a:t>
                </a:r>
                <a:r>
                  <a:rPr lang="en-US" altLang="zh-TW" sz="2800" i="1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k </a:t>
                </a:r>
                <a:r>
                  <a:rPr lang="en-US" altLang="zh-TW" sz="2800" baseline="-250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- 1)</a:t>
                </a:r>
                <a:r>
                  <a:rPr lang="en-US" altLang="zh-TW" sz="28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 </a:t>
                </a:r>
                <a:r>
                  <a:rPr lang="en-US" altLang="zh-TW" sz="2800" dirty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+ </a:t>
                </a:r>
                <a:r>
                  <a:rPr lang="en-US" altLang="zh-TW" sz="2800" i="1" dirty="0" err="1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c</a:t>
                </a:r>
                <a:r>
                  <a:rPr lang="en-US" altLang="zh-TW" sz="2800" i="1" baseline="-25000" dirty="0" err="1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k</a:t>
                </a:r>
                <a:r>
                  <a:rPr lang="en-US" altLang="zh-TW" sz="2800" i="1" dirty="0" err="1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a</a:t>
                </a:r>
                <a:r>
                  <a:rPr lang="en-US" altLang="zh-TW" sz="2800" i="1" baseline="-25000" dirty="0" err="1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n</a:t>
                </a:r>
                <a:r>
                  <a:rPr lang="en-US" altLang="zh-TW" sz="2800" baseline="-25000" dirty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 – </a:t>
                </a:r>
                <a:r>
                  <a:rPr lang="en-US" altLang="zh-TW" sz="2800" i="1" baseline="-25000" dirty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k  </a:t>
                </a:r>
                <a:r>
                  <a:rPr lang="en-US" altLang="zh-TW" sz="2800" i="1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     </a:t>
                </a:r>
              </a:p>
              <a:p>
                <a:pPr marL="0" indent="0">
                  <a:buNone/>
                </a:pPr>
                <a:r>
                  <a:rPr lang="en-US" altLang="zh-TW" sz="2800" i="1" dirty="0" smtClean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a</a:t>
                </a:r>
                <a:r>
                  <a:rPr lang="en-US" altLang="zh-TW" sz="2800" i="1" baseline="-25000" dirty="0" smtClean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n</a:t>
                </a:r>
                <a:r>
                  <a:rPr lang="en-US" altLang="zh-TW" sz="2800" baseline="-25000" dirty="0" smtClean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 </a:t>
                </a:r>
                <a:r>
                  <a:rPr lang="en-US" altLang="zh-TW" sz="2800" dirty="0" smtClean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= </a:t>
                </a:r>
                <a:r>
                  <a:rPr lang="en-US" altLang="zh-TW" sz="2800" i="1" dirty="0" err="1" smtClean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r</a:t>
                </a:r>
                <a:r>
                  <a:rPr lang="en-US" altLang="zh-TW" sz="2800" i="1" baseline="30000" dirty="0" err="1" smtClean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n</a:t>
                </a:r>
                <a:r>
                  <a:rPr lang="en-US" altLang="zh-TW" sz="2800" dirty="0" smtClean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 </a:t>
                </a:r>
                <a:r>
                  <a:rPr lang="en-US" altLang="zh-TW" sz="2800" dirty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is a solution </a:t>
                </a:r>
                <a:r>
                  <a:rPr lang="en-US" altLang="zh-TW" sz="2800" dirty="0" err="1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iff</a:t>
                </a:r>
                <a:r>
                  <a:rPr lang="en-US" altLang="zh-TW" sz="2800" dirty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 </a:t>
                </a:r>
                <a:endParaRPr lang="en-US" altLang="zh-TW" sz="2800" dirty="0" smtClean="0">
                  <a:solidFill>
                    <a:srgbClr val="FFFF00"/>
                  </a:solidFill>
                  <a:ea typeface="新細明體" panose="02020500000000000000" pitchFamily="18" charset="-120"/>
                </a:endParaRPr>
              </a:p>
              <a:p>
                <a:pPr marL="457189" lvl="1" indent="0">
                  <a:buNone/>
                </a:pPr>
                <a:endParaRPr lang="en-US" altLang="zh-TW" sz="1050" dirty="0">
                  <a:solidFill>
                    <a:srgbClr val="FFFF00"/>
                  </a:solidFill>
                  <a:ea typeface="新細明體" panose="02020500000000000000" pitchFamily="18" charset="-120"/>
                </a:endParaRPr>
              </a:p>
              <a:p>
                <a:pPr marL="457189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TW" sz="2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TW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zh-TW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altLang="zh-TW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TW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zh-TW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TW" sz="2800" i="1">
                        <a:latin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en-US" altLang="zh-TW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TW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−(</m:t>
                        </m:r>
                        <m:r>
                          <a:rPr lang="en-US" altLang="zh-TW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TW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TW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altLang="zh-TW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p>
                      <m:sSupPr>
                        <m:ctrlPr>
                          <a:rPr lang="en-US" altLang="zh-TW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TW" sz="2800" dirty="0" smtClean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(</a:t>
                </a:r>
                <a:r>
                  <a:rPr lang="en-US" altLang="zh-TW" sz="2800" i="1" dirty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r</a:t>
                </a:r>
                <a:r>
                  <a:rPr lang="en-US" altLang="zh-TW" sz="2800" dirty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 is a constant</a:t>
                </a:r>
                <a:r>
                  <a:rPr lang="en-US" altLang="zh-TW" sz="2800" dirty="0" smtClean="0">
                    <a:solidFill>
                      <a:srgbClr val="FFFF00"/>
                    </a:solidFill>
                    <a:ea typeface="新細明體" panose="02020500000000000000" pitchFamily="18" charset="-120"/>
                  </a:rPr>
                  <a:t>)</a:t>
                </a:r>
              </a:p>
              <a:p>
                <a:pPr marL="457189" lvl="1" indent="0">
                  <a:lnSpc>
                    <a:spcPct val="90000"/>
                  </a:lnSpc>
                  <a:buNone/>
                </a:pPr>
                <a:endParaRPr lang="en-US" altLang="zh-TW" sz="1050" dirty="0">
                  <a:solidFill>
                    <a:srgbClr val="FFFF00"/>
                  </a:solidFill>
                  <a:ea typeface="新細明體" panose="02020500000000000000" pitchFamily="18" charset="-120"/>
                </a:endParaRPr>
              </a:p>
              <a:p>
                <a:pPr marL="457189" lvl="1" indent="0">
                  <a:buNone/>
                </a:pPr>
                <a:r>
                  <a:rPr lang="en-US" altLang="zh-TW" sz="2800" dirty="0">
                    <a:ea typeface="新細明體" panose="02020500000000000000" pitchFamily="18" charset="-120"/>
                  </a:rPr>
                  <a:t>Divide both sides </a:t>
                </a:r>
                <a:r>
                  <a:rPr lang="en-US" altLang="zh-TW" sz="2800" dirty="0" smtClean="0">
                    <a:ea typeface="新細明體" panose="02020500000000000000" pitchFamily="18" charset="-120"/>
                  </a:rPr>
                  <a:t>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zh-TW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en-US" altLang="zh-TW" sz="1000" i="1" baseline="30000" dirty="0" smtClean="0"/>
              </a:p>
              <a:p>
                <a:pPr marL="457189" lvl="1" indent="0">
                  <a:buNone/>
                </a:pPr>
                <a:endParaRPr lang="en-US" altLang="zh-TW" sz="1000" i="1" baseline="30000" dirty="0" smtClean="0"/>
              </a:p>
              <a:p>
                <a:pPr marL="457189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TW" sz="280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zh-TW" sz="280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  <m:r>
                        <a:rPr lang="en-US" altLang="zh-TW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  <m:r>
                        <a:rPr lang="en-US" altLang="zh-TW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f>
                        <m:fPr>
                          <m:ctrlP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  <m:r>
                        <a:rPr lang="en-US" altLang="zh-TW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en-US" altLang="zh-TW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TW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  <m:r>
                        <a:rPr lang="en-US" altLang="zh-TW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TW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f>
                        <m:fPr>
                          <m:ctrlPr>
                            <a:rPr lang="en-US" altLang="zh-TW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TW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TW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TW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TW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zh-TW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TW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TW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TW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altLang="zh-TW" sz="2800" b="0" i="1" dirty="0" smtClean="0">
                  <a:solidFill>
                    <a:srgbClr val="FFFF00"/>
                  </a:solidFill>
                </a:endParaRPr>
              </a:p>
              <a:p>
                <a:pPr marL="457189" lvl="1" indent="0">
                  <a:lnSpc>
                    <a:spcPct val="90000"/>
                  </a:lnSpc>
                  <a:buNone/>
                </a:pPr>
                <a:endParaRPr lang="en-US" altLang="zh-TW" sz="1000" b="0" i="1" dirty="0" smtClean="0">
                  <a:solidFill>
                    <a:srgbClr val="FFFF00"/>
                  </a:solidFill>
                </a:endParaRPr>
              </a:p>
              <a:p>
                <a:pPr marL="457189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TW" sz="2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en-US" altLang="zh-TW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n-US" altLang="zh-TW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TW" sz="2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TW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TW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altLang="zh-TW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TW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altLang="zh-TW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TW" sz="2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TW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TW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TW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altLang="zh-TW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zh-TW" sz="28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TW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TW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28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TW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TW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altLang="zh-TW" sz="2800" dirty="0" smtClean="0">
                  <a:solidFill>
                    <a:schemeClr val="tx1"/>
                  </a:solidFill>
                </a:endParaRPr>
              </a:p>
              <a:p>
                <a:pPr marL="457189" lvl="1" indent="0">
                  <a:buNone/>
                </a:pPr>
                <a:endParaRPr lang="en-US" altLang="zh-TW" sz="1050" dirty="0" smtClean="0">
                  <a:solidFill>
                    <a:schemeClr val="tx1"/>
                  </a:solidFill>
                </a:endParaRPr>
              </a:p>
              <a:p>
                <a:pPr marL="457189" lvl="1" indent="0">
                  <a:buNone/>
                </a:pPr>
                <a:r>
                  <a:rPr lang="en-US" altLang="zh-TW" sz="2800" dirty="0" smtClean="0">
                    <a:solidFill>
                      <a:srgbClr val="FFFF00"/>
                    </a:solidFill>
                  </a:rPr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zh-TW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altLang="zh-TW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altLang="zh-TW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TW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TW" sz="28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altLang="zh-TW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sz="28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zh-TW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TW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altLang="zh-TW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2800" dirty="0">
                    <a:ea typeface="新細明體" panose="02020500000000000000" pitchFamily="18" charset="-120"/>
                  </a:rPr>
                  <a:t>	</a:t>
                </a:r>
                <a:r>
                  <a:rPr lang="en-US" altLang="zh-TW" sz="2800" dirty="0" smtClean="0">
                    <a:ea typeface="新細明體" panose="02020500000000000000" pitchFamily="18" charset="-120"/>
                  </a:rPr>
                  <a:t>(</a:t>
                </a:r>
                <a:r>
                  <a:rPr lang="en-US" altLang="zh-TW" sz="2800" dirty="0">
                    <a:ea typeface="新細明體" panose="02020500000000000000" pitchFamily="18" charset="-120"/>
                  </a:rPr>
                  <a:t>Degree </a:t>
                </a:r>
                <a:r>
                  <a:rPr lang="en-US" altLang="zh-TW" sz="2800" i="1" dirty="0">
                    <a:ea typeface="新細明體" panose="02020500000000000000" pitchFamily="18" charset="-120"/>
                  </a:rPr>
                  <a:t>k</a:t>
                </a:r>
                <a:r>
                  <a:rPr lang="en-US" altLang="zh-TW" sz="2800" dirty="0">
                    <a:ea typeface="新細明體" panose="02020500000000000000" pitchFamily="18" charset="-120"/>
                  </a:rPr>
                  <a:t>)</a:t>
                </a:r>
              </a:p>
              <a:p>
                <a:pPr marL="914377" lvl="2" indent="0">
                  <a:lnSpc>
                    <a:spcPct val="90000"/>
                  </a:lnSpc>
                  <a:buNone/>
                </a:pPr>
                <a:r>
                  <a:rPr lang="en-US" altLang="zh-TW" sz="28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Is </a:t>
                </a:r>
                <a:r>
                  <a:rPr lang="en-US" altLang="zh-TW" sz="2800" dirty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called Characteristic </a:t>
                </a:r>
                <a:r>
                  <a:rPr lang="en-US" altLang="zh-TW" sz="2800" dirty="0" smtClean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equation  </a:t>
                </a:r>
              </a:p>
              <a:p>
                <a:pPr marL="914377" lvl="2" indent="0">
                  <a:lnSpc>
                    <a:spcPct val="90000"/>
                  </a:lnSpc>
                  <a:buNone/>
                </a:pPr>
                <a:r>
                  <a:rPr lang="en-US" altLang="zh-TW" sz="2800" dirty="0" smtClean="0">
                    <a:ea typeface="新細明體" panose="02020500000000000000" pitchFamily="18" charset="-120"/>
                  </a:rPr>
                  <a:t>The roots are called Characteristic roots</a:t>
                </a:r>
                <a:endParaRPr lang="en-US" altLang="zh-TW" sz="2800" dirty="0">
                  <a:ea typeface="新細明體" panose="02020500000000000000" pitchFamily="18" charset="-120"/>
                </a:endParaRPr>
              </a:p>
            </p:txBody>
          </p:sp>
        </mc:Choice>
        <mc:Fallback xmlns="">
          <p:sp>
            <p:nvSpPr>
              <p:cNvPr id="99021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38200" y="1207012"/>
                <a:ext cx="11125200" cy="5269987"/>
              </a:xfrm>
              <a:blipFill>
                <a:blip r:embed="rId3"/>
                <a:stretch>
                  <a:fillRect l="-1151" t="-1968" b="-5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447800" y="5257800"/>
            <a:ext cx="7239000" cy="53961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4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smtClean="0">
                <a:ea typeface="新細明體" panose="02020500000000000000" pitchFamily="18" charset="-120"/>
              </a:rPr>
              <a:t>Examples of </a:t>
            </a:r>
            <a:r>
              <a:rPr lang="en-US" altLang="zh-TW" sz="3200" dirty="0"/>
              <a:t>characteristic </a:t>
            </a:r>
            <a:r>
              <a:rPr lang="en-US" altLang="zh-TW" sz="3200" dirty="0" smtClean="0"/>
              <a:t>equations</a:t>
            </a:r>
            <a:endParaRPr lang="en-US" altLang="zh-TW" sz="3200" dirty="0">
              <a:ea typeface="新細明體" panose="02020500000000000000" pitchFamily="18" charset="-120"/>
            </a:endParaRPr>
          </a:p>
        </p:txBody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07012"/>
            <a:ext cx="10515600" cy="5346187"/>
          </a:xfrm>
        </p:spPr>
        <p:txBody>
          <a:bodyPr>
            <a:noAutofit/>
          </a:bodyPr>
          <a:lstStyle/>
          <a:p>
            <a:pPr marL="0" indent="0" eaLnBrk="1" hangingPunct="1">
              <a:buNone/>
            </a:pPr>
            <a:r>
              <a:rPr lang="en-US" altLang="zh-TW" sz="3200" dirty="0"/>
              <a:t>Example</a:t>
            </a:r>
          </a:p>
          <a:p>
            <a:pPr marL="457189" lvl="1" indent="0" eaLnBrk="1" hangingPunct="1">
              <a:buNone/>
            </a:pPr>
            <a:r>
              <a:rPr lang="en-US" altLang="zh-TW" sz="2800" i="1" dirty="0" smtClean="0"/>
              <a:t>a</a:t>
            </a:r>
            <a:r>
              <a:rPr lang="en-US" altLang="zh-TW" sz="2800" i="1" baseline="-25000" dirty="0" smtClean="0"/>
              <a:t>n</a:t>
            </a:r>
            <a:r>
              <a:rPr lang="en-US" altLang="zh-TW" sz="2800" dirty="0" smtClean="0"/>
              <a:t> = </a:t>
            </a:r>
            <a:r>
              <a:rPr lang="en-US" altLang="zh-TW" sz="2800" i="1" dirty="0" smtClean="0"/>
              <a:t>a</a:t>
            </a:r>
            <a:r>
              <a:rPr lang="en-US" altLang="zh-TW" sz="2800" i="1" baseline="-25000" dirty="0" smtClean="0"/>
              <a:t>n</a:t>
            </a:r>
            <a:r>
              <a:rPr lang="en-US" altLang="zh-TW" sz="2800" baseline="-25000" dirty="0" smtClean="0"/>
              <a:t> - 1</a:t>
            </a:r>
            <a:r>
              <a:rPr lang="en-US" altLang="zh-TW" sz="2800" dirty="0" smtClean="0"/>
              <a:t> + </a:t>
            </a:r>
            <a:r>
              <a:rPr lang="en-US" altLang="zh-TW" sz="2800" i="1" dirty="0" smtClean="0"/>
              <a:t>a</a:t>
            </a:r>
            <a:r>
              <a:rPr lang="en-US" altLang="zh-TW" sz="2800" i="1" baseline="-25000" dirty="0" smtClean="0"/>
              <a:t>n</a:t>
            </a:r>
            <a:r>
              <a:rPr lang="en-US" altLang="zh-TW" sz="2800" baseline="-25000" dirty="0" smtClean="0"/>
              <a:t> - 2 </a:t>
            </a:r>
          </a:p>
          <a:p>
            <a:pPr marL="914377" lvl="2" indent="0">
              <a:buNone/>
            </a:pPr>
            <a:r>
              <a:rPr lang="en-US" altLang="zh-TW" sz="2800" dirty="0" smtClean="0"/>
              <a:t>has </a:t>
            </a:r>
            <a:r>
              <a:rPr lang="en-US" altLang="zh-TW" sz="2800" dirty="0"/>
              <a:t>characteristic </a:t>
            </a:r>
            <a:r>
              <a:rPr lang="en-US" altLang="zh-TW" sz="2800" dirty="0" smtClean="0"/>
              <a:t>equation</a:t>
            </a:r>
          </a:p>
          <a:p>
            <a:pPr marL="914377" lvl="2" indent="0">
              <a:buNone/>
            </a:pPr>
            <a:r>
              <a:rPr lang="en-US" altLang="zh-TW" sz="2800" dirty="0" smtClean="0"/>
              <a:t> </a:t>
            </a:r>
            <a:r>
              <a:rPr lang="en-US" altLang="zh-TW" sz="2800" i="1" dirty="0" smtClean="0">
                <a:solidFill>
                  <a:schemeClr val="tx1"/>
                </a:solidFill>
              </a:rPr>
              <a:t>r</a:t>
            </a:r>
            <a:r>
              <a:rPr lang="en-US" altLang="zh-TW" sz="2800" baseline="30000" dirty="0" smtClean="0">
                <a:solidFill>
                  <a:schemeClr val="tx1"/>
                </a:solidFill>
              </a:rPr>
              <a:t>2</a:t>
            </a:r>
            <a:r>
              <a:rPr lang="en-US" altLang="zh-TW" sz="2800" dirty="0" smtClean="0">
                <a:solidFill>
                  <a:schemeClr val="tx1"/>
                </a:solidFill>
              </a:rPr>
              <a:t> = </a:t>
            </a:r>
            <a:r>
              <a:rPr lang="en-US" altLang="zh-TW" sz="2800" i="1" dirty="0" smtClean="0">
                <a:solidFill>
                  <a:schemeClr val="tx1"/>
                </a:solidFill>
              </a:rPr>
              <a:t>r</a:t>
            </a:r>
            <a:r>
              <a:rPr lang="en-US" altLang="zh-TW" sz="2800" dirty="0" smtClean="0">
                <a:solidFill>
                  <a:schemeClr val="tx1"/>
                </a:solidFill>
              </a:rPr>
              <a:t> + 1 </a:t>
            </a:r>
            <a:r>
              <a:rPr lang="en-US" altLang="zh-TW" sz="2800" dirty="0">
                <a:solidFill>
                  <a:schemeClr val="tx1"/>
                </a:solidFill>
              </a:rPr>
              <a:t>(or </a:t>
            </a:r>
            <a:r>
              <a:rPr lang="en-US" altLang="zh-TW" sz="2800" i="1" dirty="0" smtClean="0">
                <a:solidFill>
                  <a:schemeClr val="tx1"/>
                </a:solidFill>
              </a:rPr>
              <a:t>r</a:t>
            </a:r>
            <a:r>
              <a:rPr lang="en-US" altLang="zh-TW" sz="2800" baseline="30000" dirty="0" smtClean="0">
                <a:solidFill>
                  <a:schemeClr val="tx1"/>
                </a:solidFill>
              </a:rPr>
              <a:t>2</a:t>
            </a:r>
            <a:r>
              <a:rPr lang="en-US" altLang="zh-TW" sz="2800" dirty="0" smtClean="0">
                <a:solidFill>
                  <a:schemeClr val="tx1"/>
                </a:solidFill>
              </a:rPr>
              <a:t> - </a:t>
            </a:r>
            <a:r>
              <a:rPr lang="en-US" altLang="zh-TW" sz="2800" i="1" dirty="0" smtClean="0">
                <a:solidFill>
                  <a:schemeClr val="tx1"/>
                </a:solidFill>
              </a:rPr>
              <a:t>r</a:t>
            </a:r>
            <a:r>
              <a:rPr lang="en-US" altLang="zh-TW" sz="2800" dirty="0" smtClean="0">
                <a:solidFill>
                  <a:schemeClr val="tx1"/>
                </a:solidFill>
              </a:rPr>
              <a:t> </a:t>
            </a:r>
            <a:r>
              <a:rPr lang="en-US" altLang="zh-TW" sz="2800" dirty="0">
                <a:solidFill>
                  <a:schemeClr val="tx1"/>
                </a:solidFill>
              </a:rPr>
              <a:t>– </a:t>
            </a:r>
            <a:r>
              <a:rPr lang="en-US" altLang="zh-TW" sz="2800" dirty="0" smtClean="0">
                <a:solidFill>
                  <a:schemeClr val="tx1"/>
                </a:solidFill>
              </a:rPr>
              <a:t>1 = 0</a:t>
            </a:r>
            <a:r>
              <a:rPr lang="en-US" altLang="zh-TW" sz="2800" dirty="0">
                <a:solidFill>
                  <a:schemeClr val="tx1"/>
                </a:solidFill>
              </a:rPr>
              <a:t>)</a:t>
            </a:r>
          </a:p>
          <a:p>
            <a:pPr marL="457189" lvl="1" indent="0">
              <a:lnSpc>
                <a:spcPct val="90000"/>
              </a:lnSpc>
              <a:buNone/>
            </a:pPr>
            <a:r>
              <a:rPr lang="en-US" altLang="zh-TW" sz="2800" i="1" dirty="0" smtClean="0"/>
              <a:t>			</a:t>
            </a:r>
            <a:r>
              <a:rPr lang="en-US" altLang="zh-TW" sz="2800" i="1" dirty="0" smtClean="0">
                <a:solidFill>
                  <a:srgbClr val="FFFF00"/>
                </a:solidFill>
              </a:rPr>
              <a:t>r</a:t>
            </a:r>
            <a:r>
              <a:rPr lang="en-US" altLang="zh-TW" sz="2800" baseline="30000" dirty="0" smtClean="0">
                <a:solidFill>
                  <a:srgbClr val="FFFF00"/>
                </a:solidFill>
              </a:rPr>
              <a:t>2</a:t>
            </a:r>
            <a:r>
              <a:rPr lang="en-US" altLang="zh-TW" sz="2800" dirty="0" smtClean="0">
                <a:solidFill>
                  <a:srgbClr val="FFFF00"/>
                </a:solidFill>
              </a:rPr>
              <a:t> - </a:t>
            </a:r>
            <a:r>
              <a:rPr lang="en-US" altLang="zh-TW" sz="2800" i="1" dirty="0" smtClean="0">
                <a:solidFill>
                  <a:srgbClr val="FFFF00"/>
                </a:solidFill>
              </a:rPr>
              <a:t>c</a:t>
            </a:r>
            <a:r>
              <a:rPr lang="en-US" altLang="zh-TW" sz="2800" baseline="-25000" dirty="0" smtClean="0">
                <a:solidFill>
                  <a:srgbClr val="FFFF00"/>
                </a:solidFill>
              </a:rPr>
              <a:t>1</a:t>
            </a:r>
            <a:r>
              <a:rPr lang="en-US" altLang="zh-TW" sz="2800" i="1" dirty="0" smtClean="0">
                <a:solidFill>
                  <a:srgbClr val="FFFF00"/>
                </a:solidFill>
              </a:rPr>
              <a:t>r</a:t>
            </a:r>
            <a:r>
              <a:rPr lang="en-US" altLang="zh-TW" sz="2800" dirty="0" smtClean="0">
                <a:solidFill>
                  <a:srgbClr val="FFFF00"/>
                </a:solidFill>
              </a:rPr>
              <a:t> - </a:t>
            </a:r>
            <a:r>
              <a:rPr lang="en-US" altLang="zh-TW" sz="2800" i="1" dirty="0" smtClean="0">
                <a:solidFill>
                  <a:srgbClr val="FFFF00"/>
                </a:solidFill>
              </a:rPr>
              <a:t>c</a:t>
            </a:r>
            <a:r>
              <a:rPr lang="en-US" altLang="zh-TW" sz="2800" baseline="-25000" dirty="0" smtClean="0">
                <a:solidFill>
                  <a:srgbClr val="FFFF00"/>
                </a:solidFill>
              </a:rPr>
              <a:t>2 </a:t>
            </a:r>
            <a:r>
              <a:rPr lang="en-US" altLang="zh-TW" sz="2800" dirty="0" smtClean="0">
                <a:solidFill>
                  <a:srgbClr val="FFFF00"/>
                </a:solidFill>
              </a:rPr>
              <a:t>= 0</a:t>
            </a:r>
            <a:r>
              <a:rPr lang="en-US" altLang="zh-TW" sz="2800" dirty="0">
                <a:solidFill>
                  <a:srgbClr val="FFFF00"/>
                </a:solidFill>
              </a:rPr>
              <a:t>	</a:t>
            </a:r>
            <a:r>
              <a:rPr lang="en-US" altLang="zh-TW" sz="2800" dirty="0" smtClean="0">
                <a:solidFill>
                  <a:srgbClr val="FFFF00"/>
                </a:solidFill>
              </a:rPr>
              <a:t>(</a:t>
            </a:r>
            <a:r>
              <a:rPr lang="en-US" altLang="zh-TW" sz="2800" dirty="0">
                <a:solidFill>
                  <a:srgbClr val="FFFF00"/>
                </a:solidFill>
              </a:rPr>
              <a:t>Degree </a:t>
            </a:r>
            <a:r>
              <a:rPr lang="en-US" altLang="zh-TW" sz="2800" dirty="0" smtClean="0">
                <a:solidFill>
                  <a:srgbClr val="FFFF00"/>
                </a:solidFill>
              </a:rPr>
              <a:t>2)</a:t>
            </a:r>
            <a:endParaRPr lang="en-US" altLang="zh-TW" sz="2800" dirty="0">
              <a:solidFill>
                <a:srgbClr val="FFFF00"/>
              </a:solidFill>
              <a:ea typeface="新細明體" panose="02020500000000000000" pitchFamily="18" charset="-120"/>
            </a:endParaRPr>
          </a:p>
          <a:p>
            <a:pPr marL="0" indent="0">
              <a:buNone/>
            </a:pPr>
            <a:r>
              <a:rPr lang="en-US" altLang="zh-TW" sz="3200" dirty="0" smtClean="0"/>
              <a:t>Example</a:t>
            </a:r>
            <a:endParaRPr lang="en-US" altLang="zh-TW" sz="3200" dirty="0"/>
          </a:p>
          <a:p>
            <a:pPr marL="457189" lvl="1" indent="0" eaLnBrk="1" hangingPunct="1">
              <a:buNone/>
            </a:pPr>
            <a:r>
              <a:rPr lang="en-US" altLang="zh-TW" sz="2800" i="1" dirty="0" smtClean="0"/>
              <a:t>a</a:t>
            </a:r>
            <a:r>
              <a:rPr lang="en-US" altLang="zh-TW" sz="2800" baseline="-25000" dirty="0" smtClean="0"/>
              <a:t>n</a:t>
            </a:r>
            <a:r>
              <a:rPr lang="en-US" altLang="zh-TW" sz="2800" dirty="0" smtClean="0"/>
              <a:t> = 3</a:t>
            </a:r>
            <a:r>
              <a:rPr lang="en-US" altLang="zh-TW" sz="2800" i="1" dirty="0" smtClean="0"/>
              <a:t>a</a:t>
            </a:r>
            <a:r>
              <a:rPr lang="en-US" altLang="zh-TW" sz="2800" i="1" baseline="-25000" dirty="0" smtClean="0"/>
              <a:t>n</a:t>
            </a:r>
            <a:r>
              <a:rPr lang="en-US" altLang="zh-TW" sz="2800" baseline="-25000" dirty="0" smtClean="0"/>
              <a:t> - 1</a:t>
            </a:r>
            <a:r>
              <a:rPr lang="en-US" altLang="zh-TW" sz="2800" dirty="0" smtClean="0"/>
              <a:t> + </a:t>
            </a:r>
            <a:r>
              <a:rPr lang="en-US" altLang="zh-TW" sz="2800" i="1" dirty="0" smtClean="0"/>
              <a:t>a</a:t>
            </a:r>
            <a:r>
              <a:rPr lang="en-US" altLang="zh-TW" sz="2800" i="1" baseline="-25000" dirty="0" smtClean="0"/>
              <a:t>n</a:t>
            </a:r>
            <a:r>
              <a:rPr lang="en-US" altLang="zh-TW" sz="2800" baseline="-25000" dirty="0" smtClean="0"/>
              <a:t> - 5</a:t>
            </a:r>
            <a:r>
              <a:rPr lang="en-US" altLang="zh-TW" sz="2800" dirty="0" smtClean="0"/>
              <a:t> </a:t>
            </a:r>
          </a:p>
          <a:p>
            <a:pPr marL="457189" lvl="1" indent="0" eaLnBrk="1" hangingPunct="1">
              <a:buNone/>
            </a:pPr>
            <a:r>
              <a:rPr lang="en-US" altLang="zh-TW" sz="2800" dirty="0"/>
              <a:t>	</a:t>
            </a:r>
            <a:r>
              <a:rPr lang="en-US" altLang="zh-TW" sz="2800" dirty="0" smtClean="0">
                <a:solidFill>
                  <a:srgbClr val="FFFF00"/>
                </a:solidFill>
              </a:rPr>
              <a:t>has </a:t>
            </a:r>
            <a:r>
              <a:rPr lang="en-US" altLang="zh-TW" sz="2800" dirty="0">
                <a:solidFill>
                  <a:srgbClr val="FFFF00"/>
                </a:solidFill>
              </a:rPr>
              <a:t>characteristic equation </a:t>
            </a:r>
            <a:endParaRPr lang="en-US" altLang="zh-TW" sz="2800" dirty="0" smtClean="0">
              <a:solidFill>
                <a:srgbClr val="FFFF00"/>
              </a:solidFill>
            </a:endParaRPr>
          </a:p>
          <a:p>
            <a:pPr marL="457189" lvl="1" indent="0" eaLnBrk="1" hangingPunct="1">
              <a:buNone/>
            </a:pPr>
            <a:r>
              <a:rPr lang="en-US" altLang="zh-TW" sz="2800" i="1" dirty="0">
                <a:solidFill>
                  <a:srgbClr val="FFFF00"/>
                </a:solidFill>
              </a:rPr>
              <a:t>	</a:t>
            </a:r>
            <a:r>
              <a:rPr lang="en-US" altLang="zh-TW" sz="2800" i="1" dirty="0" smtClean="0"/>
              <a:t>r</a:t>
            </a:r>
            <a:r>
              <a:rPr lang="en-US" altLang="zh-TW" sz="2800" baseline="30000" dirty="0" smtClean="0"/>
              <a:t>5</a:t>
            </a:r>
            <a:r>
              <a:rPr lang="en-US" altLang="zh-TW" sz="2800" dirty="0" smtClean="0"/>
              <a:t> = 3</a:t>
            </a:r>
            <a:r>
              <a:rPr lang="en-US" altLang="zh-TW" sz="2800" i="1" dirty="0" smtClean="0"/>
              <a:t>r</a:t>
            </a:r>
            <a:r>
              <a:rPr lang="en-US" altLang="zh-TW" sz="2800" baseline="30000" dirty="0" smtClean="0"/>
              <a:t>4</a:t>
            </a:r>
            <a:r>
              <a:rPr lang="en-US" altLang="zh-TW" sz="2800" dirty="0" smtClean="0"/>
              <a:t> + 1 </a:t>
            </a:r>
            <a:r>
              <a:rPr lang="en-US" altLang="zh-TW" sz="2800" dirty="0"/>
              <a:t>(or </a:t>
            </a:r>
            <a:r>
              <a:rPr lang="en-US" altLang="zh-TW" sz="2800" i="1" dirty="0" smtClean="0"/>
              <a:t>r</a:t>
            </a:r>
            <a:r>
              <a:rPr lang="en-US" altLang="zh-TW" sz="2800" baseline="30000" dirty="0" smtClean="0"/>
              <a:t>5</a:t>
            </a:r>
            <a:r>
              <a:rPr lang="en-US" altLang="zh-TW" sz="2800" dirty="0" smtClean="0"/>
              <a:t> - 3</a:t>
            </a:r>
            <a:r>
              <a:rPr lang="en-US" altLang="zh-TW" sz="2800" i="1" dirty="0" smtClean="0"/>
              <a:t>r</a:t>
            </a:r>
            <a:r>
              <a:rPr lang="en-US" altLang="zh-TW" sz="2800" baseline="30000" dirty="0" smtClean="0"/>
              <a:t>4</a:t>
            </a:r>
            <a:r>
              <a:rPr lang="en-US" altLang="zh-TW" sz="2800" dirty="0" smtClean="0"/>
              <a:t> - 1 = 0</a:t>
            </a:r>
            <a:r>
              <a:rPr lang="en-US" altLang="zh-TW" sz="2800" dirty="0"/>
              <a:t>)</a:t>
            </a:r>
            <a:endParaRPr lang="en-US" altLang="zh-TW" sz="2800" dirty="0">
              <a:ea typeface="新細明體" panose="02020500000000000000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260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02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smtClean="0"/>
              <a:t>Theorem</a:t>
            </a:r>
            <a:endParaRPr lang="en-US" altLang="zh-TW" sz="3200" dirty="0">
              <a:ea typeface="新細明體" panose="02020500000000000000" pitchFamily="18" charset="-120"/>
            </a:endParaRPr>
          </a:p>
        </p:txBody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altLang="zh-TW" sz="28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Let </a:t>
            </a:r>
            <a:r>
              <a:rPr lang="en-US" altLang="zh-TW" sz="2800" i="1" dirty="0">
                <a:solidFill>
                  <a:schemeClr val="tx1"/>
                </a:solidFill>
                <a:ea typeface="新細明體" panose="02020500000000000000" pitchFamily="18" charset="-120"/>
              </a:rPr>
              <a:t>c</a:t>
            </a:r>
            <a:r>
              <a:rPr lang="en-US" altLang="zh-TW" sz="2800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1</a:t>
            </a:r>
            <a: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  <a:t> and </a:t>
            </a:r>
            <a:r>
              <a:rPr lang="en-US" altLang="zh-TW" sz="2800" i="1" dirty="0">
                <a:solidFill>
                  <a:schemeClr val="tx1"/>
                </a:solidFill>
                <a:ea typeface="新細明體" panose="02020500000000000000" pitchFamily="18" charset="-120"/>
              </a:rPr>
              <a:t>c</a:t>
            </a:r>
            <a:r>
              <a:rPr lang="en-US" altLang="zh-TW" sz="2800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2</a:t>
            </a:r>
            <a: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be real </a:t>
            </a:r>
            <a: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  <a:t>numbers. </a:t>
            </a:r>
            <a:endParaRPr lang="en-US" altLang="zh-TW" sz="2800" dirty="0" smtClean="0">
              <a:solidFill>
                <a:schemeClr val="tx1"/>
              </a:solidFill>
              <a:ea typeface="新細明體" panose="02020500000000000000" pitchFamily="18" charset="-12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zh-TW" sz="28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Suppose </a:t>
            </a:r>
            <a:r>
              <a:rPr lang="en-US" altLang="zh-TW" sz="2800" i="1" dirty="0" smtClean="0">
                <a:ea typeface="新細明體" panose="02020500000000000000" pitchFamily="18" charset="-120"/>
              </a:rPr>
              <a:t>r</a:t>
            </a:r>
            <a:r>
              <a:rPr lang="en-US" altLang="zh-TW" sz="2800" baseline="30000" dirty="0" smtClean="0">
                <a:ea typeface="新細明體" panose="02020500000000000000" pitchFamily="18" charset="-120"/>
              </a:rPr>
              <a:t>2</a:t>
            </a:r>
            <a:r>
              <a:rPr lang="en-US" altLang="zh-TW" sz="2800" dirty="0" smtClean="0">
                <a:ea typeface="新細明體" panose="02020500000000000000" pitchFamily="18" charset="-120"/>
              </a:rPr>
              <a:t> - </a:t>
            </a:r>
            <a:r>
              <a:rPr lang="en-US" altLang="zh-TW" sz="2800" i="1" dirty="0" smtClean="0">
                <a:ea typeface="新細明體" panose="02020500000000000000" pitchFamily="18" charset="-120"/>
              </a:rPr>
              <a:t>c</a:t>
            </a:r>
            <a:r>
              <a:rPr lang="en-US" altLang="zh-TW" sz="2800" baseline="-25000" dirty="0" smtClean="0">
                <a:ea typeface="新細明體" panose="02020500000000000000" pitchFamily="18" charset="-120"/>
              </a:rPr>
              <a:t>1</a:t>
            </a:r>
            <a:r>
              <a:rPr lang="en-US" altLang="zh-TW" sz="2800" i="1" dirty="0" smtClean="0">
                <a:ea typeface="新細明體" panose="02020500000000000000" pitchFamily="18" charset="-120"/>
              </a:rPr>
              <a:t>r</a:t>
            </a:r>
            <a:r>
              <a:rPr lang="en-US" altLang="zh-TW" sz="2800" dirty="0" smtClean="0">
                <a:ea typeface="新細明體" panose="02020500000000000000" pitchFamily="18" charset="-120"/>
              </a:rPr>
              <a:t> - </a:t>
            </a:r>
            <a:r>
              <a:rPr lang="en-US" altLang="zh-TW" sz="2800" i="1" dirty="0" smtClean="0">
                <a:ea typeface="新細明體" panose="02020500000000000000" pitchFamily="18" charset="-120"/>
              </a:rPr>
              <a:t>c</a:t>
            </a:r>
            <a:r>
              <a:rPr lang="en-US" altLang="zh-TW" sz="2800" baseline="-25000" dirty="0" smtClean="0">
                <a:ea typeface="新細明體" panose="02020500000000000000" pitchFamily="18" charset="-120"/>
              </a:rPr>
              <a:t>2 </a:t>
            </a:r>
            <a:r>
              <a:rPr lang="en-US" altLang="zh-TW" sz="2800" dirty="0" smtClean="0">
                <a:ea typeface="新細明體" panose="02020500000000000000" pitchFamily="18" charset="-120"/>
              </a:rPr>
              <a:t>= 0 </a:t>
            </a:r>
            <a: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  <a:t>has two distinct roots </a:t>
            </a:r>
            <a:r>
              <a:rPr lang="en-US" altLang="zh-TW" sz="2800" i="1" dirty="0">
                <a:ea typeface="新細明體" panose="02020500000000000000" pitchFamily="18" charset="-120"/>
              </a:rPr>
              <a:t>r</a:t>
            </a:r>
            <a:r>
              <a:rPr lang="en-US" altLang="zh-TW" sz="2800" baseline="-25000" dirty="0">
                <a:ea typeface="新細明體" panose="02020500000000000000" pitchFamily="18" charset="-120"/>
              </a:rPr>
              <a:t>1</a:t>
            </a:r>
            <a: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  <a:t> and </a:t>
            </a:r>
            <a:r>
              <a:rPr lang="en-US" altLang="zh-TW" sz="2800" i="1" dirty="0">
                <a:ea typeface="新細明體" panose="02020500000000000000" pitchFamily="18" charset="-120"/>
              </a:rPr>
              <a:t>r</a:t>
            </a:r>
            <a:r>
              <a:rPr lang="en-US" altLang="zh-TW" sz="2800" baseline="-25000" dirty="0">
                <a:ea typeface="新細明體" panose="02020500000000000000" pitchFamily="18" charset="-120"/>
              </a:rPr>
              <a:t>2</a:t>
            </a:r>
            <a: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  <a:t>. </a:t>
            </a:r>
          </a:p>
          <a:p>
            <a:pPr marL="0" indent="0">
              <a:buNone/>
            </a:pPr>
            <a: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  <a:t/>
            </a:r>
            <a:b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  <a:t>Then the sequence </a:t>
            </a:r>
            <a:r>
              <a:rPr lang="en-US" altLang="zh-TW" sz="2800" dirty="0">
                <a:ea typeface="新細明體" panose="02020500000000000000" pitchFamily="18" charset="-120"/>
              </a:rPr>
              <a:t>{</a:t>
            </a:r>
            <a:r>
              <a:rPr lang="en-US" altLang="zh-TW" sz="2800" i="1" dirty="0">
                <a:ea typeface="新細明體" panose="02020500000000000000" pitchFamily="18" charset="-120"/>
              </a:rPr>
              <a:t>a</a:t>
            </a:r>
            <a:r>
              <a:rPr lang="en-US" altLang="zh-TW" sz="2800" i="1" baseline="-25000" dirty="0">
                <a:ea typeface="新細明體" panose="02020500000000000000" pitchFamily="18" charset="-120"/>
              </a:rPr>
              <a:t>n</a:t>
            </a:r>
            <a:r>
              <a:rPr lang="en-US" altLang="zh-TW" sz="2800" dirty="0">
                <a:ea typeface="新細明體" panose="02020500000000000000" pitchFamily="18" charset="-120"/>
              </a:rPr>
              <a:t>} </a:t>
            </a:r>
            <a: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  <a:t>is a solution of the recurrence relation </a:t>
            </a:r>
            <a:endParaRPr lang="en-US" altLang="zh-TW" sz="2800" dirty="0" smtClean="0">
              <a:solidFill>
                <a:schemeClr val="tx1"/>
              </a:solidFill>
              <a:ea typeface="新細明體" panose="02020500000000000000" pitchFamily="18" charset="-120"/>
            </a:endParaRPr>
          </a:p>
          <a:p>
            <a:pPr marL="0" indent="0">
              <a:buNone/>
            </a:pPr>
            <a:r>
              <a:rPr lang="en-US" altLang="zh-TW" sz="2800" i="1" dirty="0">
                <a:solidFill>
                  <a:schemeClr val="tx1"/>
                </a:solidFill>
                <a:ea typeface="新細明體" panose="02020500000000000000" pitchFamily="18" charset="-120"/>
              </a:rPr>
              <a:t>	</a:t>
            </a:r>
            <a:r>
              <a:rPr lang="en-US" altLang="zh-TW" sz="2800" i="1" dirty="0" smtClean="0">
                <a:ea typeface="新細明體" panose="02020500000000000000" pitchFamily="18" charset="-120"/>
              </a:rPr>
              <a:t>a</a:t>
            </a:r>
            <a:r>
              <a:rPr lang="en-US" altLang="zh-TW" sz="2800" i="1" baseline="-25000" dirty="0" smtClean="0">
                <a:ea typeface="新細明體" panose="02020500000000000000" pitchFamily="18" charset="-120"/>
              </a:rPr>
              <a:t>n</a:t>
            </a:r>
            <a:r>
              <a:rPr lang="en-US" altLang="zh-TW" sz="2800" dirty="0" smtClean="0">
                <a:ea typeface="新細明體" panose="02020500000000000000" pitchFamily="18" charset="-120"/>
              </a:rPr>
              <a:t> = </a:t>
            </a:r>
            <a:r>
              <a:rPr lang="en-US" altLang="zh-TW" sz="2800" i="1" dirty="0" smtClean="0">
                <a:ea typeface="新細明體" panose="02020500000000000000" pitchFamily="18" charset="-120"/>
              </a:rPr>
              <a:t>c</a:t>
            </a:r>
            <a:r>
              <a:rPr lang="en-US" altLang="zh-TW" sz="2800" baseline="-25000" dirty="0" smtClean="0">
                <a:ea typeface="新細明體" panose="02020500000000000000" pitchFamily="18" charset="-120"/>
              </a:rPr>
              <a:t>1</a:t>
            </a:r>
            <a:r>
              <a:rPr lang="en-US" altLang="zh-TW" sz="2800" i="1" dirty="0" smtClean="0">
                <a:ea typeface="新細明體" panose="02020500000000000000" pitchFamily="18" charset="-120"/>
              </a:rPr>
              <a:t>a</a:t>
            </a:r>
            <a:r>
              <a:rPr lang="en-US" altLang="zh-TW" sz="2800" i="1" baseline="-25000" dirty="0" smtClean="0">
                <a:ea typeface="新細明體" panose="02020500000000000000" pitchFamily="18" charset="-120"/>
              </a:rPr>
              <a:t>n</a:t>
            </a:r>
            <a:r>
              <a:rPr lang="en-US" altLang="zh-TW" sz="2800" baseline="-25000" dirty="0" smtClean="0">
                <a:ea typeface="新細明體" panose="02020500000000000000" pitchFamily="18" charset="-120"/>
              </a:rPr>
              <a:t> - 1</a:t>
            </a:r>
            <a:r>
              <a:rPr lang="en-US" altLang="zh-TW" sz="2800" dirty="0" smtClean="0">
                <a:ea typeface="新細明體" panose="02020500000000000000" pitchFamily="18" charset="-120"/>
              </a:rPr>
              <a:t> + </a:t>
            </a:r>
            <a:r>
              <a:rPr lang="en-US" altLang="zh-TW" sz="2800" i="1" dirty="0" smtClean="0">
                <a:ea typeface="新細明體" panose="02020500000000000000" pitchFamily="18" charset="-120"/>
              </a:rPr>
              <a:t>c</a:t>
            </a:r>
            <a:r>
              <a:rPr lang="en-US" altLang="zh-TW" sz="2800" baseline="-25000" dirty="0" smtClean="0">
                <a:ea typeface="新細明體" panose="02020500000000000000" pitchFamily="18" charset="-120"/>
              </a:rPr>
              <a:t>2</a:t>
            </a:r>
            <a:r>
              <a:rPr lang="en-US" altLang="zh-TW" sz="2800" i="1" dirty="0" smtClean="0">
                <a:ea typeface="新細明體" panose="02020500000000000000" pitchFamily="18" charset="-120"/>
              </a:rPr>
              <a:t>a</a:t>
            </a:r>
            <a:r>
              <a:rPr lang="en-US" altLang="zh-TW" sz="2800" i="1" baseline="-25000" dirty="0" smtClean="0">
                <a:ea typeface="新細明體" panose="02020500000000000000" pitchFamily="18" charset="-120"/>
              </a:rPr>
              <a:t>n</a:t>
            </a:r>
            <a:r>
              <a:rPr lang="en-US" altLang="zh-TW" sz="2800" baseline="-25000" dirty="0" smtClean="0">
                <a:ea typeface="新細明體" panose="02020500000000000000" pitchFamily="18" charset="-120"/>
              </a:rPr>
              <a:t> – 2</a:t>
            </a:r>
            <a:r>
              <a:rPr lang="en-US" altLang="zh-TW" sz="2800" dirty="0" smtClean="0">
                <a:ea typeface="新細明體" panose="02020500000000000000" pitchFamily="18" charset="-120"/>
              </a:rPr>
              <a:t>	</a:t>
            </a:r>
            <a:r>
              <a:rPr lang="en-US" altLang="zh-TW" sz="2800" dirty="0" err="1" smtClean="0">
                <a:solidFill>
                  <a:schemeClr val="tx1"/>
                </a:solidFill>
                <a:ea typeface="新細明體" panose="02020500000000000000" pitchFamily="18" charset="-120"/>
              </a:rPr>
              <a:t>iff</a:t>
            </a:r>
            <a:r>
              <a:rPr lang="en-US" altLang="zh-TW" sz="28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2800" i="1" dirty="0">
                <a:solidFill>
                  <a:schemeClr val="tx1"/>
                </a:solidFill>
                <a:ea typeface="新細明體" panose="02020500000000000000" pitchFamily="18" charset="-120"/>
              </a:rPr>
              <a:t>	</a:t>
            </a:r>
            <a:r>
              <a:rPr lang="en-US" altLang="zh-TW" sz="2800" i="1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a</a:t>
            </a:r>
            <a:r>
              <a:rPr lang="en-US" altLang="zh-TW" sz="2800" i="1" baseline="-250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n</a:t>
            </a:r>
            <a:r>
              <a:rPr lang="en-US" altLang="zh-TW" sz="28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 = </a:t>
            </a:r>
            <a:r>
              <a:rPr lang="en-US" altLang="zh-TW" sz="2800" i="1" dirty="0" smtClean="0">
                <a:solidFill>
                  <a:schemeClr val="tx1"/>
                </a:solidFill>
                <a:ea typeface="新細明體" panose="02020500000000000000" pitchFamily="18" charset="-120"/>
                <a:sym typeface="Symbol" panose="05050102010706020507" pitchFamily="18" charset="2"/>
              </a:rPr>
              <a:t></a:t>
            </a:r>
            <a:r>
              <a:rPr lang="en-US" altLang="zh-TW" sz="2800" baseline="-250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1</a:t>
            </a:r>
            <a:r>
              <a:rPr lang="en-US" altLang="zh-TW" sz="2800" i="1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r</a:t>
            </a:r>
            <a:r>
              <a:rPr lang="en-US" altLang="zh-TW" sz="2800" baseline="-250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1</a:t>
            </a:r>
            <a:r>
              <a:rPr lang="en-US" altLang="zh-TW" sz="2800" i="1" baseline="300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n</a:t>
            </a:r>
            <a:r>
              <a:rPr lang="en-US" altLang="zh-TW" sz="28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 + </a:t>
            </a:r>
            <a:r>
              <a:rPr lang="en-US" altLang="zh-TW" sz="2800" i="1" dirty="0" smtClean="0">
                <a:solidFill>
                  <a:schemeClr val="tx1"/>
                </a:solidFill>
                <a:ea typeface="新細明體" panose="02020500000000000000" pitchFamily="18" charset="-120"/>
                <a:sym typeface="Symbol" panose="05050102010706020507" pitchFamily="18" charset="2"/>
              </a:rPr>
              <a:t></a:t>
            </a:r>
            <a:r>
              <a:rPr lang="en-US" altLang="zh-TW" sz="2800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2</a:t>
            </a:r>
            <a:r>
              <a:rPr lang="en-US" altLang="zh-TW" sz="2800" i="1" dirty="0">
                <a:solidFill>
                  <a:schemeClr val="tx1"/>
                </a:solidFill>
                <a:ea typeface="新細明體" panose="02020500000000000000" pitchFamily="18" charset="-120"/>
              </a:rPr>
              <a:t>r</a:t>
            </a:r>
            <a:r>
              <a:rPr lang="en-US" altLang="zh-TW" sz="2800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2</a:t>
            </a:r>
            <a:r>
              <a:rPr lang="en-US" altLang="zh-TW" sz="2800" i="1" baseline="30000" dirty="0">
                <a:solidFill>
                  <a:schemeClr val="tx1"/>
                </a:solidFill>
                <a:ea typeface="新細明體" panose="02020500000000000000" pitchFamily="18" charset="-120"/>
              </a:rPr>
              <a:t>n</a:t>
            </a:r>
            <a: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  <a:t> 	</a:t>
            </a:r>
            <a:r>
              <a:rPr lang="en-US" altLang="zh-TW" sz="28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	for </a:t>
            </a:r>
            <a:r>
              <a:rPr lang="en-US" altLang="zh-TW" sz="2800" i="1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n</a:t>
            </a:r>
            <a:r>
              <a:rPr lang="en-US" altLang="zh-TW" sz="2800" dirty="0" smtClean="0">
                <a:solidFill>
                  <a:schemeClr val="tx1"/>
                </a:solidFill>
                <a:ea typeface="新細明體" panose="02020500000000000000" pitchFamily="18" charset="-120"/>
              </a:rPr>
              <a:t> = 0</a:t>
            </a:r>
            <a:r>
              <a:rPr lang="en-US" altLang="zh-TW" sz="2800" dirty="0">
                <a:solidFill>
                  <a:schemeClr val="tx1"/>
                </a:solidFill>
                <a:ea typeface="新細明體" panose="02020500000000000000" pitchFamily="18" charset="-120"/>
              </a:rPr>
              <a:t>, 1, 2, …, </a:t>
            </a:r>
          </a:p>
          <a:p>
            <a:pPr marL="0" indent="0">
              <a:buNone/>
            </a:pPr>
            <a:r>
              <a:rPr lang="en-US" altLang="zh-TW" sz="2800" dirty="0" smtClean="0">
                <a:ea typeface="新細明體" panose="02020500000000000000" pitchFamily="18" charset="-120"/>
              </a:rPr>
              <a:t>where </a:t>
            </a:r>
            <a:r>
              <a:rPr lang="en-US" altLang="zh-TW" sz="2800" i="1" dirty="0" smtClean="0">
                <a:solidFill>
                  <a:schemeClr val="tx1"/>
                </a:solidFill>
                <a:ea typeface="新細明體" panose="02020500000000000000" pitchFamily="18" charset="-120"/>
                <a:sym typeface="Symbol" panose="05050102010706020507" pitchFamily="18" charset="2"/>
              </a:rPr>
              <a:t></a:t>
            </a:r>
            <a:r>
              <a:rPr lang="en-US" altLang="zh-TW" sz="2800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1</a:t>
            </a:r>
            <a:r>
              <a:rPr lang="en-US" altLang="zh-TW" sz="2800" baseline="-25000" dirty="0"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ea typeface="新細明體" panose="02020500000000000000" pitchFamily="18" charset="-120"/>
              </a:rPr>
              <a:t>and </a:t>
            </a:r>
            <a:r>
              <a:rPr lang="en-US" altLang="zh-TW" sz="2800" i="1" dirty="0">
                <a:solidFill>
                  <a:schemeClr val="tx1"/>
                </a:solidFill>
                <a:ea typeface="新細明體" panose="02020500000000000000" pitchFamily="18" charset="-120"/>
                <a:sym typeface="Symbol" panose="05050102010706020507" pitchFamily="18" charset="2"/>
              </a:rPr>
              <a:t></a:t>
            </a:r>
            <a:r>
              <a:rPr lang="en-US" altLang="zh-TW" sz="2800" baseline="-25000" dirty="0">
                <a:solidFill>
                  <a:schemeClr val="tx1"/>
                </a:solidFill>
                <a:ea typeface="新細明體" panose="02020500000000000000" pitchFamily="18" charset="-120"/>
              </a:rPr>
              <a:t>2</a:t>
            </a:r>
            <a:r>
              <a:rPr lang="en-US" altLang="zh-TW" sz="2800" baseline="-25000" dirty="0"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ea typeface="新細明體" panose="02020500000000000000" pitchFamily="18" charset="-120"/>
              </a:rPr>
              <a:t>are constants.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327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0211" grpId="0" build="p"/>
    </p:bld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715</Words>
  <Application>Microsoft Office PowerPoint</Application>
  <PresentationFormat>Widescreen</PresentationFormat>
  <Paragraphs>149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Arial Unicode MS</vt:lpstr>
      <vt:lpstr>ＭＳ Ｐゴシック</vt:lpstr>
      <vt:lpstr>Arial</vt:lpstr>
      <vt:lpstr>Calibri</vt:lpstr>
      <vt:lpstr>Cambria</vt:lpstr>
      <vt:lpstr>Cambria Math</vt:lpstr>
      <vt:lpstr>Gulim</vt:lpstr>
      <vt:lpstr>新細明體</vt:lpstr>
      <vt:lpstr>Symbol</vt:lpstr>
      <vt:lpstr>Times New Roman</vt:lpstr>
      <vt:lpstr>Wingdings</vt:lpstr>
      <vt:lpstr>1.3PropositionalEquivalences</vt:lpstr>
      <vt:lpstr>Advanced Counting Techniques 8.2 Solving Linear Recurrence Relations</vt:lpstr>
      <vt:lpstr>Solving Recurrence Relations</vt:lpstr>
      <vt:lpstr>PowerPoint Presentation</vt:lpstr>
      <vt:lpstr>PowerPoint Presentation</vt:lpstr>
      <vt:lpstr>8.2 Solving Linear homogeneous Recurrence Relations</vt:lpstr>
      <vt:lpstr>8.2 Solving Linear homogeneous Recurrence Relations</vt:lpstr>
      <vt:lpstr>Solving Linear Homogeneous Recurrence Relations with Constant Coefficients</vt:lpstr>
      <vt:lpstr>Examples of characteristic equations</vt:lpstr>
      <vt:lpstr>Theorem</vt:lpstr>
      <vt:lpstr>Example</vt:lpstr>
      <vt:lpstr>Theorem</vt:lpstr>
      <vt:lpstr>Example</vt:lpstr>
      <vt:lpstr>Theorem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8.2 Solving Linear Recurrence Relations</dc:title>
  <dc:subject>Diacrete Structure</dc:subject>
  <dc:creator/>
  <cp:lastModifiedBy/>
  <cp:revision>1</cp:revision>
  <dcterms:created xsi:type="dcterms:W3CDTF">2013-09-26T11:26:00Z</dcterms:created>
  <dcterms:modified xsi:type="dcterms:W3CDTF">2017-12-21T05:09:52Z</dcterms:modified>
</cp:coreProperties>
</file>