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4"/>
  </p:notesMasterIdLst>
  <p:sldIdLst>
    <p:sldId id="416" r:id="rId2"/>
    <p:sldId id="417" r:id="rId3"/>
    <p:sldId id="418" r:id="rId4"/>
    <p:sldId id="419" r:id="rId5"/>
    <p:sldId id="420" r:id="rId6"/>
    <p:sldId id="421" r:id="rId7"/>
    <p:sldId id="422" r:id="rId8"/>
    <p:sldId id="423" r:id="rId9"/>
    <p:sldId id="424" r:id="rId10"/>
    <p:sldId id="425" r:id="rId11"/>
    <p:sldId id="426" r:id="rId12"/>
    <p:sldId id="457" r:id="rId13"/>
    <p:sldId id="428" r:id="rId14"/>
    <p:sldId id="429" r:id="rId15"/>
    <p:sldId id="430" r:id="rId16"/>
    <p:sldId id="458" r:id="rId17"/>
    <p:sldId id="431" r:id="rId18"/>
    <p:sldId id="432" r:id="rId19"/>
    <p:sldId id="433" r:id="rId20"/>
    <p:sldId id="434" r:id="rId21"/>
    <p:sldId id="435" r:id="rId22"/>
    <p:sldId id="436" r:id="rId23"/>
    <p:sldId id="437" r:id="rId24"/>
    <p:sldId id="438" r:id="rId25"/>
    <p:sldId id="439" r:id="rId26"/>
    <p:sldId id="440" r:id="rId27"/>
    <p:sldId id="441" r:id="rId28"/>
    <p:sldId id="442" r:id="rId29"/>
    <p:sldId id="443" r:id="rId30"/>
    <p:sldId id="444" r:id="rId31"/>
    <p:sldId id="445" r:id="rId32"/>
    <p:sldId id="446" r:id="rId33"/>
    <p:sldId id="447" r:id="rId34"/>
    <p:sldId id="448" r:id="rId35"/>
    <p:sldId id="449" r:id="rId36"/>
    <p:sldId id="450" r:id="rId37"/>
    <p:sldId id="451" r:id="rId38"/>
    <p:sldId id="452" r:id="rId39"/>
    <p:sldId id="453" r:id="rId40"/>
    <p:sldId id="454" r:id="rId41"/>
    <p:sldId id="455" r:id="rId42"/>
    <p:sldId id="45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CCF3"/>
    <a:srgbClr val="212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4665" autoAdjust="0"/>
  </p:normalViewPr>
  <p:slideViewPr>
    <p:cSldViewPr snapToGrid="0">
      <p:cViewPr varScale="1">
        <p:scale>
          <a:sx n="88" d="100"/>
          <a:sy n="88" d="100"/>
        </p:scale>
        <p:origin x="90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B1DAC-37B6-44B2-AD2E-71258386D34F}" type="datetimeFigureOut">
              <a:rPr lang="en-US" smtClean="0"/>
              <a:t>9/9/2018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36877-E0A2-4752-97F1-1DD06AA7C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zh-TW" sz="120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zh-TW" sz="1200"/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A82080D-1397-49A7-9C7D-6DD45E1B05D8}" type="slidenum">
              <a:rPr lang="zh-TW" altLang="en-US" sz="1200"/>
              <a:pPr/>
              <a:t>1</a:t>
            </a:fld>
            <a:endParaRPr lang="en-US" altLang="zh-TW" sz="1200"/>
          </a:p>
        </p:txBody>
      </p:sp>
      <p:sp>
        <p:nvSpPr>
          <p:cNvPr id="194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194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067526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718E9-9A78-4E7D-974A-F807E4AFEA60}" type="slidenum">
              <a:rPr lang="zh-TW" altLang="en-US"/>
              <a:pPr/>
              <a:t>11</a:t>
            </a:fld>
            <a:endParaRPr lang="en-US" altLang="zh-TW"/>
          </a:p>
        </p:txBody>
      </p:sp>
      <p:sp>
        <p:nvSpPr>
          <p:cNvPr id="80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66140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E5848-1866-4F6B-8CC3-5B1250432BAE}" type="slidenum">
              <a:rPr lang="zh-TW" altLang="en-US"/>
              <a:pPr/>
              <a:t>13</a:t>
            </a:fld>
            <a:endParaRPr lang="en-US" altLang="zh-TW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7819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D8B68-47D3-4051-A764-E7BD69D6A02F}" type="slidenum">
              <a:rPr lang="zh-TW" altLang="en-US"/>
              <a:pPr/>
              <a:t>14</a:t>
            </a:fld>
            <a:endParaRPr lang="en-US" altLang="zh-TW"/>
          </a:p>
        </p:txBody>
      </p:sp>
      <p:sp>
        <p:nvSpPr>
          <p:cNvPr id="85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8660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B2674-93C0-463C-BA14-D40277F76267}" type="slidenum">
              <a:rPr lang="zh-TW" altLang="en-US"/>
              <a:pPr/>
              <a:t>15</a:t>
            </a:fld>
            <a:endParaRPr lang="en-US" altLang="zh-TW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altLang="zh-TW" sz="1000" dirty="0"/>
          </a:p>
        </p:txBody>
      </p:sp>
    </p:spTree>
    <p:extLst>
      <p:ext uri="{BB962C8B-B14F-4D97-AF65-F5344CB8AC3E}">
        <p14:creationId xmlns:p14="http://schemas.microsoft.com/office/powerpoint/2010/main" val="3794230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B2674-93C0-463C-BA14-D40277F76267}" type="slidenum">
              <a:rPr lang="zh-TW" altLang="en-US"/>
              <a:pPr/>
              <a:t>16</a:t>
            </a:fld>
            <a:endParaRPr lang="en-US" altLang="zh-TW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altLang="zh-TW" sz="1000" dirty="0"/>
          </a:p>
        </p:txBody>
      </p:sp>
    </p:spTree>
    <p:extLst>
      <p:ext uri="{BB962C8B-B14F-4D97-AF65-F5344CB8AC3E}">
        <p14:creationId xmlns:p14="http://schemas.microsoft.com/office/powerpoint/2010/main" val="1597726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4CF57-1B9C-4952-B695-B08DF138B406}" type="slidenum">
              <a:rPr lang="zh-TW" altLang="en-US"/>
              <a:pPr/>
              <a:t>17</a:t>
            </a:fld>
            <a:endParaRPr lang="en-US" altLang="zh-TW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96540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FE512-323D-4037-A2B2-A5403F62A325}" type="slidenum">
              <a:rPr lang="zh-TW" altLang="en-US"/>
              <a:pPr/>
              <a:t>18</a:t>
            </a:fld>
            <a:endParaRPr lang="en-US" altLang="zh-TW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80322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A2347-B573-4D29-95D3-0D84DFD757D1}" type="slidenum">
              <a:rPr lang="zh-TW" altLang="en-US"/>
              <a:pPr/>
              <a:t>19</a:t>
            </a:fld>
            <a:endParaRPr lang="en-US" altLang="zh-TW"/>
          </a:p>
        </p:txBody>
      </p:sp>
      <p:sp>
        <p:nvSpPr>
          <p:cNvPr id="80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58836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6631F6-E6C1-4796-975A-AD4C4678E340}" type="slidenum">
              <a:rPr lang="zh-TW" altLang="en-US"/>
              <a:pPr/>
              <a:t>20</a:t>
            </a:fld>
            <a:endParaRPr lang="en-US" altLang="zh-TW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468483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D3880B-D52C-4994-BCE6-663D20CC4C4A}" type="slidenum">
              <a:rPr lang="zh-TW" altLang="en-US"/>
              <a:pPr/>
              <a:t>21</a:t>
            </a:fld>
            <a:endParaRPr lang="en-US" altLang="zh-TW"/>
          </a:p>
        </p:txBody>
      </p:sp>
      <p:sp>
        <p:nvSpPr>
          <p:cNvPr id="86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572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zh-TW" sz="120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zh-TW" sz="120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D829D41-51AB-46E2-961C-DBD4696D0223}" type="slidenum">
              <a:rPr lang="zh-TW" altLang="en-US" sz="1200"/>
              <a:pPr/>
              <a:t>2</a:t>
            </a:fld>
            <a:endParaRPr lang="en-US" altLang="zh-TW" sz="120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70945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C7917C-582B-40EE-94F5-67478395ADEE}" type="slidenum">
              <a:rPr lang="zh-TW" altLang="en-US"/>
              <a:pPr/>
              <a:t>22</a:t>
            </a:fld>
            <a:endParaRPr lang="en-US" altLang="zh-TW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815061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89E42-70D1-4012-8859-65EF74097484}" type="slidenum">
              <a:rPr lang="zh-TW" altLang="en-US"/>
              <a:pPr/>
              <a:t>23</a:t>
            </a:fld>
            <a:endParaRPr lang="en-US" altLang="zh-TW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31492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E396B-513A-495B-AC27-39B36B7AB717}" type="slidenum">
              <a:rPr lang="zh-TW" altLang="en-US"/>
              <a:pPr/>
              <a:t>24</a:t>
            </a:fld>
            <a:endParaRPr lang="en-US" altLang="zh-TW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799301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37721-2E4A-435A-B9A6-3DC6E7893CCC}" type="slidenum">
              <a:rPr lang="zh-TW" altLang="en-US"/>
              <a:pPr/>
              <a:t>25</a:t>
            </a:fld>
            <a:endParaRPr lang="en-US" altLang="zh-TW"/>
          </a:p>
        </p:txBody>
      </p:sp>
      <p:sp>
        <p:nvSpPr>
          <p:cNvPr id="80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sz="1000" dirty="0"/>
          </a:p>
        </p:txBody>
      </p:sp>
    </p:spTree>
    <p:extLst>
      <p:ext uri="{BB962C8B-B14F-4D97-AF65-F5344CB8AC3E}">
        <p14:creationId xmlns:p14="http://schemas.microsoft.com/office/powerpoint/2010/main" val="5233013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5795F-86F6-4797-B51D-5EE57E653385}" type="slidenum">
              <a:rPr lang="zh-TW" altLang="en-US"/>
              <a:pPr/>
              <a:t>26</a:t>
            </a:fld>
            <a:endParaRPr lang="en-US" altLang="zh-TW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8923434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44AEF-E6F9-4FC2-AE11-A4203C89F118}" type="slidenum">
              <a:rPr lang="zh-TW" altLang="en-US"/>
              <a:pPr/>
              <a:t>27</a:t>
            </a:fld>
            <a:endParaRPr lang="en-US" altLang="zh-TW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36537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CEA33-4A29-4DC2-A14B-E8F727CF7D09}" type="slidenum">
              <a:rPr lang="zh-TW" altLang="en-US"/>
              <a:pPr/>
              <a:t>31</a:t>
            </a:fld>
            <a:endParaRPr lang="en-US" altLang="zh-TW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74278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73702D-EB80-4762-BC87-97F37EF5E659}" type="slidenum">
              <a:rPr lang="zh-TW" altLang="en-US"/>
              <a:pPr/>
              <a:t>32</a:t>
            </a:fld>
            <a:endParaRPr lang="en-US" altLang="zh-TW"/>
          </a:p>
        </p:txBody>
      </p:sp>
      <p:sp>
        <p:nvSpPr>
          <p:cNvPr id="86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84098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CEA33-4A29-4DC2-A14B-E8F727CF7D09}" type="slidenum">
              <a:rPr lang="zh-TW" altLang="en-US"/>
              <a:pPr/>
              <a:t>33</a:t>
            </a:fld>
            <a:endParaRPr lang="en-US" altLang="zh-TW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431410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D62BE-8AAD-4793-A579-48EDE7637902}" type="slidenum">
              <a:rPr lang="zh-TW" altLang="en-US"/>
              <a:pPr/>
              <a:t>34</a:t>
            </a:fld>
            <a:endParaRPr lang="en-US" altLang="zh-TW"/>
          </a:p>
        </p:txBody>
      </p:sp>
      <p:sp>
        <p:nvSpPr>
          <p:cNvPr id="81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46623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zh-TW" sz="1200"/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zh-TW" sz="1200"/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61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EDDA344-2D48-40E5-A9E0-7C6535EE81AE}" type="slidenum">
              <a:rPr lang="zh-TW" altLang="en-US" sz="1200"/>
              <a:pPr/>
              <a:t>3</a:t>
            </a:fld>
            <a:endParaRPr lang="en-US" altLang="zh-TW" sz="1200"/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1098619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7804B-1969-492B-B31F-8B6C4060E312}" type="slidenum">
              <a:rPr lang="zh-TW" altLang="en-US"/>
              <a:pPr/>
              <a:t>36</a:t>
            </a:fld>
            <a:endParaRPr lang="en-US" altLang="zh-TW"/>
          </a:p>
        </p:txBody>
      </p:sp>
      <p:sp>
        <p:nvSpPr>
          <p:cNvPr id="81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434182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7804B-1969-492B-B31F-8B6C4060E312}" type="slidenum">
              <a:rPr lang="zh-TW" altLang="en-US"/>
              <a:pPr/>
              <a:t>37</a:t>
            </a:fld>
            <a:endParaRPr lang="en-US" altLang="zh-TW"/>
          </a:p>
        </p:txBody>
      </p:sp>
      <p:sp>
        <p:nvSpPr>
          <p:cNvPr id="81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892323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E3E0C5-7B16-4EEF-B07A-D9CB083E4EA7}" type="slidenum">
              <a:rPr lang="zh-TW" altLang="en-US"/>
              <a:pPr/>
              <a:t>39</a:t>
            </a:fld>
            <a:endParaRPr lang="en-US" altLang="zh-TW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9091446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4595-28B2-48E0-8993-808E6A07524A}" type="slidenum">
              <a:rPr lang="zh-TW" altLang="en-US"/>
              <a:pPr/>
              <a:t>40</a:t>
            </a:fld>
            <a:endParaRPr lang="en-US" altLang="zh-TW"/>
          </a:p>
        </p:txBody>
      </p:sp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149845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2CB873-5032-4277-A476-2935A71156FC}" type="slidenum">
              <a:rPr lang="zh-TW" altLang="en-US"/>
              <a:pPr/>
              <a:t>41</a:t>
            </a:fld>
            <a:endParaRPr lang="en-US" altLang="zh-TW"/>
          </a:p>
        </p:txBody>
      </p:sp>
      <p:sp>
        <p:nvSpPr>
          <p:cNvPr id="82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73362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5CE05D-745D-43F9-B50D-2CF687F940A7}" type="slidenum">
              <a:rPr lang="zh-TW" altLang="en-US"/>
              <a:pPr/>
              <a:t>42</a:t>
            </a:fld>
            <a:endParaRPr lang="en-US" altLang="zh-TW"/>
          </a:p>
        </p:txBody>
      </p:sp>
      <p:sp>
        <p:nvSpPr>
          <p:cNvPr id="82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1079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A97F4-1D04-4DB8-8022-539AA0C3F024}" type="slidenum">
              <a:rPr lang="zh-TW" altLang="en-US"/>
              <a:pPr/>
              <a:t>4</a:t>
            </a:fld>
            <a:endParaRPr lang="en-US" altLang="zh-TW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25663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666E5-2F06-4E79-8ED0-DC550AE17157}" type="slidenum">
              <a:rPr lang="zh-TW" altLang="en-US"/>
              <a:pPr/>
              <a:t>6</a:t>
            </a:fld>
            <a:endParaRPr lang="en-US" altLang="zh-TW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0099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53513-5880-4227-8E3C-8A41B059B0FE}" type="slidenum">
              <a:rPr lang="zh-TW" altLang="en-US"/>
              <a:pPr/>
              <a:t>7</a:t>
            </a:fld>
            <a:endParaRPr lang="en-US" altLang="zh-TW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1943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53513-5880-4227-8E3C-8A41B059B0FE}" type="slidenum">
              <a:rPr lang="zh-TW" altLang="en-US"/>
              <a:pPr/>
              <a:t>8</a:t>
            </a:fld>
            <a:endParaRPr lang="en-US" altLang="zh-TW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2787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FFE914-CF68-49AD-AA27-E650B455272D}" type="slidenum">
              <a:rPr lang="zh-TW" altLang="en-US"/>
              <a:pPr/>
              <a:t>9</a:t>
            </a:fld>
            <a:endParaRPr lang="en-US" altLang="zh-TW"/>
          </a:p>
        </p:txBody>
      </p:sp>
      <p:sp>
        <p:nvSpPr>
          <p:cNvPr id="85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1360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935DB5-0B7C-4593-B9D4-CFCA2880CF15}" type="slidenum">
              <a:rPr lang="zh-TW" altLang="en-US"/>
              <a:pPr/>
              <a:t>10</a:t>
            </a:fld>
            <a:endParaRPr lang="en-US" altLang="zh-TW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12788"/>
            <a:ext cx="6199188" cy="3487737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1124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4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8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2353"/>
            <a:ext cx="10515600" cy="4876800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chemeClr val="tx1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13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9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65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1051"/>
            <a:ext cx="5181600" cy="4875912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051"/>
            <a:ext cx="5181600" cy="4875912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6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72257"/>
            <a:ext cx="10515600" cy="788448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FF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FF00"/>
                </a:solidFill>
              </a:defRPr>
            </a:lvl1pPr>
            <a:lvl2pPr>
              <a:defRPr sz="3200">
                <a:solidFill>
                  <a:srgbClr val="FFFF00"/>
                </a:solidFill>
              </a:defRPr>
            </a:lvl2pPr>
            <a:lvl3pPr>
              <a:defRPr sz="2800">
                <a:solidFill>
                  <a:srgbClr val="FFFF00"/>
                </a:solidFill>
              </a:defRPr>
            </a:lvl3pPr>
            <a:lvl4pPr>
              <a:defRPr sz="2400">
                <a:solidFill>
                  <a:srgbClr val="FFFF00"/>
                </a:solidFill>
              </a:defRPr>
            </a:lvl4pPr>
            <a:lvl5pPr>
              <a:defRPr sz="2400"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3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1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0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30204" y="115094"/>
            <a:ext cx="707571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fld id="{4F189103-9B35-4D10-9CB6-BDBD40D1E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60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4600" y="1143000"/>
            <a:ext cx="6934200" cy="2514600"/>
          </a:xfrm>
        </p:spPr>
        <p:txBody>
          <a:bodyPr/>
          <a:lstStyle/>
          <a:p>
            <a:r>
              <a:rPr lang="en-US" altLang="zh-TW" sz="5200" dirty="0">
                <a:ea typeface="新細明體" pitchFamily="18" charset="-120"/>
              </a:rPr>
              <a:t>Discrete Structures</a:t>
            </a:r>
            <a:endParaRPr lang="en-US" altLang="zh-TW" sz="2800" dirty="0">
              <a:ea typeface="新細明體" pitchFamily="18" charset="-12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altLang="zh-TW" dirty="0" smtClean="0">
                <a:ea typeface="新細明體" pitchFamily="18" charset="-120"/>
              </a:rPr>
              <a:t>Credits</a:t>
            </a:r>
          </a:p>
          <a:p>
            <a:pPr>
              <a:defRPr/>
            </a:pPr>
            <a:r>
              <a:rPr lang="en-US" altLang="zh-TW" dirty="0" smtClean="0">
                <a:ea typeface="新細明體" pitchFamily="18" charset="-120"/>
              </a:rPr>
              <a:t>Michael </a:t>
            </a:r>
            <a:r>
              <a:rPr lang="en-US" altLang="zh-TW" dirty="0">
                <a:ea typeface="新細明體" pitchFamily="18" charset="-120"/>
              </a:rPr>
              <a:t>P. </a:t>
            </a:r>
            <a:r>
              <a:rPr lang="en-US" altLang="zh-TW" dirty="0" smtClean="0">
                <a:ea typeface="新細明體" pitchFamily="18" charset="-120"/>
              </a:rPr>
              <a:t>Frank</a:t>
            </a:r>
          </a:p>
          <a:p>
            <a:pPr lvl="0">
              <a:defRPr/>
            </a:pPr>
            <a:r>
              <a:rPr lang="en-US" dirty="0" err="1">
                <a:ea typeface="新細明體" pitchFamily="18" charset="-120"/>
              </a:rPr>
              <a:t>Mehrdad</a:t>
            </a:r>
            <a:r>
              <a:rPr lang="en-US" dirty="0">
                <a:ea typeface="新細明體" pitchFamily="18" charset="-120"/>
              </a:rPr>
              <a:t> </a:t>
            </a:r>
            <a:r>
              <a:rPr lang="en-US" dirty="0" err="1" smtClean="0">
                <a:ea typeface="新細明體" pitchFamily="18" charset="-120"/>
              </a:rPr>
              <a:t>Nojoumian</a:t>
            </a:r>
            <a:endParaRPr lang="en-US" altLang="zh-TW" dirty="0" smtClean="0">
              <a:ea typeface="新細明體" pitchFamily="18" charset="-120"/>
            </a:endParaRPr>
          </a:p>
          <a:p>
            <a:pPr>
              <a:defRPr/>
            </a:pPr>
            <a:r>
              <a:rPr lang="en-US" altLang="zh-TW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新細明體" pitchFamily="18" charset="-120"/>
              </a:rPr>
              <a:t>Husni Al-Muhtaseb</a:t>
            </a:r>
            <a:endParaRPr lang="zh-TW" altLang="en-US" dirty="0" smtClean="0">
              <a:effectLst>
                <a:outerShdw blurRad="38100" dist="38100" dir="2700000" algn="tl">
                  <a:srgbClr val="FFFFFF"/>
                </a:outerShdw>
              </a:effectLst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35311"/>
            <a:ext cx="10515600" cy="549275"/>
          </a:xfrm>
          <a:ln/>
        </p:spPr>
        <p:txBody>
          <a:bodyPr>
            <a:normAutofit fontScale="90000"/>
          </a:bodyPr>
          <a:lstStyle/>
          <a:p>
            <a:r>
              <a:rPr lang="en-US" altLang="zh-TW" dirty="0" smtClean="0">
                <a:ea typeface="新細明體" pitchFamily="18" charset="-120"/>
              </a:rPr>
              <a:t>Examples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61053" y="684587"/>
            <a:ext cx="9927771" cy="5868614"/>
          </a:xfrm>
          <a:ln/>
        </p:spPr>
        <p:txBody>
          <a:bodyPr>
            <a:noAutofit/>
          </a:bodyPr>
          <a:lstStyle/>
          <a:p>
            <a:r>
              <a:rPr lang="en-US" altLang="zh-TW" sz="2800" u="sng" dirty="0" smtClean="0">
                <a:ea typeface="新細明體" pitchFamily="18" charset="-120"/>
              </a:rPr>
              <a:t>Propositions</a:t>
            </a:r>
          </a:p>
          <a:p>
            <a:r>
              <a:rPr lang="zh-TW" altLang="en-US" sz="2800" dirty="0" smtClean="0">
                <a:solidFill>
                  <a:srgbClr val="92D050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solidFill>
                  <a:srgbClr val="92D050"/>
                </a:solidFill>
                <a:ea typeface="新細明體" pitchFamily="18" charset="-120"/>
              </a:rPr>
              <a:t>It is raining.”  </a:t>
            </a:r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(In a given situation.)</a:t>
            </a:r>
          </a:p>
          <a:p>
            <a:r>
              <a:rPr lang="en-US" altLang="zh-TW" sz="2800" dirty="0">
                <a:solidFill>
                  <a:srgbClr val="92D050"/>
                </a:solidFill>
                <a:ea typeface="新細明體" pitchFamily="18" charset="-120"/>
              </a:rPr>
              <a:t>“Riyadh is the capital of Saudi Arabia.” 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  </a:t>
            </a:r>
          </a:p>
          <a:p>
            <a:r>
              <a:rPr lang="en-US" altLang="zh-TW" sz="2800" dirty="0">
                <a:solidFill>
                  <a:srgbClr val="92D050"/>
                </a:solidFill>
                <a:ea typeface="新細明體" pitchFamily="18" charset="-120"/>
              </a:rPr>
              <a:t> “1 + 2 = 3”</a:t>
            </a:r>
          </a:p>
          <a:p>
            <a:pPr lvl="8" algn="r" rtl="1"/>
            <a:r>
              <a:rPr lang="ar-SA" altLang="zh-TW" sz="28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الحر </a:t>
            </a:r>
            <a:r>
              <a:rPr lang="ar-SA" altLang="zh-TW" sz="2800" dirty="0" smtClean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شديد (</a:t>
            </a:r>
            <a:r>
              <a:rPr lang="en-US" altLang="zh-TW" sz="2800" dirty="0" smtClean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It is very hot</a:t>
            </a:r>
            <a:r>
              <a:rPr lang="ar-SA" altLang="zh-TW" sz="2800" dirty="0" smtClean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)</a:t>
            </a:r>
            <a:endParaRPr lang="en-US" altLang="zh-TW" sz="2800" dirty="0">
              <a:solidFill>
                <a:srgbClr val="92D050"/>
              </a:solidFill>
              <a:latin typeface="Cambria" panose="02040503050406030204" pitchFamily="18" charset="0"/>
              <a:ea typeface="新細明體" pitchFamily="18" charset="-120"/>
            </a:endParaRPr>
          </a:p>
          <a:p>
            <a:pPr>
              <a:buFontTx/>
              <a:buNone/>
            </a:pPr>
            <a:r>
              <a:rPr lang="en-US" altLang="zh-TW" sz="2400" u="sng" dirty="0">
                <a:ea typeface="新細明體" pitchFamily="18" charset="-120"/>
              </a:rPr>
              <a:t>But, the following are </a:t>
            </a:r>
            <a:r>
              <a:rPr lang="en-US" altLang="zh-TW" sz="2400" b="1" u="sng" dirty="0">
                <a:ea typeface="新細明體" pitchFamily="18" charset="-120"/>
              </a:rPr>
              <a:t>NOT</a:t>
            </a:r>
            <a:r>
              <a:rPr lang="en-US" altLang="zh-TW" sz="2400" u="sng" dirty="0">
                <a:ea typeface="新細明體" pitchFamily="18" charset="-120"/>
              </a:rPr>
              <a:t> propositions:</a:t>
            </a:r>
          </a:p>
          <a:p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“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</a:rPr>
              <a:t>Who is 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there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</a:rPr>
              <a:t>?”</a:t>
            </a:r>
            <a:endParaRPr lang="ar-SA" altLang="zh-TW" sz="2800" dirty="0">
              <a:solidFill>
                <a:schemeClr val="tx1"/>
              </a:solidFill>
              <a:ea typeface="新細明體" pitchFamily="18" charset="-120"/>
            </a:endParaRPr>
          </a:p>
          <a:p>
            <a:pPr lvl="8" algn="r" rtl="1"/>
            <a:r>
              <a:rPr lang="ar-SA" altLang="zh-TW" sz="2800" dirty="0">
                <a:solidFill>
                  <a:schemeClr val="accent2"/>
                </a:solidFill>
                <a:latin typeface="Cambria" panose="02040503050406030204" pitchFamily="18" charset="0"/>
                <a:ea typeface="新細明體" pitchFamily="18" charset="-120"/>
              </a:rPr>
              <a:t>ركز لو سمحت </a:t>
            </a:r>
            <a:r>
              <a:rPr lang="ar-SA" altLang="zh-TW" sz="2800" dirty="0" smtClean="0">
                <a:solidFill>
                  <a:schemeClr val="accent2"/>
                </a:solidFill>
                <a:latin typeface="Cambria" panose="02040503050406030204" pitchFamily="18" charset="0"/>
                <a:ea typeface="新細明體" pitchFamily="18" charset="-120"/>
              </a:rPr>
              <a:t>(</a:t>
            </a:r>
            <a:r>
              <a:rPr lang="en-US" altLang="zh-TW" sz="2800" dirty="0" smtClean="0">
                <a:solidFill>
                  <a:schemeClr val="accent2"/>
                </a:solidFill>
                <a:latin typeface="Cambria" panose="02040503050406030204" pitchFamily="18" charset="0"/>
                <a:ea typeface="新細明體" pitchFamily="18" charset="-120"/>
              </a:rPr>
              <a:t>Concentrate, please</a:t>
            </a:r>
            <a:r>
              <a:rPr lang="ar-SA" altLang="zh-TW" sz="2800" dirty="0" smtClean="0">
                <a:solidFill>
                  <a:schemeClr val="accent2"/>
                </a:solidFill>
                <a:latin typeface="Cambria" panose="02040503050406030204" pitchFamily="18" charset="0"/>
                <a:ea typeface="新細明體" pitchFamily="18" charset="-120"/>
              </a:rPr>
              <a:t>)</a:t>
            </a:r>
            <a:endParaRPr lang="en-US" altLang="zh-TW" sz="2800" dirty="0">
              <a:latin typeface="Cambria" panose="02040503050406030204" pitchFamily="18" charset="0"/>
              <a:ea typeface="新細明體" pitchFamily="18" charset="-120"/>
            </a:endParaRPr>
          </a:p>
          <a:p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“La </a:t>
            </a:r>
            <a:r>
              <a:rPr lang="en-US" altLang="zh-TW" sz="2800" dirty="0" err="1">
                <a:solidFill>
                  <a:schemeClr val="accent2"/>
                </a:solidFill>
                <a:ea typeface="新細明體" pitchFamily="18" charset="-120"/>
              </a:rPr>
              <a:t>la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2800" dirty="0" err="1">
                <a:solidFill>
                  <a:schemeClr val="accent2"/>
                </a:solidFill>
                <a:ea typeface="新細明體" pitchFamily="18" charset="-120"/>
              </a:rPr>
              <a:t>la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2800" dirty="0" err="1">
                <a:solidFill>
                  <a:schemeClr val="accent2"/>
                </a:solidFill>
                <a:ea typeface="新細明體" pitchFamily="18" charset="-120"/>
              </a:rPr>
              <a:t>la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2800" dirty="0" err="1">
                <a:solidFill>
                  <a:schemeClr val="accent2"/>
                </a:solidFill>
                <a:ea typeface="新細明體" pitchFamily="18" charset="-120"/>
              </a:rPr>
              <a:t>la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.” </a:t>
            </a:r>
            <a:endParaRPr lang="en-US" altLang="zh-TW" sz="2800" dirty="0" smtClean="0">
              <a:solidFill>
                <a:schemeClr val="accent2"/>
              </a:solidFill>
              <a:ea typeface="新細明體" pitchFamily="18" charset="-120"/>
            </a:endParaRPr>
          </a:p>
          <a:p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Just do it!” </a:t>
            </a:r>
            <a:endParaRPr lang="en-US" altLang="zh-TW" sz="2800" dirty="0" smtClean="0">
              <a:solidFill>
                <a:schemeClr val="accent2"/>
              </a:solidFill>
              <a:ea typeface="新細明體" pitchFamily="18" charset="-120"/>
            </a:endParaRPr>
          </a:p>
          <a:p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Yeah, I </a:t>
            </a:r>
            <a:r>
              <a:rPr lang="en-US" altLang="zh-TW" sz="2800" dirty="0" err="1">
                <a:solidFill>
                  <a:schemeClr val="accent2"/>
                </a:solidFill>
                <a:ea typeface="新細明體" pitchFamily="18" charset="-120"/>
              </a:rPr>
              <a:t>sorta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2800" dirty="0" err="1">
                <a:solidFill>
                  <a:schemeClr val="accent2"/>
                </a:solidFill>
                <a:ea typeface="新細明體" pitchFamily="18" charset="-120"/>
              </a:rPr>
              <a:t>dunno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, whatever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</a:rPr>
              <a:t>...”</a:t>
            </a:r>
            <a:endParaRPr lang="en-US" altLang="zh-TW" sz="2800" dirty="0">
              <a:solidFill>
                <a:schemeClr val="tx1"/>
              </a:solidFill>
              <a:ea typeface="新細明體" pitchFamily="18" charset="-120"/>
            </a:endParaRPr>
          </a:p>
          <a:p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</a:rPr>
              <a:t>“1 + 2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</a:rPr>
              <a:t>”</a:t>
            </a:r>
            <a:endParaRPr lang="en-US" altLang="zh-TW" sz="2800" dirty="0">
              <a:solidFill>
                <a:schemeClr val="tx1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45319" y="3588666"/>
            <a:ext cx="3939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(interrogative, question)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51969" y="4030089"/>
            <a:ext cx="4253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(imperative, 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itchFamily="18" charset="-120"/>
              </a:rPr>
              <a:t>command </a:t>
            </a:r>
            <a:r>
              <a:rPr lang="ar-SA" altLang="zh-TW" sz="2800" dirty="0" smtClean="0">
                <a:latin typeface="Cambria" panose="02040503050406030204" pitchFamily="18" charset="0"/>
                <a:ea typeface="新細明體" pitchFamily="18" charset="-120"/>
              </a:rPr>
              <a:t>أمر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itchFamily="18" charset="-120"/>
              </a:rPr>
              <a:t>)</a:t>
            </a:r>
            <a:endParaRPr lang="en-US" altLang="zh-TW" sz="2800" dirty="0"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13425" y="5094900"/>
            <a:ext cx="3785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(imperative, command)</a:t>
            </a:r>
          </a:p>
        </p:txBody>
      </p:sp>
      <p:sp>
        <p:nvSpPr>
          <p:cNvPr id="6" name="Rectangle 5"/>
          <p:cNvSpPr/>
          <p:nvPr/>
        </p:nvSpPr>
        <p:spPr>
          <a:xfrm>
            <a:off x="3713425" y="4561338"/>
            <a:ext cx="4226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(meaningless interjection)</a:t>
            </a:r>
          </a:p>
        </p:txBody>
      </p:sp>
      <p:sp>
        <p:nvSpPr>
          <p:cNvPr id="7" name="Rectangle 6"/>
          <p:cNvSpPr/>
          <p:nvPr/>
        </p:nvSpPr>
        <p:spPr>
          <a:xfrm>
            <a:off x="6290284" y="5536867"/>
            <a:ext cx="1359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(vague)</a:t>
            </a: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07154" y="6067544"/>
            <a:ext cx="6363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(expression with a non-true/false value)</a:t>
            </a:r>
            <a:endParaRPr lang="en-US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65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Operators / Connectives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61053" y="1290735"/>
            <a:ext cx="9282404" cy="4267200"/>
          </a:xfrm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zh-TW" dirty="0">
                <a:ea typeface="新細明體" pitchFamily="18" charset="-120"/>
              </a:rPr>
              <a:t>An </a:t>
            </a:r>
            <a:r>
              <a:rPr lang="en-US" altLang="zh-TW" i="1" dirty="0">
                <a:ea typeface="新細明體" pitchFamily="18" charset="-120"/>
              </a:rPr>
              <a:t>operator</a:t>
            </a:r>
            <a:r>
              <a:rPr lang="en-US" altLang="zh-TW" dirty="0">
                <a:ea typeface="新細明體" pitchFamily="18" charset="-120"/>
              </a:rPr>
              <a:t> or </a:t>
            </a:r>
            <a:r>
              <a:rPr lang="en-US" altLang="zh-TW" i="1" dirty="0">
                <a:ea typeface="新細明體" pitchFamily="18" charset="-120"/>
              </a:rPr>
              <a:t>connective</a:t>
            </a:r>
            <a:r>
              <a:rPr lang="en-US" altLang="zh-TW" dirty="0">
                <a:ea typeface="新細明體" pitchFamily="18" charset="-120"/>
              </a:rPr>
              <a:t> combines one or more </a:t>
            </a:r>
            <a:r>
              <a:rPr lang="en-US" altLang="zh-TW" i="1" dirty="0">
                <a:ea typeface="新細明體" pitchFamily="18" charset="-120"/>
              </a:rPr>
              <a:t>operand </a:t>
            </a:r>
            <a:r>
              <a:rPr lang="en-US" altLang="zh-TW" dirty="0">
                <a:ea typeface="新細明體" pitchFamily="18" charset="-120"/>
              </a:rPr>
              <a:t>expressions into a </a:t>
            </a:r>
            <a:r>
              <a:rPr lang="en-US" altLang="zh-TW" dirty="0" smtClean="0">
                <a:ea typeface="新細明體" pitchFamily="18" charset="-120"/>
              </a:rPr>
              <a:t>larger expression.  (</a:t>
            </a:r>
            <a:r>
              <a:rPr lang="en-US" altLang="zh-TW" i="1" dirty="0" smtClean="0">
                <a:ea typeface="新細明體" pitchFamily="18" charset="-120"/>
              </a:rPr>
              <a:t>e.g</a:t>
            </a:r>
            <a:r>
              <a:rPr lang="en-US" altLang="zh-TW" i="1" dirty="0">
                <a:ea typeface="新細明體" pitchFamily="18" charset="-120"/>
              </a:rPr>
              <a:t>.</a:t>
            </a:r>
            <a:r>
              <a:rPr lang="en-US" altLang="zh-TW" dirty="0">
                <a:ea typeface="新細明體" pitchFamily="18" charset="-120"/>
              </a:rPr>
              <a:t>, “+” in numeric </a:t>
            </a:r>
            <a:r>
              <a:rPr lang="en-US" altLang="zh-TW" dirty="0" smtClean="0">
                <a:ea typeface="新細明體" pitchFamily="18" charset="-120"/>
              </a:rPr>
              <a:t>expressions</a:t>
            </a:r>
            <a:r>
              <a:rPr lang="en-US" altLang="zh-TW" dirty="0">
                <a:ea typeface="新細明體" pitchFamily="18" charset="-120"/>
              </a:rPr>
              <a:t>.)</a:t>
            </a:r>
          </a:p>
          <a:p>
            <a:pPr lvl="1"/>
            <a:r>
              <a:rPr lang="en-US" altLang="zh-TW" i="1" dirty="0">
                <a:ea typeface="新細明體" pitchFamily="18" charset="-120"/>
              </a:rPr>
              <a:t>Unary</a:t>
            </a:r>
            <a:r>
              <a:rPr lang="en-US" altLang="zh-TW" dirty="0">
                <a:ea typeface="新細明體" pitchFamily="18" charset="-120"/>
              </a:rPr>
              <a:t> operators take 1 operand (</a:t>
            </a:r>
            <a:r>
              <a:rPr lang="en-US" altLang="zh-TW" i="1" dirty="0">
                <a:ea typeface="新細明體" pitchFamily="18" charset="-120"/>
              </a:rPr>
              <a:t>e.g.,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  <a:cs typeface="Times New Roman" pitchFamily="18" charset="0"/>
              </a:rPr>
              <a:t>−</a:t>
            </a:r>
            <a:r>
              <a:rPr lang="en-US" altLang="zh-TW" dirty="0">
                <a:ea typeface="新細明體" pitchFamily="18" charset="-120"/>
              </a:rPr>
              <a:t>3</a:t>
            </a:r>
            <a:r>
              <a:rPr lang="en-US" altLang="zh-TW" dirty="0" smtClean="0">
                <a:ea typeface="新細明體" pitchFamily="18" charset="-120"/>
              </a:rPr>
              <a:t>)</a:t>
            </a:r>
          </a:p>
          <a:p>
            <a:pPr lvl="1"/>
            <a:r>
              <a:rPr lang="en-US" altLang="zh-TW" i="1" dirty="0" smtClean="0">
                <a:solidFill>
                  <a:srgbClr val="5ECCF3"/>
                </a:solidFill>
                <a:ea typeface="新細明體" pitchFamily="18" charset="-120"/>
              </a:rPr>
              <a:t>binary </a:t>
            </a:r>
            <a:r>
              <a:rPr lang="en-US" altLang="zh-TW" dirty="0">
                <a:solidFill>
                  <a:srgbClr val="5ECCF3"/>
                </a:solidFill>
                <a:ea typeface="新細明體" pitchFamily="18" charset="-120"/>
              </a:rPr>
              <a:t>operators take 2 operands </a:t>
            </a:r>
            <a:r>
              <a:rPr lang="en-US" altLang="zh-TW" dirty="0" smtClean="0">
                <a:solidFill>
                  <a:srgbClr val="5ECCF3"/>
                </a:solidFill>
                <a:ea typeface="新細明體" pitchFamily="18" charset="-120"/>
              </a:rPr>
              <a:t>(</a:t>
            </a:r>
            <a:r>
              <a:rPr lang="en-US" altLang="zh-TW" i="1" dirty="0" smtClean="0">
                <a:solidFill>
                  <a:srgbClr val="5ECCF3"/>
                </a:solidFill>
                <a:ea typeface="新細明體" pitchFamily="18" charset="-120"/>
              </a:rPr>
              <a:t>e.g.,</a:t>
            </a:r>
            <a:r>
              <a:rPr lang="en-US" altLang="zh-TW" dirty="0" smtClean="0">
                <a:solidFill>
                  <a:srgbClr val="5ECCF3"/>
                </a:solidFill>
                <a:ea typeface="新細明體" pitchFamily="18" charset="-120"/>
              </a:rPr>
              <a:t> </a:t>
            </a:r>
            <a:r>
              <a:rPr lang="en-US" altLang="zh-TW" dirty="0">
                <a:solidFill>
                  <a:srgbClr val="5ECCF3"/>
                </a:solidFill>
                <a:ea typeface="新細明體" pitchFamily="18" charset="-120"/>
              </a:rPr>
              <a:t>3 </a:t>
            </a:r>
            <a:r>
              <a:rPr lang="en-US" altLang="zh-TW" dirty="0">
                <a:solidFill>
                  <a:srgbClr val="5ECCF3"/>
                </a:solidFill>
                <a:ea typeface="新細明體" pitchFamily="18" charset="-120"/>
                <a:sym typeface="Symbol" pitchFamily="18" charset="2"/>
              </a:rPr>
              <a:t></a:t>
            </a:r>
            <a:r>
              <a:rPr lang="en-US" altLang="zh-TW" dirty="0">
                <a:solidFill>
                  <a:srgbClr val="5ECCF3"/>
                </a:solidFill>
                <a:ea typeface="新細明體" pitchFamily="18" charset="-120"/>
              </a:rPr>
              <a:t> 4).</a:t>
            </a:r>
          </a:p>
          <a:p>
            <a:pPr lvl="1"/>
            <a:r>
              <a:rPr lang="en-US" altLang="zh-TW" i="1" dirty="0">
                <a:ea typeface="新細明體" pitchFamily="18" charset="-120"/>
              </a:rPr>
              <a:t>Propositional</a:t>
            </a:r>
            <a:r>
              <a:rPr lang="en-US" altLang="zh-TW" dirty="0">
                <a:ea typeface="新細明體" pitchFamily="18" charset="-120"/>
              </a:rPr>
              <a:t> or </a:t>
            </a:r>
            <a:r>
              <a:rPr lang="en-US" altLang="zh-TW" i="1" dirty="0">
                <a:ea typeface="新細明體" pitchFamily="18" charset="-120"/>
              </a:rPr>
              <a:t>Boolean</a:t>
            </a:r>
            <a:r>
              <a:rPr lang="en-US" altLang="zh-TW" dirty="0">
                <a:ea typeface="新細明體" pitchFamily="18" charset="-120"/>
              </a:rPr>
              <a:t> operators operate on propositions (or their truth values) instead of on numbers.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latin typeface="+mn-lt"/>
              </a:rPr>
              <a:t>Some Popular Boolean Operators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>
                <a:latin typeface="+mn-lt"/>
              </a:rPr>
              <a:t>12</a:t>
            </a:fld>
            <a:endParaRPr lang="en-US">
              <a:latin typeface="+mn-lt"/>
            </a:endParaRPr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595438" y="1287463"/>
            <a:ext cx="9001125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22438" y="1343026"/>
            <a:ext cx="3814763" cy="6508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37201" y="1343026"/>
            <a:ext cx="1868488" cy="6508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405688" y="1343026"/>
            <a:ext cx="1298575" cy="6508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8704263" y="1343026"/>
            <a:ext cx="1866900" cy="6508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722438" y="1993901"/>
            <a:ext cx="3814763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537201" y="1993901"/>
            <a:ext cx="1868488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7405688" y="1993901"/>
            <a:ext cx="1298575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8704263" y="1993901"/>
            <a:ext cx="1866900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722438" y="2563813"/>
            <a:ext cx="3814763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5537201" y="2563813"/>
            <a:ext cx="1868488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7405688" y="2563813"/>
            <a:ext cx="1298575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704263" y="2563813"/>
            <a:ext cx="1866900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722438" y="3133726"/>
            <a:ext cx="3814763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5537201" y="3133726"/>
            <a:ext cx="1868488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405688" y="3133726"/>
            <a:ext cx="1298575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8704263" y="3133726"/>
            <a:ext cx="1866900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722438" y="3703638"/>
            <a:ext cx="3814763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5537201" y="3703638"/>
            <a:ext cx="1868488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7405688" y="3703638"/>
            <a:ext cx="1298575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8704263" y="3703638"/>
            <a:ext cx="1866900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1722438" y="4273551"/>
            <a:ext cx="3814763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537201" y="4273551"/>
            <a:ext cx="1868488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7405688" y="4273551"/>
            <a:ext cx="1298575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8704263" y="4273551"/>
            <a:ext cx="1866900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1722438" y="4843463"/>
            <a:ext cx="3814763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5537201" y="4843463"/>
            <a:ext cx="1868488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7405688" y="4843463"/>
            <a:ext cx="1298575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8704263" y="4843463"/>
            <a:ext cx="1866900" cy="5699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5537201" y="1328738"/>
            <a:ext cx="0" cy="40989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>
            <a:off x="7405688" y="1328738"/>
            <a:ext cx="0" cy="40989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8" name="Line 35"/>
          <p:cNvSpPr>
            <a:spLocks noChangeShapeType="1"/>
          </p:cNvSpPr>
          <p:nvPr/>
        </p:nvSpPr>
        <p:spPr bwMode="auto">
          <a:xfrm>
            <a:off x="8704263" y="1328738"/>
            <a:ext cx="0" cy="40989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1706563" y="1993901"/>
            <a:ext cx="888047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0" name="Line 37"/>
          <p:cNvSpPr>
            <a:spLocks noChangeShapeType="1"/>
          </p:cNvSpPr>
          <p:nvPr/>
        </p:nvSpPr>
        <p:spPr bwMode="auto">
          <a:xfrm>
            <a:off x="1706563" y="2563813"/>
            <a:ext cx="888047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1" name="Line 38"/>
          <p:cNvSpPr>
            <a:spLocks noChangeShapeType="1"/>
          </p:cNvSpPr>
          <p:nvPr/>
        </p:nvSpPr>
        <p:spPr bwMode="auto">
          <a:xfrm>
            <a:off x="1706563" y="3133726"/>
            <a:ext cx="888047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2" name="Line 39"/>
          <p:cNvSpPr>
            <a:spLocks noChangeShapeType="1"/>
          </p:cNvSpPr>
          <p:nvPr/>
        </p:nvSpPr>
        <p:spPr bwMode="auto">
          <a:xfrm>
            <a:off x="1706563" y="3703638"/>
            <a:ext cx="888047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3" name="Line 40"/>
          <p:cNvSpPr>
            <a:spLocks noChangeShapeType="1"/>
          </p:cNvSpPr>
          <p:nvPr/>
        </p:nvSpPr>
        <p:spPr bwMode="auto">
          <a:xfrm>
            <a:off x="1706563" y="4273551"/>
            <a:ext cx="888047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4" name="Line 41"/>
          <p:cNvSpPr>
            <a:spLocks noChangeShapeType="1"/>
          </p:cNvSpPr>
          <p:nvPr/>
        </p:nvSpPr>
        <p:spPr bwMode="auto">
          <a:xfrm>
            <a:off x="1706563" y="4843463"/>
            <a:ext cx="888047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5" name="Line 42"/>
          <p:cNvSpPr>
            <a:spLocks noChangeShapeType="1"/>
          </p:cNvSpPr>
          <p:nvPr/>
        </p:nvSpPr>
        <p:spPr bwMode="auto">
          <a:xfrm>
            <a:off x="1722438" y="1328738"/>
            <a:ext cx="0" cy="4098925"/>
          </a:xfrm>
          <a:prstGeom prst="line">
            <a:avLst/>
          </a:prstGeom>
          <a:noFill/>
          <a:ln w="3016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6" name="Line 43"/>
          <p:cNvSpPr>
            <a:spLocks noChangeShapeType="1"/>
          </p:cNvSpPr>
          <p:nvPr/>
        </p:nvSpPr>
        <p:spPr bwMode="auto">
          <a:xfrm>
            <a:off x="10571163" y="1328738"/>
            <a:ext cx="0" cy="4098925"/>
          </a:xfrm>
          <a:prstGeom prst="line">
            <a:avLst/>
          </a:prstGeom>
          <a:noFill/>
          <a:ln w="3016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7" name="Line 44"/>
          <p:cNvSpPr>
            <a:spLocks noChangeShapeType="1"/>
          </p:cNvSpPr>
          <p:nvPr/>
        </p:nvSpPr>
        <p:spPr bwMode="auto">
          <a:xfrm>
            <a:off x="1706563" y="1343026"/>
            <a:ext cx="8880475" cy="0"/>
          </a:xfrm>
          <a:prstGeom prst="line">
            <a:avLst/>
          </a:prstGeom>
          <a:noFill/>
          <a:ln w="3016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8" name="Line 45"/>
          <p:cNvSpPr>
            <a:spLocks noChangeShapeType="1"/>
          </p:cNvSpPr>
          <p:nvPr/>
        </p:nvSpPr>
        <p:spPr bwMode="auto">
          <a:xfrm>
            <a:off x="1706563" y="5413376"/>
            <a:ext cx="8880475" cy="0"/>
          </a:xfrm>
          <a:prstGeom prst="line">
            <a:avLst/>
          </a:prstGeom>
          <a:noFill/>
          <a:ln w="3016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9" name="Rectangle 46"/>
          <p:cNvSpPr>
            <a:spLocks noChangeArrowheads="1"/>
          </p:cNvSpPr>
          <p:nvPr/>
        </p:nvSpPr>
        <p:spPr bwMode="auto">
          <a:xfrm>
            <a:off x="1824038" y="1417638"/>
            <a:ext cx="235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Formal Name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0" name="Freeform 47"/>
          <p:cNvSpPr>
            <a:spLocks/>
          </p:cNvSpPr>
          <p:nvPr/>
        </p:nvSpPr>
        <p:spPr bwMode="auto">
          <a:xfrm>
            <a:off x="1819276" y="1830388"/>
            <a:ext cx="2212975" cy="20638"/>
          </a:xfrm>
          <a:custGeom>
            <a:avLst/>
            <a:gdLst>
              <a:gd name="T0" fmla="*/ 0 w 1394"/>
              <a:gd name="T1" fmla="*/ 0 h 13"/>
              <a:gd name="T2" fmla="*/ 465 w 1394"/>
              <a:gd name="T3" fmla="*/ 0 h 13"/>
              <a:gd name="T4" fmla="*/ 929 w 1394"/>
              <a:gd name="T5" fmla="*/ 0 h 13"/>
              <a:gd name="T6" fmla="*/ 1394 w 1394"/>
              <a:gd name="T7" fmla="*/ 0 h 13"/>
              <a:gd name="T8" fmla="*/ 1394 w 1394"/>
              <a:gd name="T9" fmla="*/ 13 h 13"/>
              <a:gd name="T10" fmla="*/ 929 w 1394"/>
              <a:gd name="T11" fmla="*/ 13 h 13"/>
              <a:gd name="T12" fmla="*/ 465 w 1394"/>
              <a:gd name="T13" fmla="*/ 13 h 13"/>
              <a:gd name="T14" fmla="*/ 0 w 1394"/>
              <a:gd name="T15" fmla="*/ 13 h 13"/>
              <a:gd name="T16" fmla="*/ 0 w 1394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4" h="13">
                <a:moveTo>
                  <a:pt x="0" y="0"/>
                </a:moveTo>
                <a:lnTo>
                  <a:pt x="465" y="0"/>
                </a:lnTo>
                <a:lnTo>
                  <a:pt x="929" y="0"/>
                </a:lnTo>
                <a:lnTo>
                  <a:pt x="1394" y="0"/>
                </a:lnTo>
                <a:lnTo>
                  <a:pt x="1394" y="13"/>
                </a:lnTo>
                <a:lnTo>
                  <a:pt x="929" y="13"/>
                </a:lnTo>
                <a:lnTo>
                  <a:pt x="465" y="13"/>
                </a:lnTo>
                <a:lnTo>
                  <a:pt x="0" y="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5640388" y="1417638"/>
            <a:ext cx="1774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Nickname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2" name="Freeform 49"/>
          <p:cNvSpPr>
            <a:spLocks/>
          </p:cNvSpPr>
          <p:nvPr/>
        </p:nvSpPr>
        <p:spPr bwMode="auto">
          <a:xfrm>
            <a:off x="5635626" y="1830388"/>
            <a:ext cx="1593850" cy="20638"/>
          </a:xfrm>
          <a:custGeom>
            <a:avLst/>
            <a:gdLst>
              <a:gd name="T0" fmla="*/ 0 w 1004"/>
              <a:gd name="T1" fmla="*/ 0 h 13"/>
              <a:gd name="T2" fmla="*/ 251 w 1004"/>
              <a:gd name="T3" fmla="*/ 0 h 13"/>
              <a:gd name="T4" fmla="*/ 502 w 1004"/>
              <a:gd name="T5" fmla="*/ 0 h 13"/>
              <a:gd name="T6" fmla="*/ 753 w 1004"/>
              <a:gd name="T7" fmla="*/ 0 h 13"/>
              <a:gd name="T8" fmla="*/ 1004 w 1004"/>
              <a:gd name="T9" fmla="*/ 0 h 13"/>
              <a:gd name="T10" fmla="*/ 1004 w 1004"/>
              <a:gd name="T11" fmla="*/ 13 h 13"/>
              <a:gd name="T12" fmla="*/ 753 w 1004"/>
              <a:gd name="T13" fmla="*/ 13 h 13"/>
              <a:gd name="T14" fmla="*/ 502 w 1004"/>
              <a:gd name="T15" fmla="*/ 13 h 13"/>
              <a:gd name="T16" fmla="*/ 251 w 1004"/>
              <a:gd name="T17" fmla="*/ 13 h 13"/>
              <a:gd name="T18" fmla="*/ 0 w 1004"/>
              <a:gd name="T19" fmla="*/ 13 h 13"/>
              <a:gd name="T20" fmla="*/ 0 w 1004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04" h="13">
                <a:moveTo>
                  <a:pt x="0" y="0"/>
                </a:moveTo>
                <a:lnTo>
                  <a:pt x="251" y="0"/>
                </a:lnTo>
                <a:lnTo>
                  <a:pt x="502" y="0"/>
                </a:lnTo>
                <a:lnTo>
                  <a:pt x="753" y="0"/>
                </a:lnTo>
                <a:lnTo>
                  <a:pt x="1004" y="0"/>
                </a:lnTo>
                <a:lnTo>
                  <a:pt x="1004" y="13"/>
                </a:lnTo>
                <a:lnTo>
                  <a:pt x="753" y="13"/>
                </a:lnTo>
                <a:lnTo>
                  <a:pt x="502" y="13"/>
                </a:lnTo>
                <a:lnTo>
                  <a:pt x="251" y="13"/>
                </a:lnTo>
                <a:lnTo>
                  <a:pt x="0" y="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7507288" y="1417638"/>
            <a:ext cx="8928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Arity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Freeform 51"/>
          <p:cNvSpPr>
            <a:spLocks/>
          </p:cNvSpPr>
          <p:nvPr/>
        </p:nvSpPr>
        <p:spPr bwMode="auto">
          <a:xfrm>
            <a:off x="7502526" y="1830388"/>
            <a:ext cx="842963" cy="20638"/>
          </a:xfrm>
          <a:custGeom>
            <a:avLst/>
            <a:gdLst>
              <a:gd name="T0" fmla="*/ 0 w 531"/>
              <a:gd name="T1" fmla="*/ 0 h 13"/>
              <a:gd name="T2" fmla="*/ 133 w 531"/>
              <a:gd name="T3" fmla="*/ 0 h 13"/>
              <a:gd name="T4" fmla="*/ 265 w 531"/>
              <a:gd name="T5" fmla="*/ 0 h 13"/>
              <a:gd name="T6" fmla="*/ 398 w 531"/>
              <a:gd name="T7" fmla="*/ 0 h 13"/>
              <a:gd name="T8" fmla="*/ 531 w 531"/>
              <a:gd name="T9" fmla="*/ 0 h 13"/>
              <a:gd name="T10" fmla="*/ 531 w 531"/>
              <a:gd name="T11" fmla="*/ 13 h 13"/>
              <a:gd name="T12" fmla="*/ 398 w 531"/>
              <a:gd name="T13" fmla="*/ 13 h 13"/>
              <a:gd name="T14" fmla="*/ 265 w 531"/>
              <a:gd name="T15" fmla="*/ 13 h 13"/>
              <a:gd name="T16" fmla="*/ 133 w 531"/>
              <a:gd name="T17" fmla="*/ 13 h 13"/>
              <a:gd name="T18" fmla="*/ 0 w 531"/>
              <a:gd name="T19" fmla="*/ 13 h 13"/>
              <a:gd name="T20" fmla="*/ 0 w 531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1" h="13">
                <a:moveTo>
                  <a:pt x="0" y="0"/>
                </a:moveTo>
                <a:lnTo>
                  <a:pt x="133" y="0"/>
                </a:lnTo>
                <a:lnTo>
                  <a:pt x="265" y="0"/>
                </a:lnTo>
                <a:lnTo>
                  <a:pt x="398" y="0"/>
                </a:lnTo>
                <a:lnTo>
                  <a:pt x="531" y="0"/>
                </a:lnTo>
                <a:lnTo>
                  <a:pt x="531" y="13"/>
                </a:lnTo>
                <a:lnTo>
                  <a:pt x="398" y="13"/>
                </a:lnTo>
                <a:lnTo>
                  <a:pt x="265" y="13"/>
                </a:lnTo>
                <a:lnTo>
                  <a:pt x="133" y="13"/>
                </a:lnTo>
                <a:lnTo>
                  <a:pt x="0" y="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>
            <a:off x="9050338" y="1417638"/>
            <a:ext cx="1302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Symbol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6" name="Freeform 53"/>
          <p:cNvSpPr>
            <a:spLocks/>
          </p:cNvSpPr>
          <p:nvPr/>
        </p:nvSpPr>
        <p:spPr bwMode="auto">
          <a:xfrm>
            <a:off x="9045576" y="1830388"/>
            <a:ext cx="1187450" cy="20638"/>
          </a:xfrm>
          <a:custGeom>
            <a:avLst/>
            <a:gdLst>
              <a:gd name="T0" fmla="*/ 0 w 748"/>
              <a:gd name="T1" fmla="*/ 0 h 13"/>
              <a:gd name="T2" fmla="*/ 250 w 748"/>
              <a:gd name="T3" fmla="*/ 0 h 13"/>
              <a:gd name="T4" fmla="*/ 499 w 748"/>
              <a:gd name="T5" fmla="*/ 0 h 13"/>
              <a:gd name="T6" fmla="*/ 748 w 748"/>
              <a:gd name="T7" fmla="*/ 0 h 13"/>
              <a:gd name="T8" fmla="*/ 748 w 748"/>
              <a:gd name="T9" fmla="*/ 13 h 13"/>
              <a:gd name="T10" fmla="*/ 499 w 748"/>
              <a:gd name="T11" fmla="*/ 13 h 13"/>
              <a:gd name="T12" fmla="*/ 250 w 748"/>
              <a:gd name="T13" fmla="*/ 13 h 13"/>
              <a:gd name="T14" fmla="*/ 0 w 748"/>
              <a:gd name="T15" fmla="*/ 13 h 13"/>
              <a:gd name="T16" fmla="*/ 0 w 748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8" h="13">
                <a:moveTo>
                  <a:pt x="0" y="0"/>
                </a:moveTo>
                <a:lnTo>
                  <a:pt x="250" y="0"/>
                </a:lnTo>
                <a:lnTo>
                  <a:pt x="499" y="0"/>
                </a:lnTo>
                <a:lnTo>
                  <a:pt x="748" y="0"/>
                </a:lnTo>
                <a:lnTo>
                  <a:pt x="748" y="13"/>
                </a:lnTo>
                <a:lnTo>
                  <a:pt x="499" y="13"/>
                </a:lnTo>
                <a:lnTo>
                  <a:pt x="250" y="13"/>
                </a:lnTo>
                <a:lnTo>
                  <a:pt x="0" y="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57" name="Rectangle 54"/>
          <p:cNvSpPr>
            <a:spLocks noChangeArrowheads="1"/>
          </p:cNvSpPr>
          <p:nvPr/>
        </p:nvSpPr>
        <p:spPr bwMode="auto">
          <a:xfrm>
            <a:off x="1824038" y="2078038"/>
            <a:ext cx="29972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Negation operator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ectangle 55"/>
          <p:cNvSpPr>
            <a:spLocks noChangeArrowheads="1"/>
          </p:cNvSpPr>
          <p:nvPr/>
        </p:nvSpPr>
        <p:spPr bwMode="auto">
          <a:xfrm>
            <a:off x="6178608" y="2078038"/>
            <a:ext cx="7353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NOT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6"/>
          <p:cNvSpPr>
            <a:spLocks noChangeArrowheads="1"/>
          </p:cNvSpPr>
          <p:nvPr/>
        </p:nvSpPr>
        <p:spPr bwMode="auto">
          <a:xfrm>
            <a:off x="7507288" y="2078038"/>
            <a:ext cx="1005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Unary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0" name="Rectangle 57"/>
          <p:cNvSpPr>
            <a:spLocks noChangeArrowheads="1"/>
          </p:cNvSpPr>
          <p:nvPr/>
        </p:nvSpPr>
        <p:spPr bwMode="auto">
          <a:xfrm>
            <a:off x="9518465" y="2078038"/>
            <a:ext cx="2308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en-US" altLang="zh-TW" sz="3200" dirty="0">
                <a:latin typeface="Cambria" panose="02040503050406030204" pitchFamily="18" charset="0"/>
                <a:ea typeface="新細明體" pitchFamily="18" charset="-120"/>
              </a:rPr>
              <a:t>¬</a:t>
            </a:r>
          </a:p>
        </p:txBody>
      </p:sp>
      <p:sp>
        <p:nvSpPr>
          <p:cNvPr id="61" name="Rectangle 58"/>
          <p:cNvSpPr>
            <a:spLocks noChangeArrowheads="1"/>
          </p:cNvSpPr>
          <p:nvPr/>
        </p:nvSpPr>
        <p:spPr bwMode="auto">
          <a:xfrm>
            <a:off x="1824038" y="2649538"/>
            <a:ext cx="35085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Conjunction operator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2" name="Rectangle 59"/>
          <p:cNvSpPr>
            <a:spLocks noChangeArrowheads="1"/>
          </p:cNvSpPr>
          <p:nvPr/>
        </p:nvSpPr>
        <p:spPr bwMode="auto">
          <a:xfrm>
            <a:off x="6164630" y="2649538"/>
            <a:ext cx="7566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AND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3" name="Rectangle 60"/>
          <p:cNvSpPr>
            <a:spLocks noChangeArrowheads="1"/>
          </p:cNvSpPr>
          <p:nvPr/>
        </p:nvSpPr>
        <p:spPr bwMode="auto">
          <a:xfrm>
            <a:off x="7507288" y="2649538"/>
            <a:ext cx="109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Binary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4" name="Rectangle 61"/>
          <p:cNvSpPr>
            <a:spLocks noChangeArrowheads="1"/>
          </p:cNvSpPr>
          <p:nvPr/>
        </p:nvSpPr>
        <p:spPr bwMode="auto">
          <a:xfrm>
            <a:off x="9528176" y="2608263"/>
            <a:ext cx="246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zh-TW" altLang="en-US" sz="32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</a:t>
            </a:r>
          </a:p>
        </p:txBody>
      </p:sp>
      <p:sp>
        <p:nvSpPr>
          <p:cNvPr id="65" name="Rectangle 62"/>
          <p:cNvSpPr>
            <a:spLocks noChangeArrowheads="1"/>
          </p:cNvSpPr>
          <p:nvPr/>
        </p:nvSpPr>
        <p:spPr bwMode="auto">
          <a:xfrm>
            <a:off x="1824038" y="3219451"/>
            <a:ext cx="3401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Disjunction operator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6" name="Rectangle 63"/>
          <p:cNvSpPr>
            <a:spLocks noChangeArrowheads="1"/>
          </p:cNvSpPr>
          <p:nvPr/>
        </p:nvSpPr>
        <p:spPr bwMode="auto">
          <a:xfrm>
            <a:off x="6287259" y="3219451"/>
            <a:ext cx="4905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7" name="Rectangle 64"/>
          <p:cNvSpPr>
            <a:spLocks noChangeArrowheads="1"/>
          </p:cNvSpPr>
          <p:nvPr/>
        </p:nvSpPr>
        <p:spPr bwMode="auto">
          <a:xfrm>
            <a:off x="7507288" y="3219451"/>
            <a:ext cx="109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Binary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8" name="Rectangle 65"/>
          <p:cNvSpPr>
            <a:spLocks noChangeArrowheads="1"/>
          </p:cNvSpPr>
          <p:nvPr/>
        </p:nvSpPr>
        <p:spPr bwMode="auto">
          <a:xfrm>
            <a:off x="9528176" y="3178176"/>
            <a:ext cx="246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zh-TW" altLang="en-US" sz="32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</a:t>
            </a:r>
          </a:p>
        </p:txBody>
      </p:sp>
      <p:sp>
        <p:nvSpPr>
          <p:cNvPr id="69" name="Rectangle 66"/>
          <p:cNvSpPr>
            <a:spLocks noChangeArrowheads="1"/>
          </p:cNvSpPr>
          <p:nvPr/>
        </p:nvSpPr>
        <p:spPr bwMode="auto">
          <a:xfrm>
            <a:off x="1798640" y="3789363"/>
            <a:ext cx="3771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Exclusive-</a:t>
            </a:r>
            <a:r>
              <a:rPr lang="en-US" altLang="en-US" sz="3000" dirty="0">
                <a:solidFill>
                  <a:srgbClr val="FFFFFF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OR </a:t>
            </a:r>
            <a:r>
              <a:rPr lang="en-US" altLang="en-US" sz="3000" dirty="0" smtClean="0">
                <a:solidFill>
                  <a:srgbClr val="FFFFFF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operator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2" name="Rectangle 69"/>
          <p:cNvSpPr>
            <a:spLocks noChangeArrowheads="1"/>
          </p:cNvSpPr>
          <p:nvPr/>
        </p:nvSpPr>
        <p:spPr bwMode="auto">
          <a:xfrm>
            <a:off x="6192425" y="3789363"/>
            <a:ext cx="7010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XOR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3" name="Rectangle 70"/>
          <p:cNvSpPr>
            <a:spLocks noChangeArrowheads="1"/>
          </p:cNvSpPr>
          <p:nvPr/>
        </p:nvSpPr>
        <p:spPr bwMode="auto">
          <a:xfrm>
            <a:off x="7481890" y="3789363"/>
            <a:ext cx="109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Binary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9426129" y="3748088"/>
            <a:ext cx="3157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zh-TW" altLang="en-US" sz="32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</a:t>
            </a:r>
          </a:p>
        </p:txBody>
      </p:sp>
      <p:sp>
        <p:nvSpPr>
          <p:cNvPr id="75" name="Rectangle 72"/>
          <p:cNvSpPr>
            <a:spLocks noChangeArrowheads="1"/>
          </p:cNvSpPr>
          <p:nvPr/>
        </p:nvSpPr>
        <p:spPr bwMode="auto">
          <a:xfrm>
            <a:off x="1824038" y="4359276"/>
            <a:ext cx="3401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Implication operator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6" name="Rectangle 73"/>
          <p:cNvSpPr>
            <a:spLocks noChangeArrowheads="1"/>
          </p:cNvSpPr>
          <p:nvPr/>
        </p:nvSpPr>
        <p:spPr bwMode="auto">
          <a:xfrm>
            <a:off x="5898018" y="4359276"/>
            <a:ext cx="1401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IMPLIES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7481890" y="4359276"/>
            <a:ext cx="109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Binary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8" name="Rectangle 75"/>
          <p:cNvSpPr>
            <a:spLocks noChangeArrowheads="1"/>
          </p:cNvSpPr>
          <p:nvPr/>
        </p:nvSpPr>
        <p:spPr bwMode="auto">
          <a:xfrm>
            <a:off x="9326343" y="4318001"/>
            <a:ext cx="4055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zh-TW" altLang="en-US" sz="32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</a:t>
            </a:r>
          </a:p>
        </p:txBody>
      </p:sp>
      <p:sp>
        <p:nvSpPr>
          <p:cNvPr id="79" name="Rectangle 76"/>
          <p:cNvSpPr>
            <a:spLocks noChangeArrowheads="1"/>
          </p:cNvSpPr>
          <p:nvPr/>
        </p:nvSpPr>
        <p:spPr bwMode="auto">
          <a:xfrm>
            <a:off x="1824038" y="4929188"/>
            <a:ext cx="37169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Biconditional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 operator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6294473" y="4929188"/>
            <a:ext cx="538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IFF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1" name="Rectangle 78"/>
          <p:cNvSpPr>
            <a:spLocks noChangeArrowheads="1"/>
          </p:cNvSpPr>
          <p:nvPr/>
        </p:nvSpPr>
        <p:spPr bwMode="auto">
          <a:xfrm>
            <a:off x="7507288" y="4929188"/>
            <a:ext cx="1098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Binary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2" name="Rectangle 79"/>
          <p:cNvSpPr>
            <a:spLocks noChangeArrowheads="1"/>
          </p:cNvSpPr>
          <p:nvPr/>
        </p:nvSpPr>
        <p:spPr bwMode="auto">
          <a:xfrm>
            <a:off x="9356551" y="4929188"/>
            <a:ext cx="37830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en-US" altLang="zh-TW" sz="3200" dirty="0">
                <a:latin typeface="Cambria" panose="02040503050406030204" pitchFamily="18" charset="0"/>
                <a:ea typeface="新細明體" pitchFamily="18" charset="-120"/>
                <a:cs typeface="Times New Roman" pitchFamily="18" charset="0"/>
                <a:sym typeface="Symbol" pitchFamily="18" charset="2"/>
              </a:rPr>
              <a:t>↔</a:t>
            </a:r>
          </a:p>
        </p:txBody>
      </p:sp>
    </p:spTree>
    <p:extLst>
      <p:ext uri="{BB962C8B-B14F-4D97-AF65-F5344CB8AC3E}">
        <p14:creationId xmlns:p14="http://schemas.microsoft.com/office/powerpoint/2010/main" val="260146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The Negation Operator (</a:t>
            </a:r>
            <a:r>
              <a:rPr lang="en-US" altLang="zh-TW" i="1" dirty="0">
                <a:ea typeface="新細明體" pitchFamily="18" charset="-120"/>
              </a:rPr>
              <a:t>NOT</a:t>
            </a:r>
            <a:r>
              <a:rPr lang="en-US" altLang="zh-TW" dirty="0">
                <a:ea typeface="新細明體" pitchFamily="18" charset="-120"/>
              </a:rPr>
              <a:t>) </a:t>
            </a:r>
            <a:r>
              <a:rPr lang="en-US" altLang="zh-TW" dirty="0" smtClean="0">
                <a:ea typeface="新細明體" pitchFamily="18" charset="-120"/>
              </a:rPr>
              <a:t>“¬”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Tx/>
              <a:buNone/>
            </a:pPr>
            <a:r>
              <a:rPr lang="en-US" altLang="zh-TW" dirty="0">
                <a:ea typeface="新細明體" pitchFamily="18" charset="-120"/>
              </a:rPr>
              <a:t>The unary </a:t>
            </a:r>
            <a:r>
              <a:rPr lang="en-US" altLang="zh-TW" i="1" dirty="0">
                <a:ea typeface="新細明體" pitchFamily="18" charset="-120"/>
              </a:rPr>
              <a:t>negation operator</a:t>
            </a:r>
            <a:r>
              <a:rPr lang="en-US" altLang="zh-TW" dirty="0">
                <a:ea typeface="新細明體" pitchFamily="18" charset="-120"/>
              </a:rPr>
              <a:t> “¬” (</a:t>
            </a:r>
            <a:r>
              <a:rPr lang="en-US" altLang="zh-TW" i="1" dirty="0">
                <a:ea typeface="新細明體" pitchFamily="18" charset="-120"/>
              </a:rPr>
              <a:t>NOT</a:t>
            </a:r>
            <a:r>
              <a:rPr lang="en-US" altLang="zh-TW" dirty="0">
                <a:ea typeface="新細明體" pitchFamily="18" charset="-120"/>
              </a:rPr>
              <a:t>) transforms a </a:t>
            </a:r>
            <a:r>
              <a:rPr lang="en-US" altLang="zh-TW" dirty="0" smtClean="0">
                <a:ea typeface="新細明體" pitchFamily="18" charset="-120"/>
              </a:rPr>
              <a:t>proposition </a:t>
            </a:r>
            <a:r>
              <a:rPr lang="en-US" altLang="zh-TW" dirty="0">
                <a:ea typeface="新細明體" pitchFamily="18" charset="-120"/>
              </a:rPr>
              <a:t>into its logical</a:t>
            </a:r>
            <a:r>
              <a:rPr lang="en-US" altLang="zh-TW" i="1" dirty="0">
                <a:ea typeface="新細明體" pitchFamily="18" charset="-120"/>
              </a:rPr>
              <a:t> negation</a:t>
            </a:r>
            <a:r>
              <a:rPr lang="en-US" altLang="zh-TW" dirty="0">
                <a:ea typeface="新細明體" pitchFamily="18" charset="-120"/>
              </a:rPr>
              <a:t>.</a:t>
            </a: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E.g.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 If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p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 = “I have brown hair.”</a:t>
            </a:r>
          </a:p>
          <a:p>
            <a:pPr>
              <a:buFontTx/>
              <a:buNone/>
            </a:pP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	   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then ¬</a:t>
            </a:r>
            <a:r>
              <a:rPr lang="en-US" altLang="zh-TW" i="1" dirty="0">
                <a:solidFill>
                  <a:schemeClr val="tx1"/>
                </a:solidFill>
                <a:ea typeface="新細明體" pitchFamily="18" charset="-120"/>
              </a:rPr>
              <a:t>p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 = “I do </a:t>
            </a:r>
            <a:r>
              <a:rPr lang="en-US" altLang="zh-TW" b="1" dirty="0">
                <a:solidFill>
                  <a:schemeClr val="tx1"/>
                </a:solidFill>
                <a:ea typeface="新細明體" pitchFamily="18" charset="-120"/>
              </a:rPr>
              <a:t>not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 have brown hair.”</a:t>
            </a:r>
          </a:p>
          <a:p>
            <a:pPr>
              <a:buFontTx/>
              <a:buNone/>
            </a:pPr>
            <a:r>
              <a:rPr lang="en-US" altLang="zh-TW" dirty="0">
                <a:ea typeface="新細明體" pitchFamily="18" charset="-120"/>
              </a:rPr>
              <a:t>The </a:t>
            </a:r>
            <a:r>
              <a:rPr lang="en-US" altLang="zh-TW" i="1" dirty="0">
                <a:ea typeface="新細明體" pitchFamily="18" charset="-120"/>
              </a:rPr>
              <a:t>truth table</a:t>
            </a:r>
            <a:r>
              <a:rPr lang="en-US" altLang="zh-TW" dirty="0">
                <a:ea typeface="新細明體" pitchFamily="18" charset="-120"/>
              </a:rPr>
              <a:t> for NOT: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13</a:t>
            </a:fld>
            <a:endParaRPr lang="en-US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600325" y="4435743"/>
            <a:ext cx="35846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4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T :</a:t>
            </a:r>
            <a:r>
              <a:rPr lang="en-US" altLang="zh-TW" sz="24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  <a:cs typeface="Times New Roman" pitchFamily="18" charset="0"/>
              </a:rPr>
              <a:t>≡ True;  F :≡ False</a:t>
            </a:r>
          </a:p>
          <a:p>
            <a:r>
              <a:rPr lang="en-US" altLang="zh-TW" sz="24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  <a:cs typeface="Times New Roman" pitchFamily="18" charset="0"/>
              </a:rPr>
              <a:t>“:≡” means “is defined as”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537326" y="5137418"/>
            <a:ext cx="1036694" cy="646331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TW" dirty="0">
                <a:latin typeface="Cambria" panose="02040503050406030204" pitchFamily="18" charset="0"/>
                <a:ea typeface="新細明體" pitchFamily="18" charset="-120"/>
              </a:rPr>
              <a:t>Operand</a:t>
            </a:r>
            <a:br>
              <a:rPr lang="en-US" altLang="zh-TW" dirty="0">
                <a:latin typeface="Cambria" panose="02040503050406030204" pitchFamily="18" charset="0"/>
                <a:ea typeface="新細明體" pitchFamily="18" charset="-120"/>
              </a:rPr>
            </a:br>
            <a:r>
              <a:rPr lang="en-US" altLang="zh-TW" dirty="0">
                <a:latin typeface="Cambria" panose="02040503050406030204" pitchFamily="18" charset="0"/>
                <a:ea typeface="新細明體" pitchFamily="18" charset="-120"/>
              </a:rPr>
              <a:t>column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8047039" y="5137418"/>
            <a:ext cx="918841" cy="646331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TW" dirty="0">
                <a:latin typeface="Cambria" panose="02040503050406030204" pitchFamily="18" charset="0"/>
                <a:ea typeface="新細明體" pitchFamily="18" charset="-120"/>
              </a:rPr>
              <a:t>Result</a:t>
            </a:r>
            <a:br>
              <a:rPr lang="en-US" altLang="zh-TW" dirty="0">
                <a:latin typeface="Cambria" panose="02040503050406030204" pitchFamily="18" charset="0"/>
                <a:ea typeface="新細明體" pitchFamily="18" charset="-120"/>
              </a:rPr>
            </a:br>
            <a:r>
              <a:rPr lang="en-US" altLang="zh-TW" dirty="0">
                <a:latin typeface="Cambria" panose="02040503050406030204" pitchFamily="18" charset="0"/>
                <a:ea typeface="新細明體" pitchFamily="18" charset="-120"/>
              </a:rPr>
              <a:t>column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7170741" y="3392488"/>
            <a:ext cx="1530350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3200">
              <a:latin typeface="Cambria" panose="02040503050406030204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169153" y="3525838"/>
            <a:ext cx="1531938" cy="1593850"/>
            <a:chOff x="7169153" y="3525838"/>
            <a:chExt cx="1531938" cy="159385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7172328" y="3551238"/>
              <a:ext cx="606425" cy="522287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7169153" y="4073525"/>
              <a:ext cx="1531938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8696328" y="3548063"/>
              <a:ext cx="0" cy="157162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7169153" y="3551238"/>
              <a:ext cx="1531938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778753" y="3551238"/>
              <a:ext cx="917575" cy="522287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7778753" y="3548063"/>
              <a:ext cx="0" cy="157162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7169153" y="4595813"/>
              <a:ext cx="1531938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7172328" y="3548063"/>
              <a:ext cx="0" cy="157162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7169153" y="5116513"/>
              <a:ext cx="1531938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Cambria" panose="02040503050406030204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7362828" y="3546475"/>
              <a:ext cx="233363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2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7959728" y="3525838"/>
              <a:ext cx="2276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zh-TW" sz="3200" dirty="0">
                  <a:solidFill>
                    <a:schemeClr val="bg1"/>
                  </a:solidFill>
                  <a:latin typeface="Cambria" panose="02040503050406030204" pitchFamily="18" charset="0"/>
                  <a:ea typeface="新細明體" pitchFamily="18" charset="-120"/>
                </a:rPr>
                <a:t>¬</a:t>
              </a:r>
              <a:endPara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8286753" y="3546475"/>
              <a:ext cx="233363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2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7373941" y="4068763"/>
            <a:ext cx="263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8143878" y="4068763"/>
            <a:ext cx="2190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7373941" y="4591050"/>
            <a:ext cx="2254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8132766" y="4591050"/>
            <a:ext cx="2428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92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 animBg="1"/>
      <p:bldP spid="18440" grpId="0" animBg="1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The Conjunction </a:t>
            </a:r>
            <a:r>
              <a:rPr lang="en-US" altLang="zh-TW" dirty="0" smtClean="0">
                <a:ea typeface="新細明體" pitchFamily="18" charset="-120"/>
              </a:rPr>
              <a:t>Operator (AND) “</a:t>
            </a:r>
            <a:r>
              <a:rPr lang="en-US" altLang="zh-TW" dirty="0" smtClean="0">
                <a:ea typeface="新細明體" pitchFamily="18" charset="-120"/>
                <a:sym typeface="Symbol" panose="05050102010706020507" pitchFamily="18" charset="2"/>
              </a:rPr>
              <a:t>”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Tx/>
              <a:buNone/>
            </a:pPr>
            <a:r>
              <a:rPr lang="en-US" altLang="zh-TW" dirty="0">
                <a:ea typeface="新細明體" pitchFamily="18" charset="-120"/>
              </a:rPr>
              <a:t>The binary </a:t>
            </a:r>
            <a:r>
              <a:rPr lang="en-US" altLang="zh-TW" i="1" dirty="0">
                <a:ea typeface="新細明體" pitchFamily="18" charset="-120"/>
              </a:rPr>
              <a:t>conjunction operator</a:t>
            </a:r>
            <a:r>
              <a:rPr lang="en-US" altLang="zh-TW" dirty="0">
                <a:ea typeface="新細明體" pitchFamily="18" charset="-120"/>
              </a:rPr>
              <a:t> 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” (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AND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 combines two propositions to form their logical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conjunction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.</a:t>
            </a: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E.g.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If </a:t>
            </a:r>
            <a:r>
              <a:rPr lang="en-US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ar-SA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=</a:t>
            </a:r>
            <a:r>
              <a:rPr lang="ar-SA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“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 will have salad for lunch.” and </a:t>
            </a:r>
            <a:r>
              <a:rPr lang="ar-SA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/>
            </a:r>
            <a:br>
              <a:rPr lang="ar-SA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ar-SA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=</a:t>
            </a:r>
            <a:r>
              <a:rPr lang="ar-SA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“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 will have steak for dinner.”, then </a:t>
            </a:r>
            <a:r>
              <a:rPr lang="ar-SA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/>
            </a:r>
            <a:br>
              <a:rPr lang="ar-SA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i="1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ar-SA" altLang="zh-TW" i="1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</a:t>
            </a:r>
            <a:r>
              <a:rPr lang="ar-SA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i="1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ar-SA" altLang="zh-TW" i="1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=</a:t>
            </a:r>
            <a:r>
              <a:rPr lang="ar-SA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“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I will have salad for lunch </a:t>
            </a:r>
            <a:r>
              <a:rPr lang="en-US" altLang="zh-TW" b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and</a:t>
            </a:r>
            <a:r>
              <a:rPr lang="en-US" altLang="zh-TW" b="1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</a:t>
            </a:r>
            <a:br>
              <a:rPr lang="en-US" altLang="zh-TW" b="1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b="1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         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I will have steak for dinner.”</a:t>
            </a:r>
            <a:endParaRPr lang="en-US" altLang="zh-TW" dirty="0">
              <a:solidFill>
                <a:schemeClr val="tx1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14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350336" y="5263113"/>
            <a:ext cx="9116648" cy="660366"/>
            <a:chOff x="3124201" y="5804292"/>
            <a:chExt cx="7380547" cy="1027351"/>
          </a:xfrm>
        </p:grpSpPr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3124201" y="5826127"/>
              <a:ext cx="7380547" cy="100551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TW" sz="2800" dirty="0">
                  <a:latin typeface="Cambria" panose="02040503050406030204" pitchFamily="18" charset="0"/>
                  <a:ea typeface="新細明體" pitchFamily="18" charset="-120"/>
                </a:rPr>
                <a:t>Remember: “</a:t>
              </a:r>
              <a:r>
                <a:rPr lang="en-US" altLang="zh-TW" sz="28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” points up like an “A”, and it means </a:t>
              </a:r>
              <a:r>
                <a:rPr lang="en-US" altLang="zh-TW" sz="28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“</a:t>
              </a:r>
              <a:r>
                <a:rPr lang="en-US" altLang="zh-TW" sz="3600" dirty="0" smtClean="0"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A</a:t>
              </a:r>
              <a:r>
                <a:rPr lang="en-US" altLang="zh-TW" sz="28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ND</a:t>
              </a:r>
              <a:r>
                <a:rPr lang="en-US" altLang="zh-TW" sz="28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”</a:t>
              </a:r>
            </a:p>
          </p:txBody>
        </p:sp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>
              <a:off x="9682509" y="5804292"/>
              <a:ext cx="114634" cy="2917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800">
                <a:latin typeface="Cambria" panose="020405030504060302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453564" y="2819400"/>
            <a:ext cx="1013419" cy="707886"/>
            <a:chOff x="9453564" y="2819400"/>
            <a:chExt cx="1013419" cy="707886"/>
          </a:xfrm>
        </p:grpSpPr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9453564" y="2819400"/>
              <a:ext cx="1013419" cy="70788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TW" altLang="en-US" sz="4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</a:t>
              </a:r>
              <a:r>
                <a:rPr lang="en-US" altLang="zh-TW" sz="28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新細明體" pitchFamily="18" charset="-120"/>
                  <a:sym typeface="Symbol" pitchFamily="18" charset="2"/>
                </a:rPr>
                <a:t>ND</a:t>
              </a:r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auto">
            <a:xfrm>
              <a:off x="9644744" y="3276600"/>
              <a:ext cx="152400" cy="7938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35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Conjunction Truth Table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zh-TW" dirty="0">
                <a:ea typeface="新細明體" pitchFamily="18" charset="-120"/>
              </a:rPr>
              <a:t>Note that a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conjunction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i="1" dirty="0">
                <a:ea typeface="新細明體" pitchFamily="18" charset="-120"/>
              </a:rPr>
              <a:t>p</a:t>
            </a:r>
            <a:r>
              <a:rPr lang="en-US" altLang="zh-TW" baseline="-25000" dirty="0">
                <a:ea typeface="新細明體" pitchFamily="18" charset="-120"/>
              </a:rPr>
              <a:t>1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i="1" dirty="0">
                <a:ea typeface="新細明體" pitchFamily="18" charset="-120"/>
              </a:rPr>
              <a:t>p</a:t>
            </a:r>
            <a:r>
              <a:rPr lang="en-US" altLang="zh-TW" baseline="-25000" dirty="0">
                <a:ea typeface="新細明體" pitchFamily="18" charset="-120"/>
              </a:rPr>
              <a:t>2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dirty="0">
                <a:ea typeface="新細明體" pitchFamily="18" charset="-120"/>
              </a:rPr>
              <a:t> …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i="1" dirty="0" err="1">
                <a:ea typeface="新細明體" pitchFamily="18" charset="-120"/>
              </a:rPr>
              <a:t>p</a:t>
            </a:r>
            <a:r>
              <a:rPr lang="en-US" altLang="zh-TW" i="1" baseline="-25000" dirty="0" err="1">
                <a:ea typeface="新細明體" pitchFamily="18" charset="-120"/>
              </a:rPr>
              <a:t>n</a:t>
            </a:r>
            <a:r>
              <a:rPr lang="en-US" altLang="zh-TW" dirty="0">
                <a:ea typeface="新細明體" pitchFamily="18" charset="-120"/>
              </a:rPr>
              <a:t/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of </a:t>
            </a:r>
            <a:r>
              <a:rPr lang="en-US" altLang="zh-TW" i="1" dirty="0">
                <a:ea typeface="新細明體" pitchFamily="18" charset="-120"/>
              </a:rPr>
              <a:t>n</a:t>
            </a:r>
            <a:r>
              <a:rPr lang="en-US" altLang="zh-TW" dirty="0">
                <a:ea typeface="新細明體" pitchFamily="18" charset="-120"/>
              </a:rPr>
              <a:t> propositions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will have 2</a:t>
            </a:r>
            <a:r>
              <a:rPr lang="en-US" altLang="zh-TW" i="1" baseline="30000" dirty="0">
                <a:ea typeface="新細明體" pitchFamily="18" charset="-120"/>
              </a:rPr>
              <a:t>n</a:t>
            </a:r>
            <a:r>
              <a:rPr lang="en-US" altLang="zh-TW" dirty="0">
                <a:ea typeface="新細明體" pitchFamily="18" charset="-120"/>
              </a:rPr>
              <a:t> rows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in its truth table.</a:t>
            </a:r>
          </a:p>
          <a:p>
            <a:endParaRPr lang="en-US" altLang="zh-TW" dirty="0" smtClean="0">
              <a:solidFill>
                <a:schemeClr val="accent2"/>
              </a:solidFill>
              <a:ea typeface="新細明體" pitchFamily="18" charset="-120"/>
            </a:endParaRPr>
          </a:p>
          <a:p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¬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and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 operations together are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sufficient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to express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any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Boolean truth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table (universal)!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15</a:t>
            </a:fld>
            <a:endParaRPr lang="en-US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8534400" y="1207008"/>
            <a:ext cx="1389676" cy="830997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TW" sz="2400" dirty="0">
                <a:latin typeface="Cambria" panose="02040503050406030204" pitchFamily="18" charset="0"/>
                <a:ea typeface="新細明體" pitchFamily="18" charset="-120"/>
              </a:rPr>
              <a:t>Operand </a:t>
            </a:r>
            <a:endParaRPr lang="en-US" altLang="zh-TW" sz="2400" dirty="0" smtClean="0">
              <a:latin typeface="Cambria" panose="02040503050406030204" pitchFamily="18" charset="0"/>
              <a:ea typeface="新細明體" pitchFamily="18" charset="-120"/>
            </a:endParaRPr>
          </a:p>
          <a:p>
            <a:r>
              <a:rPr lang="en-US" altLang="zh-TW" sz="2400" dirty="0" smtClean="0">
                <a:latin typeface="Cambria" panose="02040503050406030204" pitchFamily="18" charset="0"/>
                <a:ea typeface="新細明體" pitchFamily="18" charset="-120"/>
              </a:rPr>
              <a:t>columns</a:t>
            </a:r>
            <a:endParaRPr lang="en-US" altLang="zh-TW" sz="2400" dirty="0"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34398" y="4425380"/>
            <a:ext cx="1934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# rows = 2</a:t>
            </a:r>
            <a:r>
              <a:rPr lang="en-US" altLang="zh-TW" sz="2800" baseline="300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2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34397" y="4861797"/>
            <a:ext cx="3211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# rows = 2</a:t>
            </a:r>
            <a:r>
              <a:rPr lang="en-US" altLang="zh-TW" sz="2800" baseline="300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# of operands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8555038" y="2114550"/>
            <a:ext cx="24542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556626" y="2217738"/>
            <a:ext cx="2451100" cy="2300287"/>
            <a:chOff x="8556626" y="2217738"/>
            <a:chExt cx="2451100" cy="2300287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8559801" y="2232025"/>
              <a:ext cx="676275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9236076" y="2232025"/>
              <a:ext cx="7953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0031413" y="2232025"/>
              <a:ext cx="9731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9236076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0031413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8556626" y="26876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8556626" y="31448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8556626" y="36020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8556626" y="40576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855980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100455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8556626" y="2232025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8556626" y="45148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8639176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9313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0110788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0394951" y="2217738"/>
              <a:ext cx="2324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sym typeface="Symbol" panose="05050102010706020507" pitchFamily="18" charset="2"/>
                </a:rPr>
                <a:t>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10710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8639176" y="269240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9313863" y="269240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10110788" y="269240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8639176" y="3151188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9313863" y="315118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10110788" y="3151188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8639176" y="360521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9313863" y="3605213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10110788" y="3605213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8639176" y="406241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9313863" y="406241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10110788" y="406241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66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animBg="1"/>
      <p:bldP spid="4" grpId="0"/>
      <p:bldP spid="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TW" sz="3200" dirty="0" smtClean="0">
                <a:ea typeface="新細明體" pitchFamily="18" charset="-120"/>
              </a:rPr>
              <a:t>Conjunction </a:t>
            </a:r>
            <a:r>
              <a:rPr lang="en-US" altLang="zh-TW" sz="3200" i="1" dirty="0" smtClean="0">
                <a:ea typeface="新細明體" pitchFamily="18" charset="-120"/>
              </a:rPr>
              <a:t>p</a:t>
            </a:r>
            <a:r>
              <a:rPr lang="en-US" altLang="zh-TW" sz="3200" baseline="-25000" dirty="0" smtClean="0">
                <a:ea typeface="新細明體" pitchFamily="18" charset="-120"/>
              </a:rPr>
              <a:t>1</a:t>
            </a:r>
            <a:r>
              <a:rPr lang="en-US" altLang="zh-TW" sz="3200" dirty="0" smtClean="0">
                <a:ea typeface="新細明體" pitchFamily="18" charset="-120"/>
              </a:rPr>
              <a:t>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sz="3200" dirty="0">
                <a:ea typeface="新細明體" pitchFamily="18" charset="-120"/>
              </a:rPr>
              <a:t> </a:t>
            </a:r>
            <a:r>
              <a:rPr lang="en-US" altLang="zh-TW" sz="3200" i="1" dirty="0">
                <a:ea typeface="新細明體" pitchFamily="18" charset="-120"/>
              </a:rPr>
              <a:t>p</a:t>
            </a:r>
            <a:r>
              <a:rPr lang="en-US" altLang="zh-TW" sz="3200" baseline="-25000" dirty="0">
                <a:ea typeface="新細明體" pitchFamily="18" charset="-120"/>
              </a:rPr>
              <a:t>2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sz="3200" dirty="0">
                <a:ea typeface="新細明體" pitchFamily="18" charset="-120"/>
              </a:rPr>
              <a:t> …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sz="3200" dirty="0">
                <a:ea typeface="新細明體" pitchFamily="18" charset="-120"/>
              </a:rPr>
              <a:t> </a:t>
            </a:r>
            <a:r>
              <a:rPr lang="en-US" altLang="zh-TW" sz="3200" i="1" dirty="0" err="1" smtClean="0">
                <a:ea typeface="新細明體" pitchFamily="18" charset="-120"/>
              </a:rPr>
              <a:t>p</a:t>
            </a:r>
            <a:r>
              <a:rPr lang="en-US" altLang="zh-TW" sz="3200" i="1" baseline="-25000" dirty="0" err="1" smtClean="0">
                <a:ea typeface="新細明體" pitchFamily="18" charset="-120"/>
              </a:rPr>
              <a:t>n</a:t>
            </a:r>
            <a:r>
              <a:rPr lang="en-US" altLang="zh-TW" sz="3200" i="1" baseline="-25000" dirty="0" smtClean="0">
                <a:ea typeface="新細明體" pitchFamily="18" charset="-120"/>
              </a:rPr>
              <a:t> </a:t>
            </a:r>
            <a:r>
              <a:rPr lang="en-US" altLang="zh-TW" sz="3200" dirty="0" smtClean="0">
                <a:ea typeface="新細明體" pitchFamily="18" charset="-120"/>
              </a:rPr>
              <a:t>of </a:t>
            </a:r>
            <a:r>
              <a:rPr lang="en-US" altLang="zh-TW" sz="3200" i="1" dirty="0">
                <a:ea typeface="新細明體" pitchFamily="18" charset="-120"/>
              </a:rPr>
              <a:t>n</a:t>
            </a:r>
            <a:r>
              <a:rPr lang="en-US" altLang="zh-TW" sz="3200" dirty="0">
                <a:ea typeface="新細明體" pitchFamily="18" charset="-120"/>
              </a:rPr>
              <a:t> </a:t>
            </a:r>
            <a:r>
              <a:rPr lang="en-US" altLang="zh-TW" sz="3200" dirty="0" smtClean="0">
                <a:ea typeface="新細明體" pitchFamily="18" charset="-120"/>
              </a:rPr>
              <a:t>propositions will </a:t>
            </a:r>
            <a:r>
              <a:rPr lang="en-US" altLang="zh-TW" sz="3200" dirty="0">
                <a:ea typeface="新細明體" pitchFamily="18" charset="-120"/>
              </a:rPr>
              <a:t>have 2</a:t>
            </a:r>
            <a:r>
              <a:rPr lang="en-US" altLang="zh-TW" sz="3200" i="1" baseline="30000" dirty="0">
                <a:ea typeface="新細明體" pitchFamily="18" charset="-120"/>
              </a:rPr>
              <a:t>n</a:t>
            </a:r>
            <a:r>
              <a:rPr lang="en-US" altLang="zh-TW" sz="3200" dirty="0">
                <a:ea typeface="新細明體" pitchFamily="18" charset="-120"/>
              </a:rPr>
              <a:t> </a:t>
            </a:r>
            <a:r>
              <a:rPr lang="en-US" altLang="zh-TW" sz="3200" dirty="0" smtClean="0">
                <a:ea typeface="新細明體" pitchFamily="18" charset="-120"/>
              </a:rPr>
              <a:t>rows in </a:t>
            </a:r>
            <a:r>
              <a:rPr lang="en-US" altLang="zh-TW" sz="3200" dirty="0">
                <a:ea typeface="新細明體" pitchFamily="18" charset="-120"/>
              </a:rPr>
              <a:t>its truth table.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idx="1"/>
          </p:nvPr>
        </p:nvSpPr>
        <p:spPr>
          <a:xfrm>
            <a:off x="820738" y="1282828"/>
            <a:ext cx="10515600" cy="4876800"/>
          </a:xfrm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TW" dirty="0">
                <a:ea typeface="新細明體" pitchFamily="18" charset="-120"/>
              </a:rPr>
              <a:t># rows = 2</a:t>
            </a:r>
            <a:r>
              <a:rPr lang="en-US" altLang="zh-TW" baseline="30000" dirty="0">
                <a:ea typeface="新細明體" pitchFamily="18" charset="-120"/>
              </a:rPr>
              <a:t># of operands</a:t>
            </a:r>
            <a:endParaRPr lang="en-US" dirty="0"/>
          </a:p>
          <a:p>
            <a:endParaRPr lang="en-US" altLang="zh-TW" dirty="0" smtClean="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055348" y="133220"/>
            <a:ext cx="707571" cy="365125"/>
          </a:xfrm>
        </p:spPr>
        <p:txBody>
          <a:bodyPr/>
          <a:lstStyle/>
          <a:p>
            <a:fld id="{34B02C18-DFBA-4312-8778-F8C611940432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218207"/>
              </p:ext>
            </p:extLst>
          </p:nvPr>
        </p:nvGraphicFramePr>
        <p:xfrm>
          <a:off x="866775" y="1981982"/>
          <a:ext cx="148272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200">
                  <a:extLst>
                    <a:ext uri="{9D8B030D-6E8A-4147-A177-3AD203B41FA5}">
                      <a16:colId xmlns:a16="http://schemas.microsoft.com/office/drawing/2014/main" val="3065536435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2034239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4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40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1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400" i="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2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980568"/>
                  </a:ext>
                </a:extLst>
              </a:tr>
              <a:tr h="30401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485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49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624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81179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695466"/>
              </p:ext>
            </p:extLst>
          </p:nvPr>
        </p:nvGraphicFramePr>
        <p:xfrm>
          <a:off x="5154905" y="1067582"/>
          <a:ext cx="152212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995">
                  <a:extLst>
                    <a:ext uri="{9D8B030D-6E8A-4147-A177-3AD203B41FA5}">
                      <a16:colId xmlns:a16="http://schemas.microsoft.com/office/drawing/2014/main" val="2780090462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3177118586"/>
                    </a:ext>
                  </a:extLst>
                </a:gridCol>
                <a:gridCol w="504825">
                  <a:extLst>
                    <a:ext uri="{9D8B030D-6E8A-4147-A177-3AD203B41FA5}">
                      <a16:colId xmlns:a16="http://schemas.microsoft.com/office/drawing/2014/main" val="306431490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1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i="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2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i="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3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14971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82965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5023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303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3274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1860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08068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80382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621896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128072"/>
              </p:ext>
            </p:extLst>
          </p:nvPr>
        </p:nvGraphicFramePr>
        <p:xfrm>
          <a:off x="7296390" y="91945"/>
          <a:ext cx="1929104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276">
                  <a:extLst>
                    <a:ext uri="{9D8B030D-6E8A-4147-A177-3AD203B41FA5}">
                      <a16:colId xmlns:a16="http://schemas.microsoft.com/office/drawing/2014/main" val="2780090462"/>
                    </a:ext>
                  </a:extLst>
                </a:gridCol>
                <a:gridCol w="482276">
                  <a:extLst>
                    <a:ext uri="{9D8B030D-6E8A-4147-A177-3AD203B41FA5}">
                      <a16:colId xmlns:a16="http://schemas.microsoft.com/office/drawing/2014/main" val="3177118586"/>
                    </a:ext>
                  </a:extLst>
                </a:gridCol>
                <a:gridCol w="482276">
                  <a:extLst>
                    <a:ext uri="{9D8B030D-6E8A-4147-A177-3AD203B41FA5}">
                      <a16:colId xmlns:a16="http://schemas.microsoft.com/office/drawing/2014/main" val="3064314907"/>
                    </a:ext>
                  </a:extLst>
                </a:gridCol>
                <a:gridCol w="482276">
                  <a:extLst>
                    <a:ext uri="{9D8B030D-6E8A-4147-A177-3AD203B41FA5}">
                      <a16:colId xmlns:a16="http://schemas.microsoft.com/office/drawing/2014/main" val="4058391200"/>
                    </a:ext>
                  </a:extLst>
                </a:gridCol>
              </a:tblGrid>
              <a:tr h="326578">
                <a:tc>
                  <a:txBody>
                    <a:bodyPr/>
                    <a:lstStyle/>
                    <a:p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1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i="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2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i="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3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i="1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lang="en-US" altLang="zh-TW" sz="2000" i="0" baseline="-25000" dirty="0" smtClean="0">
                          <a:latin typeface="Cambria" panose="02040503050406030204" pitchFamily="18" charset="0"/>
                          <a:ea typeface="新細明體" pitchFamily="18" charset="-120"/>
                        </a:rPr>
                        <a:t>4</a:t>
                      </a:r>
                      <a:endParaRPr lang="en-US" sz="2000" dirty="0" smtClean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149712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829653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502300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303747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327459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186023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080689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803825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621896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403414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935323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791744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719299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444584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58936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F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373640"/>
                  </a:ext>
                </a:extLst>
              </a:tr>
              <a:tr h="326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T</a:t>
                      </a:r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91090"/>
                  </a:ext>
                </a:extLst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759209" y="4343802"/>
            <a:ext cx="2489464" cy="56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TW" sz="28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# rows = 2</a:t>
            </a:r>
            <a:r>
              <a:rPr lang="en-US" altLang="zh-TW" sz="2800" baseline="300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2</a:t>
            </a:r>
            <a:r>
              <a:rPr lang="en-US" altLang="zh-TW" sz="28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 = 4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00841" y="4631252"/>
            <a:ext cx="2489464" cy="56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TW" sz="28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# rows = 2</a:t>
            </a:r>
            <a:r>
              <a:rPr lang="en-US" altLang="zh-TW" sz="2800" baseline="300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3</a:t>
            </a:r>
            <a:r>
              <a:rPr lang="en-US" altLang="zh-TW" sz="28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 = 8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336160" y="3101650"/>
            <a:ext cx="2662588" cy="56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TW" sz="2800" dirty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# rows = </a:t>
            </a:r>
            <a:r>
              <a:rPr lang="en-US" altLang="zh-TW" sz="28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2</a:t>
            </a:r>
            <a:r>
              <a:rPr lang="en-US" altLang="zh-TW" sz="2800" baseline="300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4 </a:t>
            </a:r>
            <a:r>
              <a:rPr lang="en-US" altLang="zh-TW" sz="2800" dirty="0" smtClean="0">
                <a:solidFill>
                  <a:srgbClr val="FFFF00"/>
                </a:solidFill>
                <a:latin typeface="Cambria" panose="02040503050406030204" pitchFamily="18" charset="0"/>
                <a:ea typeface="新細明體" pitchFamily="18" charset="-120"/>
              </a:rPr>
              <a:t>= 16</a:t>
            </a:r>
            <a:endParaRPr lang="en-US" sz="2800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15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The Disjunction </a:t>
            </a:r>
            <a:r>
              <a:rPr lang="en-US" altLang="zh-TW" dirty="0" smtClean="0">
                <a:ea typeface="新細明體" pitchFamily="18" charset="-120"/>
              </a:rPr>
              <a:t>Operator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(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OR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 </a:t>
            </a:r>
            <a:r>
              <a:rPr lang="en-US" altLang="zh-TW" dirty="0">
                <a:ea typeface="新細明體" pitchFamily="18" charset="-120"/>
              </a:rPr>
              <a:t>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”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Tx/>
              <a:buNone/>
            </a:pPr>
            <a:r>
              <a:rPr lang="en-US" altLang="zh-TW" dirty="0">
                <a:ea typeface="新細明體" pitchFamily="18" charset="-120"/>
              </a:rPr>
              <a:t>The binary </a:t>
            </a:r>
            <a:r>
              <a:rPr lang="en-US" altLang="zh-TW" i="1" dirty="0">
                <a:ea typeface="新細明體" pitchFamily="18" charset="-120"/>
              </a:rPr>
              <a:t>disjunction operator</a:t>
            </a:r>
            <a:r>
              <a:rPr lang="en-US" altLang="zh-TW" dirty="0">
                <a:ea typeface="新細明體" pitchFamily="18" charset="-120"/>
              </a:rPr>
              <a:t> 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” (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OR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 combines two propositions to form their logical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disjunction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.</a:t>
            </a:r>
          </a:p>
          <a:p>
            <a:pPr>
              <a:buFontTx/>
              <a:buNone/>
            </a:pPr>
            <a:r>
              <a:rPr lang="en-US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= “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My car has a bad engine.”</a:t>
            </a:r>
          </a:p>
          <a:p>
            <a:pPr>
              <a:buFontTx/>
              <a:buNone/>
            </a:pPr>
            <a:r>
              <a:rPr lang="en-US" altLang="zh-TW" i="1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q =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“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My car has a bad carburetor.”</a:t>
            </a:r>
          </a:p>
          <a:p>
            <a:pPr>
              <a:buFontTx/>
              <a:buNone/>
            </a:pPr>
            <a:r>
              <a:rPr lang="en-US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 </a:t>
            </a:r>
            <a:r>
              <a:rPr lang="en-US" altLang="zh-TW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=“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M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y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car has a bad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engine </a:t>
            </a:r>
            <a:r>
              <a:rPr lang="en-US" altLang="zh-TW" b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or</a:t>
            </a:r>
            <a:r>
              <a:rPr lang="en-US" altLang="zh-TW" b="1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</a:t>
            </a:r>
            <a:br>
              <a:rPr lang="en-US" altLang="zh-TW" b="1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b="1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     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my car has a bad carburetor.”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17</a:t>
            </a:fld>
            <a:endParaRPr lang="en-US"/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8077200" y="3810000"/>
            <a:ext cx="1828800" cy="53340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095" name="Group 15"/>
          <p:cNvGrpSpPr>
            <a:grpSpLocks/>
          </p:cNvGrpSpPr>
          <p:nvPr/>
        </p:nvGrpSpPr>
        <p:grpSpPr bwMode="auto">
          <a:xfrm>
            <a:off x="8229600" y="3962400"/>
            <a:ext cx="1600200" cy="533400"/>
            <a:chOff x="4224" y="2496"/>
            <a:chExt cx="1008" cy="336"/>
          </a:xfrm>
        </p:grpSpPr>
        <p:sp>
          <p:nvSpPr>
            <p:cNvPr id="46088" name="Freeform 8"/>
            <p:cNvSpPr>
              <a:spLocks/>
            </p:cNvSpPr>
            <p:nvPr/>
          </p:nvSpPr>
          <p:spPr bwMode="auto">
            <a:xfrm rot="1186273">
              <a:off x="4224" y="2496"/>
              <a:ext cx="432" cy="336"/>
            </a:xfrm>
            <a:custGeom>
              <a:avLst/>
              <a:gdLst>
                <a:gd name="T0" fmla="*/ 0 w 432"/>
                <a:gd name="T1" fmla="*/ 336 h 336"/>
                <a:gd name="T2" fmla="*/ 432 w 432"/>
                <a:gd name="T3" fmla="*/ 336 h 336"/>
                <a:gd name="T4" fmla="*/ 336 w 432"/>
                <a:gd name="T5" fmla="*/ 288 h 336"/>
                <a:gd name="T6" fmla="*/ 432 w 432"/>
                <a:gd name="T7" fmla="*/ 240 h 336"/>
                <a:gd name="T8" fmla="*/ 336 w 432"/>
                <a:gd name="T9" fmla="*/ 192 h 336"/>
                <a:gd name="T10" fmla="*/ 432 w 432"/>
                <a:gd name="T11" fmla="*/ 144 h 336"/>
                <a:gd name="T12" fmla="*/ 336 w 432"/>
                <a:gd name="T13" fmla="*/ 96 h 336"/>
                <a:gd name="T14" fmla="*/ 432 w 432"/>
                <a:gd name="T15" fmla="*/ 48 h 336"/>
                <a:gd name="T16" fmla="*/ 336 w 432"/>
                <a:gd name="T17" fmla="*/ 0 h 336"/>
                <a:gd name="T18" fmla="*/ 0 w 432"/>
                <a:gd name="T19" fmla="*/ 0 h 336"/>
                <a:gd name="T20" fmla="*/ 0 w 432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2" h="336">
                  <a:moveTo>
                    <a:pt x="0" y="336"/>
                  </a:moveTo>
                  <a:lnTo>
                    <a:pt x="432" y="336"/>
                  </a:lnTo>
                  <a:lnTo>
                    <a:pt x="336" y="288"/>
                  </a:lnTo>
                  <a:lnTo>
                    <a:pt x="432" y="240"/>
                  </a:lnTo>
                  <a:lnTo>
                    <a:pt x="336" y="192"/>
                  </a:lnTo>
                  <a:lnTo>
                    <a:pt x="432" y="144"/>
                  </a:lnTo>
                  <a:lnTo>
                    <a:pt x="336" y="96"/>
                  </a:lnTo>
                  <a:lnTo>
                    <a:pt x="432" y="48"/>
                  </a:lnTo>
                  <a:lnTo>
                    <a:pt x="336" y="0"/>
                  </a:lnTo>
                  <a:lnTo>
                    <a:pt x="0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89" name="Freeform 9"/>
            <p:cNvSpPr>
              <a:spLocks/>
            </p:cNvSpPr>
            <p:nvPr/>
          </p:nvSpPr>
          <p:spPr bwMode="auto">
            <a:xfrm rot="20413727" flipH="1">
              <a:off x="4800" y="2496"/>
              <a:ext cx="432" cy="336"/>
            </a:xfrm>
            <a:custGeom>
              <a:avLst/>
              <a:gdLst>
                <a:gd name="T0" fmla="*/ 0 w 432"/>
                <a:gd name="T1" fmla="*/ 336 h 336"/>
                <a:gd name="T2" fmla="*/ 432 w 432"/>
                <a:gd name="T3" fmla="*/ 336 h 336"/>
                <a:gd name="T4" fmla="*/ 336 w 432"/>
                <a:gd name="T5" fmla="*/ 288 h 336"/>
                <a:gd name="T6" fmla="*/ 432 w 432"/>
                <a:gd name="T7" fmla="*/ 240 h 336"/>
                <a:gd name="T8" fmla="*/ 336 w 432"/>
                <a:gd name="T9" fmla="*/ 192 h 336"/>
                <a:gd name="T10" fmla="*/ 432 w 432"/>
                <a:gd name="T11" fmla="*/ 144 h 336"/>
                <a:gd name="T12" fmla="*/ 336 w 432"/>
                <a:gd name="T13" fmla="*/ 96 h 336"/>
                <a:gd name="T14" fmla="*/ 432 w 432"/>
                <a:gd name="T15" fmla="*/ 48 h 336"/>
                <a:gd name="T16" fmla="*/ 336 w 432"/>
                <a:gd name="T17" fmla="*/ 0 h 336"/>
                <a:gd name="T18" fmla="*/ 0 w 432"/>
                <a:gd name="T19" fmla="*/ 0 h 336"/>
                <a:gd name="T20" fmla="*/ 0 w 432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2" h="336">
                  <a:moveTo>
                    <a:pt x="0" y="336"/>
                  </a:moveTo>
                  <a:lnTo>
                    <a:pt x="432" y="336"/>
                  </a:lnTo>
                  <a:lnTo>
                    <a:pt x="336" y="288"/>
                  </a:lnTo>
                  <a:lnTo>
                    <a:pt x="432" y="240"/>
                  </a:lnTo>
                  <a:lnTo>
                    <a:pt x="336" y="192"/>
                  </a:lnTo>
                  <a:lnTo>
                    <a:pt x="432" y="144"/>
                  </a:lnTo>
                  <a:lnTo>
                    <a:pt x="336" y="96"/>
                  </a:lnTo>
                  <a:lnTo>
                    <a:pt x="432" y="48"/>
                  </a:lnTo>
                  <a:lnTo>
                    <a:pt x="336" y="0"/>
                  </a:lnTo>
                  <a:lnTo>
                    <a:pt x="0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7336469" y="4575049"/>
            <a:ext cx="4605661" cy="2246769"/>
          </a:xfrm>
          <a:prstGeom prst="rect">
            <a:avLst/>
          </a:prstGeom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After the </a:t>
            </a:r>
            <a:r>
              <a:rPr lang="en-US" altLang="zh-TW" sz="2800" dirty="0" smtClean="0">
                <a:latin typeface="Cambria" panose="02040503050406030204" pitchFamily="18" charset="0"/>
                <a:ea typeface="新細明體" pitchFamily="18" charset="-120"/>
              </a:rPr>
              <a:t>downward-pointing </a:t>
            </a:r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“axe” of  “</a:t>
            </a:r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”</a:t>
            </a:r>
            <a:br>
              <a:rPr lang="en-US" altLang="zh-TW" sz="28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</a:br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splits the wood, you</a:t>
            </a:r>
            <a:br>
              <a:rPr lang="en-US" altLang="zh-TW" sz="28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</a:br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can take 1 piece OR the other, or both.</a:t>
            </a:r>
          </a:p>
        </p:txBody>
      </p:sp>
      <p:grpSp>
        <p:nvGrpSpPr>
          <p:cNvPr id="46097" name="Group 17"/>
          <p:cNvGrpSpPr>
            <a:grpSpLocks/>
          </p:cNvGrpSpPr>
          <p:nvPr/>
        </p:nvGrpSpPr>
        <p:grpSpPr bwMode="auto">
          <a:xfrm>
            <a:off x="8750300" y="2438401"/>
            <a:ext cx="1612900" cy="1890713"/>
            <a:chOff x="4552" y="1536"/>
            <a:chExt cx="1016" cy="1191"/>
          </a:xfrm>
        </p:grpSpPr>
        <p:sp>
          <p:nvSpPr>
            <p:cNvPr id="46085" name="AutoShape 5"/>
            <p:cNvSpPr>
              <a:spLocks noChangeArrowheads="1"/>
            </p:cNvSpPr>
            <p:nvPr/>
          </p:nvSpPr>
          <p:spPr bwMode="auto">
            <a:xfrm rot="5400000">
              <a:off x="4464" y="2208"/>
              <a:ext cx="528" cy="240"/>
            </a:xfrm>
            <a:prstGeom prst="homePlate">
              <a:avLst>
                <a:gd name="adj" fmla="val 76256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86" name="Rectangle 6"/>
            <p:cNvSpPr>
              <a:spLocks noChangeArrowheads="1"/>
            </p:cNvSpPr>
            <p:nvPr/>
          </p:nvSpPr>
          <p:spPr bwMode="auto">
            <a:xfrm>
              <a:off x="4848" y="2208"/>
              <a:ext cx="528" cy="96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0" name="Arc 10"/>
            <p:cNvSpPr>
              <a:spLocks/>
            </p:cNvSpPr>
            <p:nvPr/>
          </p:nvSpPr>
          <p:spPr bwMode="auto">
            <a:xfrm flipH="1">
              <a:off x="5088" y="1728"/>
              <a:ext cx="480" cy="4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1" name="Arc 11"/>
            <p:cNvSpPr>
              <a:spLocks/>
            </p:cNvSpPr>
            <p:nvPr/>
          </p:nvSpPr>
          <p:spPr bwMode="auto">
            <a:xfrm flipH="1">
              <a:off x="4992" y="1632"/>
              <a:ext cx="576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2" name="Arc 12"/>
            <p:cNvSpPr>
              <a:spLocks/>
            </p:cNvSpPr>
            <p:nvPr/>
          </p:nvSpPr>
          <p:spPr bwMode="auto">
            <a:xfrm flipH="1">
              <a:off x="4896" y="1536"/>
              <a:ext cx="672" cy="62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87" name="Text Box 7"/>
            <p:cNvSpPr txBox="1">
              <a:spLocks noChangeArrowheads="1"/>
            </p:cNvSpPr>
            <p:nvPr/>
          </p:nvSpPr>
          <p:spPr bwMode="auto">
            <a:xfrm>
              <a:off x="4552" y="2208"/>
              <a:ext cx="34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TW" altLang="en-US" sz="4800" b="1" dirty="0">
                  <a:effectLst>
                    <a:outerShdw blurRad="38100" dist="38100" dir="2700000" algn="tl">
                      <a:srgbClr val="FFFFFF"/>
                    </a:outerShdw>
                  </a:effectLst>
                  <a:ea typeface="新細明體" pitchFamily="18" charset="-120"/>
                  <a:sym typeface="Symbol" pitchFamily="18" charset="2"/>
                </a:rPr>
                <a:t></a:t>
              </a:r>
            </a:p>
          </p:txBody>
        </p:sp>
      </p:grp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2264229" y="5419726"/>
            <a:ext cx="4989507" cy="52322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zh-TW" sz="2800" dirty="0">
                <a:latin typeface="Cambria" panose="02040503050406030204" pitchFamily="18" charset="0"/>
                <a:ea typeface="新細明體" pitchFamily="18" charset="-120"/>
              </a:rPr>
              <a:t>Meaning</a:t>
            </a:r>
            <a:r>
              <a:rPr lang="en-US" altLang="zh-TW" sz="2400" dirty="0">
                <a:latin typeface="Cambria" panose="02040503050406030204" pitchFamily="18" charset="0"/>
                <a:ea typeface="新細明體" pitchFamily="18" charset="-120"/>
              </a:rPr>
              <a:t> is like “and/or” in English.</a:t>
            </a:r>
          </a:p>
        </p:txBody>
      </p:sp>
    </p:spTree>
    <p:extLst>
      <p:ext uri="{BB962C8B-B14F-4D97-AF65-F5344CB8AC3E}">
        <p14:creationId xmlns:p14="http://schemas.microsoft.com/office/powerpoint/2010/main" val="248796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6" grpId="0" animBg="1"/>
      <p:bldP spid="46096" grpId="1" animBg="1"/>
      <p:bldP spid="460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Disjunction Truth Table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988694" y="1603883"/>
            <a:ext cx="8528529" cy="4591644"/>
          </a:xfrm>
          <a:ln/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TW" sz="2800" dirty="0">
                <a:ea typeface="新細明體" pitchFamily="18" charset="-120"/>
              </a:rPr>
              <a:t>Note that </a:t>
            </a:r>
            <a:r>
              <a:rPr lang="en-US" altLang="zh-TW" sz="2800" i="1" dirty="0" smtClean="0">
                <a:ea typeface="新細明體" pitchFamily="18" charset="-120"/>
              </a:rPr>
              <a:t>p </a:t>
            </a: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 </a:t>
            </a:r>
            <a:r>
              <a:rPr lang="en-US" altLang="zh-TW" sz="2800" i="1" dirty="0" smtClean="0"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means that </a:t>
            </a:r>
            <a:r>
              <a:rPr lang="en-US" altLang="zh-TW" sz="2800" i="1" dirty="0"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 is true, </a:t>
            </a:r>
            <a:br>
              <a:rPr lang="en-US" altLang="zh-TW" sz="2800" dirty="0">
                <a:ea typeface="新細明體" pitchFamily="18" charset="-120"/>
                <a:sym typeface="Symbol" pitchFamily="18" charset="2"/>
              </a:rPr>
            </a:b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or </a:t>
            </a:r>
            <a:r>
              <a:rPr lang="en-US" altLang="zh-TW" sz="2800" i="1" dirty="0"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is true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, </a:t>
            </a:r>
            <a:r>
              <a:rPr lang="en-US" altLang="zh-TW" sz="2800" b="1" dirty="0">
                <a:ea typeface="新細明體" pitchFamily="18" charset="-120"/>
                <a:sym typeface="Symbol" pitchFamily="18" charset="2"/>
              </a:rPr>
              <a:t>or both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 are true!</a:t>
            </a:r>
          </a:p>
          <a:p>
            <a:pPr>
              <a:lnSpc>
                <a:spcPct val="120000"/>
              </a:lnSpc>
            </a:pP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So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, this operation 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is also called</a:t>
            </a:r>
            <a:b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sz="2800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inclusive 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OR</a:t>
            </a:r>
            <a:r>
              <a:rPr lang="en-US" altLang="zh-TW" sz="2800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, </a:t>
            </a:r>
            <a:r>
              <a:rPr lang="en-US" altLang="zh-TW" sz="28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because 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it </a:t>
            </a:r>
            <a:r>
              <a:rPr lang="en-US" altLang="zh-TW" sz="2800" b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includes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the</a:t>
            </a:r>
            <a:b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possibility that both </a:t>
            </a:r>
            <a:r>
              <a:rPr lang="en-US" altLang="zh-TW" sz="2800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and </a:t>
            </a:r>
            <a:r>
              <a:rPr lang="en-US" altLang="zh-TW" sz="2800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sz="28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are true.</a:t>
            </a:r>
          </a:p>
          <a:p>
            <a:pPr>
              <a:lnSpc>
                <a:spcPct val="120000"/>
              </a:lnSpc>
            </a:pP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¬</a:t>
            </a:r>
            <a:r>
              <a:rPr lang="en-US" altLang="zh-TW" sz="2800" dirty="0">
                <a:ea typeface="新細明體" pitchFamily="18" charset="-120"/>
                <a:sym typeface="Symbol" pitchFamily="18" charset="2"/>
              </a:rPr>
              <a:t>” and “” together are also </a:t>
            </a: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universal (</a:t>
            </a:r>
            <a:r>
              <a:rPr lang="en-US" altLang="zh-TW" sz="2800" dirty="0">
                <a:solidFill>
                  <a:schemeClr val="accent2"/>
                </a:solidFill>
                <a:sym typeface="Symbol" pitchFamily="18" charset="2"/>
              </a:rPr>
              <a:t>together are sufficient to express </a:t>
            </a:r>
            <a:r>
              <a:rPr lang="en-US" altLang="zh-TW" sz="2800" i="1" dirty="0">
                <a:solidFill>
                  <a:schemeClr val="accent2"/>
                </a:solidFill>
                <a:sym typeface="Symbol" pitchFamily="18" charset="2"/>
              </a:rPr>
              <a:t>any</a:t>
            </a:r>
            <a:r>
              <a:rPr lang="en-US" altLang="zh-TW" sz="2800" dirty="0">
                <a:solidFill>
                  <a:schemeClr val="accent2"/>
                </a:solidFill>
                <a:sym typeface="Symbol" pitchFamily="18" charset="2"/>
              </a:rPr>
              <a:t> Boolean truth table</a:t>
            </a:r>
            <a:r>
              <a:rPr lang="en-US" altLang="zh-TW" sz="2800" dirty="0" smtClean="0">
                <a:ea typeface="新細明體" pitchFamily="18" charset="-120"/>
                <a:sym typeface="Symbol" pitchFamily="18" charset="2"/>
              </a:rPr>
              <a:t>).</a:t>
            </a:r>
            <a:endParaRPr lang="en-US" altLang="zh-TW" sz="2800" dirty="0"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18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9487061" y="2001958"/>
            <a:ext cx="1830453" cy="1200329"/>
            <a:chOff x="9441440" y="1817453"/>
            <a:chExt cx="1830453" cy="1200329"/>
          </a:xfrm>
        </p:grpSpPr>
        <p:sp>
          <p:nvSpPr>
            <p:cNvPr id="47110" name="AutoShape 6"/>
            <p:cNvSpPr>
              <a:spLocks/>
            </p:cNvSpPr>
            <p:nvPr/>
          </p:nvSpPr>
          <p:spPr bwMode="auto">
            <a:xfrm>
              <a:off x="9441440" y="1922317"/>
              <a:ext cx="304800" cy="990600"/>
            </a:xfrm>
            <a:prstGeom prst="rightBrace">
              <a:avLst>
                <a:gd name="adj1" fmla="val 270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" name="Text Box 7"/>
            <p:cNvSpPr txBox="1">
              <a:spLocks noChangeArrowheads="1"/>
            </p:cNvSpPr>
            <p:nvPr/>
          </p:nvSpPr>
          <p:spPr bwMode="auto">
            <a:xfrm>
              <a:off x="9766609" y="1817453"/>
              <a:ext cx="1505284" cy="120032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  <a:t>Note</a:t>
              </a:r>
              <a:b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</a:br>
              <a: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  <a:t>difference</a:t>
              </a:r>
              <a:b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</a:br>
              <a: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  <a:t>from AND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906365" y="1207008"/>
            <a:ext cx="2451100" cy="2300287"/>
            <a:chOff x="8556626" y="2217738"/>
            <a:chExt cx="2451100" cy="2300287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8559801" y="2232025"/>
              <a:ext cx="676275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9236076" y="2232025"/>
              <a:ext cx="7953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0031413" y="2232025"/>
              <a:ext cx="9731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9236076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0031413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8556626" y="26876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8556626" y="31448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8556626" y="36020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8556626" y="40576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855980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1100455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8556626" y="2232025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8556626" y="45148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8639176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9313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10110788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0394951" y="2217738"/>
              <a:ext cx="2324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sym typeface="Symbol" panose="05050102010706020507" pitchFamily="18" charset="2"/>
                </a:rPr>
                <a:t>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0710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6988915" y="168167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7663602" y="168167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8460527" y="168167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6988915" y="2140458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7663602" y="214045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8460527" y="214045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6988915" y="259448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7663602" y="2594483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8460527" y="259448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6988915" y="305168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8" name="Rectangle 33"/>
          <p:cNvSpPr>
            <a:spLocks noChangeArrowheads="1"/>
          </p:cNvSpPr>
          <p:nvPr/>
        </p:nvSpPr>
        <p:spPr bwMode="auto">
          <a:xfrm>
            <a:off x="7663602" y="305168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8460527" y="305168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>
                <a:ea typeface="新細明體" pitchFamily="18" charset="-120"/>
              </a:rPr>
              <a:t>Nested Propositional Expressions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998376" y="1457039"/>
            <a:ext cx="9610530" cy="4791361"/>
          </a:xfrm>
          <a:ln/>
        </p:spPr>
        <p:txBody>
          <a:bodyPr>
            <a:normAutofit lnSpcReduction="10000"/>
          </a:bodyPr>
          <a:lstStyle/>
          <a:p>
            <a:r>
              <a:rPr lang="en-US" altLang="zh-TW" dirty="0">
                <a:ea typeface="新細明體" pitchFamily="18" charset="-120"/>
              </a:rPr>
              <a:t>Use parentheses to </a:t>
            </a:r>
            <a:r>
              <a:rPr lang="en-US" altLang="zh-TW" i="1" dirty="0">
                <a:ea typeface="新細明體" pitchFamily="18" charset="-120"/>
              </a:rPr>
              <a:t>group sub-expressions</a:t>
            </a:r>
            <a:r>
              <a:rPr lang="en-US" altLang="zh-TW" dirty="0">
                <a:ea typeface="新細明體" pitchFamily="18" charset="-120"/>
              </a:rPr>
              <a:t>: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“</a:t>
            </a:r>
            <a:r>
              <a:rPr lang="en-US" altLang="zh-TW" u="sng" dirty="0">
                <a:ea typeface="新細明體" pitchFamily="18" charset="-120"/>
              </a:rPr>
              <a:t>I just saw my old </a:t>
            </a:r>
            <a:r>
              <a:rPr lang="en-US" altLang="zh-TW" b="1" i="1" u="sng" dirty="0">
                <a:solidFill>
                  <a:schemeClr val="accent2"/>
                </a:solidFill>
                <a:ea typeface="新細明體" pitchFamily="18" charset="-120"/>
              </a:rPr>
              <a:t>f</a:t>
            </a:r>
            <a:r>
              <a:rPr lang="en-US" altLang="zh-TW" u="sng" dirty="0">
                <a:ea typeface="新細明體" pitchFamily="18" charset="-120"/>
              </a:rPr>
              <a:t>riend</a:t>
            </a:r>
            <a:r>
              <a:rPr lang="en-US" altLang="zh-TW" dirty="0">
                <a:ea typeface="新細明體" pitchFamily="18" charset="-120"/>
              </a:rPr>
              <a:t>, and </a:t>
            </a:r>
            <a:r>
              <a:rPr lang="en-US" altLang="zh-TW" u="sng" dirty="0" smtClean="0">
                <a:ea typeface="新細明體" pitchFamily="18" charset="-120"/>
              </a:rPr>
              <a:t>he’s </a:t>
            </a:r>
            <a:r>
              <a:rPr lang="en-US" altLang="zh-TW" b="1" i="1" u="sng" dirty="0">
                <a:solidFill>
                  <a:schemeClr val="accent2"/>
                </a:solidFill>
                <a:ea typeface="新細明體" pitchFamily="18" charset="-120"/>
              </a:rPr>
              <a:t>g</a:t>
            </a:r>
            <a:r>
              <a:rPr lang="en-US" altLang="zh-TW" u="sng" dirty="0">
                <a:ea typeface="新細明體" pitchFamily="18" charset="-120"/>
              </a:rPr>
              <a:t>rown</a:t>
            </a:r>
            <a:r>
              <a:rPr lang="en-US" altLang="zh-TW" dirty="0">
                <a:ea typeface="新細明體" pitchFamily="18" charset="-120"/>
              </a:rPr>
              <a:t> or </a:t>
            </a:r>
            <a:r>
              <a:rPr lang="en-US" altLang="zh-TW" u="sng" dirty="0">
                <a:ea typeface="新細明體" pitchFamily="18" charset="-120"/>
              </a:rPr>
              <a:t>I’ve </a:t>
            </a:r>
            <a:r>
              <a:rPr lang="en-US" altLang="zh-TW" b="1" i="1" u="sng" dirty="0">
                <a:solidFill>
                  <a:schemeClr val="accent2"/>
                </a:solidFill>
                <a:ea typeface="新細明體" pitchFamily="18" charset="-120"/>
              </a:rPr>
              <a:t>s</a:t>
            </a:r>
            <a:r>
              <a:rPr lang="en-US" altLang="zh-TW" u="sng" dirty="0">
                <a:ea typeface="新細明體" pitchFamily="18" charset="-120"/>
              </a:rPr>
              <a:t>hrunk</a:t>
            </a:r>
            <a:r>
              <a:rPr lang="en-US" altLang="zh-TW" dirty="0" smtClean="0">
                <a:ea typeface="新細明體" pitchFamily="18" charset="-120"/>
              </a:rPr>
              <a:t>.”</a:t>
            </a:r>
          </a:p>
          <a:p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</a:rPr>
              <a:t>= </a:t>
            </a:r>
            <a:r>
              <a:rPr lang="en-US" altLang="zh-TW" b="1" i="1" dirty="0">
                <a:solidFill>
                  <a:schemeClr val="accent2"/>
                </a:solidFill>
                <a:ea typeface="新細明體" pitchFamily="18" charset="-120"/>
              </a:rPr>
              <a:t>f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 (</a:t>
            </a:r>
            <a:r>
              <a:rPr lang="en-US" altLang="zh-TW" b="1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g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 </a:t>
            </a:r>
            <a:r>
              <a:rPr lang="en-US" altLang="zh-TW" b="1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s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  (</a:t>
            </a:r>
            <a:r>
              <a:rPr lang="en-US" altLang="zh-TW" i="1" dirty="0">
                <a:ea typeface="新細明體" pitchFamily="18" charset="-120"/>
              </a:rPr>
              <a:t>f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g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 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s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   would mean something different</a:t>
            </a:r>
          </a:p>
          <a:p>
            <a:pPr lvl="1"/>
            <a:r>
              <a:rPr lang="en-US" altLang="zh-TW" i="1" dirty="0">
                <a:ea typeface="新細明體" pitchFamily="18" charset="-120"/>
              </a:rPr>
              <a:t>  f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g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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s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    would be ambiguous</a:t>
            </a:r>
          </a:p>
          <a:p>
            <a:r>
              <a:rPr lang="en-US" altLang="zh-TW" dirty="0">
                <a:ea typeface="新細明體" pitchFamily="18" charset="-120"/>
                <a:sym typeface="Symbol" pitchFamily="18" charset="2"/>
              </a:rPr>
              <a:t>By convention, “</a:t>
            </a:r>
            <a:r>
              <a:rPr lang="en-US" altLang="zh-TW" dirty="0">
                <a:ea typeface="新細明體" pitchFamily="18" charset="-120"/>
              </a:rPr>
              <a:t>¬” takes </a:t>
            </a:r>
            <a:r>
              <a:rPr lang="en-US" altLang="zh-TW" i="1" dirty="0">
                <a:ea typeface="新細明體" pitchFamily="18" charset="-120"/>
              </a:rPr>
              <a:t>precedence</a:t>
            </a:r>
            <a:r>
              <a:rPr lang="en-US" altLang="zh-TW" dirty="0">
                <a:ea typeface="新細明體" pitchFamily="18" charset="-120"/>
              </a:rPr>
              <a:t> over both 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</a:t>
            </a:r>
            <a:r>
              <a:rPr lang="en-US" altLang="zh-TW" dirty="0">
                <a:ea typeface="新細明體" pitchFamily="18" charset="-120"/>
              </a:rPr>
              <a:t>” and 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”.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  ¬</a:t>
            </a:r>
            <a:r>
              <a:rPr lang="en-US" altLang="zh-TW" i="1" dirty="0">
                <a:ea typeface="新細明體" pitchFamily="18" charset="-120"/>
              </a:rPr>
              <a:t>s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 </a:t>
            </a:r>
            <a:r>
              <a:rPr lang="en-US" altLang="zh-TW" i="1" dirty="0">
                <a:ea typeface="新細明體" pitchFamily="18" charset="-120"/>
              </a:rPr>
              <a:t>f</a:t>
            </a:r>
            <a:r>
              <a:rPr lang="en-US" altLang="zh-TW" dirty="0">
                <a:ea typeface="新細明體" pitchFamily="18" charset="-120"/>
              </a:rPr>
              <a:t>   means   (¬</a:t>
            </a:r>
            <a:r>
              <a:rPr lang="en-US" altLang="zh-TW" i="1" dirty="0">
                <a:ea typeface="新細明體" pitchFamily="18" charset="-120"/>
              </a:rPr>
              <a:t>s</a:t>
            </a:r>
            <a:r>
              <a:rPr lang="en-US" altLang="zh-TW" dirty="0">
                <a:ea typeface="新細明體" pitchFamily="18" charset="-120"/>
              </a:rPr>
              <a:t>)</a:t>
            </a:r>
            <a:r>
              <a:rPr lang="en-US" altLang="zh-TW" i="1" dirty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 </a:t>
            </a:r>
            <a:r>
              <a:rPr lang="en-US" altLang="zh-TW" i="1" dirty="0">
                <a:ea typeface="新細明體" pitchFamily="18" charset="-120"/>
              </a:rPr>
              <a:t>f  </a:t>
            </a:r>
            <a:r>
              <a:rPr lang="en-US" altLang="zh-TW" dirty="0">
                <a:ea typeface="新細明體" pitchFamily="18" charset="-120"/>
              </a:rPr>
              <a:t>,   </a:t>
            </a:r>
            <a:r>
              <a:rPr lang="en-US" altLang="zh-TW" b="1" dirty="0">
                <a:ea typeface="新細明體" pitchFamily="18" charset="-120"/>
              </a:rPr>
              <a:t>not   </a:t>
            </a:r>
            <a:r>
              <a:rPr lang="en-US" altLang="zh-TW" dirty="0">
                <a:ea typeface="新細明體" pitchFamily="18" charset="-120"/>
              </a:rPr>
              <a:t>¬ (</a:t>
            </a:r>
            <a:r>
              <a:rPr lang="en-US" altLang="zh-TW" i="1" dirty="0">
                <a:ea typeface="新細明體" pitchFamily="18" charset="-120"/>
              </a:rPr>
              <a:t>s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 </a:t>
            </a:r>
            <a:r>
              <a:rPr lang="en-US" altLang="zh-TW" i="1" dirty="0">
                <a:ea typeface="新細明體" pitchFamily="18" charset="-120"/>
              </a:rPr>
              <a:t>f</a:t>
            </a:r>
            <a:r>
              <a:rPr lang="en-US" altLang="zh-TW" dirty="0">
                <a:ea typeface="新細明體" pitchFamily="18" charset="-120"/>
              </a:rPr>
              <a:t>)</a:t>
            </a:r>
            <a:endParaRPr lang="en-US" altLang="zh-TW" i="1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19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7070868" y="5576514"/>
            <a:ext cx="1487843" cy="145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35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ea typeface="新細明體" pitchFamily="18" charset="-120"/>
              </a:rPr>
              <a:t>Course Outline (as per Rosen)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58913852"/>
              </p:ext>
            </p:extLst>
          </p:nvPr>
        </p:nvGraphicFramePr>
        <p:xfrm>
          <a:off x="1513115" y="1371695"/>
          <a:ext cx="8882435" cy="4709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9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4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57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5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Cambria" panose="02040503050406030204" pitchFamily="18" charset="0"/>
                        </a:rPr>
                        <a:t>Ch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Topics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Included Sections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Cambria" panose="02040503050406030204" pitchFamily="18" charset="0"/>
                        </a:rPr>
                        <a:t>Wks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00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3200" b="1" dirty="0">
                        <a:solidFill>
                          <a:srgbClr val="FFFF00"/>
                        </a:solidFill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00"/>
                          </a:solidFill>
                          <a:effectLst/>
                          <a:latin typeface="Cambria" panose="02040503050406030204" pitchFamily="18" charset="0"/>
                        </a:rPr>
                        <a:t>Logic and Proofs</a:t>
                      </a:r>
                      <a:endParaRPr lang="en-US" sz="3200" b="1" dirty="0">
                        <a:solidFill>
                          <a:srgbClr val="FFFF00"/>
                        </a:solidFill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00"/>
                          </a:solidFill>
                          <a:effectLst/>
                          <a:latin typeface="Cambria" panose="02040503050406030204" pitchFamily="18" charset="0"/>
                        </a:rPr>
                        <a:t>1.1 – 1.6, 1.8</a:t>
                      </a:r>
                      <a:endParaRPr lang="en-US" sz="3200" b="1" dirty="0">
                        <a:solidFill>
                          <a:srgbClr val="FFFF00"/>
                        </a:solidFill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FFFF00"/>
                          </a:solidFill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en-US" sz="3200" b="1" dirty="0">
                        <a:solidFill>
                          <a:srgbClr val="FFFF00"/>
                        </a:solidFill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Sets, Functions, Sequences and Sums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2.1 – 2.4, 2.5 up to theorem 3 p.174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Induction and Recursion 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5.1, 5.2, 5.3 (only tree examples. Generalized Induction is excluded)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Counting  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6.1 – 6.4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Discrete Probability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7.1, 7.2 (up to page 449</a:t>
                      </a: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)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1.5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8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</a:rPr>
                        <a:t>Advanced Counting Techniques</a:t>
                      </a:r>
                      <a:endParaRPr lang="en-US" sz="24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</a:rPr>
                        <a:t>8.1 (no dynamic programming), 8.2 (up to page 504)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1.5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4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A Simple Exercise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Let </a:t>
            </a:r>
            <a:r>
              <a:rPr lang="en-US" altLang="zh-TW" sz="3200" i="1" dirty="0" smtClean="0">
                <a:solidFill>
                  <a:schemeClr val="accent2"/>
                </a:solidFill>
                <a:ea typeface="新細明體" pitchFamily="18" charset="-120"/>
              </a:rPr>
              <a:t>p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= “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It rained last night”, </a:t>
            </a:r>
            <a:b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</a:b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    </a:t>
            </a:r>
            <a:r>
              <a:rPr lang="en-US" altLang="zh-TW" sz="3200" i="1" dirty="0" smtClean="0">
                <a:solidFill>
                  <a:schemeClr val="accent2"/>
                </a:solidFill>
                <a:ea typeface="新細明體" pitchFamily="18" charset="-120"/>
              </a:rPr>
              <a:t>q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= “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The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sprinklers</a:t>
            </a:r>
            <a:r>
              <a:rPr lang="ar-SA" altLang="zh-TW" sz="32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ar-SA" altLang="zh-TW" sz="1000" dirty="0" err="1">
                <a:solidFill>
                  <a:schemeClr val="accent2"/>
                </a:solidFill>
                <a:ea typeface="新細明體" pitchFamily="18" charset="-120"/>
              </a:rPr>
              <a:t>المرشات</a:t>
            </a:r>
            <a:r>
              <a:rPr lang="ar-SA" altLang="zh-TW" sz="10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came 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on last night,” </a:t>
            </a:r>
            <a:b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</a:b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     </a:t>
            </a:r>
            <a:r>
              <a:rPr lang="en-US" altLang="zh-TW" sz="3200" i="1" dirty="0" smtClean="0">
                <a:solidFill>
                  <a:schemeClr val="accent2"/>
                </a:solidFill>
                <a:ea typeface="新細明體" pitchFamily="18" charset="-120"/>
              </a:rPr>
              <a:t>r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= “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The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lawn</a:t>
            </a:r>
            <a:r>
              <a:rPr lang="ar-SA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ar-SA" altLang="zh-TW" sz="900" dirty="0">
                <a:solidFill>
                  <a:schemeClr val="accent2"/>
                </a:solidFill>
                <a:ea typeface="新細明體" pitchFamily="18" charset="-120"/>
              </a:rPr>
              <a:t>العشب </a:t>
            </a:r>
            <a:r>
              <a:rPr lang="en-US" altLang="zh-TW" sz="9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was wet this morning.”</a:t>
            </a:r>
          </a:p>
          <a:p>
            <a:pPr>
              <a:buFontTx/>
              <a:buNone/>
            </a:pPr>
            <a:r>
              <a:rPr lang="en-US" altLang="zh-TW" sz="3200" dirty="0">
                <a:ea typeface="新細明體" pitchFamily="18" charset="-120"/>
              </a:rPr>
              <a:t>Translate each of the following into English:</a:t>
            </a:r>
          </a:p>
          <a:p>
            <a:pPr>
              <a:buFontTx/>
              <a:buNone/>
            </a:pP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¬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</a:rPr>
              <a:t>p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               = </a:t>
            </a:r>
          </a:p>
          <a:p>
            <a:pPr>
              <a:buFontTx/>
              <a:buNone/>
            </a:pP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</a:rPr>
              <a:t>r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 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¬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</a:rPr>
              <a:t>p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         = </a:t>
            </a:r>
          </a:p>
          <a:p>
            <a:pPr>
              <a:buFontTx/>
              <a:buNone/>
            </a:pPr>
            <a:endParaRPr lang="en-US" altLang="zh-TW" sz="3200" dirty="0" smtClean="0">
              <a:solidFill>
                <a:schemeClr val="accent2"/>
              </a:solidFill>
              <a:ea typeface="新細明體" pitchFamily="18" charset="-120"/>
            </a:endParaRPr>
          </a:p>
          <a:p>
            <a:pPr>
              <a:buFontTx/>
              <a:buNone/>
            </a:pP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¬ 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</a:rPr>
              <a:t>r 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 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 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 =</a:t>
            </a:r>
            <a:endParaRPr lang="en-US" altLang="zh-TW" sz="3200" dirty="0">
              <a:solidFill>
                <a:schemeClr val="accent2"/>
              </a:solidFill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20</a:t>
            </a:fld>
            <a:endParaRPr lang="en-US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150145" y="3279710"/>
            <a:ext cx="4876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800" dirty="0">
                <a:ea typeface="新細明體" pitchFamily="18" charset="-120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It </a:t>
            </a:r>
            <a:r>
              <a:rPr lang="en-US" altLang="zh-TW" sz="2800" dirty="0" err="1" smtClean="0">
                <a:ea typeface="新細明體" pitchFamily="18" charset="-120"/>
              </a:rPr>
              <a:t>didnot</a:t>
            </a:r>
            <a:r>
              <a:rPr lang="en-US" altLang="zh-TW" sz="2800" dirty="0" smtClean="0">
                <a:ea typeface="新細明體" pitchFamily="18" charset="-120"/>
              </a:rPr>
              <a:t> </a:t>
            </a:r>
            <a:r>
              <a:rPr lang="en-US" altLang="zh-TW" sz="2800" dirty="0">
                <a:ea typeface="新細明體" pitchFamily="18" charset="-120"/>
              </a:rPr>
              <a:t>rain last night.”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150145" y="3730753"/>
            <a:ext cx="550163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800" dirty="0">
                <a:solidFill>
                  <a:schemeClr val="accent5"/>
                </a:solidFill>
                <a:ea typeface="新細明體" pitchFamily="18" charset="-120"/>
              </a:rPr>
              <a:t>“The lawn was wet this morning, </a:t>
            </a:r>
            <a:r>
              <a:rPr lang="en-US" altLang="zh-TW" sz="2800" dirty="0" smtClean="0">
                <a:solidFill>
                  <a:schemeClr val="accent5"/>
                </a:solidFill>
                <a:ea typeface="新細明體" pitchFamily="18" charset="-120"/>
              </a:rPr>
              <a:t>and it </a:t>
            </a:r>
            <a:r>
              <a:rPr lang="en-US" altLang="zh-TW" sz="2800" dirty="0" err="1" smtClean="0">
                <a:solidFill>
                  <a:schemeClr val="accent5"/>
                </a:solidFill>
                <a:ea typeface="新細明體" pitchFamily="18" charset="-120"/>
              </a:rPr>
              <a:t>didnot</a:t>
            </a:r>
            <a:r>
              <a:rPr lang="en-US" altLang="zh-TW" sz="2800" dirty="0" smtClean="0">
                <a:solidFill>
                  <a:schemeClr val="accent5"/>
                </a:solidFill>
                <a:ea typeface="新細明體" pitchFamily="18" charset="-120"/>
              </a:rPr>
              <a:t> </a:t>
            </a:r>
            <a:r>
              <a:rPr lang="en-US" altLang="zh-TW" sz="2800" dirty="0">
                <a:solidFill>
                  <a:schemeClr val="accent5"/>
                </a:solidFill>
                <a:ea typeface="新細明體" pitchFamily="18" charset="-120"/>
              </a:rPr>
              <a:t>rain last night.”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150145" y="4869503"/>
            <a:ext cx="6096491" cy="1384995"/>
          </a:xfrm>
          <a:prstGeom prst="rect">
            <a:avLst/>
          </a:prstGeom>
          <a:solidFill>
            <a:srgbClr val="212745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800" dirty="0">
                <a:ea typeface="新細明體" pitchFamily="18" charset="-120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The lawn </a:t>
            </a:r>
            <a:r>
              <a:rPr lang="en-US" altLang="zh-TW" sz="2800" dirty="0" err="1" smtClean="0">
                <a:ea typeface="新細明體" pitchFamily="18" charset="-120"/>
              </a:rPr>
              <a:t>wasnot</a:t>
            </a:r>
            <a:r>
              <a:rPr lang="en-US" altLang="zh-TW" sz="2800" dirty="0" smtClean="0">
                <a:ea typeface="新細明體" pitchFamily="18" charset="-120"/>
              </a:rPr>
              <a:t> </a:t>
            </a:r>
            <a:r>
              <a:rPr lang="en-US" altLang="zh-TW" sz="2800" dirty="0">
                <a:ea typeface="新細明體" pitchFamily="18" charset="-120"/>
              </a:rPr>
              <a:t>wet this morning, or it rained last night, or the sprinklers came on last night.”</a:t>
            </a:r>
          </a:p>
        </p:txBody>
      </p:sp>
    </p:spTree>
    <p:extLst>
      <p:ext uri="{BB962C8B-B14F-4D97-AF65-F5344CB8AC3E}">
        <p14:creationId xmlns:p14="http://schemas.microsoft.com/office/powerpoint/2010/main" val="355593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49157" grpId="0"/>
      <p:bldP spid="4915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The </a:t>
            </a:r>
            <a:r>
              <a:rPr lang="en-US" altLang="zh-TW" i="1" dirty="0">
                <a:ea typeface="新細明體" pitchFamily="18" charset="-120"/>
              </a:rPr>
              <a:t>Exclusive Or</a:t>
            </a:r>
            <a:r>
              <a:rPr lang="en-US" altLang="zh-TW" dirty="0">
                <a:ea typeface="新細明體" pitchFamily="18" charset="-120"/>
              </a:rPr>
              <a:t> Operator </a:t>
            </a:r>
            <a:r>
              <a:rPr lang="en-US" altLang="zh-TW" dirty="0" smtClean="0">
                <a:ea typeface="新細明體" pitchFamily="18" charset="-120"/>
                <a:sym typeface="Symbol" pitchFamily="18" charset="2"/>
              </a:rPr>
              <a:t>(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XOR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 </a:t>
            </a:r>
            <a:r>
              <a:rPr lang="en-US" altLang="zh-TW" dirty="0">
                <a:ea typeface="新細明體" pitchFamily="18" charset="-120"/>
              </a:rPr>
              <a:t>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”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Tx/>
              <a:buNone/>
            </a:pPr>
            <a:r>
              <a:rPr lang="en-US" altLang="zh-TW" dirty="0">
                <a:ea typeface="新細明體" pitchFamily="18" charset="-120"/>
              </a:rPr>
              <a:t>The binary </a:t>
            </a:r>
            <a:r>
              <a:rPr lang="en-US" altLang="zh-TW" i="1" dirty="0">
                <a:ea typeface="新細明體" pitchFamily="18" charset="-120"/>
              </a:rPr>
              <a:t>exclusive-or operator</a:t>
            </a:r>
            <a:r>
              <a:rPr lang="en-US" altLang="zh-TW" dirty="0">
                <a:ea typeface="新細明體" pitchFamily="18" charset="-120"/>
              </a:rPr>
              <a:t> “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” (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XOR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) combines two propositions to form their logical “exclusive or</a:t>
            </a:r>
            <a:r>
              <a:rPr lang="en-US" altLang="zh-TW" dirty="0" smtClean="0">
                <a:ea typeface="新細明體" pitchFamily="18" charset="-120"/>
                <a:sym typeface="Symbol" pitchFamily="18" charset="2"/>
              </a:rPr>
              <a:t>”</a:t>
            </a:r>
            <a:endParaRPr lang="en-US" altLang="zh-TW" i="1" dirty="0">
              <a:ea typeface="新細明體" pitchFamily="18" charset="-120"/>
            </a:endParaRP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p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 = “I will earn an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A+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in this course,”</a:t>
            </a: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q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 =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“I will drop this course,”</a:t>
            </a:r>
            <a:endParaRPr lang="en-US" altLang="zh-TW" i="1" dirty="0">
              <a:solidFill>
                <a:schemeClr val="accent2"/>
              </a:solidFill>
              <a:ea typeface="新細明體" pitchFamily="18" charset="-120"/>
            </a:endParaRP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tx1"/>
                </a:solidFill>
                <a:ea typeface="新細明體" pitchFamily="18" charset="-120"/>
              </a:rPr>
              <a:t>p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 </a:t>
            </a:r>
            <a:r>
              <a:rPr lang="en-US" altLang="zh-TW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= “I will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</a:rPr>
              <a:t>either earn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an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</a:rPr>
              <a:t>A+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in this course, or I will drop it (but not both!)”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6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Exclusive-Or Truth Table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>
          <a:xfrm>
            <a:off x="1138906" y="1828800"/>
            <a:ext cx="7772400" cy="4267200"/>
          </a:xfrm>
          <a:ln/>
        </p:spPr>
        <p:txBody>
          <a:bodyPr>
            <a:normAutofit fontScale="92500" lnSpcReduction="10000"/>
          </a:bodyPr>
          <a:lstStyle/>
          <a:p>
            <a:r>
              <a:rPr lang="en-US" altLang="zh-TW" dirty="0">
                <a:ea typeface="新細明體" pitchFamily="18" charset="-120"/>
              </a:rPr>
              <a:t>Note that </a:t>
            </a:r>
            <a:r>
              <a:rPr lang="en-US" altLang="zh-TW" i="1" dirty="0" smtClean="0">
                <a:ea typeface="新細明體" pitchFamily="18" charset="-120"/>
              </a:rPr>
              <a:t>p </a:t>
            </a:r>
            <a:r>
              <a:rPr lang="en-US" altLang="zh-TW" dirty="0" smtClean="0">
                <a:ea typeface="新細明體" pitchFamily="18" charset="-120"/>
                <a:sym typeface="Symbol" pitchFamily="18" charset="2"/>
              </a:rPr>
              <a:t> </a:t>
            </a:r>
            <a:r>
              <a:rPr lang="en-US" altLang="zh-TW" i="1" dirty="0" smtClean="0"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means</a:t>
            </a:r>
            <a:br>
              <a:rPr lang="en-US" altLang="zh-TW" dirty="0">
                <a:ea typeface="新細明體" pitchFamily="18" charset="-120"/>
                <a:sym typeface="Symbol" pitchFamily="18" charset="2"/>
              </a:rPr>
            </a:br>
            <a:r>
              <a:rPr lang="en-US" altLang="zh-TW" dirty="0">
                <a:ea typeface="新細明體" pitchFamily="18" charset="-120"/>
                <a:sym typeface="Symbol" pitchFamily="18" charset="2"/>
              </a:rPr>
              <a:t>that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is true, or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is</a:t>
            </a:r>
            <a:br>
              <a:rPr lang="en-US" altLang="zh-TW" dirty="0">
                <a:ea typeface="新細明體" pitchFamily="18" charset="-120"/>
                <a:sym typeface="Symbol" pitchFamily="18" charset="2"/>
              </a:rPr>
            </a:br>
            <a:r>
              <a:rPr lang="en-US" altLang="zh-TW" dirty="0">
                <a:ea typeface="新細明體" pitchFamily="18" charset="-120"/>
                <a:sym typeface="Symbol" pitchFamily="18" charset="2"/>
              </a:rPr>
              <a:t>true, but </a:t>
            </a:r>
            <a:r>
              <a:rPr lang="en-US" altLang="zh-TW" b="1" dirty="0">
                <a:ea typeface="新細明體" pitchFamily="18" charset="-120"/>
                <a:sym typeface="Symbol" pitchFamily="18" charset="2"/>
              </a:rPr>
              <a:t>not both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!</a:t>
            </a:r>
          </a:p>
          <a:p>
            <a:endParaRPr lang="en-US" altLang="zh-TW" dirty="0" smtClean="0">
              <a:solidFill>
                <a:schemeClr val="accent2"/>
              </a:solidFill>
              <a:ea typeface="新細明體" pitchFamily="18" charset="-120"/>
              <a:sym typeface="Symbol" pitchFamily="18" charset="2"/>
            </a:endParaRPr>
          </a:p>
          <a:p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This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operation is</a:t>
            </a:r>
            <a:b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called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exclusive or,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/>
            </a:r>
            <a:b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because it </a:t>
            </a:r>
            <a:r>
              <a:rPr lang="en-US" altLang="zh-TW" b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excludes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the</a:t>
            </a:r>
            <a:b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possibility that both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and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are true.</a:t>
            </a:r>
          </a:p>
          <a:p>
            <a:r>
              <a:rPr lang="en-US" altLang="zh-TW" dirty="0">
                <a:ea typeface="新細明體" pitchFamily="18" charset="-120"/>
                <a:sym typeface="Symbol" pitchFamily="18" charset="2"/>
              </a:rPr>
              <a:t>“</a:t>
            </a:r>
            <a:r>
              <a:rPr lang="en-US" altLang="zh-TW" dirty="0">
                <a:ea typeface="新細明體" pitchFamily="18" charset="-120"/>
              </a:rPr>
              <a:t>¬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” and “” together are </a:t>
            </a:r>
            <a:r>
              <a:rPr lang="en-US" altLang="zh-TW" b="1" dirty="0">
                <a:ea typeface="新細明體" pitchFamily="18" charset="-120"/>
                <a:sym typeface="Symbol" pitchFamily="18" charset="2"/>
              </a:rPr>
              <a:t>not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universal.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22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9362143" y="3800898"/>
            <a:ext cx="1854789" cy="1439729"/>
            <a:chOff x="9242397" y="3800898"/>
            <a:chExt cx="1854789" cy="1439729"/>
          </a:xfrm>
        </p:grpSpPr>
        <p:sp>
          <p:nvSpPr>
            <p:cNvPr id="51206" name="AutoShape 6"/>
            <p:cNvSpPr>
              <a:spLocks/>
            </p:cNvSpPr>
            <p:nvPr/>
          </p:nvSpPr>
          <p:spPr bwMode="auto">
            <a:xfrm>
              <a:off x="9242397" y="3800898"/>
              <a:ext cx="228600" cy="560528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9591902" y="4040298"/>
              <a:ext cx="1505284" cy="120032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  <a:t>Note</a:t>
              </a:r>
              <a:b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</a:br>
              <a: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  <a:t>difference</a:t>
              </a:r>
              <a:b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</a:br>
              <a:r>
                <a:rPr lang="en-US" altLang="zh-TW" sz="2400" dirty="0">
                  <a:latin typeface="Cambria" panose="02040503050406030204" pitchFamily="18" charset="0"/>
                  <a:ea typeface="新細明體" pitchFamily="18" charset="-120"/>
                </a:rPr>
                <a:t>from OR.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41049" y="1990780"/>
            <a:ext cx="2451100" cy="2300287"/>
            <a:chOff x="8556626" y="2217738"/>
            <a:chExt cx="2451100" cy="2300287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8559801" y="2232025"/>
              <a:ext cx="676275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9236076" y="2232025"/>
              <a:ext cx="7953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0031413" y="2232025"/>
              <a:ext cx="9731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9236076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0031413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8556626" y="26876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8556626" y="31448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8556626" y="36020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8556626" y="40576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855980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1100455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8556626" y="2232025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8556626" y="45148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8639176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9313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10110788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0394951" y="2217738"/>
              <a:ext cx="29495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sym typeface="Symbol" panose="05050102010706020507" pitchFamily="18" charset="2"/>
                </a:rPr>
                <a:t>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0710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6923599" y="2465442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7598286" y="2465442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8395211" y="2465442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6923599" y="2924230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7598286" y="2924230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8395211" y="2924230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6923599" y="3378255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7598286" y="3378255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8395211" y="3378255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6923599" y="3835455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8" name="Rectangle 33"/>
          <p:cNvSpPr>
            <a:spLocks noChangeArrowheads="1"/>
          </p:cNvSpPr>
          <p:nvPr/>
        </p:nvSpPr>
        <p:spPr bwMode="auto">
          <a:xfrm>
            <a:off x="7598286" y="3835455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8395211" y="3835455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12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 dirty="0">
                <a:ea typeface="新細明體" pitchFamily="18" charset="-120"/>
              </a:rPr>
              <a:t>Natural Language is Ambiguous</a:t>
            </a:r>
          </a:p>
        </p:txBody>
      </p:sp>
      <p:sp>
        <p:nvSpPr>
          <p:cNvPr id="774146" name="Rectangle 2"/>
          <p:cNvSpPr>
            <a:spLocks noGrp="1" noChangeArrowheads="1"/>
          </p:cNvSpPr>
          <p:nvPr>
            <p:ph idx="1"/>
          </p:nvPr>
        </p:nvSpPr>
        <p:spPr>
          <a:xfrm>
            <a:off x="838200" y="1207008"/>
            <a:ext cx="8001000" cy="4999404"/>
          </a:xfrm>
          <a:ln/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en-US" altLang="zh-TW" dirty="0">
                <a:ea typeface="新細明體" pitchFamily="18" charset="-120"/>
              </a:rPr>
              <a:t>Note that </a:t>
            </a:r>
            <a:r>
              <a:rPr lang="en-US" altLang="zh-TW" u="sng" dirty="0">
                <a:ea typeface="新細明體" pitchFamily="18" charset="-120"/>
              </a:rPr>
              <a:t>English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 smtClean="0">
                <a:ea typeface="新細明體" pitchFamily="18" charset="-120"/>
              </a:rPr>
              <a:t>“OR” </a:t>
            </a:r>
            <a:r>
              <a:rPr lang="en-US" altLang="zh-TW" dirty="0">
                <a:ea typeface="新細明體" pitchFamily="18" charset="-120"/>
              </a:rPr>
              <a:t>can be </a:t>
            </a:r>
            <a:r>
              <a:rPr lang="en-US" altLang="zh-TW" u="sng" dirty="0">
                <a:ea typeface="新細明體" pitchFamily="18" charset="-120"/>
              </a:rPr>
              <a:t>ambiguous</a:t>
            </a:r>
            <a:r>
              <a:rPr lang="en-US" altLang="zh-TW" dirty="0">
                <a:ea typeface="新細明體" pitchFamily="18" charset="-120"/>
              </a:rPr>
              <a:t> regarding the “both” case!</a:t>
            </a:r>
            <a:endParaRPr lang="en-US" altLang="zh-TW" i="1" dirty="0">
              <a:ea typeface="新細明體" pitchFamily="18" charset="-120"/>
            </a:endParaRPr>
          </a:p>
          <a:p>
            <a:pPr>
              <a:buFontTx/>
              <a:buNone/>
            </a:pPr>
            <a:endParaRPr lang="en-US" altLang="zh-TW" dirty="0" smtClean="0">
              <a:solidFill>
                <a:schemeClr val="accent2"/>
              </a:solidFill>
              <a:ea typeface="新細明體" pitchFamily="18" charset="-12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“Noor is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a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teacher or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/>
            </a:r>
            <a:b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</a:b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Noor is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a writer.” -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TW" dirty="0">
                <a:solidFill>
                  <a:schemeClr val="accent2"/>
                </a:solidFill>
              </a:rPr>
              <a:t>“Noor is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a man or</a:t>
            </a:r>
            <a:b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</a:br>
            <a:r>
              <a:rPr lang="en-US" altLang="zh-TW" dirty="0">
                <a:solidFill>
                  <a:schemeClr val="accent2"/>
                </a:solidFill>
              </a:rPr>
              <a:t>Noor is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a woman.” -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altLang="zh-TW" dirty="0" smtClean="0">
                <a:ea typeface="新細明體" pitchFamily="18" charset="-120"/>
                <a:sym typeface="Symbol" pitchFamily="18" charset="2"/>
              </a:rPr>
              <a:t>Need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context to disambiguate the meaning!</a:t>
            </a:r>
          </a:p>
          <a:p>
            <a:pPr>
              <a:buFontTx/>
              <a:buNone/>
            </a:pP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For this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course,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assume </a:t>
            </a:r>
            <a:r>
              <a:rPr lang="en-US" altLang="zh-TW" b="1" dirty="0">
                <a:solidFill>
                  <a:schemeClr val="accent5"/>
                </a:solidFill>
                <a:ea typeface="新細明體" pitchFamily="18" charset="-120"/>
                <a:sym typeface="Symbol" pitchFamily="18" charset="2"/>
              </a:rPr>
              <a:t>“or”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means</a:t>
            </a:r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u="sng" dirty="0" smtClean="0">
                <a:solidFill>
                  <a:schemeClr val="accent5"/>
                </a:solidFill>
                <a:ea typeface="新細明體" pitchFamily="18" charset="-120"/>
                <a:sym typeface="Symbol" pitchFamily="18" charset="2"/>
              </a:rPr>
              <a:t>inclusive</a:t>
            </a:r>
            <a:endParaRPr lang="en-US" altLang="zh-TW" dirty="0">
              <a:solidFill>
                <a:srgbClr val="FF0000"/>
              </a:solidFill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23</a:t>
            </a:fld>
            <a:endParaRPr lang="en-US"/>
          </a:p>
        </p:txBody>
      </p:sp>
      <p:sp>
        <p:nvSpPr>
          <p:cNvPr id="774149" name="Text Box 5"/>
          <p:cNvSpPr txBox="1">
            <a:spLocks noChangeArrowheads="1"/>
          </p:cNvSpPr>
          <p:nvPr/>
        </p:nvSpPr>
        <p:spPr bwMode="auto">
          <a:xfrm>
            <a:off x="3657600" y="63246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en-US">
              <a:ea typeface="新細明體" pitchFamily="18" charset="-120"/>
            </a:endParaRPr>
          </a:p>
        </p:txBody>
      </p:sp>
      <p:sp>
        <p:nvSpPr>
          <p:cNvPr id="774150" name="Text Box 6"/>
          <p:cNvSpPr txBox="1">
            <a:spLocks noChangeArrowheads="1"/>
          </p:cNvSpPr>
          <p:nvPr/>
        </p:nvSpPr>
        <p:spPr bwMode="auto">
          <a:xfrm>
            <a:off x="4912567" y="3145448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 dirty="0">
                <a:ea typeface="新細明體" pitchFamily="18" charset="-120"/>
                <a:sym typeface="Symbol" pitchFamily="18" charset="2"/>
              </a:rPr>
              <a:t></a:t>
            </a:r>
            <a:endParaRPr lang="zh-TW" altLang="en-US" dirty="0"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774151" name="Text Box 7"/>
          <p:cNvSpPr txBox="1">
            <a:spLocks noChangeArrowheads="1"/>
          </p:cNvSpPr>
          <p:nvPr/>
        </p:nvSpPr>
        <p:spPr bwMode="auto">
          <a:xfrm>
            <a:off x="4912567" y="4417167"/>
            <a:ext cx="137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200" dirty="0">
                <a:ea typeface="新細明體" pitchFamily="18" charset="-120"/>
                <a:sym typeface="Symbol" pitchFamily="18" charset="2"/>
              </a:rPr>
              <a:t></a:t>
            </a:r>
            <a:endParaRPr lang="zh-TW" altLang="en-US" dirty="0">
              <a:ea typeface="新細明體" pitchFamily="18" charset="-120"/>
              <a:sym typeface="Symbol" pitchFamily="18" charset="2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027532"/>
              </p:ext>
            </p:extLst>
          </p:nvPr>
        </p:nvGraphicFramePr>
        <p:xfrm>
          <a:off x="8774662" y="2567598"/>
          <a:ext cx="3167743" cy="24384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660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0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6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9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US" sz="32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32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200" dirty="0" smtClean="0">
                          <a:effectLst/>
                          <a:latin typeface="Cambria" panose="02040503050406030204" pitchFamily="18" charset="0"/>
                        </a:rPr>
                        <a:t>"OR" </a:t>
                      </a:r>
                      <a:r>
                        <a:rPr lang="en-US" sz="32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32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3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32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32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3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32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3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32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3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32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?</a:t>
                      </a:r>
                      <a:endParaRPr lang="en-US" sz="32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04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4150" grpId="0"/>
      <p:bldP spid="7741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The </a:t>
            </a:r>
            <a:r>
              <a:rPr lang="en-US" altLang="zh-TW" i="1" dirty="0">
                <a:ea typeface="新細明體" pitchFamily="18" charset="-120"/>
              </a:rPr>
              <a:t>Implication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dirty="0" smtClean="0">
                <a:ea typeface="新細明體" pitchFamily="18" charset="-120"/>
              </a:rPr>
              <a:t>Operator (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implies</a:t>
            </a:r>
            <a:r>
              <a:rPr lang="en-US" altLang="zh-TW" dirty="0" smtClean="0">
                <a:ea typeface="新細明體" pitchFamily="18" charset="-120"/>
              </a:rPr>
              <a:t>) “</a:t>
            </a:r>
            <a:r>
              <a:rPr lang="en-US" altLang="zh-TW" dirty="0" smtClean="0">
                <a:ea typeface="新細明體" pitchFamily="18" charset="-120"/>
                <a:sym typeface="Symbol" pitchFamily="18" charset="2"/>
              </a:rPr>
              <a:t>”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altLang="zh-TW" dirty="0">
              <a:ea typeface="新細明體" pitchFamily="18" charset="-120"/>
            </a:endParaRPr>
          </a:p>
          <a:p>
            <a:pPr>
              <a:buFontTx/>
              <a:buNone/>
            </a:pPr>
            <a:r>
              <a:rPr lang="en-US" altLang="zh-TW" dirty="0" smtClean="0">
                <a:ea typeface="新細明體" pitchFamily="18" charset="-120"/>
              </a:rPr>
              <a:t>The </a:t>
            </a:r>
            <a:r>
              <a:rPr lang="en-US" altLang="zh-TW" i="1" dirty="0">
                <a:ea typeface="新細明體" pitchFamily="18" charset="-120"/>
              </a:rPr>
              <a:t>implication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i="1" dirty="0">
                <a:ea typeface="新細明體" pitchFamily="18" charset="-120"/>
              </a:rPr>
              <a:t>p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states that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 implies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q.</a:t>
            </a: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I.e.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, If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is true, then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is true; but if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is not true, then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could be either true or false.</a:t>
            </a:r>
          </a:p>
          <a:p>
            <a:pPr>
              <a:buFontTx/>
              <a:buNone/>
            </a:pPr>
            <a:r>
              <a:rPr lang="en-US" altLang="zh-TW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E.g.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, let </a:t>
            </a:r>
            <a:r>
              <a:rPr lang="en-US" altLang="zh-TW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p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= “You study hard.”</a:t>
            </a:r>
            <a:b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</a:b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        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 </a:t>
            </a:r>
            <a:r>
              <a:rPr lang="en-US" altLang="zh-TW" i="1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= “You will get a good grade.”</a:t>
            </a:r>
          </a:p>
          <a:p>
            <a:pPr>
              <a:buFontTx/>
              <a:buNone/>
            </a:pPr>
            <a:r>
              <a:rPr lang="en-US" altLang="zh-TW" i="1" dirty="0">
                <a:ea typeface="新細明體" pitchFamily="18" charset="-120"/>
              </a:rPr>
              <a:t>p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q </a:t>
            </a:r>
            <a:endParaRPr lang="en-US" altLang="zh-TW" i="1" dirty="0" smtClean="0">
              <a:ea typeface="新細明體" pitchFamily="18" charset="-120"/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altLang="zh-TW" i="1" dirty="0" smtClean="0">
                <a:ea typeface="新細明體" pitchFamily="18" charset="-120"/>
                <a:sym typeface="Symbol" pitchFamily="18" charset="2"/>
              </a:rPr>
              <a:t>=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“If you study hard, then you will get a good grade.” </a:t>
            </a:r>
            <a:r>
              <a:rPr lang="en-US" altLang="zh-TW" sz="2800" dirty="0">
                <a:solidFill>
                  <a:srgbClr val="5ECCF3"/>
                </a:solidFill>
                <a:ea typeface="新細明體" pitchFamily="18" charset="-120"/>
                <a:sym typeface="Symbol" pitchFamily="18" charset="2"/>
              </a:rPr>
              <a:t>(else, it could go either way)</a:t>
            </a:r>
            <a:endParaRPr lang="en-US" altLang="zh-TW" i="1" dirty="0">
              <a:solidFill>
                <a:srgbClr val="5ECCF3"/>
              </a:solidFill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24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032452" y="1144854"/>
            <a:ext cx="1397498" cy="762000"/>
            <a:chOff x="2133600" y="1004889"/>
            <a:chExt cx="1397498" cy="762000"/>
          </a:xfrm>
        </p:grpSpPr>
        <p:sp>
          <p:nvSpPr>
            <p:cNvPr id="53254" name="Text Box 6"/>
            <p:cNvSpPr txBox="1">
              <a:spLocks noChangeArrowheads="1"/>
            </p:cNvSpPr>
            <p:nvPr/>
          </p:nvSpPr>
          <p:spPr bwMode="auto">
            <a:xfrm>
              <a:off x="2133600" y="1004889"/>
              <a:ext cx="1397498" cy="400110"/>
            </a:xfrm>
            <a:prstGeom prst="rect">
              <a:avLst/>
            </a:prstGeom>
            <a:ln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zh-TW" sz="2000" dirty="0">
                  <a:latin typeface="Cambria" panose="02040503050406030204" pitchFamily="18" charset="0"/>
                  <a:ea typeface="新細明體" pitchFamily="18" charset="-120"/>
                </a:rPr>
                <a:t>antecedent</a:t>
              </a:r>
            </a:p>
          </p:txBody>
        </p:sp>
        <p:sp>
          <p:nvSpPr>
            <p:cNvPr id="53255" name="AutoShape 7"/>
            <p:cNvSpPr>
              <a:spLocks/>
            </p:cNvSpPr>
            <p:nvPr/>
          </p:nvSpPr>
          <p:spPr bwMode="auto">
            <a:xfrm rot="5400000">
              <a:off x="3162300" y="1500189"/>
              <a:ext cx="228600" cy="304800"/>
            </a:xfrm>
            <a:prstGeom prst="leftBrace">
              <a:avLst>
                <a:gd name="adj1" fmla="val 11111"/>
                <a:gd name="adj2" fmla="val 50000"/>
              </a:avLst>
            </a:prstGeom>
            <a:noFill/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 sz="2000"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63589" y="1130565"/>
            <a:ext cx="1459827" cy="776289"/>
            <a:chOff x="4756755" y="1130565"/>
            <a:chExt cx="1459827" cy="776289"/>
          </a:xfrm>
        </p:grpSpPr>
        <p:sp>
          <p:nvSpPr>
            <p:cNvPr id="53256" name="Text Box 8"/>
            <p:cNvSpPr txBox="1">
              <a:spLocks noChangeArrowheads="1"/>
            </p:cNvSpPr>
            <p:nvPr/>
          </p:nvSpPr>
          <p:spPr bwMode="auto">
            <a:xfrm>
              <a:off x="4767146" y="1130565"/>
              <a:ext cx="1449436" cy="400110"/>
            </a:xfrm>
            <a:prstGeom prst="rect">
              <a:avLst/>
            </a:prstGeom>
            <a:ln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zh-TW" sz="2000" dirty="0">
                  <a:latin typeface="Cambria" panose="02040503050406030204" pitchFamily="18" charset="0"/>
                  <a:ea typeface="新細明體" pitchFamily="18" charset="-120"/>
                </a:rPr>
                <a:t>consequent</a:t>
              </a:r>
            </a:p>
          </p:txBody>
        </p:sp>
        <p:sp>
          <p:nvSpPr>
            <p:cNvPr id="53257" name="AutoShape 9"/>
            <p:cNvSpPr>
              <a:spLocks/>
            </p:cNvSpPr>
            <p:nvPr/>
          </p:nvSpPr>
          <p:spPr bwMode="auto">
            <a:xfrm rot="5400000">
              <a:off x="4794855" y="1640154"/>
              <a:ext cx="228600" cy="304800"/>
            </a:xfrm>
            <a:prstGeom prst="leftBrace">
              <a:avLst>
                <a:gd name="adj1" fmla="val 11111"/>
                <a:gd name="adj2" fmla="val 50000"/>
              </a:avLst>
            </a:prstGeom>
            <a:noFill/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 sz="200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816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Implication Truth Table</a:t>
            </a:r>
          </a:p>
        </p:txBody>
      </p:sp>
      <p:sp>
        <p:nvSpPr>
          <p:cNvPr id="77312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zh-TW" i="1" dirty="0">
                <a:ea typeface="新細明體" pitchFamily="18" charset="-120"/>
              </a:rPr>
              <a:t>p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</a:t>
            </a:r>
            <a:r>
              <a:rPr lang="en-US" altLang="zh-TW" i="1" dirty="0">
                <a:ea typeface="新細明體" pitchFamily="18" charset="-120"/>
              </a:rPr>
              <a:t> q </a:t>
            </a:r>
            <a:r>
              <a:rPr lang="en-US" altLang="zh-TW" dirty="0">
                <a:ea typeface="新細明體" pitchFamily="18" charset="-120"/>
              </a:rPr>
              <a:t>is </a:t>
            </a:r>
            <a:r>
              <a:rPr lang="en-US" altLang="zh-TW" b="1" dirty="0">
                <a:ea typeface="新細明體" pitchFamily="18" charset="-120"/>
              </a:rPr>
              <a:t>false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u="sng" dirty="0">
                <a:ea typeface="新細明體" pitchFamily="18" charset="-120"/>
              </a:rPr>
              <a:t>only</a:t>
            </a:r>
            <a:r>
              <a:rPr lang="en-US" altLang="zh-TW" dirty="0">
                <a:ea typeface="新細明體" pitchFamily="18" charset="-120"/>
              </a:rPr>
              <a:t> when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i="1" dirty="0">
                <a:ea typeface="新細明體" pitchFamily="18" charset="-120"/>
              </a:rPr>
              <a:t>p</a:t>
            </a:r>
            <a:r>
              <a:rPr lang="en-US" altLang="zh-TW" dirty="0">
                <a:ea typeface="新細明體" pitchFamily="18" charset="-120"/>
              </a:rPr>
              <a:t> is true but </a:t>
            </a:r>
            <a:r>
              <a:rPr lang="en-US" altLang="zh-TW" i="1" dirty="0">
                <a:ea typeface="新細明體" pitchFamily="18" charset="-120"/>
              </a:rPr>
              <a:t>q</a:t>
            </a:r>
            <a:r>
              <a:rPr lang="en-US" altLang="zh-TW" dirty="0">
                <a:ea typeface="新細明體" pitchFamily="18" charset="-120"/>
              </a:rPr>
              <a:t> is </a:t>
            </a:r>
            <a:r>
              <a:rPr lang="en-US" altLang="zh-TW" b="1" dirty="0">
                <a:ea typeface="新細明體" pitchFamily="18" charset="-120"/>
              </a:rPr>
              <a:t>not</a:t>
            </a:r>
            <a:r>
              <a:rPr lang="en-US" altLang="zh-TW" dirty="0">
                <a:ea typeface="新細明體" pitchFamily="18" charset="-120"/>
              </a:rPr>
              <a:t> true.</a:t>
            </a:r>
          </a:p>
          <a:p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p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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 q  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does </a:t>
            </a:r>
            <a:r>
              <a:rPr lang="en-US" altLang="zh-TW" b="1" dirty="0">
                <a:solidFill>
                  <a:schemeClr val="accent2"/>
                </a:solidFill>
                <a:ea typeface="新細明體" pitchFamily="18" charset="-120"/>
              </a:rPr>
              <a:t>not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say</a:t>
            </a:r>
            <a:b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</a:b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that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p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u="sng" dirty="0">
                <a:solidFill>
                  <a:schemeClr val="accent2"/>
                </a:solidFill>
                <a:ea typeface="新細明體" pitchFamily="18" charset="-120"/>
              </a:rPr>
              <a:t>causes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i="1" dirty="0">
                <a:solidFill>
                  <a:schemeClr val="accent2"/>
                </a:solidFill>
                <a:ea typeface="新細明體" pitchFamily="18" charset="-120"/>
              </a:rPr>
              <a:t>q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!</a:t>
            </a:r>
          </a:p>
          <a:p>
            <a:r>
              <a:rPr lang="en-US" altLang="zh-TW" i="1" dirty="0">
                <a:ea typeface="新細明體" pitchFamily="18" charset="-120"/>
              </a:rPr>
              <a:t>p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</a:t>
            </a:r>
            <a:r>
              <a:rPr lang="en-US" altLang="zh-TW" i="1" dirty="0">
                <a:ea typeface="新細明體" pitchFamily="18" charset="-120"/>
              </a:rPr>
              <a:t> q   </a:t>
            </a:r>
            <a:r>
              <a:rPr lang="en-US" altLang="zh-TW" dirty="0">
                <a:ea typeface="新細明體" pitchFamily="18" charset="-120"/>
              </a:rPr>
              <a:t>does </a:t>
            </a:r>
            <a:r>
              <a:rPr lang="en-US" altLang="zh-TW" b="1" dirty="0">
                <a:ea typeface="新細明體" pitchFamily="18" charset="-120"/>
              </a:rPr>
              <a:t>not </a:t>
            </a:r>
            <a:r>
              <a:rPr lang="en-US" altLang="zh-TW" dirty="0">
                <a:ea typeface="新細明體" pitchFamily="18" charset="-120"/>
              </a:rPr>
              <a:t>require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that </a:t>
            </a:r>
            <a:r>
              <a:rPr lang="en-US" altLang="zh-TW" i="1" dirty="0">
                <a:ea typeface="新細明體" pitchFamily="18" charset="-120"/>
              </a:rPr>
              <a:t>p</a:t>
            </a:r>
            <a:r>
              <a:rPr lang="en-US" altLang="zh-TW" dirty="0">
                <a:ea typeface="新細明體" pitchFamily="18" charset="-120"/>
              </a:rPr>
              <a:t> or </a:t>
            </a:r>
            <a:r>
              <a:rPr lang="en-US" altLang="zh-TW" i="1" dirty="0">
                <a:ea typeface="新細明體" pitchFamily="18" charset="-120"/>
              </a:rPr>
              <a:t>q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b="1" u="sng" dirty="0">
                <a:ea typeface="新細明體" pitchFamily="18" charset="-120"/>
              </a:rPr>
              <a:t>are ever true</a:t>
            </a:r>
            <a:r>
              <a:rPr lang="en-US" altLang="zh-TW" dirty="0">
                <a:ea typeface="新細明體" pitchFamily="18" charset="-120"/>
              </a:rPr>
              <a:t>!</a:t>
            </a:r>
          </a:p>
          <a:p>
            <a:endParaRPr lang="en-US" altLang="zh-TW" i="1" dirty="0" smtClean="0">
              <a:solidFill>
                <a:srgbClr val="FF0000"/>
              </a:solidFill>
              <a:ea typeface="新細明體" pitchFamily="18" charset="-120"/>
            </a:endParaRPr>
          </a:p>
          <a:p>
            <a:r>
              <a:rPr lang="en-US" altLang="zh-TW" i="1" dirty="0" smtClean="0">
                <a:ea typeface="新細明體" pitchFamily="18" charset="-120"/>
              </a:rPr>
              <a:t>E.g</a:t>
            </a:r>
            <a:r>
              <a:rPr lang="en-US" altLang="zh-TW" i="1" dirty="0">
                <a:ea typeface="新細明體" pitchFamily="18" charset="-120"/>
              </a:rPr>
              <a:t>.</a:t>
            </a:r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“(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1 = 0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)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cats can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fly” 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is</a:t>
            </a:r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TRUE!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25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9394373" y="3429000"/>
            <a:ext cx="1143000" cy="1200329"/>
            <a:chOff x="9394373" y="3429000"/>
            <a:chExt cx="1143000" cy="1200329"/>
          </a:xfrm>
        </p:grpSpPr>
        <p:sp>
          <p:nvSpPr>
            <p:cNvPr id="773126" name="AutoShape 6"/>
            <p:cNvSpPr>
              <a:spLocks/>
            </p:cNvSpPr>
            <p:nvPr/>
          </p:nvSpPr>
          <p:spPr bwMode="auto">
            <a:xfrm>
              <a:off x="9394373" y="3962400"/>
              <a:ext cx="228600" cy="533400"/>
            </a:xfrm>
            <a:prstGeom prst="rightBrace">
              <a:avLst>
                <a:gd name="adj1" fmla="val 166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3127" name="Text Box 7"/>
            <p:cNvSpPr txBox="1">
              <a:spLocks noChangeArrowheads="1"/>
            </p:cNvSpPr>
            <p:nvPr/>
          </p:nvSpPr>
          <p:spPr bwMode="auto">
            <a:xfrm>
              <a:off x="9699173" y="3429000"/>
              <a:ext cx="838200" cy="1200329"/>
            </a:xfrm>
            <a:prstGeom prst="rect">
              <a:avLst/>
            </a:prstGeom>
            <a:ln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altLang="zh-TW" dirty="0">
                  <a:ea typeface="新細明體" pitchFamily="18" charset="-120"/>
                </a:rPr>
                <a:t>The </a:t>
              </a:r>
              <a:br>
                <a:rPr lang="en-US" altLang="zh-TW" dirty="0">
                  <a:ea typeface="新細明體" pitchFamily="18" charset="-120"/>
                </a:rPr>
              </a:br>
              <a:r>
                <a:rPr lang="en-US" altLang="zh-TW" u="sng" dirty="0">
                  <a:latin typeface="Cambria" panose="02040503050406030204" pitchFamily="18" charset="0"/>
                  <a:ea typeface="新細明體" pitchFamily="18" charset="-120"/>
                </a:rPr>
                <a:t>only</a:t>
              </a:r>
              <a:r>
                <a:rPr lang="en-US" altLang="zh-TW" dirty="0">
                  <a:ea typeface="新細明體" pitchFamily="18" charset="-120"/>
                </a:rPr>
                <a:t/>
              </a:r>
              <a:br>
                <a:rPr lang="en-US" altLang="zh-TW" dirty="0">
                  <a:ea typeface="新細明體" pitchFamily="18" charset="-120"/>
                </a:rPr>
              </a:br>
              <a:r>
                <a:rPr lang="en-US" altLang="zh-TW" dirty="0">
                  <a:latin typeface="Cambria" panose="02040503050406030204" pitchFamily="18" charset="0"/>
                  <a:ea typeface="新細明體" pitchFamily="18" charset="-120"/>
                </a:rPr>
                <a:t>False</a:t>
              </a:r>
              <a:r>
                <a:rPr lang="en-US" altLang="zh-TW" dirty="0">
                  <a:ea typeface="新細明體" pitchFamily="18" charset="-120"/>
                </a:rPr>
                <a:t/>
              </a:r>
              <a:br>
                <a:rPr lang="en-US" altLang="zh-TW" dirty="0">
                  <a:ea typeface="新細明體" pitchFamily="18" charset="-120"/>
                </a:rPr>
              </a:br>
              <a:r>
                <a:rPr lang="en-US" altLang="zh-TW" dirty="0">
                  <a:latin typeface="Cambria" panose="02040503050406030204" pitchFamily="18" charset="0"/>
                  <a:ea typeface="新細明體" pitchFamily="18" charset="-120"/>
                </a:rPr>
                <a:t>case</a:t>
              </a:r>
              <a:r>
                <a:rPr lang="en-US" altLang="zh-TW" dirty="0">
                  <a:ea typeface="新細明體" pitchFamily="18" charset="-120"/>
                </a:rPr>
                <a:t>!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95480" y="2611263"/>
            <a:ext cx="2451100" cy="2300287"/>
            <a:chOff x="8556626" y="2217738"/>
            <a:chExt cx="2451100" cy="2300287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8559801" y="2232025"/>
              <a:ext cx="676275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9236076" y="2232025"/>
              <a:ext cx="7953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0031413" y="2232025"/>
              <a:ext cx="9731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9236076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0031413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8556626" y="26876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8556626" y="31448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8556626" y="36020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8556626" y="40576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855980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100455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8556626" y="2232025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8556626" y="45148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8639176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9313863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0110788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0394951" y="2217738"/>
              <a:ext cx="3799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sym typeface="Symbol" panose="05050102010706020507" pitchFamily="18" charset="2"/>
                </a:rPr>
                <a:t>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10787065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6978030" y="3085925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7652717" y="3085925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8449642" y="3085925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6978030" y="3544713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7652717" y="354471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8449642" y="3544713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6978030" y="399873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7652717" y="3998738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8449642" y="3998738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6978030" y="445593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7652717" y="445593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8449642" y="4455938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5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Examples of Implications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248734" y="1690690"/>
            <a:ext cx="9596744" cy="4557711"/>
          </a:xfrm>
          <a:ln/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>
                <a:ea typeface="新細明體" pitchFamily="18" charset="-120"/>
              </a:rPr>
              <a:t>“If </a:t>
            </a:r>
            <a:r>
              <a:rPr lang="en-US" altLang="zh-TW" dirty="0">
                <a:ea typeface="新細明體" pitchFamily="18" charset="-120"/>
              </a:rPr>
              <a:t>this lecture ever ends, then the sun will rise tomorrow</a:t>
            </a:r>
            <a:r>
              <a:rPr lang="en-US" altLang="zh-TW" dirty="0" smtClean="0">
                <a:ea typeface="新細明體" pitchFamily="18" charset="-120"/>
              </a:rPr>
              <a:t>.”</a:t>
            </a:r>
          </a:p>
          <a:p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  <a:p>
            <a:r>
              <a:rPr lang="en-US" altLang="zh-TW" dirty="0">
                <a:ea typeface="新細明體" pitchFamily="18" charset="-120"/>
              </a:rPr>
              <a:t>“If Tuesday is a day of the week, then I am a penguin</a:t>
            </a:r>
            <a:r>
              <a:rPr lang="en-US" altLang="zh-TW" dirty="0" smtClean="0">
                <a:ea typeface="新細明體" pitchFamily="18" charset="-120"/>
              </a:rPr>
              <a:t>.”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r>
              <a:rPr lang="en-US" altLang="zh-TW" dirty="0" smtClean="0">
                <a:ea typeface="新細明體" pitchFamily="18" charset="-120"/>
              </a:rPr>
              <a:t>“</a:t>
            </a:r>
            <a:r>
              <a:rPr lang="en-US" altLang="zh-TW" dirty="0">
                <a:ea typeface="新細明體" pitchFamily="18" charset="-120"/>
              </a:rPr>
              <a:t>If </a:t>
            </a:r>
            <a:r>
              <a:rPr lang="en-US" altLang="zh-TW" dirty="0" smtClean="0">
                <a:ea typeface="新細明體" pitchFamily="18" charset="-120"/>
              </a:rPr>
              <a:t>1 + 1 = 6</a:t>
            </a:r>
            <a:r>
              <a:rPr lang="en-US" altLang="zh-TW" dirty="0">
                <a:ea typeface="新細明體" pitchFamily="18" charset="-120"/>
              </a:rPr>
              <a:t>, then </a:t>
            </a:r>
            <a:r>
              <a:rPr lang="en-US" altLang="zh-TW" dirty="0" smtClean="0">
                <a:ea typeface="新細明體" pitchFamily="18" charset="-120"/>
              </a:rPr>
              <a:t>Trump is </a:t>
            </a:r>
            <a:r>
              <a:rPr lang="en-US" altLang="zh-TW" dirty="0">
                <a:ea typeface="新細明體" pitchFamily="18" charset="-120"/>
              </a:rPr>
              <a:t>president.” </a:t>
            </a:r>
            <a:r>
              <a:rPr lang="en-US" altLang="zh-TW" dirty="0" smtClean="0">
                <a:ea typeface="新細明體" pitchFamily="18" charset="-120"/>
              </a:rPr>
              <a:t>	(year 2018)</a:t>
            </a:r>
            <a:r>
              <a:rPr lang="en-US" altLang="zh-TW" dirty="0">
                <a:ea typeface="新細明體" pitchFamily="18" charset="-120"/>
              </a:rPr>
              <a:t/>
            </a:r>
            <a:br>
              <a:rPr lang="en-US" altLang="zh-TW" dirty="0">
                <a:ea typeface="新細明體" pitchFamily="18" charset="-120"/>
              </a:rPr>
            </a:br>
            <a:endParaRPr lang="en-US" altLang="zh-TW" dirty="0" smtClean="0">
              <a:ea typeface="新細明體" pitchFamily="18" charset="-120"/>
            </a:endParaRPr>
          </a:p>
          <a:p>
            <a:r>
              <a:rPr lang="en-US" altLang="zh-TW" dirty="0" smtClean="0">
                <a:ea typeface="新細明體" pitchFamily="18" charset="-120"/>
              </a:rPr>
              <a:t>“</a:t>
            </a:r>
            <a:r>
              <a:rPr lang="en-US" altLang="zh-TW" dirty="0">
                <a:ea typeface="新細明體" pitchFamily="18" charset="-120"/>
              </a:rPr>
              <a:t>If the moon is made of green cheese, then I am richer than Bill Gates</a:t>
            </a:r>
            <a:r>
              <a:rPr lang="en-US" altLang="zh-TW" dirty="0" smtClean="0">
                <a:ea typeface="新細明體" pitchFamily="18" charset="-120"/>
              </a:rPr>
              <a:t>.”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922793" y="2045307"/>
            <a:ext cx="842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b="1" dirty="0"/>
              <a:t>True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7922793" y="3579552"/>
            <a:ext cx="940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b="1" dirty="0"/>
              <a:t>False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7922793" y="4644378"/>
            <a:ext cx="842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b="1" dirty="0"/>
              <a:t>True</a:t>
            </a:r>
            <a:endParaRPr lang="en-US" sz="2800" b="1" dirty="0"/>
          </a:p>
        </p:txBody>
      </p:sp>
      <p:sp>
        <p:nvSpPr>
          <p:cNvPr id="13" name="Rectangle 12"/>
          <p:cNvSpPr/>
          <p:nvPr/>
        </p:nvSpPr>
        <p:spPr>
          <a:xfrm>
            <a:off x="7922793" y="5819043"/>
            <a:ext cx="842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b="1" dirty="0"/>
              <a:t>True</a:t>
            </a:r>
            <a:endParaRPr lang="en-US" sz="28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357790"/>
              </p:ext>
            </p:extLst>
          </p:nvPr>
        </p:nvGraphicFramePr>
        <p:xfrm>
          <a:off x="10106025" y="790574"/>
          <a:ext cx="1682672" cy="1923626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356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5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US" sz="7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7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sz="24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7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47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81002"/>
            <a:ext cx="7848600" cy="761999"/>
          </a:xfrm>
          <a:ln/>
        </p:spPr>
        <p:txBody>
          <a:bodyPr>
            <a:normAutofit/>
          </a:bodyPr>
          <a:lstStyle/>
          <a:p>
            <a:pPr algn="l"/>
            <a:r>
              <a:rPr lang="en-US" altLang="zh-TW" sz="3200" dirty="0" smtClean="0">
                <a:ea typeface="新細明體" pitchFamily="18" charset="-120"/>
              </a:rPr>
              <a:t>English </a:t>
            </a:r>
            <a:r>
              <a:rPr lang="en-US" altLang="zh-TW" sz="3200" dirty="0">
                <a:ea typeface="新細明體" pitchFamily="18" charset="-120"/>
              </a:rPr>
              <a:t>phrases meaning</a:t>
            </a:r>
            <a:r>
              <a:rPr lang="en-US" altLang="zh-TW" sz="3600" dirty="0">
                <a:ea typeface="新細明體" pitchFamily="18" charset="-120"/>
              </a:rPr>
              <a:t> </a:t>
            </a:r>
            <a:r>
              <a:rPr lang="en-US" altLang="zh-TW" sz="3600" i="1" dirty="0">
                <a:ea typeface="新細明體" pitchFamily="18" charset="-120"/>
              </a:rPr>
              <a:t>p </a:t>
            </a:r>
            <a:r>
              <a:rPr lang="en-US" altLang="zh-TW" sz="36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600" i="1" dirty="0">
                <a:ea typeface="新細明體" pitchFamily="18" charset="-120"/>
                <a:sym typeface="Symbol" pitchFamily="18" charset="2"/>
              </a:rPr>
              <a:t>q</a:t>
            </a:r>
            <a:endParaRPr lang="en-US" altLang="zh-TW" sz="3600" dirty="0"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18361" y="1143000"/>
            <a:ext cx="3910579" cy="3733800"/>
          </a:xfrm>
          <a:ln/>
        </p:spPr>
        <p:txBody>
          <a:bodyPr>
            <a:normAutofit/>
          </a:bodyPr>
          <a:lstStyle/>
          <a:p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sz="2800" i="1" dirty="0">
                <a:ea typeface="新細明體" pitchFamily="18" charset="-120"/>
              </a:rPr>
              <a:t>p</a:t>
            </a:r>
            <a:r>
              <a:rPr lang="en-US" altLang="zh-TW" sz="2800" dirty="0">
                <a:ea typeface="新細明體" pitchFamily="18" charset="-120"/>
              </a:rPr>
              <a:t> implies </a:t>
            </a:r>
            <a:r>
              <a:rPr lang="en-US" altLang="zh-TW" sz="2800" i="1" dirty="0">
                <a:ea typeface="新細明體" pitchFamily="18" charset="-120"/>
              </a:rPr>
              <a:t>q</a:t>
            </a:r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”</a:t>
            </a:r>
          </a:p>
          <a:p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if </a:t>
            </a:r>
            <a:r>
              <a:rPr lang="en-US" altLang="zh-TW" sz="2800" i="1" dirty="0">
                <a:ea typeface="新細明體" pitchFamily="18" charset="-120"/>
              </a:rPr>
              <a:t>p</a:t>
            </a:r>
            <a:r>
              <a:rPr lang="en-US" altLang="zh-TW" sz="2800" dirty="0">
                <a:ea typeface="新細明體" pitchFamily="18" charset="-120"/>
              </a:rPr>
              <a:t>, then </a:t>
            </a:r>
            <a:r>
              <a:rPr lang="en-US" altLang="zh-TW" sz="2800" i="1" dirty="0">
                <a:ea typeface="新細明體" pitchFamily="18" charset="-120"/>
              </a:rPr>
              <a:t>q</a:t>
            </a:r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”</a:t>
            </a:r>
          </a:p>
          <a:p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if </a:t>
            </a:r>
            <a:r>
              <a:rPr lang="en-US" altLang="zh-TW" sz="2800" i="1" dirty="0">
                <a:ea typeface="新細明體" pitchFamily="18" charset="-120"/>
              </a:rPr>
              <a:t>p</a:t>
            </a:r>
            <a:r>
              <a:rPr lang="en-US" altLang="zh-TW" sz="2800" dirty="0">
                <a:ea typeface="新細明體" pitchFamily="18" charset="-120"/>
              </a:rPr>
              <a:t>, </a:t>
            </a:r>
            <a:r>
              <a:rPr lang="en-US" altLang="zh-TW" sz="2800" i="1" dirty="0">
                <a:ea typeface="新細明體" pitchFamily="18" charset="-120"/>
              </a:rPr>
              <a:t>q</a:t>
            </a:r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”</a:t>
            </a:r>
          </a:p>
          <a:p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when </a:t>
            </a:r>
            <a:r>
              <a:rPr lang="en-US" altLang="zh-TW" sz="2800" i="1" dirty="0">
                <a:ea typeface="新細明體" pitchFamily="18" charset="-120"/>
              </a:rPr>
              <a:t>p</a:t>
            </a:r>
            <a:r>
              <a:rPr lang="en-US" altLang="zh-TW" sz="2800" dirty="0">
                <a:ea typeface="新細明體" pitchFamily="18" charset="-120"/>
              </a:rPr>
              <a:t>, </a:t>
            </a:r>
            <a:r>
              <a:rPr lang="en-US" altLang="zh-TW" sz="2800" i="1" dirty="0">
                <a:ea typeface="新細明體" pitchFamily="18" charset="-120"/>
              </a:rPr>
              <a:t>q</a:t>
            </a:r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”</a:t>
            </a:r>
          </a:p>
          <a:p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sz="2800" dirty="0">
                <a:ea typeface="新細明體" pitchFamily="18" charset="-120"/>
              </a:rPr>
              <a:t>whenever </a:t>
            </a:r>
            <a:r>
              <a:rPr lang="en-US" altLang="zh-TW" sz="2800" i="1" dirty="0">
                <a:ea typeface="新細明體" pitchFamily="18" charset="-120"/>
              </a:rPr>
              <a:t>p</a:t>
            </a:r>
            <a:r>
              <a:rPr lang="en-US" altLang="zh-TW" sz="2800" dirty="0">
                <a:ea typeface="新細明體" pitchFamily="18" charset="-120"/>
              </a:rPr>
              <a:t>, </a:t>
            </a:r>
            <a:r>
              <a:rPr lang="en-US" altLang="zh-TW" sz="2800" i="1" dirty="0">
                <a:ea typeface="新細明體" pitchFamily="18" charset="-120"/>
              </a:rPr>
              <a:t>q</a:t>
            </a:r>
            <a:r>
              <a:rPr lang="en-US" altLang="zh-TW" sz="2800" dirty="0" smtClean="0">
                <a:solidFill>
                  <a:schemeClr val="tx1"/>
                </a:solidFill>
                <a:ea typeface="新細明體" pitchFamily="18" charset="-120"/>
              </a:rPr>
              <a:t>”</a:t>
            </a:r>
          </a:p>
          <a:p>
            <a:r>
              <a:rPr lang="en-US" altLang="zh-TW" sz="2800" dirty="0">
                <a:solidFill>
                  <a:schemeClr val="tx1"/>
                </a:solidFill>
              </a:rPr>
              <a:t>“</a:t>
            </a:r>
            <a:r>
              <a:rPr lang="en-US" altLang="zh-TW" sz="2800" i="1" dirty="0"/>
              <a:t>p </a:t>
            </a:r>
            <a:r>
              <a:rPr lang="en-US" altLang="zh-TW" sz="2800" dirty="0"/>
              <a:t>only if </a:t>
            </a:r>
            <a:r>
              <a:rPr lang="en-US" altLang="zh-TW" sz="2800" i="1" dirty="0"/>
              <a:t>q</a:t>
            </a:r>
            <a:r>
              <a:rPr lang="en-US" altLang="zh-TW" sz="2800" dirty="0" smtClean="0">
                <a:solidFill>
                  <a:schemeClr val="tx1"/>
                </a:solidFill>
              </a:rPr>
              <a:t>” </a:t>
            </a:r>
            <a:r>
              <a:rPr lang="en-US" altLang="zh-TW" sz="2800" dirty="0" smtClean="0">
                <a:solidFill>
                  <a:srgbClr val="5ECCF3"/>
                </a:solidFill>
              </a:rPr>
              <a:t>*</a:t>
            </a:r>
            <a:endParaRPr lang="en-US" altLang="zh-TW" sz="2800" dirty="0">
              <a:solidFill>
                <a:srgbClr val="5ECCF3"/>
              </a:solidFill>
            </a:endParaRPr>
          </a:p>
          <a:p>
            <a:r>
              <a:rPr lang="en-US" altLang="zh-TW" sz="2800" dirty="0">
                <a:solidFill>
                  <a:schemeClr val="tx1"/>
                </a:solidFill>
              </a:rPr>
              <a:t>“</a:t>
            </a:r>
            <a:r>
              <a:rPr lang="en-US" altLang="zh-TW" sz="2800" i="1" dirty="0"/>
              <a:t>p </a:t>
            </a:r>
            <a:r>
              <a:rPr lang="en-US" altLang="zh-TW" sz="2800" dirty="0"/>
              <a:t>is sufficient for </a:t>
            </a:r>
            <a:r>
              <a:rPr lang="en-US" altLang="zh-TW" sz="2800" i="1" dirty="0"/>
              <a:t>q</a:t>
            </a:r>
            <a:r>
              <a:rPr lang="en-US" altLang="zh-TW" sz="2800" dirty="0" smtClean="0">
                <a:solidFill>
                  <a:schemeClr val="tx1"/>
                </a:solidFill>
              </a:rPr>
              <a:t>”</a:t>
            </a:r>
            <a:endParaRPr lang="en-US" altLang="zh-TW" sz="2800" dirty="0">
              <a:solidFill>
                <a:schemeClr val="tx1"/>
              </a:solidFill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164861" y="1142999"/>
            <a:ext cx="4490697" cy="3624943"/>
          </a:xfrm>
          <a:ln/>
        </p:spPr>
        <p:txBody>
          <a:bodyPr>
            <a:noAutofit/>
          </a:bodyPr>
          <a:lstStyle/>
          <a:p>
            <a:r>
              <a:rPr lang="en-US" altLang="zh-TW" sz="2800" dirty="0"/>
              <a:t>“</a:t>
            </a:r>
            <a:r>
              <a:rPr lang="en-US" altLang="zh-TW" sz="2800" i="1" dirty="0">
                <a:solidFill>
                  <a:schemeClr val="tx1"/>
                </a:solidFill>
              </a:rPr>
              <a:t>q </a:t>
            </a:r>
            <a:r>
              <a:rPr lang="en-US" altLang="zh-TW" sz="2800" dirty="0">
                <a:solidFill>
                  <a:schemeClr val="tx1"/>
                </a:solidFill>
              </a:rPr>
              <a:t>is implied by </a:t>
            </a:r>
            <a:r>
              <a:rPr lang="en-US" altLang="zh-TW" sz="2800" i="1" dirty="0">
                <a:solidFill>
                  <a:schemeClr val="tx1"/>
                </a:solidFill>
              </a:rPr>
              <a:t>p</a:t>
            </a:r>
            <a:r>
              <a:rPr lang="en-US" altLang="zh-TW" sz="2800" dirty="0"/>
              <a:t>”</a:t>
            </a:r>
          </a:p>
          <a:p>
            <a:endParaRPr lang="en-US" altLang="zh-TW" sz="2800" dirty="0" smtClean="0">
              <a:solidFill>
                <a:schemeClr val="tx1"/>
              </a:solidFill>
            </a:endParaRPr>
          </a:p>
          <a:p>
            <a:r>
              <a:rPr lang="en-US" altLang="zh-TW" sz="2800" dirty="0" smtClean="0"/>
              <a:t>“</a:t>
            </a:r>
            <a:r>
              <a:rPr lang="en-US" altLang="zh-TW" sz="2800" i="1" dirty="0">
                <a:solidFill>
                  <a:schemeClr val="tx1"/>
                </a:solidFill>
              </a:rPr>
              <a:t>q </a:t>
            </a:r>
            <a:r>
              <a:rPr lang="en-US" altLang="zh-TW" sz="2800" dirty="0">
                <a:solidFill>
                  <a:schemeClr val="tx1"/>
                </a:solidFill>
              </a:rPr>
              <a:t>if </a:t>
            </a:r>
            <a:r>
              <a:rPr lang="en-US" altLang="zh-TW" sz="2800" i="1" dirty="0">
                <a:solidFill>
                  <a:schemeClr val="tx1"/>
                </a:solidFill>
              </a:rPr>
              <a:t>p</a:t>
            </a:r>
            <a:r>
              <a:rPr lang="en-US" altLang="zh-TW" sz="2800" dirty="0"/>
              <a:t>”</a:t>
            </a:r>
          </a:p>
          <a:p>
            <a:r>
              <a:rPr lang="en-US" altLang="zh-TW" sz="2800" dirty="0"/>
              <a:t>“</a:t>
            </a:r>
            <a:r>
              <a:rPr lang="en-US" altLang="zh-TW" sz="2800" i="1" dirty="0">
                <a:solidFill>
                  <a:schemeClr val="tx1"/>
                </a:solidFill>
              </a:rPr>
              <a:t>q</a:t>
            </a:r>
            <a:r>
              <a:rPr lang="en-US" altLang="zh-TW" sz="2800" dirty="0">
                <a:solidFill>
                  <a:schemeClr val="tx1"/>
                </a:solidFill>
              </a:rPr>
              <a:t> when </a:t>
            </a:r>
            <a:r>
              <a:rPr lang="en-US" altLang="zh-TW" sz="2800" i="1" dirty="0">
                <a:solidFill>
                  <a:schemeClr val="tx1"/>
                </a:solidFill>
              </a:rPr>
              <a:t>p</a:t>
            </a:r>
            <a:r>
              <a:rPr lang="en-US" altLang="zh-TW" sz="2800" dirty="0"/>
              <a:t>”</a:t>
            </a:r>
          </a:p>
          <a:p>
            <a:r>
              <a:rPr lang="en-US" altLang="zh-TW" sz="2800" dirty="0"/>
              <a:t>“</a:t>
            </a:r>
            <a:r>
              <a:rPr lang="en-US" altLang="zh-TW" sz="2800" i="1" dirty="0">
                <a:solidFill>
                  <a:schemeClr val="tx1"/>
                </a:solidFill>
              </a:rPr>
              <a:t>q</a:t>
            </a:r>
            <a:r>
              <a:rPr lang="en-US" altLang="zh-TW" sz="2800" dirty="0">
                <a:solidFill>
                  <a:schemeClr val="tx1"/>
                </a:solidFill>
              </a:rPr>
              <a:t> whenever </a:t>
            </a:r>
            <a:r>
              <a:rPr lang="en-US" altLang="zh-TW" sz="2800" i="1" dirty="0">
                <a:solidFill>
                  <a:schemeClr val="tx1"/>
                </a:solidFill>
              </a:rPr>
              <a:t>p</a:t>
            </a:r>
            <a:r>
              <a:rPr lang="en-US" altLang="zh-TW" sz="2800" dirty="0"/>
              <a:t>”</a:t>
            </a:r>
          </a:p>
          <a:p>
            <a:r>
              <a:rPr lang="en-US" altLang="zh-TW" sz="2800" dirty="0" smtClean="0">
                <a:ea typeface="新細明體" pitchFamily="18" charset="-120"/>
              </a:rPr>
              <a:t>“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itchFamily="18" charset="-120"/>
              </a:rPr>
              <a:t>q</a:t>
            </a:r>
            <a:r>
              <a:rPr lang="en-US" altLang="zh-TW" sz="2800" dirty="0" smtClean="0">
                <a:solidFill>
                  <a:schemeClr val="tx1"/>
                </a:solidFill>
                <a:ea typeface="新細明體" pitchFamily="18" charset="-120"/>
              </a:rPr>
              <a:t> follows from </a:t>
            </a:r>
            <a:r>
              <a:rPr lang="en-US" altLang="zh-TW" sz="2800" i="1" dirty="0" smtClean="0">
                <a:solidFill>
                  <a:schemeClr val="tx1"/>
                </a:solidFill>
                <a:ea typeface="新細明體" pitchFamily="18" charset="-120"/>
              </a:rPr>
              <a:t>p</a:t>
            </a:r>
            <a:r>
              <a:rPr lang="en-US" altLang="zh-TW" sz="2800" dirty="0" smtClean="0">
                <a:ea typeface="新細明體" pitchFamily="18" charset="-120"/>
              </a:rPr>
              <a:t>”</a:t>
            </a:r>
          </a:p>
          <a:p>
            <a:r>
              <a:rPr lang="en-US" altLang="zh-TW" sz="2800" dirty="0" smtClean="0">
                <a:ea typeface="新細明體" pitchFamily="18" charset="-120"/>
              </a:rPr>
              <a:t>“</a:t>
            </a:r>
            <a:r>
              <a:rPr lang="en-US" altLang="zh-TW" sz="2800" i="1" dirty="0">
                <a:solidFill>
                  <a:schemeClr val="tx1"/>
                </a:solidFill>
                <a:ea typeface="新細明體" pitchFamily="18" charset="-120"/>
              </a:rPr>
              <a:t>q</a:t>
            </a:r>
            <a:r>
              <a:rPr lang="en-US" altLang="zh-TW" sz="2800" dirty="0">
                <a:solidFill>
                  <a:schemeClr val="tx1"/>
                </a:solidFill>
                <a:ea typeface="新細明體" pitchFamily="18" charset="-120"/>
              </a:rPr>
              <a:t> is necessary for </a:t>
            </a:r>
            <a:r>
              <a:rPr lang="en-US" altLang="zh-TW" sz="2800" i="1" dirty="0">
                <a:solidFill>
                  <a:schemeClr val="tx1"/>
                </a:solidFill>
                <a:ea typeface="新細明體" pitchFamily="18" charset="-120"/>
              </a:rPr>
              <a:t>p</a:t>
            </a:r>
            <a:r>
              <a:rPr lang="en-US" altLang="zh-TW" sz="2800" dirty="0" smtClean="0">
                <a:ea typeface="新細明體" pitchFamily="18" charset="-120"/>
              </a:rPr>
              <a:t>”</a:t>
            </a:r>
            <a:endParaRPr lang="en-US" altLang="zh-TW" sz="2800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27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05000" y="4650214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TW" sz="2800" dirty="0">
                <a:solidFill>
                  <a:schemeClr val="accent2"/>
                </a:solidFill>
              </a:rPr>
              <a:t>We will see some equivalent logic expressions later.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040308"/>
              </p:ext>
            </p:extLst>
          </p:nvPr>
        </p:nvGraphicFramePr>
        <p:xfrm>
          <a:off x="10106025" y="790574"/>
          <a:ext cx="1682672" cy="1923626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356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5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US" sz="7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7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sz="24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7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52475" y="5120367"/>
            <a:ext cx="10334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dirty="0">
                <a:solidFill>
                  <a:srgbClr val="5ECCF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“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only if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” says that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cannot be true when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q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is not true. That is, the statement is false if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is true, but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q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is false. When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is false,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q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may be either true or false, because the statement says nothing about the truth value of </a:t>
            </a:r>
            <a:r>
              <a:rPr lang="en-US" sz="2400" i="1" dirty="0"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559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uiExpand="1" build="p" animBg="1"/>
      <p:bldP spid="84996" grpId="0" uiExpand="1" build="p"/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8294"/>
            <a:ext cx="10515600" cy="4898669"/>
          </a:xfrm>
        </p:spPr>
        <p:txBody>
          <a:bodyPr>
            <a:noAutofit/>
          </a:bodyPr>
          <a:lstStyle/>
          <a:p>
            <a:r>
              <a:rPr lang="en-US" sz="2800" dirty="0"/>
              <a:t>If you get 100% on the final you will get an </a:t>
            </a:r>
            <a:r>
              <a:rPr lang="en-US" sz="2800" dirty="0" smtClean="0"/>
              <a:t>A+</a:t>
            </a:r>
            <a:endParaRPr lang="en-US" sz="2800" dirty="0"/>
          </a:p>
          <a:p>
            <a:r>
              <a:rPr lang="en-US" sz="2800" dirty="0">
                <a:solidFill>
                  <a:schemeClr val="tx1"/>
                </a:solidFill>
              </a:rPr>
              <a:t>You get 100% on the final is sufficient to get an </a:t>
            </a:r>
            <a:r>
              <a:rPr lang="en-US" sz="2800" dirty="0" smtClean="0">
                <a:solidFill>
                  <a:schemeClr val="tx1"/>
                </a:solidFill>
              </a:rPr>
              <a:t>A+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/>
              <a:t>A sufficient condition to get an </a:t>
            </a:r>
            <a:r>
              <a:rPr lang="en-US" sz="2800" dirty="0" smtClean="0"/>
              <a:t>A+ </a:t>
            </a:r>
            <a:r>
              <a:rPr lang="en-US" sz="2800" dirty="0"/>
              <a:t>is to get 100% on the </a:t>
            </a:r>
            <a:r>
              <a:rPr lang="en-US" sz="2800" dirty="0" smtClean="0"/>
              <a:t>final </a:t>
            </a:r>
            <a:endParaRPr lang="en-US" sz="2800" dirty="0"/>
          </a:p>
          <a:p>
            <a:r>
              <a:rPr lang="en-US" sz="2800" dirty="0">
                <a:solidFill>
                  <a:schemeClr val="tx1"/>
                </a:solidFill>
              </a:rPr>
              <a:t>You get an </a:t>
            </a:r>
            <a:r>
              <a:rPr lang="en-US" sz="2800" dirty="0" smtClean="0">
                <a:solidFill>
                  <a:schemeClr val="tx1"/>
                </a:solidFill>
              </a:rPr>
              <a:t>A+ </a:t>
            </a:r>
            <a:r>
              <a:rPr lang="en-US" sz="2800" dirty="0">
                <a:solidFill>
                  <a:schemeClr val="tx1"/>
                </a:solidFill>
              </a:rPr>
              <a:t>is necessary for you to get 100% on the </a:t>
            </a:r>
            <a:r>
              <a:rPr lang="en-US" sz="2800" dirty="0" smtClean="0">
                <a:solidFill>
                  <a:schemeClr val="tx1"/>
                </a:solidFill>
              </a:rPr>
              <a:t>final </a:t>
            </a:r>
            <a:r>
              <a:rPr lang="en-US" sz="2800" dirty="0">
                <a:solidFill>
                  <a:schemeClr val="tx1"/>
                </a:solidFill>
              </a:rPr>
              <a:t>(but not sufficient)</a:t>
            </a:r>
          </a:p>
          <a:p>
            <a:r>
              <a:rPr lang="en-US" sz="2800" dirty="0"/>
              <a:t>A necessary condition for you get 100% is you get an </a:t>
            </a:r>
            <a:r>
              <a:rPr lang="en-US" sz="2800" dirty="0" smtClean="0"/>
              <a:t>A+</a:t>
            </a:r>
          </a:p>
          <a:p>
            <a:r>
              <a:rPr lang="en-US" sz="2800" dirty="0">
                <a:solidFill>
                  <a:schemeClr val="tx1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magine </a:t>
            </a:r>
            <a:r>
              <a:rPr lang="en-US" sz="2800" dirty="0">
                <a:solidFill>
                  <a:schemeClr val="tx1"/>
                </a:solidFill>
              </a:rPr>
              <a:t>that you know your letter grade and you are </a:t>
            </a:r>
            <a:r>
              <a:rPr lang="en-US" sz="2800" dirty="0" smtClean="0">
                <a:solidFill>
                  <a:schemeClr val="tx1"/>
                </a:solidFill>
              </a:rPr>
              <a:t>trying </a:t>
            </a:r>
            <a:r>
              <a:rPr lang="en-US" sz="2800" dirty="0">
                <a:solidFill>
                  <a:schemeClr val="tx1"/>
                </a:solidFill>
              </a:rPr>
              <a:t>to guess your grade in the final:</a:t>
            </a:r>
          </a:p>
          <a:p>
            <a:pPr lvl="1"/>
            <a:r>
              <a:rPr lang="en-US" sz="2800" dirty="0"/>
              <a:t>If you </a:t>
            </a:r>
            <a:r>
              <a:rPr lang="en-US" sz="2800" dirty="0" err="1" smtClean="0"/>
              <a:t>didnot</a:t>
            </a:r>
            <a:r>
              <a:rPr lang="en-US" sz="2800" dirty="0" smtClean="0"/>
              <a:t> </a:t>
            </a:r>
            <a:r>
              <a:rPr lang="en-US" sz="2800" dirty="0"/>
              <a:t>get </a:t>
            </a:r>
            <a:r>
              <a:rPr lang="en-US" sz="2800" dirty="0" smtClean="0"/>
              <a:t>A+ </a:t>
            </a:r>
            <a:r>
              <a:rPr lang="en-US" sz="2800" dirty="0"/>
              <a:t>then for sure you </a:t>
            </a:r>
            <a:r>
              <a:rPr lang="en-US" sz="2800" dirty="0" smtClean="0"/>
              <a:t>didn't </a:t>
            </a:r>
            <a:r>
              <a:rPr lang="en-US" sz="2800" dirty="0"/>
              <a:t>get 100%</a:t>
            </a:r>
          </a:p>
          <a:p>
            <a:pPr lvl="1"/>
            <a:r>
              <a:rPr lang="en-US" sz="2800" dirty="0"/>
              <a:t>If you get </a:t>
            </a:r>
            <a:r>
              <a:rPr lang="en-US" sz="2800" dirty="0" smtClean="0"/>
              <a:t>A+ </a:t>
            </a:r>
            <a:r>
              <a:rPr lang="en-US" sz="2800" dirty="0"/>
              <a:t>then you may or may not get 100%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2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229"/>
            <a:ext cx="10515600" cy="4674734"/>
          </a:xfrm>
        </p:spPr>
        <p:txBody>
          <a:bodyPr>
            <a:normAutofit/>
          </a:bodyPr>
          <a:lstStyle/>
          <a:p>
            <a:r>
              <a:rPr lang="en-US" sz="3200" dirty="0"/>
              <a:t>If you show up on Monday you will get the job</a:t>
            </a:r>
          </a:p>
          <a:p>
            <a:r>
              <a:rPr lang="en-US" sz="3200" dirty="0">
                <a:solidFill>
                  <a:schemeClr val="tx1"/>
                </a:solidFill>
              </a:rPr>
              <a:t>You show up on Monday is sufficient for you to get the </a:t>
            </a:r>
            <a:r>
              <a:rPr lang="en-US" sz="3200" dirty="0" smtClean="0">
                <a:solidFill>
                  <a:schemeClr val="tx1"/>
                </a:solidFill>
              </a:rPr>
              <a:t>job</a:t>
            </a:r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/>
              <a:t>A sufficient condition for you to get the job is to show </a:t>
            </a:r>
            <a:r>
              <a:rPr lang="en-US" sz="3200" dirty="0" smtClean="0"/>
              <a:t>up </a:t>
            </a:r>
            <a:r>
              <a:rPr lang="en-US" sz="3200" dirty="0"/>
              <a:t>on Monday</a:t>
            </a:r>
          </a:p>
          <a:p>
            <a:r>
              <a:rPr lang="en-US" sz="3200" dirty="0">
                <a:solidFill>
                  <a:schemeClr val="tx1"/>
                </a:solidFill>
              </a:rPr>
              <a:t>You get the job is necessary for you have shown up on </a:t>
            </a:r>
            <a:r>
              <a:rPr lang="en-US" sz="3200" dirty="0" smtClean="0">
                <a:solidFill>
                  <a:schemeClr val="tx1"/>
                </a:solidFill>
              </a:rPr>
              <a:t>Monday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</a:p>
          <a:p>
            <a:r>
              <a:rPr lang="en-US" sz="3200" dirty="0"/>
              <a:t>A necessary condition for you have shown up on </a:t>
            </a:r>
            <a:r>
              <a:rPr lang="en-US" sz="3200" dirty="0" smtClean="0"/>
              <a:t>Monday </a:t>
            </a:r>
            <a:r>
              <a:rPr lang="en-US" sz="3200" dirty="0"/>
              <a:t>is you got the job.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7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>
                <a:ea typeface="新細明體" pitchFamily="18" charset="-120"/>
              </a:rPr>
              <a:t>Course Objectives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zh-TW" sz="2800" dirty="0">
                <a:ea typeface="新細明體" pitchFamily="18" charset="-120"/>
              </a:rPr>
              <a:t>Upon completion of this course, the student should be able to: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effectLst/>
              </a:rPr>
              <a:t>Formulate </a:t>
            </a:r>
            <a:r>
              <a:rPr lang="en-US" dirty="0">
                <a:effectLst/>
              </a:rPr>
              <a:t>and derive propositional</a:t>
            </a:r>
            <a:r>
              <a:rPr lang="en-US" dirty="0" smtClean="0">
                <a:effectLst/>
              </a:rPr>
              <a:t>/ predicate </a:t>
            </a:r>
            <a:r>
              <a:rPr lang="en-US" dirty="0">
                <a:effectLst/>
              </a:rPr>
              <a:t>logic </a:t>
            </a:r>
            <a:r>
              <a:rPr lang="en-US" dirty="0" smtClean="0">
                <a:effectLst/>
              </a:rPr>
              <a:t>expressions</a:t>
            </a:r>
            <a:endParaRPr lang="en-US" dirty="0">
              <a:effectLst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ffectLst/>
              </a:rPr>
              <a:t>Apply proving </a:t>
            </a:r>
            <a:r>
              <a:rPr lang="en-US" dirty="0" smtClean="0">
                <a:effectLst/>
              </a:rPr>
              <a:t>methods</a:t>
            </a:r>
            <a:endParaRPr lang="en-US" dirty="0">
              <a:effectLst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ffectLst/>
              </a:rPr>
              <a:t>Apply counting techniques to solve combinatorial </a:t>
            </a:r>
            <a:r>
              <a:rPr lang="en-US" dirty="0" smtClean="0">
                <a:effectLst/>
              </a:rPr>
              <a:t>problems</a:t>
            </a:r>
            <a:endParaRPr lang="en-US" sz="2400" dirty="0"/>
          </a:p>
          <a:p>
            <a:pPr>
              <a:lnSpc>
                <a:spcPct val="90000"/>
              </a:lnSpc>
              <a:defRPr/>
            </a:pPr>
            <a:endParaRPr lang="en-US" altLang="zh-TW" sz="2800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2965841"/>
              </p:ext>
            </p:extLst>
          </p:nvPr>
        </p:nvGraphicFramePr>
        <p:xfrm>
          <a:off x="801217" y="4186553"/>
          <a:ext cx="9928987" cy="228823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402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9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39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6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Cambria" panose="02040503050406030204" pitchFamily="18" charset="0"/>
                        </a:rPr>
                        <a:t>Ch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Topics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Included Sections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Cambria" panose="02040503050406030204" pitchFamily="18" charset="0"/>
                        </a:rPr>
                        <a:t>Wks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4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Logic and Proofs</a:t>
                      </a:r>
                    </a:p>
                  </a:txBody>
                  <a:tcPr marL="68580" marR="68580" marT="0" marB="0" anchor="ctr"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1.1 – 1.6, 1.8</a:t>
                      </a:r>
                    </a:p>
                  </a:txBody>
                  <a:tcPr marL="68580" marR="68580" marT="0" marB="0" anchor="ctr"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1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Sets, Functions, Sequences and Sums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2.1 – 2.4, 2.5 up to theorem 3 p.174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8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Induction and Recursion 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5.1, 5.2, 5.3 (only tree examples. Generalized Induction is excluded)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Counting  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6.1 – 6.4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1600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Discrete Probability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7.1, 7.2 (up to page 449</a:t>
                      </a: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1.5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1600">
                          <a:effectLst/>
                          <a:latin typeface="Cambria" panose="02040503050406030204" pitchFamily="18" charset="0"/>
                        </a:rPr>
                        <a:t>8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Advanced Counting Techniques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</a:rPr>
                        <a:t>8.1 (no dynamic programming), 8.2 (up to page 504)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1.5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8392886" y="3746630"/>
            <a:ext cx="1566863" cy="5667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Think!</a:t>
            </a:r>
          </a:p>
        </p:txBody>
      </p:sp>
    </p:spTree>
    <p:extLst>
      <p:ext uri="{BB962C8B-B14F-4D97-AF65-F5344CB8AC3E}">
        <p14:creationId xmlns:p14="http://schemas.microsoft.com/office/powerpoint/2010/main" val="38777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You walk 8 miles is necessary to get to the </a:t>
            </a:r>
            <a:r>
              <a:rPr lang="en-US" sz="3600" dirty="0" smtClean="0"/>
              <a:t>top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229"/>
            <a:ext cx="10515600" cy="4674734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Which is </a:t>
            </a:r>
            <a:r>
              <a:rPr lang="en-US" dirty="0" smtClean="0">
                <a:solidFill>
                  <a:schemeClr val="tx1"/>
                </a:solidFill>
              </a:rPr>
              <a:t>equivalent?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If you walk 8 miles then you get to the top</a:t>
            </a:r>
          </a:p>
          <a:p>
            <a:r>
              <a:rPr lang="en-US" dirty="0">
                <a:solidFill>
                  <a:schemeClr val="tx1"/>
                </a:solidFill>
              </a:rPr>
              <a:t>If you got to the top then you have walked </a:t>
            </a:r>
            <a:r>
              <a:rPr lang="en-US" dirty="0" smtClean="0">
                <a:solidFill>
                  <a:schemeClr val="tx1"/>
                </a:solidFill>
              </a:rPr>
              <a:t>8 miles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The </a:t>
            </a:r>
            <a:r>
              <a:rPr lang="en-US" dirty="0"/>
              <a:t>first statement is not equivalent. Walking </a:t>
            </a:r>
            <a:r>
              <a:rPr lang="en-US" dirty="0" smtClean="0"/>
              <a:t> 8 </a:t>
            </a:r>
            <a:r>
              <a:rPr lang="en-US" dirty="0"/>
              <a:t>miles is necessary (but other things might </a:t>
            </a:r>
            <a:r>
              <a:rPr lang="en-US" dirty="0" smtClean="0"/>
              <a:t>be </a:t>
            </a:r>
            <a:r>
              <a:rPr lang="en-US" dirty="0"/>
              <a:t>also necessary). suppose you walked 8 </a:t>
            </a:r>
            <a:r>
              <a:rPr lang="en-US" dirty="0" smtClean="0"/>
              <a:t>miles </a:t>
            </a:r>
            <a:r>
              <a:rPr lang="en-US" dirty="0"/>
              <a:t>in the wrong direction ! But if you </a:t>
            </a:r>
            <a:r>
              <a:rPr lang="en-US" dirty="0" smtClean="0"/>
              <a:t>got </a:t>
            </a:r>
            <a:r>
              <a:rPr lang="en-US" dirty="0"/>
              <a:t>to the top then you are sure that you </a:t>
            </a:r>
            <a:r>
              <a:rPr lang="en-US" dirty="0" smtClean="0"/>
              <a:t>must </a:t>
            </a:r>
            <a:r>
              <a:rPr lang="en-US" dirty="0"/>
              <a:t>have walked 8 miles.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8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12417"/>
            <a:ext cx="8244840" cy="759627"/>
          </a:xfrm>
          <a:ln/>
        </p:spPr>
        <p:txBody>
          <a:bodyPr>
            <a:normAutofit/>
          </a:bodyPr>
          <a:lstStyle/>
          <a:p>
            <a:r>
              <a:rPr lang="en-US" altLang="zh-TW" sz="4000" dirty="0">
                <a:ea typeface="新細明體" pitchFamily="18" charset="-120"/>
              </a:rPr>
              <a:t>Converse, Inverse, Contrapositive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zh-TW" sz="3200" dirty="0">
                <a:ea typeface="新細明體" pitchFamily="18" charset="-120"/>
              </a:rPr>
              <a:t>Some terminology, for an implication </a:t>
            </a:r>
            <a:r>
              <a:rPr lang="en-US" altLang="zh-TW" sz="3200" i="1" dirty="0">
                <a:ea typeface="新細明體" pitchFamily="18" charset="-120"/>
              </a:rPr>
              <a:t>p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200" i="1" dirty="0"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:</a:t>
            </a:r>
            <a:endParaRPr lang="en-US" altLang="zh-TW" sz="3200" dirty="0">
              <a:ea typeface="新細明體" pitchFamily="18" charset="-120"/>
            </a:endParaRPr>
          </a:p>
          <a:p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The 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</a:rPr>
              <a:t>converse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</a:rPr>
              <a:t>of </a:t>
            </a:r>
            <a:r>
              <a:rPr lang="en-US" altLang="zh-TW" sz="3200" i="1" dirty="0">
                <a:ea typeface="新細明體" pitchFamily="18" charset="-120"/>
              </a:rPr>
              <a:t>p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200" i="1" dirty="0"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is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: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 	</a:t>
            </a:r>
            <a:r>
              <a:rPr lang="en-US" altLang="zh-TW" sz="3200" dirty="0" smtClean="0">
                <a:ea typeface="新細明體" pitchFamily="18" charset="-120"/>
                <a:sym typeface="Symbol" pitchFamily="18" charset="2"/>
              </a:rPr>
              <a:t>	</a:t>
            </a:r>
            <a:r>
              <a:rPr lang="en-US" altLang="zh-TW" sz="3200" dirty="0" smtClean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 </a:t>
            </a:r>
            <a:r>
              <a:rPr lang="en-US" altLang="zh-TW" sz="3200" i="1" dirty="0" smtClean="0">
                <a:solidFill>
                  <a:schemeClr val="tx1"/>
                </a:solidFill>
                <a:ea typeface="新細明體" pitchFamily="18" charset="-120"/>
              </a:rPr>
              <a:t>q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p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.</a:t>
            </a:r>
          </a:p>
          <a:p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The </a:t>
            </a:r>
            <a:r>
              <a:rPr lang="en-US" altLang="zh-TW" sz="3200" i="1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inverse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of </a:t>
            </a:r>
            <a:r>
              <a:rPr lang="en-US" altLang="zh-TW" sz="3200" i="1" dirty="0">
                <a:ea typeface="新細明體" pitchFamily="18" charset="-120"/>
              </a:rPr>
              <a:t>p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200" i="1" dirty="0"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is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: 	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	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cs typeface="Times New Roman" pitchFamily="18" charset="0"/>
                <a:sym typeface="Symbol" pitchFamily="18" charset="2"/>
              </a:rPr>
              <a:t>¬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  <a:cs typeface="Times New Roman" pitchFamily="18" charset="0"/>
                <a:sym typeface="Symbol" pitchFamily="18" charset="2"/>
              </a:rPr>
              <a:t>p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 ¬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.</a:t>
            </a:r>
          </a:p>
          <a:p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The </a:t>
            </a:r>
            <a:r>
              <a:rPr lang="en-US" altLang="zh-TW" sz="3200" i="1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contrapositive of </a:t>
            </a:r>
            <a:r>
              <a:rPr lang="en-US" altLang="zh-TW" sz="3200" i="1" dirty="0">
                <a:ea typeface="新細明體" pitchFamily="18" charset="-120"/>
              </a:rPr>
              <a:t>p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200" i="1" dirty="0"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sz="3200" i="1" dirty="0" smtClean="0">
                <a:ea typeface="新細明體" pitchFamily="18" charset="-120"/>
                <a:sym typeface="Symbol" pitchFamily="18" charset="2"/>
              </a:rPr>
              <a:t> is</a:t>
            </a:r>
            <a:r>
              <a:rPr lang="en-US" altLang="zh-TW" sz="3200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: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	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¬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q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3200" dirty="0" smtClean="0">
                <a:solidFill>
                  <a:schemeClr val="tx1"/>
                </a:solidFill>
                <a:ea typeface="新細明體" pitchFamily="18" charset="-120"/>
              </a:rPr>
              <a:t>¬</a:t>
            </a:r>
            <a:r>
              <a:rPr lang="en-US" altLang="zh-TW" sz="3200" i="1" dirty="0" smtClean="0">
                <a:solidFill>
                  <a:schemeClr val="tx1"/>
                </a:solidFill>
                <a:ea typeface="新細明體" pitchFamily="18" charset="-120"/>
              </a:rPr>
              <a:t>p.</a:t>
            </a:r>
            <a:r>
              <a:rPr lang="en-US" altLang="zh-TW" sz="3200" i="1" dirty="0" smtClean="0">
                <a:solidFill>
                  <a:srgbClr val="006600"/>
                </a:solidFill>
                <a:ea typeface="新細明體" pitchFamily="18" charset="-120"/>
              </a:rPr>
              <a:t> </a:t>
            </a:r>
            <a:r>
              <a:rPr lang="en-US" altLang="zh-TW" sz="3200" i="1" dirty="0"/>
              <a:t>(if not q then not p</a:t>
            </a:r>
            <a:r>
              <a:rPr lang="en-US" altLang="zh-TW" sz="3200" i="1" dirty="0" smtClean="0"/>
              <a:t>)</a:t>
            </a:r>
            <a:endParaRPr lang="en-US" altLang="zh-TW" sz="3200" i="1" dirty="0">
              <a:solidFill>
                <a:srgbClr val="006600"/>
              </a:solidFill>
              <a:ea typeface="新細明體" pitchFamily="18" charset="-120"/>
            </a:endParaRPr>
          </a:p>
          <a:p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One of these three has the 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same meaning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 (same truth table) as 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p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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 q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.  Can you figure out which?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362200" y="4572000"/>
            <a:ext cx="5715000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sz="4000" i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sym typeface="Symbol" pitchFamily="18" charset="2"/>
              </a:rPr>
              <a:t>Contrapositive </a:t>
            </a:r>
            <a:r>
              <a:rPr lang="en-US" altLang="zh-TW" sz="40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¬</a:t>
            </a:r>
            <a:r>
              <a:rPr lang="en-US" altLang="zh-TW" sz="4000" i="1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q </a:t>
            </a:r>
            <a:r>
              <a:rPr lang="en-US" altLang="zh-TW" sz="40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sz="4000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¬</a:t>
            </a:r>
            <a:r>
              <a:rPr lang="en-US" altLang="zh-TW" sz="4000" i="1" dirty="0">
                <a:solidFill>
                  <a:srgbClr val="92D050"/>
                </a:solidFill>
                <a:latin typeface="Cambria" panose="02040503050406030204" pitchFamily="18" charset="0"/>
                <a:ea typeface="新細明體" pitchFamily="18" charset="-120"/>
              </a:rPr>
              <a:t>p</a:t>
            </a:r>
            <a:endParaRPr lang="en-US" sz="4000" dirty="0">
              <a:solidFill>
                <a:srgbClr val="92D05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5257800"/>
            <a:ext cx="1066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 conditional statement is </a:t>
            </a:r>
            <a:r>
              <a:rPr lang="en-US" sz="3200" dirty="0" smtClean="0"/>
              <a:t>logically equivalent </a:t>
            </a:r>
            <a:r>
              <a:rPr lang="en-US" sz="3200" dirty="0"/>
              <a:t>to its contrapositive.</a:t>
            </a:r>
          </a:p>
        </p:txBody>
      </p:sp>
    </p:spTree>
    <p:extLst>
      <p:ext uri="{BB962C8B-B14F-4D97-AF65-F5344CB8AC3E}">
        <p14:creationId xmlns:p14="http://schemas.microsoft.com/office/powerpoint/2010/main" val="33864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How do we </a:t>
            </a:r>
            <a:r>
              <a:rPr lang="en-US" altLang="zh-TW" dirty="0" smtClean="0">
                <a:ea typeface="新細明體" pitchFamily="18" charset="-120"/>
              </a:rPr>
              <a:t>know?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807027" y="1163782"/>
            <a:ext cx="10515600" cy="4957763"/>
          </a:xfrm>
          <a:ln/>
        </p:spPr>
        <p:txBody>
          <a:bodyPr/>
          <a:lstStyle/>
          <a:p>
            <a:pPr>
              <a:buFontTx/>
              <a:buNone/>
            </a:pP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Proving the equivalence of </a:t>
            </a:r>
            <a:r>
              <a:rPr lang="en-US" altLang="zh-TW" i="1" dirty="0">
                <a:ea typeface="新細明體" pitchFamily="18" charset="-120"/>
              </a:rPr>
              <a:t>p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i="1" dirty="0">
                <a:ea typeface="新細明體" pitchFamily="18" charset="-120"/>
                <a:sym typeface="Symbol" pitchFamily="18" charset="2"/>
              </a:rPr>
              <a:t>q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and its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contrapositive </a:t>
            </a:r>
            <a:r>
              <a:rPr lang="en-US" altLang="zh-TW" dirty="0" smtClean="0">
                <a:solidFill>
                  <a:srgbClr val="5ECCF3"/>
                </a:solidFill>
                <a:ea typeface="新細明體" pitchFamily="18" charset="-120"/>
                <a:sym typeface="Symbol" pitchFamily="18" charset="2"/>
              </a:rPr>
              <a:t>(</a:t>
            </a:r>
            <a:r>
              <a:rPr lang="en-US" altLang="zh-TW" dirty="0">
                <a:ea typeface="新細明體" pitchFamily="18" charset="-120"/>
              </a:rPr>
              <a:t>¬</a:t>
            </a:r>
            <a:r>
              <a:rPr lang="en-US" altLang="zh-TW" i="1" dirty="0">
                <a:ea typeface="新細明體" pitchFamily="18" charset="-120"/>
              </a:rPr>
              <a:t>q </a:t>
            </a:r>
            <a:r>
              <a:rPr lang="en-US" altLang="zh-TW" dirty="0">
                <a:ea typeface="新細明體" pitchFamily="18" charset="-120"/>
                <a:sym typeface="Symbol" pitchFamily="18" charset="2"/>
              </a:rPr>
              <a:t> </a:t>
            </a:r>
            <a:r>
              <a:rPr lang="en-US" altLang="zh-TW" dirty="0">
                <a:ea typeface="新細明體" pitchFamily="18" charset="-120"/>
              </a:rPr>
              <a:t>¬</a:t>
            </a:r>
            <a:r>
              <a:rPr lang="en-US" altLang="zh-TW" i="1" dirty="0">
                <a:ea typeface="新細明體" pitchFamily="18" charset="-120"/>
              </a:rPr>
              <a:t>p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)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using truth tables: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452158"/>
              </p:ext>
            </p:extLst>
          </p:nvPr>
        </p:nvGraphicFramePr>
        <p:xfrm>
          <a:off x="1074427" y="2355413"/>
          <a:ext cx="995044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6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016446"/>
              </p:ext>
            </p:extLst>
          </p:nvPr>
        </p:nvGraphicFramePr>
        <p:xfrm>
          <a:off x="2901137" y="2355413"/>
          <a:ext cx="822960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509692"/>
              </p:ext>
            </p:extLst>
          </p:nvPr>
        </p:nvGraphicFramePr>
        <p:xfrm>
          <a:off x="2078177" y="2355413"/>
          <a:ext cx="822960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3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321368"/>
              </p:ext>
            </p:extLst>
          </p:nvPr>
        </p:nvGraphicFramePr>
        <p:xfrm>
          <a:off x="3713211" y="2355413"/>
          <a:ext cx="1400810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1400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676987"/>
              </p:ext>
            </p:extLst>
          </p:nvPr>
        </p:nvGraphicFramePr>
        <p:xfrm>
          <a:off x="5097252" y="2355413"/>
          <a:ext cx="2051685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2051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 </a:t>
                      </a:r>
                      <a:r>
                        <a:rPr lang="en-US" sz="36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11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12417"/>
            <a:ext cx="8244840" cy="759627"/>
          </a:xfrm>
          <a:ln/>
        </p:spPr>
        <p:txBody>
          <a:bodyPr>
            <a:normAutofit/>
          </a:bodyPr>
          <a:lstStyle/>
          <a:p>
            <a:r>
              <a:rPr lang="en-US" altLang="zh-TW" sz="4000" dirty="0"/>
              <a:t>The </a:t>
            </a:r>
            <a:r>
              <a:rPr lang="en-US" altLang="zh-TW" sz="4000" i="1" dirty="0" err="1"/>
              <a:t>biconditional</a:t>
            </a:r>
            <a:r>
              <a:rPr lang="en-US" altLang="zh-TW" sz="4000" dirty="0"/>
              <a:t> </a:t>
            </a:r>
            <a:r>
              <a:rPr lang="en-US" altLang="zh-TW" sz="4000" dirty="0" smtClean="0"/>
              <a:t>operator “</a:t>
            </a:r>
            <a:r>
              <a:rPr lang="en-US" altLang="zh-TW" sz="4000" dirty="0" smtClean="0">
                <a:sym typeface="Symbol" pitchFamily="18" charset="2"/>
              </a:rPr>
              <a:t>”</a:t>
            </a:r>
            <a:endParaRPr lang="en-US" altLang="zh-TW" sz="4000" dirty="0">
              <a:ea typeface="新細明體" pitchFamily="18" charset="-12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00808"/>
            <a:ext cx="10515600" cy="4376155"/>
          </a:xfrm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zh-TW" sz="3200" dirty="0"/>
              <a:t>The </a:t>
            </a:r>
            <a:r>
              <a:rPr lang="en-US" altLang="zh-TW" sz="3200" i="1" dirty="0" err="1"/>
              <a:t>biconditional</a:t>
            </a:r>
            <a:r>
              <a:rPr lang="en-US" altLang="zh-TW" sz="3200" dirty="0"/>
              <a:t> </a:t>
            </a:r>
            <a:r>
              <a:rPr lang="en-US" altLang="zh-TW" sz="3200" i="1" dirty="0"/>
              <a:t>p </a:t>
            </a:r>
            <a:r>
              <a:rPr lang="en-US" altLang="zh-TW" sz="3200" dirty="0">
                <a:sym typeface="Symbol" pitchFamily="18" charset="2"/>
              </a:rPr>
              <a:t> </a:t>
            </a:r>
            <a:r>
              <a:rPr lang="en-US" altLang="zh-TW" sz="3200" i="1" dirty="0">
                <a:sym typeface="Symbol" pitchFamily="18" charset="2"/>
              </a:rPr>
              <a:t>q </a:t>
            </a:r>
            <a:r>
              <a:rPr lang="en-US" altLang="zh-TW" sz="3200" dirty="0">
                <a:sym typeface="Symbol" pitchFamily="18" charset="2"/>
              </a:rPr>
              <a:t>states that </a:t>
            </a:r>
            <a:r>
              <a:rPr lang="en-US" altLang="zh-TW" sz="3200" i="1" dirty="0">
                <a:sym typeface="Symbol" pitchFamily="18" charset="2"/>
              </a:rPr>
              <a:t>p</a:t>
            </a:r>
            <a:r>
              <a:rPr lang="en-US" altLang="zh-TW" sz="3200" dirty="0">
                <a:sym typeface="Symbol" pitchFamily="18" charset="2"/>
              </a:rPr>
              <a:t> is true </a:t>
            </a:r>
            <a:r>
              <a:rPr lang="en-US" altLang="zh-TW" sz="3200" i="1" dirty="0">
                <a:sym typeface="Symbol" pitchFamily="18" charset="2"/>
              </a:rPr>
              <a:t>if and only if</a:t>
            </a:r>
            <a:r>
              <a:rPr lang="en-US" altLang="zh-TW" sz="3200" dirty="0">
                <a:sym typeface="Symbol" pitchFamily="18" charset="2"/>
              </a:rPr>
              <a:t> </a:t>
            </a:r>
            <a:r>
              <a:rPr lang="en-US" altLang="zh-TW" sz="3200" i="1" dirty="0">
                <a:sym typeface="Symbol" pitchFamily="18" charset="2"/>
              </a:rPr>
              <a:t>(IFF) q</a:t>
            </a:r>
            <a:r>
              <a:rPr lang="en-US" altLang="zh-TW" sz="3200" dirty="0">
                <a:sym typeface="Symbol" pitchFamily="18" charset="2"/>
              </a:rPr>
              <a:t> is true.</a:t>
            </a:r>
          </a:p>
          <a:p>
            <a:pPr>
              <a:buFontTx/>
              <a:buNone/>
            </a:pPr>
            <a:r>
              <a:rPr lang="en-US" altLang="zh-TW" sz="3200" i="1" dirty="0">
                <a:solidFill>
                  <a:schemeClr val="tx1"/>
                </a:solidFill>
                <a:sym typeface="Symbol" pitchFamily="18" charset="2"/>
              </a:rPr>
              <a:t>p </a:t>
            </a:r>
            <a:r>
              <a:rPr lang="en-US" altLang="zh-TW" sz="3200" dirty="0">
                <a:solidFill>
                  <a:schemeClr val="tx1"/>
                </a:solidFill>
                <a:sym typeface="Symbol" pitchFamily="18" charset="2"/>
              </a:rPr>
              <a:t>= “Ali wins the club election.”</a:t>
            </a:r>
          </a:p>
          <a:p>
            <a:pPr>
              <a:buFontTx/>
              <a:buNone/>
            </a:pPr>
            <a:r>
              <a:rPr lang="en-US" altLang="zh-TW" sz="3200" i="1" dirty="0">
                <a:sym typeface="Symbol" pitchFamily="18" charset="2"/>
              </a:rPr>
              <a:t>q</a:t>
            </a:r>
            <a:r>
              <a:rPr lang="en-US" altLang="zh-TW" sz="3200" dirty="0">
                <a:sym typeface="Symbol" pitchFamily="18" charset="2"/>
              </a:rPr>
              <a:t> =</a:t>
            </a:r>
            <a:r>
              <a:rPr lang="en-US" altLang="zh-TW" sz="3200" i="1" dirty="0">
                <a:sym typeface="Symbol" pitchFamily="18" charset="2"/>
              </a:rPr>
              <a:t> </a:t>
            </a:r>
            <a:r>
              <a:rPr lang="en-US" altLang="zh-TW" sz="3200" dirty="0">
                <a:sym typeface="Symbol" pitchFamily="18" charset="2"/>
              </a:rPr>
              <a:t>“Ali will be the president of the club for this year.”</a:t>
            </a:r>
          </a:p>
          <a:p>
            <a:pPr>
              <a:buFontTx/>
              <a:buNone/>
            </a:pPr>
            <a:r>
              <a:rPr lang="en-US" altLang="zh-TW" sz="3200" i="1" dirty="0">
                <a:solidFill>
                  <a:schemeClr val="tx1"/>
                </a:solidFill>
              </a:rPr>
              <a:t>p </a:t>
            </a:r>
            <a:r>
              <a:rPr lang="en-US" altLang="zh-TW" sz="3200" dirty="0">
                <a:solidFill>
                  <a:schemeClr val="tx1"/>
                </a:solidFill>
                <a:sym typeface="Symbol" pitchFamily="18" charset="2"/>
              </a:rPr>
              <a:t> </a:t>
            </a:r>
            <a:r>
              <a:rPr lang="en-US" altLang="zh-TW" sz="3200" i="1" dirty="0">
                <a:solidFill>
                  <a:schemeClr val="tx1"/>
                </a:solidFill>
                <a:sym typeface="Symbol" pitchFamily="18" charset="2"/>
              </a:rPr>
              <a:t>q = </a:t>
            </a:r>
            <a:r>
              <a:rPr lang="en-US" altLang="zh-TW" sz="3200" dirty="0">
                <a:solidFill>
                  <a:schemeClr val="tx1"/>
                </a:solidFill>
                <a:sym typeface="Symbol" pitchFamily="18" charset="2"/>
              </a:rPr>
              <a:t>“If, and only if, Ali wins the club election, Ali will be the president of the club for this year.”</a:t>
            </a:r>
            <a:endParaRPr lang="en-US" altLang="zh-TW" sz="3200" i="1" dirty="0">
              <a:solidFill>
                <a:schemeClr val="tx1"/>
              </a:solidFill>
              <a:sym typeface="Symbol" pitchFamily="18" charset="2"/>
            </a:endParaRPr>
          </a:p>
          <a:p>
            <a:pPr>
              <a:buFontTx/>
              <a:buNone/>
            </a:pPr>
            <a:endParaRPr lang="en-US" altLang="zh-TW" sz="3200" dirty="0"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>
                <a:solidFill>
                  <a:schemeClr val="tx1"/>
                </a:solidFill>
              </a:rPr>
              <a:t>33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Biconditional Truth Table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9144000" cy="4495800"/>
          </a:xfrm>
          <a:ln/>
        </p:spPr>
        <p:txBody>
          <a:bodyPr>
            <a:noAutofit/>
          </a:bodyPr>
          <a:lstStyle/>
          <a:p>
            <a:r>
              <a:rPr lang="en-US" altLang="zh-TW" sz="3200" i="1" dirty="0">
                <a:ea typeface="新細明體" pitchFamily="18" charset="-120"/>
              </a:rPr>
              <a:t>p </a:t>
            </a:r>
            <a:r>
              <a:rPr lang="en-US" altLang="zh-TW" sz="3200" dirty="0">
                <a:ea typeface="新細明體" pitchFamily="18" charset="-120"/>
                <a:sym typeface="Symbol" pitchFamily="18" charset="2"/>
              </a:rPr>
              <a:t></a:t>
            </a:r>
            <a:r>
              <a:rPr lang="en-US" altLang="zh-TW" sz="3200" i="1" dirty="0">
                <a:ea typeface="新細明體" pitchFamily="18" charset="-120"/>
              </a:rPr>
              <a:t> q </a:t>
            </a:r>
            <a:r>
              <a:rPr lang="en-US" altLang="zh-TW" sz="3200" dirty="0">
                <a:ea typeface="新細明體" pitchFamily="18" charset="-120"/>
              </a:rPr>
              <a:t>means that </a:t>
            </a:r>
            <a:r>
              <a:rPr lang="en-US" altLang="zh-TW" sz="3200" i="1" dirty="0">
                <a:ea typeface="新細明體" pitchFamily="18" charset="-120"/>
              </a:rPr>
              <a:t>p</a:t>
            </a:r>
            <a:r>
              <a:rPr lang="en-US" altLang="zh-TW" sz="3200" dirty="0">
                <a:ea typeface="新細明體" pitchFamily="18" charset="-120"/>
              </a:rPr>
              <a:t> and </a:t>
            </a:r>
            <a:r>
              <a:rPr lang="en-US" altLang="zh-TW" sz="3200" i="1" dirty="0">
                <a:ea typeface="新細明體" pitchFamily="18" charset="-120"/>
              </a:rPr>
              <a:t>q</a:t>
            </a:r>
            <a:br>
              <a:rPr lang="en-US" altLang="zh-TW" sz="3200" i="1" dirty="0">
                <a:ea typeface="新細明體" pitchFamily="18" charset="-120"/>
              </a:rPr>
            </a:br>
            <a:r>
              <a:rPr lang="en-US" altLang="zh-TW" sz="3200" dirty="0">
                <a:ea typeface="新細明體" pitchFamily="18" charset="-120"/>
              </a:rPr>
              <a:t>have the </a:t>
            </a:r>
            <a:r>
              <a:rPr lang="en-US" altLang="zh-TW" sz="3200" b="1" dirty="0">
                <a:ea typeface="新細明體" pitchFamily="18" charset="-120"/>
              </a:rPr>
              <a:t>same</a:t>
            </a:r>
            <a:r>
              <a:rPr lang="en-US" altLang="zh-TW" sz="3200" dirty="0">
                <a:ea typeface="新細明體" pitchFamily="18" charset="-120"/>
              </a:rPr>
              <a:t> truth value.</a:t>
            </a:r>
          </a:p>
          <a:p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Note this truth table is the</a:t>
            </a:r>
            <a:b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</a:b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exact </a:t>
            </a:r>
            <a:r>
              <a:rPr lang="en-US" altLang="zh-TW" sz="3200" b="1" dirty="0">
                <a:solidFill>
                  <a:schemeClr val="accent2"/>
                </a:solidFill>
                <a:ea typeface="新細明體" pitchFamily="18" charset="-120"/>
              </a:rPr>
              <a:t>opposite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</a:rPr>
              <a:t> of </a:t>
            </a:r>
            <a:r>
              <a:rPr lang="en-US" altLang="zh-TW" sz="3200" dirty="0">
                <a:solidFill>
                  <a:schemeClr val="accent2"/>
                </a:solidFill>
                <a:ea typeface="新細明體" pitchFamily="18" charset="-120"/>
                <a:sym typeface="Symbol" pitchFamily="18" charset="2"/>
              </a:rPr>
              <a:t>’s!</a:t>
            </a:r>
          </a:p>
          <a:p>
            <a:pPr lvl="1">
              <a:buFontTx/>
              <a:buNone/>
            </a:pPr>
            <a:r>
              <a:rPr lang="en-US" altLang="zh-TW" dirty="0">
                <a:solidFill>
                  <a:srgbClr val="FFFF00"/>
                </a:solidFill>
                <a:ea typeface="新細明體" pitchFamily="18" charset="-120"/>
              </a:rPr>
              <a:t>Thus, </a:t>
            </a:r>
            <a:r>
              <a:rPr lang="en-US" altLang="zh-TW" i="1" dirty="0">
                <a:solidFill>
                  <a:srgbClr val="FFFF00"/>
                </a:solidFill>
                <a:ea typeface="新細明體" pitchFamily="18" charset="-120"/>
              </a:rPr>
              <a:t>p </a:t>
            </a:r>
            <a:r>
              <a:rPr lang="en-US" altLang="zh-TW" dirty="0">
                <a:solidFill>
                  <a:srgbClr val="FFFF00"/>
                </a:solidFill>
                <a:ea typeface="新細明體" pitchFamily="18" charset="-120"/>
                <a:sym typeface="Symbol" pitchFamily="18" charset="2"/>
              </a:rPr>
              <a:t></a:t>
            </a:r>
            <a:r>
              <a:rPr lang="en-US" altLang="zh-TW" i="1" dirty="0">
                <a:solidFill>
                  <a:srgbClr val="FFFF00"/>
                </a:solidFill>
                <a:ea typeface="新細明體" pitchFamily="18" charset="-120"/>
              </a:rPr>
              <a:t> q </a:t>
            </a:r>
            <a:r>
              <a:rPr lang="en-US" altLang="zh-TW" dirty="0">
                <a:solidFill>
                  <a:srgbClr val="FFFF00"/>
                </a:solidFill>
                <a:ea typeface="新細明體" pitchFamily="18" charset="-120"/>
              </a:rPr>
              <a:t>means ¬(</a:t>
            </a:r>
            <a:r>
              <a:rPr lang="en-US" altLang="zh-TW" i="1" dirty="0">
                <a:solidFill>
                  <a:srgbClr val="FFFF00"/>
                </a:solidFill>
                <a:ea typeface="新細明體" pitchFamily="18" charset="-120"/>
              </a:rPr>
              <a:t>p </a:t>
            </a:r>
            <a:r>
              <a:rPr lang="en-US" altLang="zh-TW" dirty="0">
                <a:solidFill>
                  <a:srgbClr val="FFFF00"/>
                </a:solidFill>
                <a:ea typeface="新細明體" pitchFamily="18" charset="-120"/>
                <a:sym typeface="Symbol" pitchFamily="18" charset="2"/>
              </a:rPr>
              <a:t> </a:t>
            </a:r>
            <a:r>
              <a:rPr lang="en-US" altLang="zh-TW" i="1" dirty="0">
                <a:solidFill>
                  <a:srgbClr val="FFFF00"/>
                </a:solidFill>
                <a:ea typeface="新細明體" pitchFamily="18" charset="-120"/>
                <a:sym typeface="Symbol" pitchFamily="18" charset="2"/>
              </a:rPr>
              <a:t>q</a:t>
            </a:r>
            <a:r>
              <a:rPr lang="en-US" altLang="zh-TW" dirty="0">
                <a:solidFill>
                  <a:srgbClr val="FFFF00"/>
                </a:solidFill>
                <a:ea typeface="新細明體" pitchFamily="18" charset="-120"/>
                <a:sym typeface="Symbol" pitchFamily="18" charset="2"/>
              </a:rPr>
              <a:t>)</a:t>
            </a:r>
            <a:endParaRPr lang="en-US" altLang="zh-TW" dirty="0">
              <a:solidFill>
                <a:srgbClr val="FFFF00"/>
              </a:solidFill>
              <a:ea typeface="新細明體" pitchFamily="18" charset="-120"/>
            </a:endParaRPr>
          </a:p>
          <a:p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p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  <a:sym typeface="Symbol" pitchFamily="18" charset="2"/>
              </a:rPr>
              <a:t>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 q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does </a:t>
            </a:r>
            <a:r>
              <a:rPr lang="en-US" altLang="zh-TW" sz="3200" b="1" dirty="0">
                <a:solidFill>
                  <a:schemeClr val="tx1"/>
                </a:solidFill>
                <a:ea typeface="新細明體" pitchFamily="18" charset="-120"/>
              </a:rPr>
              <a:t>not 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imply</a:t>
            </a:r>
            <a:b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</a:b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that 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p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 and </a:t>
            </a:r>
            <a:r>
              <a:rPr lang="en-US" altLang="zh-TW" sz="3200" i="1" dirty="0">
                <a:solidFill>
                  <a:schemeClr val="tx1"/>
                </a:solidFill>
                <a:ea typeface="新細明體" pitchFamily="18" charset="-120"/>
              </a:rPr>
              <a:t>q</a:t>
            </a:r>
            <a:r>
              <a:rPr lang="en-US" altLang="zh-TW" sz="3200" dirty="0">
                <a:solidFill>
                  <a:schemeClr val="tx1"/>
                </a:solidFill>
                <a:ea typeface="新細明體" pitchFamily="18" charset="-120"/>
              </a:rPr>
              <a:t> are true, or that either of them causes the other, or that they have a common cause.</a:t>
            </a:r>
            <a:endParaRPr lang="en-US" altLang="zh-TW" sz="3200" dirty="0">
              <a:solidFill>
                <a:schemeClr val="tx1"/>
              </a:solidFill>
              <a:ea typeface="新細明體" pitchFamily="18" charset="-120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962280" y="1457039"/>
            <a:ext cx="2451100" cy="2300287"/>
            <a:chOff x="8556626" y="2217738"/>
            <a:chExt cx="2451100" cy="2300287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8559801" y="2232025"/>
              <a:ext cx="676275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9236076" y="2232025"/>
              <a:ext cx="7953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0031413" y="2232025"/>
              <a:ext cx="973138" cy="455613"/>
            </a:xfrm>
            <a:prstGeom prst="rect">
              <a:avLst/>
            </a:prstGeom>
            <a:solidFill>
              <a:srgbClr val="FF8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9236076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0031413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8556626" y="26876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8556626" y="31448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8556626" y="3602038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8556626" y="40576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855980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11004551" y="2228850"/>
              <a:ext cx="0" cy="2289175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8556626" y="2232025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8556626" y="4514850"/>
              <a:ext cx="2451100" cy="0"/>
            </a:xfrm>
            <a:prstGeom prst="line">
              <a:avLst/>
            </a:prstGeom>
            <a:noFill/>
            <a:ln w="6350" cap="flat">
              <a:solidFill>
                <a:srgbClr val="FF802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8878662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9553349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110788" y="2238375"/>
              <a:ext cx="2196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0351407" y="2217738"/>
              <a:ext cx="42800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sz="3200" dirty="0" smtClean="0">
                  <a:solidFill>
                    <a:schemeClr val="bg1"/>
                  </a:solidFill>
                  <a:latin typeface="Cambria" panose="02040503050406030204" pitchFamily="18" charset="0"/>
                  <a:sym typeface="Symbol" panose="05050102010706020507" pitchFamily="18" charset="2"/>
                </a:rPr>
                <a:t>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0787065" y="2238375"/>
              <a:ext cx="2164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anose="02040503050406030204" pitchFamily="18" charset="0"/>
                  <a:cs typeface="Calibri" panose="020F0502020204030204" pitchFamily="34" charset="0"/>
                </a:rPr>
                <a:t>q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8240778" y="1931701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8915465" y="1931701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9712390" y="1931701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8240778" y="2390489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8915465" y="2390489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9712390" y="2390489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8240778" y="2844514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8915465" y="2844514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9712390" y="2844514"/>
            <a:ext cx="21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F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8240778" y="3301714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8915465" y="3301714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9712390" y="3301714"/>
            <a:ext cx="245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anose="02040503050406030204" pitchFamily="18" charset="0"/>
                <a:cs typeface="Calibri" panose="020F0502020204030204" pitchFamily="34" charset="0"/>
              </a:rPr>
              <a:t>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05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Ex: This </a:t>
            </a:r>
            <a:r>
              <a:rPr lang="en-US" sz="3600" dirty="0"/>
              <a:t>program is correct if, and only if, </a:t>
            </a:r>
            <a:r>
              <a:rPr lang="en-US" sz="3600" dirty="0" smtClean="0"/>
              <a:t>it produces </a:t>
            </a:r>
            <a:r>
              <a:rPr lang="en-US" sz="3600" dirty="0"/>
              <a:t>the </a:t>
            </a:r>
            <a:r>
              <a:rPr lang="en-US" sz="3600" dirty="0" smtClean="0"/>
              <a:t>correct </a:t>
            </a:r>
            <a:r>
              <a:rPr lang="en-US" sz="3600" dirty="0"/>
              <a:t>answer for all possible sets of input data.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786604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rgbClr val="92D050"/>
                </a:solidFill>
              </a:rPr>
              <a:t>This is equivalent to:</a:t>
            </a:r>
          </a:p>
          <a:p>
            <a:pPr lvl="1"/>
            <a:r>
              <a:rPr lang="en-US" dirty="0"/>
              <a:t>If this program is correct, then it produces the correct </a:t>
            </a:r>
            <a:r>
              <a:rPr lang="en-US" dirty="0" smtClean="0"/>
              <a:t>answer </a:t>
            </a:r>
            <a:r>
              <a:rPr lang="en-US" dirty="0"/>
              <a:t>for all possible sets of input </a:t>
            </a:r>
            <a:r>
              <a:rPr lang="en-US" dirty="0" smtClean="0"/>
              <a:t>data and if </a:t>
            </a:r>
            <a:r>
              <a:rPr lang="en-US" dirty="0"/>
              <a:t>it produces the correct answer for all possible sets </a:t>
            </a:r>
            <a:r>
              <a:rPr lang="en-US" dirty="0" smtClean="0"/>
              <a:t>of input </a:t>
            </a:r>
            <a:r>
              <a:rPr lang="en-US" dirty="0"/>
              <a:t>data then this program is correct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92D050"/>
                </a:solidFill>
              </a:rPr>
              <a:t>This is equivalent to:</a:t>
            </a:r>
          </a:p>
          <a:p>
            <a:pPr lvl="1"/>
            <a:r>
              <a:rPr lang="en-US" dirty="0"/>
              <a:t>This program is correct is necessary and </a:t>
            </a:r>
            <a:r>
              <a:rPr lang="en-US" dirty="0" smtClean="0"/>
              <a:t>sufficient condition </a:t>
            </a:r>
            <a:r>
              <a:rPr lang="en-US" dirty="0"/>
              <a:t>for it to produce correct answer for all </a:t>
            </a:r>
            <a:r>
              <a:rPr lang="en-US" dirty="0" smtClean="0"/>
              <a:t>possible </a:t>
            </a:r>
            <a:r>
              <a:rPr lang="en-US" dirty="0"/>
              <a:t>sets of input data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92D050"/>
                </a:solidFill>
              </a:rPr>
              <a:t>This is equivalent to:</a:t>
            </a:r>
          </a:p>
          <a:p>
            <a:pPr lvl="1"/>
            <a:r>
              <a:rPr lang="en-US" dirty="0"/>
              <a:t>This program produces the correct answer for all </a:t>
            </a:r>
            <a:r>
              <a:rPr lang="en-US" dirty="0" smtClean="0"/>
              <a:t>possible </a:t>
            </a:r>
            <a:r>
              <a:rPr lang="en-US" dirty="0"/>
              <a:t>sets of input data is necessary and sufficient </a:t>
            </a:r>
            <a:r>
              <a:rPr lang="en-US" dirty="0" smtClean="0"/>
              <a:t>condition </a:t>
            </a:r>
            <a:r>
              <a:rPr lang="en-US" dirty="0"/>
              <a:t>for the program to be correct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9103-9B35-4D10-9CB6-BDBD40D1EFC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5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>
                <a:ea typeface="新細明體" pitchFamily="18" charset="-120"/>
              </a:rPr>
              <a:t>Boolean Operations Summary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371600"/>
            <a:ext cx="7772400" cy="4953000"/>
          </a:xfrm>
          <a:ln/>
        </p:spPr>
        <p:txBody>
          <a:bodyPr/>
          <a:lstStyle/>
          <a:p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We have seen 1 unary operator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and </a:t>
            </a: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5 binary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operators.  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24996"/>
              </p:ext>
            </p:extLst>
          </p:nvPr>
        </p:nvGraphicFramePr>
        <p:xfrm>
          <a:off x="1295400" y="2895600"/>
          <a:ext cx="995044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807208"/>
              </p:ext>
            </p:extLst>
          </p:nvPr>
        </p:nvGraphicFramePr>
        <p:xfrm>
          <a:off x="1295400" y="2895600"/>
          <a:ext cx="1818004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381058"/>
              </p:ext>
            </p:extLst>
          </p:nvPr>
        </p:nvGraphicFramePr>
        <p:xfrm>
          <a:off x="1295400" y="2895600"/>
          <a:ext cx="3044189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756759"/>
              </p:ext>
            </p:extLst>
          </p:nvPr>
        </p:nvGraphicFramePr>
        <p:xfrm>
          <a:off x="1295400" y="2895600"/>
          <a:ext cx="4270374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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57378"/>
              </p:ext>
            </p:extLst>
          </p:nvPr>
        </p:nvGraphicFramePr>
        <p:xfrm>
          <a:off x="1295400" y="2895600"/>
          <a:ext cx="5571172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07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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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802697"/>
              </p:ext>
            </p:extLst>
          </p:nvPr>
        </p:nvGraphicFramePr>
        <p:xfrm>
          <a:off x="1295400" y="2895600"/>
          <a:ext cx="6971982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07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0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</a:rPr>
                        <a:t>p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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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</a:rPr>
                        <a:t>p</a:t>
                      </a:r>
                      <a:r>
                        <a:rPr lang="en-US" sz="3600" dirty="0" smtClean="0">
                          <a:effectLst/>
                        </a:rPr>
                        <a:t> </a:t>
                      </a:r>
                      <a:r>
                        <a:rPr lang="en-US" sz="3600" dirty="0" smtClean="0">
                          <a:effectLst/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sz="3600" i="1" dirty="0" smtClean="0">
                          <a:effectLst/>
                        </a:rPr>
                        <a:t>q</a:t>
                      </a:r>
                      <a:endParaRPr lang="en-US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F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616625"/>
              </p:ext>
            </p:extLst>
          </p:nvPr>
        </p:nvGraphicFramePr>
        <p:xfrm>
          <a:off x="1295400" y="2895600"/>
          <a:ext cx="8501380" cy="2743200"/>
        </p:xfrm>
        <a:graphic>
          <a:graphicData uri="http://schemas.openxmlformats.org/drawingml/2006/table">
            <a:tbl>
              <a:tblPr firstRow="1" firstCol="1" bandRow="1" bandCol="1">
                <a:tableStyleId>{5A111915-BE36-4E01-A7E5-04B1672EAD32}</a:tableStyleId>
              </a:tblPr>
              <a:tblGrid>
                <a:gridCol w="49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07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0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293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en-US" sz="3600" i="1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 </a:t>
                      </a: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 </a:t>
                      </a: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 </a:t>
                      </a: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 </a:t>
                      </a:r>
                      <a:r>
                        <a:rPr lang="en-US" sz="3600" i="1" dirty="0" smtClean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r>
                        <a:rPr lang="en-US" sz="3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85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 dirty="0"/>
              <a:t>Some Alternative Notations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37</a:t>
            </a:fld>
            <a:endParaRPr lang="en-US"/>
          </a:p>
        </p:txBody>
      </p:sp>
      <p:graphicFrame>
        <p:nvGraphicFramePr>
          <p:cNvPr id="6" name="Table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369839"/>
              </p:ext>
            </p:extLst>
          </p:nvPr>
        </p:nvGraphicFramePr>
        <p:xfrm>
          <a:off x="1085850" y="2215515"/>
          <a:ext cx="8843659" cy="292608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348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5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33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09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Name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not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and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or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Cambria" panose="02040503050406030204" pitchFamily="18" charset="0"/>
                        </a:rPr>
                        <a:t>xor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implies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Cambria" panose="02040503050406030204" pitchFamily="18" charset="0"/>
                        </a:rPr>
                        <a:t>iff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Propositional 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logic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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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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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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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7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Boolean 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algebra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i="1" dirty="0" err="1">
                          <a:effectLst/>
                          <a:latin typeface="Cambria" panose="02040503050406030204" pitchFamily="18" charset="0"/>
                        </a:rPr>
                        <a:t>pq</a:t>
                      </a:r>
                      <a:endParaRPr lang="en-US" sz="10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+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  <a:sym typeface="Symbol" panose="05050102010706020507" pitchFamily="18" charset="2"/>
                        </a:rPr>
                        <a:t>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C/C++/Java (</a:t>
                      </a:r>
                      <a:r>
                        <a:rPr lang="en-US" sz="2400" dirty="0" err="1">
                          <a:effectLst/>
                          <a:latin typeface="Cambria" panose="02040503050406030204" pitchFamily="18" charset="0"/>
                        </a:rPr>
                        <a:t>wordwise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!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&amp;&amp;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||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!=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==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C/C++/Java (bitwise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~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&amp;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|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^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mbria" panose="02040503050406030204" pitchFamily="18" charset="0"/>
                        </a:rPr>
                        <a:t>Logic </a:t>
                      </a: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</a:rPr>
                        <a:t>gates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290755"/>
              </p:ext>
            </p:extLst>
          </p:nvPr>
        </p:nvGraphicFramePr>
        <p:xfrm>
          <a:off x="4690970" y="3212385"/>
          <a:ext cx="434975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Equation" r:id="rId4" imgW="152334" imgH="190417" progId="Equation.3">
                  <p:embed/>
                </p:oleObj>
              </mc:Choice>
              <mc:Fallback>
                <p:oleObj name="Equation" r:id="rId4" imgW="152334" imgH="190417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0970" y="3212385"/>
                        <a:ext cx="434975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94"/>
          <p:cNvGrpSpPr>
            <a:grpSpLocks/>
          </p:cNvGrpSpPr>
          <p:nvPr/>
        </p:nvGrpSpPr>
        <p:grpSpPr bwMode="auto">
          <a:xfrm>
            <a:off x="4644715" y="4772025"/>
            <a:ext cx="549275" cy="274638"/>
            <a:chOff x="6624" y="5616"/>
            <a:chExt cx="1728" cy="864"/>
          </a:xfrm>
          <a:noFill/>
        </p:grpSpPr>
        <p:grpSp>
          <p:nvGrpSpPr>
            <p:cNvPr id="9" name="Group 97"/>
            <p:cNvGrpSpPr>
              <a:grpSpLocks/>
            </p:cNvGrpSpPr>
            <p:nvPr/>
          </p:nvGrpSpPr>
          <p:grpSpPr bwMode="auto">
            <a:xfrm>
              <a:off x="6624" y="5616"/>
              <a:ext cx="1152" cy="864"/>
              <a:chOff x="6624" y="5616"/>
              <a:chExt cx="1152" cy="864"/>
            </a:xfrm>
            <a:grpFill/>
          </p:grpSpPr>
          <p:sp>
            <p:nvSpPr>
              <p:cNvPr id="12" name="AutoShape 99"/>
              <p:cNvSpPr>
                <a:spLocks noChangeArrowheads="1"/>
              </p:cNvSpPr>
              <p:nvPr/>
            </p:nvSpPr>
            <p:spPr bwMode="auto">
              <a:xfrm rot="5400000">
                <a:off x="6912" y="5616"/>
                <a:ext cx="864" cy="864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98"/>
              <p:cNvSpPr>
                <a:spLocks noChangeShapeType="1"/>
              </p:cNvSpPr>
              <p:nvPr/>
            </p:nvSpPr>
            <p:spPr bwMode="auto">
              <a:xfrm flipH="1">
                <a:off x="6624" y="6048"/>
                <a:ext cx="288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Oval 96"/>
            <p:cNvSpPr>
              <a:spLocks noChangeArrowheads="1"/>
            </p:cNvSpPr>
            <p:nvPr/>
          </p:nvSpPr>
          <p:spPr bwMode="auto">
            <a:xfrm>
              <a:off x="7776" y="5904"/>
              <a:ext cx="288" cy="288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95"/>
            <p:cNvSpPr>
              <a:spLocks noChangeShapeType="1"/>
            </p:cNvSpPr>
            <p:nvPr/>
          </p:nvSpPr>
          <p:spPr bwMode="auto">
            <a:xfrm>
              <a:off x="8064" y="6048"/>
              <a:ext cx="28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89"/>
          <p:cNvGrpSpPr>
            <a:grpSpLocks/>
          </p:cNvGrpSpPr>
          <p:nvPr/>
        </p:nvGrpSpPr>
        <p:grpSpPr bwMode="auto">
          <a:xfrm>
            <a:off x="5394339" y="4748796"/>
            <a:ext cx="639763" cy="274638"/>
            <a:chOff x="7632" y="5760"/>
            <a:chExt cx="1440" cy="720"/>
          </a:xfrm>
          <a:noFill/>
        </p:grpSpPr>
        <p:sp>
          <p:nvSpPr>
            <p:cNvPr id="15" name="AutoShape 93"/>
            <p:cNvSpPr>
              <a:spLocks noChangeArrowheads="1"/>
            </p:cNvSpPr>
            <p:nvPr/>
          </p:nvSpPr>
          <p:spPr bwMode="auto">
            <a:xfrm>
              <a:off x="7920" y="5760"/>
              <a:ext cx="864" cy="720"/>
            </a:xfrm>
            <a:prstGeom prst="flowChartDelay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92"/>
            <p:cNvSpPr>
              <a:spLocks noChangeShapeType="1"/>
            </p:cNvSpPr>
            <p:nvPr/>
          </p:nvSpPr>
          <p:spPr bwMode="auto">
            <a:xfrm flipH="1">
              <a:off x="7632" y="5904"/>
              <a:ext cx="28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91"/>
            <p:cNvSpPr>
              <a:spLocks noChangeShapeType="1"/>
            </p:cNvSpPr>
            <p:nvPr/>
          </p:nvSpPr>
          <p:spPr bwMode="auto">
            <a:xfrm flipH="1">
              <a:off x="7632" y="6336"/>
              <a:ext cx="28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90"/>
            <p:cNvSpPr>
              <a:spLocks noChangeShapeType="1"/>
            </p:cNvSpPr>
            <p:nvPr/>
          </p:nvSpPr>
          <p:spPr bwMode="auto">
            <a:xfrm flipH="1">
              <a:off x="8784" y="6108"/>
              <a:ext cx="28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73"/>
          <p:cNvGrpSpPr>
            <a:grpSpLocks/>
          </p:cNvGrpSpPr>
          <p:nvPr/>
        </p:nvGrpSpPr>
        <p:grpSpPr bwMode="auto">
          <a:xfrm>
            <a:off x="6255084" y="4772025"/>
            <a:ext cx="549275" cy="276225"/>
            <a:chOff x="9216" y="5902"/>
            <a:chExt cx="1528" cy="722"/>
          </a:xfrm>
        </p:grpSpPr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9360" y="5904"/>
              <a:ext cx="314" cy="720"/>
            </a:xfrm>
            <a:custGeom>
              <a:avLst/>
              <a:gdLst>
                <a:gd name="T0" fmla="*/ 0 w 314"/>
                <a:gd name="T1" fmla="*/ 720 h 720"/>
                <a:gd name="T2" fmla="*/ 314 w 314"/>
                <a:gd name="T3" fmla="*/ 383 h 720"/>
                <a:gd name="T4" fmla="*/ 0 w 314"/>
                <a:gd name="T5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4" h="720">
                  <a:moveTo>
                    <a:pt x="0" y="720"/>
                  </a:moveTo>
                  <a:cubicBezTo>
                    <a:pt x="52" y="664"/>
                    <a:pt x="314" y="503"/>
                    <a:pt x="314" y="383"/>
                  </a:cubicBezTo>
                  <a:cubicBezTo>
                    <a:pt x="314" y="263"/>
                    <a:pt x="65" y="8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74"/>
            <p:cNvGrpSpPr>
              <a:grpSpLocks/>
            </p:cNvGrpSpPr>
            <p:nvPr/>
          </p:nvGrpSpPr>
          <p:grpSpPr bwMode="auto">
            <a:xfrm>
              <a:off x="9216" y="5902"/>
              <a:ext cx="1528" cy="719"/>
              <a:chOff x="9216" y="5902"/>
              <a:chExt cx="1528" cy="719"/>
            </a:xfrm>
          </p:grpSpPr>
          <p:sp>
            <p:nvSpPr>
              <p:cNvPr id="22" name="Freeform 79"/>
              <p:cNvSpPr>
                <a:spLocks/>
              </p:cNvSpPr>
              <p:nvPr/>
            </p:nvSpPr>
            <p:spPr bwMode="auto">
              <a:xfrm>
                <a:off x="9360" y="5902"/>
                <a:ext cx="1146" cy="365"/>
              </a:xfrm>
              <a:custGeom>
                <a:avLst/>
                <a:gdLst>
                  <a:gd name="T0" fmla="*/ 0 w 1146"/>
                  <a:gd name="T1" fmla="*/ 2 h 365"/>
                  <a:gd name="T2" fmla="*/ 700 w 1146"/>
                  <a:gd name="T3" fmla="*/ 61 h 365"/>
                  <a:gd name="T4" fmla="*/ 1146 w 1146"/>
                  <a:gd name="T5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6" h="365">
                    <a:moveTo>
                      <a:pt x="0" y="2"/>
                    </a:moveTo>
                    <a:cubicBezTo>
                      <a:pt x="117" y="12"/>
                      <a:pt x="509" y="0"/>
                      <a:pt x="700" y="61"/>
                    </a:cubicBezTo>
                    <a:cubicBezTo>
                      <a:pt x="891" y="122"/>
                      <a:pt x="1053" y="302"/>
                      <a:pt x="1146" y="36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78"/>
              <p:cNvSpPr>
                <a:spLocks/>
              </p:cNvSpPr>
              <p:nvPr/>
            </p:nvSpPr>
            <p:spPr bwMode="auto">
              <a:xfrm flipV="1">
                <a:off x="9360" y="6256"/>
                <a:ext cx="1146" cy="365"/>
              </a:xfrm>
              <a:custGeom>
                <a:avLst/>
                <a:gdLst>
                  <a:gd name="T0" fmla="*/ 0 w 1146"/>
                  <a:gd name="T1" fmla="*/ 2 h 365"/>
                  <a:gd name="T2" fmla="*/ 700 w 1146"/>
                  <a:gd name="T3" fmla="*/ 61 h 365"/>
                  <a:gd name="T4" fmla="*/ 1146 w 1146"/>
                  <a:gd name="T5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6" h="365">
                    <a:moveTo>
                      <a:pt x="0" y="2"/>
                    </a:moveTo>
                    <a:cubicBezTo>
                      <a:pt x="117" y="12"/>
                      <a:pt x="509" y="0"/>
                      <a:pt x="700" y="61"/>
                    </a:cubicBezTo>
                    <a:cubicBezTo>
                      <a:pt x="891" y="122"/>
                      <a:pt x="1053" y="302"/>
                      <a:pt x="1146" y="36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77"/>
              <p:cNvSpPr>
                <a:spLocks noChangeShapeType="1"/>
              </p:cNvSpPr>
              <p:nvPr/>
            </p:nvSpPr>
            <p:spPr bwMode="auto">
              <a:xfrm flipH="1">
                <a:off x="9216" y="604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76"/>
              <p:cNvSpPr>
                <a:spLocks noChangeShapeType="1"/>
              </p:cNvSpPr>
              <p:nvPr/>
            </p:nvSpPr>
            <p:spPr bwMode="auto">
              <a:xfrm flipH="1">
                <a:off x="9256" y="648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75"/>
              <p:cNvSpPr>
                <a:spLocks noChangeShapeType="1"/>
              </p:cNvSpPr>
              <p:nvPr/>
            </p:nvSpPr>
            <p:spPr bwMode="auto">
              <a:xfrm flipH="1">
                <a:off x="10456" y="6268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7" name="Group 81"/>
          <p:cNvGrpSpPr>
            <a:grpSpLocks/>
          </p:cNvGrpSpPr>
          <p:nvPr/>
        </p:nvGrpSpPr>
        <p:grpSpPr bwMode="auto">
          <a:xfrm>
            <a:off x="6908412" y="4762121"/>
            <a:ext cx="587375" cy="276225"/>
            <a:chOff x="10308" y="5904"/>
            <a:chExt cx="924" cy="434"/>
          </a:xfrm>
        </p:grpSpPr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10389" y="5905"/>
              <a:ext cx="178" cy="433"/>
            </a:xfrm>
            <a:custGeom>
              <a:avLst/>
              <a:gdLst>
                <a:gd name="T0" fmla="*/ 0 w 314"/>
                <a:gd name="T1" fmla="*/ 720 h 720"/>
                <a:gd name="T2" fmla="*/ 314 w 314"/>
                <a:gd name="T3" fmla="*/ 383 h 720"/>
                <a:gd name="T4" fmla="*/ 0 w 314"/>
                <a:gd name="T5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4" h="720">
                  <a:moveTo>
                    <a:pt x="0" y="720"/>
                  </a:moveTo>
                  <a:cubicBezTo>
                    <a:pt x="52" y="664"/>
                    <a:pt x="314" y="503"/>
                    <a:pt x="314" y="383"/>
                  </a:cubicBezTo>
                  <a:cubicBezTo>
                    <a:pt x="314" y="263"/>
                    <a:pt x="65" y="8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7"/>
            <p:cNvSpPr>
              <a:spLocks/>
            </p:cNvSpPr>
            <p:nvPr/>
          </p:nvSpPr>
          <p:spPr bwMode="auto">
            <a:xfrm>
              <a:off x="10449" y="5904"/>
              <a:ext cx="648" cy="219"/>
            </a:xfrm>
            <a:custGeom>
              <a:avLst/>
              <a:gdLst>
                <a:gd name="T0" fmla="*/ 0 w 1146"/>
                <a:gd name="T1" fmla="*/ 2 h 365"/>
                <a:gd name="T2" fmla="*/ 700 w 1146"/>
                <a:gd name="T3" fmla="*/ 61 h 365"/>
                <a:gd name="T4" fmla="*/ 1146 w 1146"/>
                <a:gd name="T5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365">
                  <a:moveTo>
                    <a:pt x="0" y="2"/>
                  </a:moveTo>
                  <a:cubicBezTo>
                    <a:pt x="117" y="12"/>
                    <a:pt x="509" y="0"/>
                    <a:pt x="700" y="61"/>
                  </a:cubicBezTo>
                  <a:cubicBezTo>
                    <a:pt x="891" y="122"/>
                    <a:pt x="1053" y="302"/>
                    <a:pt x="1146" y="3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6"/>
            <p:cNvSpPr>
              <a:spLocks/>
            </p:cNvSpPr>
            <p:nvPr/>
          </p:nvSpPr>
          <p:spPr bwMode="auto">
            <a:xfrm flipV="1">
              <a:off x="10449" y="6117"/>
              <a:ext cx="648" cy="219"/>
            </a:xfrm>
            <a:custGeom>
              <a:avLst/>
              <a:gdLst>
                <a:gd name="T0" fmla="*/ 0 w 1146"/>
                <a:gd name="T1" fmla="*/ 2 h 365"/>
                <a:gd name="T2" fmla="*/ 700 w 1146"/>
                <a:gd name="T3" fmla="*/ 61 h 365"/>
                <a:gd name="T4" fmla="*/ 1146 w 1146"/>
                <a:gd name="T5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365">
                  <a:moveTo>
                    <a:pt x="0" y="2"/>
                  </a:moveTo>
                  <a:cubicBezTo>
                    <a:pt x="117" y="12"/>
                    <a:pt x="509" y="0"/>
                    <a:pt x="700" y="61"/>
                  </a:cubicBezTo>
                  <a:cubicBezTo>
                    <a:pt x="891" y="122"/>
                    <a:pt x="1053" y="302"/>
                    <a:pt x="1146" y="3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85"/>
            <p:cNvSpPr>
              <a:spLocks noChangeShapeType="1"/>
            </p:cNvSpPr>
            <p:nvPr/>
          </p:nvSpPr>
          <p:spPr bwMode="auto">
            <a:xfrm flipH="1">
              <a:off x="10308" y="5992"/>
              <a:ext cx="1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84"/>
            <p:cNvSpPr>
              <a:spLocks noChangeShapeType="1"/>
            </p:cNvSpPr>
            <p:nvPr/>
          </p:nvSpPr>
          <p:spPr bwMode="auto">
            <a:xfrm flipH="1">
              <a:off x="10331" y="6256"/>
              <a:ext cx="1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83"/>
            <p:cNvSpPr>
              <a:spLocks noChangeShapeType="1"/>
            </p:cNvSpPr>
            <p:nvPr/>
          </p:nvSpPr>
          <p:spPr bwMode="auto">
            <a:xfrm flipH="1">
              <a:off x="11069" y="6124"/>
              <a:ext cx="1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2"/>
            <p:cNvSpPr>
              <a:spLocks/>
            </p:cNvSpPr>
            <p:nvPr/>
          </p:nvSpPr>
          <p:spPr bwMode="auto">
            <a:xfrm>
              <a:off x="10482" y="5904"/>
              <a:ext cx="178" cy="433"/>
            </a:xfrm>
            <a:custGeom>
              <a:avLst/>
              <a:gdLst>
                <a:gd name="T0" fmla="*/ 0 w 314"/>
                <a:gd name="T1" fmla="*/ 720 h 720"/>
                <a:gd name="T2" fmla="*/ 314 w 314"/>
                <a:gd name="T3" fmla="*/ 383 h 720"/>
                <a:gd name="T4" fmla="*/ 0 w 314"/>
                <a:gd name="T5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4" h="720">
                  <a:moveTo>
                    <a:pt x="0" y="720"/>
                  </a:moveTo>
                  <a:cubicBezTo>
                    <a:pt x="52" y="664"/>
                    <a:pt x="314" y="503"/>
                    <a:pt x="314" y="383"/>
                  </a:cubicBezTo>
                  <a:cubicBezTo>
                    <a:pt x="314" y="263"/>
                    <a:pt x="65" y="8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53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Precedence of Logical Operators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522548"/>
              </p:ext>
            </p:extLst>
          </p:nvPr>
        </p:nvGraphicFramePr>
        <p:xfrm>
          <a:off x="4114800" y="1752600"/>
          <a:ext cx="4038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21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Operator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Precedence</a:t>
                      </a:r>
                      <a:endParaRPr lang="en-US" sz="2800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ym typeface="Symbol"/>
                        </a:rPr>
                        <a:t></a:t>
                      </a:r>
                      <a:endParaRPr lang="en-US" sz="2800" b="1" dirty="0" smtClean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0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ym typeface="Symbol"/>
                        </a:rPr>
                        <a:t>   </a:t>
                      </a:r>
                    </a:p>
                    <a:p>
                      <a:r>
                        <a:rPr lang="en-US" sz="2800" b="1" dirty="0" smtClean="0">
                          <a:sym typeface="Symbol"/>
                        </a:rPr>
                        <a:t> </a:t>
                      </a:r>
                      <a:endParaRPr lang="en-US" sz="28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</a:t>
                      </a:r>
                    </a:p>
                    <a:p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0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ym typeface="Symbol"/>
                        </a:rPr>
                        <a:t> </a:t>
                      </a:r>
                    </a:p>
                    <a:p>
                      <a:r>
                        <a:rPr lang="en-US" sz="2800" dirty="0" smtClean="0">
                          <a:sym typeface="Symbol"/>
                        </a:rPr>
                        <a:t> </a:t>
                      </a:r>
                      <a:endParaRPr lang="en-US" sz="2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</a:t>
                      </a:r>
                    </a:p>
                    <a:p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29200" y="4800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4796070"/>
            <a:ext cx="754380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p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sym typeface="Symbol"/>
              </a:rPr>
              <a:t>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sym typeface="Symbol"/>
              </a:rPr>
              <a:t>q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/>
              </a:rPr>
              <a:t>  </a:t>
            </a:r>
            <a:r>
              <a:rPr lang="en-US" sz="2800" i="1" dirty="0">
                <a:latin typeface="Cambria Math" pitchFamily="18" charset="0"/>
                <a:ea typeface="Cambria Math" pitchFamily="18" charset="0"/>
                <a:sym typeface="Symbol"/>
              </a:rPr>
              <a:t>r   </a:t>
            </a:r>
            <a:r>
              <a:rPr lang="en-US" sz="2800" dirty="0">
                <a:ea typeface="Cambria Math" pitchFamily="18" charset="0"/>
                <a:sym typeface="Symbol"/>
              </a:rPr>
              <a:t>is equivalent to</a:t>
            </a:r>
            <a:r>
              <a:rPr lang="en-US" sz="2800" dirty="0">
                <a:ea typeface="Cambria Math" pitchFamily="18" charset="0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p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sym typeface="Symbol"/>
              </a:rPr>
              <a:t>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sym typeface="Symbol"/>
              </a:rPr>
              <a:t>q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/>
              </a:rPr>
              <a:t>)</a:t>
            </a:r>
            <a:r>
              <a:rPr lang="en-US" sz="2800" i="1" dirty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/>
              </a:rPr>
              <a:t>  </a:t>
            </a:r>
            <a:r>
              <a:rPr lang="en-US" sz="2800" i="1" dirty="0">
                <a:latin typeface="Cambria Math" pitchFamily="18" charset="0"/>
                <a:ea typeface="Cambria Math" pitchFamily="18" charset="0"/>
                <a:sym typeface="Symbol"/>
              </a:rPr>
              <a:t>r</a:t>
            </a:r>
          </a:p>
          <a:p>
            <a:r>
              <a:rPr lang="en-US" sz="2800" dirty="0">
                <a:ea typeface="Cambria Math" pitchFamily="18" charset="0"/>
                <a:sym typeface="Symbol"/>
              </a:rPr>
              <a:t>If the intended meaning is </a:t>
            </a:r>
            <a:r>
              <a:rPr lang="en-US" sz="2800" i="1" dirty="0">
                <a:latin typeface="Cambria Math" pitchFamily="18" charset="0"/>
                <a:ea typeface="Cambria Math" pitchFamily="18" charset="0"/>
              </a:rPr>
              <a:t>p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sym typeface="Symbol"/>
              </a:rPr>
              <a:t> (</a:t>
            </a:r>
            <a:r>
              <a:rPr lang="en-US" sz="2800" i="1" dirty="0">
                <a:latin typeface="Cambria Math" pitchFamily="18" charset="0"/>
                <a:ea typeface="Cambria Math" pitchFamily="18" charset="0"/>
                <a:sym typeface="Symbol"/>
              </a:rPr>
              <a:t>q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/>
              </a:rPr>
              <a:t>  </a:t>
            </a:r>
            <a:r>
              <a:rPr lang="en-US" sz="2800" i="1" dirty="0">
                <a:latin typeface="Cambria Math" pitchFamily="18" charset="0"/>
                <a:ea typeface="Cambria Math" pitchFamily="18" charset="0"/>
                <a:sym typeface="Symbol"/>
              </a:rPr>
              <a:t>r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/>
              </a:rPr>
              <a:t>)</a:t>
            </a:r>
          </a:p>
          <a:p>
            <a:r>
              <a:rPr lang="en-US" sz="2800" dirty="0">
                <a:ea typeface="Cambria Math" pitchFamily="18" charset="0"/>
                <a:sym typeface="Symbol"/>
              </a:rPr>
              <a:t>then parentheses must be used.</a:t>
            </a:r>
            <a:r>
              <a:rPr lang="en-US" sz="2800" i="1" dirty="0">
                <a:ea typeface="Cambria Math" pitchFamily="18" charset="0"/>
                <a:sym typeface="Symbol"/>
              </a:rPr>
              <a:t>    </a:t>
            </a:r>
            <a:endParaRPr lang="en-US" sz="2800" i="1" dirty="0">
              <a:ea typeface="Cambria Math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9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Bits and Bit Operations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dirty="0">
                <a:ea typeface="新細明體" pitchFamily="18" charset="-120"/>
              </a:rPr>
              <a:t>A </a:t>
            </a:r>
            <a:r>
              <a:rPr lang="en-US" altLang="zh-TW" i="1" dirty="0">
                <a:ea typeface="新細明體" pitchFamily="18" charset="-120"/>
              </a:rPr>
              <a:t>bit</a:t>
            </a:r>
            <a:r>
              <a:rPr lang="en-US" altLang="zh-TW" dirty="0">
                <a:ea typeface="新細明體" pitchFamily="18" charset="-120"/>
              </a:rPr>
              <a:t> is a </a:t>
            </a:r>
            <a:r>
              <a:rPr lang="en-US" altLang="zh-TW" b="1" u="sng" dirty="0">
                <a:ea typeface="新細明體" pitchFamily="18" charset="-120"/>
              </a:rPr>
              <a:t>b</a:t>
            </a:r>
            <a:r>
              <a:rPr lang="en-US" altLang="zh-TW" dirty="0">
                <a:ea typeface="新細明體" pitchFamily="18" charset="-120"/>
              </a:rPr>
              <a:t>inary (base 2) dig</a:t>
            </a:r>
            <a:r>
              <a:rPr lang="en-US" altLang="zh-TW" b="1" u="sng" dirty="0">
                <a:ea typeface="新細明體" pitchFamily="18" charset="-120"/>
              </a:rPr>
              <a:t>it</a:t>
            </a:r>
            <a:r>
              <a:rPr lang="en-US" altLang="zh-TW" dirty="0">
                <a:ea typeface="新細明體" pitchFamily="18" charset="-120"/>
              </a:rPr>
              <a:t>: 0 or 1.</a:t>
            </a:r>
          </a:p>
          <a:p>
            <a:pPr>
              <a:lnSpc>
                <a:spcPct val="90000"/>
              </a:lnSpc>
            </a:pPr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Bits may be used to represent truth values.</a:t>
            </a:r>
          </a:p>
          <a:p>
            <a:pPr>
              <a:lnSpc>
                <a:spcPct val="90000"/>
              </a:lnSpc>
            </a:pP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By convention: </a:t>
            </a:r>
            <a:b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</a:b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   </a:t>
            </a:r>
            <a:r>
              <a:rPr lang="en-US" altLang="zh-TW" dirty="0">
                <a:solidFill>
                  <a:srgbClr val="5ECCF3"/>
                </a:solidFill>
                <a:ea typeface="新細明體" pitchFamily="18" charset="-120"/>
              </a:rPr>
              <a:t>0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 represents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b="1" dirty="0" smtClean="0">
                <a:solidFill>
                  <a:srgbClr val="5ECCF3"/>
                </a:solidFill>
                <a:ea typeface="新細明體" pitchFamily="18" charset="-120"/>
              </a:rPr>
              <a:t>FALSE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</a:rPr>
              <a:t>”; </a:t>
            </a:r>
            <a:r>
              <a:rPr lang="en-US" altLang="zh-TW" dirty="0">
                <a:solidFill>
                  <a:srgbClr val="5ECCF3"/>
                </a:solidFill>
                <a:ea typeface="新細明體" pitchFamily="18" charset="-120"/>
              </a:rPr>
              <a:t>1</a:t>
            </a: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 represents 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</a:rPr>
              <a:t>“</a:t>
            </a:r>
            <a:r>
              <a:rPr lang="en-US" altLang="zh-TW" b="1" dirty="0" smtClean="0">
                <a:solidFill>
                  <a:srgbClr val="5ECCF3"/>
                </a:solidFill>
                <a:ea typeface="新細明體" pitchFamily="18" charset="-120"/>
              </a:rPr>
              <a:t>TRUE</a:t>
            </a:r>
            <a:r>
              <a:rPr lang="en-US" altLang="zh-TW" dirty="0" smtClean="0">
                <a:solidFill>
                  <a:schemeClr val="tx1"/>
                </a:solidFill>
                <a:ea typeface="新細明體" pitchFamily="18" charset="-120"/>
              </a:rPr>
              <a:t>”.</a:t>
            </a:r>
            <a:endParaRPr lang="en-US" altLang="zh-TW" dirty="0">
              <a:solidFill>
                <a:schemeClr val="tx1"/>
              </a:solidFill>
              <a:ea typeface="新細明體" pitchFamily="18" charset="-120"/>
            </a:endParaRPr>
          </a:p>
          <a:p>
            <a:pPr>
              <a:lnSpc>
                <a:spcPct val="90000"/>
              </a:lnSpc>
            </a:pPr>
            <a:r>
              <a:rPr lang="en-US" altLang="zh-TW" i="1" dirty="0">
                <a:ea typeface="新細明體" pitchFamily="18" charset="-120"/>
              </a:rPr>
              <a:t>Boolean algebra</a:t>
            </a:r>
            <a:r>
              <a:rPr lang="en-US" altLang="zh-TW" dirty="0">
                <a:ea typeface="新細明體" pitchFamily="18" charset="-120"/>
              </a:rPr>
              <a:t> is like ordinary algebra except that variables stand for bits, + means “or”, and multiplication means “and</a:t>
            </a:r>
            <a:r>
              <a:rPr lang="en-US" altLang="zh-TW" dirty="0" smtClean="0">
                <a:ea typeface="新細明體" pitchFamily="18" charset="-120"/>
              </a:rPr>
              <a:t>”.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8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4" name="Rectangle 4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 sz="4000" b="1" dirty="0"/>
              <a:t>The Foundations: Logic and Proofs</a:t>
            </a:r>
            <a:endParaRPr lang="en-US" altLang="zh-TW" sz="4000" b="1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5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Bit Strings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02229"/>
            <a:ext cx="10842171" cy="4674734"/>
          </a:xfrm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TW" sz="3200" dirty="0">
                <a:ea typeface="新細明體" pitchFamily="18" charset="-120"/>
              </a:rPr>
              <a:t>A</a:t>
            </a:r>
            <a:r>
              <a:rPr lang="en-US" altLang="zh-TW" sz="3200" i="1" dirty="0">
                <a:ea typeface="新細明體" pitchFamily="18" charset="-120"/>
              </a:rPr>
              <a:t> Bit string</a:t>
            </a:r>
            <a:r>
              <a:rPr lang="en-US" altLang="zh-TW" sz="3200" dirty="0">
                <a:ea typeface="新細明體" pitchFamily="18" charset="-120"/>
              </a:rPr>
              <a:t> of </a:t>
            </a:r>
            <a:r>
              <a:rPr lang="en-US" altLang="zh-TW" sz="3200" i="1" dirty="0">
                <a:ea typeface="新細明體" pitchFamily="18" charset="-120"/>
              </a:rPr>
              <a:t>length n </a:t>
            </a:r>
            <a:r>
              <a:rPr lang="en-US" altLang="zh-TW" sz="3200" dirty="0">
                <a:ea typeface="新細明體" pitchFamily="18" charset="-120"/>
              </a:rPr>
              <a:t>is an ordered sequence (series, tuple) of </a:t>
            </a:r>
            <a:r>
              <a:rPr lang="en-US" altLang="zh-TW" sz="3200" i="1" dirty="0" smtClean="0">
                <a:ea typeface="新細明體" pitchFamily="18" charset="-120"/>
              </a:rPr>
              <a:t>n </a:t>
            </a:r>
            <a:r>
              <a:rPr lang="en-US" altLang="zh-TW" sz="3200" dirty="0" smtClean="0">
                <a:ea typeface="新細明體" pitchFamily="18" charset="-120"/>
                <a:sym typeface="Symbol" pitchFamily="18" charset="2"/>
              </a:rPr>
              <a:t> 0</a:t>
            </a:r>
            <a:r>
              <a:rPr lang="en-US" altLang="zh-TW" sz="3200" dirty="0" smtClean="0">
                <a:ea typeface="新細明體" pitchFamily="18" charset="-120"/>
              </a:rPr>
              <a:t> </a:t>
            </a:r>
            <a:r>
              <a:rPr lang="en-US" altLang="zh-TW" sz="3200" dirty="0">
                <a:ea typeface="新細明體" pitchFamily="18" charset="-120"/>
              </a:rPr>
              <a:t>bits.</a:t>
            </a:r>
          </a:p>
          <a:p>
            <a:pPr>
              <a:lnSpc>
                <a:spcPct val="80000"/>
              </a:lnSpc>
            </a:pPr>
            <a:r>
              <a:rPr lang="en-US" altLang="zh-TW" sz="3200" dirty="0" smtClean="0">
                <a:ea typeface="新細明體" pitchFamily="18" charset="-120"/>
              </a:rPr>
              <a:t>By </a:t>
            </a:r>
            <a:r>
              <a:rPr lang="en-US" altLang="zh-TW" sz="3200" dirty="0">
                <a:ea typeface="新細明體" pitchFamily="18" charset="-120"/>
              </a:rPr>
              <a:t>convention, bit strings are (sometimes) written left to right: </a:t>
            </a:r>
          </a:p>
          <a:p>
            <a:pPr lvl="1">
              <a:lnSpc>
                <a:spcPct val="80000"/>
              </a:lnSpc>
            </a:pPr>
            <a:r>
              <a:rPr lang="en-US" altLang="zh-TW" sz="2800" i="1" dirty="0">
                <a:ea typeface="新細明體" pitchFamily="18" charset="-120"/>
              </a:rPr>
              <a:t>e.g.</a:t>
            </a:r>
            <a:r>
              <a:rPr lang="en-US" altLang="zh-TW" sz="2800" dirty="0">
                <a:ea typeface="新細明體" pitchFamily="18" charset="-120"/>
              </a:rPr>
              <a:t> the “first” bit of the bit string “1001101010” is 1.</a:t>
            </a:r>
          </a:p>
          <a:p>
            <a:pPr lvl="1">
              <a:lnSpc>
                <a:spcPct val="80000"/>
              </a:lnSpc>
            </a:pPr>
            <a:r>
              <a:rPr lang="en-US" altLang="zh-TW" sz="2800" dirty="0" smtClean="0">
                <a:ea typeface="新細明體" pitchFamily="18" charset="-120"/>
              </a:rPr>
              <a:t>Another </a:t>
            </a:r>
            <a:r>
              <a:rPr lang="en-US" altLang="zh-TW" sz="2800" dirty="0">
                <a:ea typeface="新細明體" pitchFamily="18" charset="-120"/>
              </a:rPr>
              <a:t>common convention is that the rightmost bit is bit #0, the 2</a:t>
            </a:r>
            <a:r>
              <a:rPr lang="en-US" altLang="zh-TW" sz="2800" baseline="30000" dirty="0">
                <a:ea typeface="新細明體" pitchFamily="18" charset="-120"/>
              </a:rPr>
              <a:t>nd</a:t>
            </a:r>
            <a:r>
              <a:rPr lang="en-US" altLang="zh-TW" sz="2800" dirty="0">
                <a:ea typeface="新細明體" pitchFamily="18" charset="-120"/>
              </a:rPr>
              <a:t>-rightmost is bit #1, etc.</a:t>
            </a:r>
          </a:p>
          <a:p>
            <a:pPr>
              <a:lnSpc>
                <a:spcPct val="80000"/>
              </a:lnSpc>
            </a:pPr>
            <a:r>
              <a:rPr lang="en-US" altLang="zh-TW" sz="3200" dirty="0">
                <a:ea typeface="新細明體" pitchFamily="18" charset="-120"/>
              </a:rPr>
              <a:t>When a bit string represents a base-2 number, by convention, the first (leftmost) bit is the </a:t>
            </a:r>
            <a:r>
              <a:rPr lang="en-US" altLang="zh-TW" sz="3200" i="1" dirty="0">
                <a:ea typeface="新細明體" pitchFamily="18" charset="-120"/>
              </a:rPr>
              <a:t>most significant</a:t>
            </a:r>
            <a:r>
              <a:rPr lang="en-US" altLang="zh-TW" sz="3200" dirty="0">
                <a:ea typeface="新細明體" pitchFamily="18" charset="-120"/>
              </a:rPr>
              <a:t> bit.  </a:t>
            </a:r>
            <a:r>
              <a:rPr lang="en-US" altLang="zh-TW" sz="3200" i="1" dirty="0">
                <a:ea typeface="新細明體" pitchFamily="18" charset="-120"/>
              </a:rPr>
              <a:t>Ex. </a:t>
            </a:r>
            <a:r>
              <a:rPr lang="en-US" altLang="zh-TW" sz="3200" dirty="0" smtClean="0">
                <a:ea typeface="新細明體" pitchFamily="18" charset="-120"/>
              </a:rPr>
              <a:t>1101</a:t>
            </a:r>
            <a:r>
              <a:rPr lang="en-US" altLang="zh-TW" sz="3200" baseline="-25000" dirty="0" smtClean="0">
                <a:ea typeface="新細明體" pitchFamily="18" charset="-120"/>
              </a:rPr>
              <a:t>2</a:t>
            </a:r>
            <a:r>
              <a:rPr lang="en-US" altLang="zh-TW" sz="3200" dirty="0" smtClean="0">
                <a:ea typeface="新細明體" pitchFamily="18" charset="-120"/>
              </a:rPr>
              <a:t>=8+4+0+1=13</a:t>
            </a:r>
            <a:r>
              <a:rPr lang="en-US" altLang="zh-TW" sz="3200" dirty="0">
                <a:ea typeface="新細明體" pitchFamily="18" charset="-120"/>
              </a:rPr>
              <a:t>.</a:t>
            </a:r>
            <a:endParaRPr lang="en-US" altLang="zh-TW" sz="3200" i="1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>
                <a:solidFill>
                  <a:schemeClr val="tx1"/>
                </a:solidFill>
              </a:rPr>
              <a:t>40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Counting in Binary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idx="1"/>
          </p:nvPr>
        </p:nvSpPr>
        <p:spPr>
          <a:xfrm>
            <a:off x="718457" y="1586204"/>
            <a:ext cx="9890449" cy="4814596"/>
          </a:xfrm>
          <a:ln/>
        </p:spPr>
        <p:txBody>
          <a:bodyPr>
            <a:normAutofit/>
          </a:bodyPr>
          <a:lstStyle/>
          <a:p>
            <a:r>
              <a:rPr lang="en-US" altLang="zh-TW" dirty="0" smtClean="0">
                <a:ea typeface="新細明體" pitchFamily="18" charset="-120"/>
              </a:rPr>
              <a:t>We </a:t>
            </a:r>
            <a:r>
              <a:rPr lang="en-US" altLang="zh-TW" dirty="0">
                <a:ea typeface="新細明體" pitchFamily="18" charset="-120"/>
              </a:rPr>
              <a:t>can count </a:t>
            </a:r>
            <a:r>
              <a:rPr lang="en-US" altLang="zh-TW" dirty="0" smtClean="0">
                <a:ea typeface="新細明體" pitchFamily="18" charset="-120"/>
              </a:rPr>
              <a:t>to </a:t>
            </a:r>
            <a:r>
              <a:rPr lang="en-US" altLang="zh-TW" dirty="0">
                <a:ea typeface="新細明體" pitchFamily="18" charset="-120"/>
              </a:rPr>
              <a:t>1,023 just using two hands?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How?  Count in binary!</a:t>
            </a:r>
          </a:p>
          <a:p>
            <a:pPr lvl="2"/>
            <a:r>
              <a:rPr lang="en-US" altLang="zh-TW" dirty="0">
                <a:ea typeface="新細明體" pitchFamily="18" charset="-120"/>
              </a:rPr>
              <a:t>Each finger (up/down) represents 1 bit.</a:t>
            </a:r>
          </a:p>
          <a:p>
            <a:r>
              <a:rPr lang="en-US" altLang="zh-TW" dirty="0">
                <a:ea typeface="新細明體" pitchFamily="18" charset="-120"/>
              </a:rPr>
              <a:t>To increment: Flip the rightmost (low-order) bit.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If it changes </a:t>
            </a:r>
            <a:r>
              <a:rPr lang="en-US" altLang="zh-TW" dirty="0" smtClean="0">
                <a:ea typeface="新細明體" pitchFamily="18" charset="-120"/>
              </a:rPr>
              <a:t>1 </a:t>
            </a: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→ 0</a:t>
            </a:r>
            <a:r>
              <a:rPr lang="en-US" altLang="zh-TW" dirty="0">
                <a:ea typeface="新細明體" pitchFamily="18" charset="-120"/>
                <a:cs typeface="Times New Roman" pitchFamily="18" charset="0"/>
              </a:rPr>
              <a:t>, then also flip the next bit to the left,</a:t>
            </a:r>
          </a:p>
          <a:p>
            <a:pPr lvl="2"/>
            <a:r>
              <a:rPr lang="en-US" altLang="zh-TW" dirty="0">
                <a:ea typeface="新細明體" pitchFamily="18" charset="-120"/>
                <a:cs typeface="Times New Roman" pitchFamily="18" charset="0"/>
              </a:rPr>
              <a:t>If that bit changes </a:t>
            </a: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1 → 0</a:t>
            </a:r>
            <a:r>
              <a:rPr lang="en-US" altLang="zh-TW" dirty="0">
                <a:ea typeface="新細明體" pitchFamily="18" charset="-120"/>
                <a:cs typeface="Times New Roman" pitchFamily="18" charset="0"/>
              </a:rPr>
              <a:t>, then flip the next one, </a:t>
            </a:r>
            <a:r>
              <a:rPr lang="en-US" altLang="zh-TW" i="1" dirty="0">
                <a:ea typeface="新細明體" pitchFamily="18" charset="-120"/>
                <a:cs typeface="Times New Roman" pitchFamily="18" charset="0"/>
              </a:rPr>
              <a:t>etc.</a:t>
            </a:r>
          </a:p>
          <a:p>
            <a:pPr marL="0" indent="0">
              <a:buNone/>
            </a:pP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0000000000, 0000000001, 0000000010, …</a:t>
            </a:r>
            <a:b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</a:b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…, 1111111101, 1111111110, 1111111111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>
                <a:ea typeface="新細明體" pitchFamily="18" charset="-120"/>
              </a:rPr>
              <a:t>Bitwise Operations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 sz="2800" dirty="0">
                <a:ea typeface="新細明體" pitchFamily="18" charset="-120"/>
              </a:rPr>
              <a:t>Boolean operations can be extended to operate on bit strings as well as single bits.</a:t>
            </a:r>
          </a:p>
          <a:p>
            <a:r>
              <a:rPr lang="en-US" altLang="zh-TW" sz="2800" dirty="0">
                <a:ea typeface="新細明體" pitchFamily="18" charset="-120"/>
              </a:rPr>
              <a:t>E.g.:</a:t>
            </a:r>
            <a:br>
              <a:rPr lang="en-US" altLang="zh-TW" sz="2800" dirty="0">
                <a:ea typeface="新細明體" pitchFamily="18" charset="-120"/>
              </a:rPr>
            </a:br>
            <a:r>
              <a:rPr lang="en-US" altLang="zh-TW" sz="2800" dirty="0">
                <a:ea typeface="新細明體" pitchFamily="18" charset="-120"/>
              </a:rPr>
              <a:t>01 1011 0110</a:t>
            </a:r>
            <a:br>
              <a:rPr lang="en-US" altLang="zh-TW" sz="2800" dirty="0">
                <a:ea typeface="新細明體" pitchFamily="18" charset="-120"/>
              </a:rPr>
            </a:br>
            <a:r>
              <a:rPr lang="en-US" altLang="zh-TW" sz="2800" u="sng" dirty="0">
                <a:ea typeface="新細明體" pitchFamily="18" charset="-120"/>
              </a:rPr>
              <a:t>11 0001 1101</a:t>
            </a:r>
            <a:br>
              <a:rPr lang="en-US" altLang="zh-TW" sz="2800" u="sng" dirty="0">
                <a:ea typeface="新細明體" pitchFamily="18" charset="-120"/>
              </a:rPr>
            </a:br>
            <a:endParaRPr lang="en-US" altLang="zh-TW" sz="2800" u="sng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>
                <a:solidFill>
                  <a:schemeClr val="tx1"/>
                </a:solidFill>
              </a:rPr>
              <a:t>42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7779" y="3276600"/>
            <a:ext cx="27226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u="sng" dirty="0">
                <a:latin typeface="Cambria" panose="02040503050406030204" pitchFamily="18" charset="0"/>
                <a:ea typeface="新細明體" pitchFamily="18" charset="-120"/>
              </a:rPr>
              <a:t>11 1011 1111</a:t>
            </a:r>
            <a:endParaRPr lang="en-US" sz="2800" u="sng" dirty="0"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05800" y="3296960"/>
            <a:ext cx="21808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dirty="0" smtClean="0">
                <a:latin typeface="+mn-lt"/>
                <a:ea typeface="新細明體" pitchFamily="18" charset="-120"/>
              </a:rPr>
              <a:t>Bit-wise OR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84876" y="3790760"/>
            <a:ext cx="27155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u="sng" dirty="0">
                <a:latin typeface="Cambria" panose="02040503050406030204" pitchFamily="18" charset="0"/>
                <a:ea typeface="新細明體" pitchFamily="18" charset="-120"/>
              </a:rPr>
              <a:t>01 0001 0100</a:t>
            </a:r>
            <a:endParaRPr lang="en-US" sz="2800" u="sng" dirty="0"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5800" y="3791415"/>
            <a:ext cx="20938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+mn-lt"/>
                <a:ea typeface="新細明體" pitchFamily="18" charset="-120"/>
              </a:rPr>
              <a:t>Bit-wise AND</a:t>
            </a:r>
            <a:endParaRPr lang="en-US" sz="2800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94208" y="4353580"/>
            <a:ext cx="2849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u="sng" dirty="0">
                <a:latin typeface="Cambria" panose="02040503050406030204" pitchFamily="18" charset="0"/>
                <a:ea typeface="新細明體" pitchFamily="18" charset="-120"/>
              </a:rPr>
              <a:t>10 1010 1011</a:t>
            </a:r>
            <a:endParaRPr lang="en-US" sz="2800" u="sng" dirty="0">
              <a:latin typeface="Cambria" panose="02040503050406030204" pitchFamily="18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11458" y="4353580"/>
            <a:ext cx="2040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atin typeface="+mn-lt"/>
                <a:ea typeface="新細明體" pitchFamily="18" charset="-120"/>
              </a:rPr>
              <a:t>Bit-wise XOR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378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 The Foundations: Logic and Proofs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1.1 </a:t>
            </a:r>
            <a:r>
              <a:rPr lang="en-US" sz="3200" dirty="0">
                <a:solidFill>
                  <a:schemeClr val="tx1"/>
                </a:solidFill>
              </a:rPr>
              <a:t>Propositional </a:t>
            </a:r>
            <a:r>
              <a:rPr lang="en-US" sz="3200" dirty="0" smtClean="0">
                <a:solidFill>
                  <a:schemeClr val="tx1"/>
                </a:solidFill>
              </a:rPr>
              <a:t>Logic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92D050"/>
                </a:solidFill>
              </a:rPr>
              <a:t>1.2 Applications of Propositional Logic </a:t>
            </a:r>
            <a:r>
              <a:rPr lang="en-US" sz="3200" dirty="0" smtClean="0">
                <a:solidFill>
                  <a:srgbClr val="92D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1.3 </a:t>
            </a:r>
            <a:r>
              <a:rPr lang="en-US" sz="3200" dirty="0">
                <a:solidFill>
                  <a:schemeClr val="tx1"/>
                </a:solidFill>
              </a:rPr>
              <a:t>Propositional </a:t>
            </a:r>
            <a:r>
              <a:rPr lang="en-US" sz="3200" dirty="0" smtClean="0">
                <a:solidFill>
                  <a:schemeClr val="tx1"/>
                </a:solidFill>
              </a:rPr>
              <a:t>Equivalences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92D050"/>
                </a:solidFill>
              </a:rPr>
              <a:t>1.4 Predicates and Quantifiers </a:t>
            </a:r>
            <a:r>
              <a:rPr lang="en-US" sz="3200" dirty="0" smtClean="0">
                <a:solidFill>
                  <a:srgbClr val="92D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1.5 </a:t>
            </a:r>
            <a:r>
              <a:rPr lang="en-US" sz="3200" dirty="0">
                <a:solidFill>
                  <a:schemeClr val="tx1"/>
                </a:solidFill>
              </a:rPr>
              <a:t>Nested Quantifiers 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92D050"/>
                </a:solidFill>
              </a:rPr>
              <a:t>1.6 </a:t>
            </a:r>
            <a:r>
              <a:rPr lang="en-US" sz="3200" dirty="0">
                <a:solidFill>
                  <a:srgbClr val="92D050"/>
                </a:solidFill>
              </a:rPr>
              <a:t>Rules of Inference </a:t>
            </a:r>
            <a:r>
              <a:rPr lang="en-US" sz="3200" dirty="0" smtClean="0">
                <a:solidFill>
                  <a:srgbClr val="92D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1.8 Introduction to Proof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8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sz="3600" dirty="0">
                <a:ea typeface="新細明體" pitchFamily="18" charset="-120"/>
              </a:rPr>
              <a:t>Foundations of Logic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61052" y="1390261"/>
            <a:ext cx="9041363" cy="4503584"/>
          </a:xfrm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zh-TW" i="1" dirty="0">
                <a:ea typeface="新細明體" pitchFamily="18" charset="-120"/>
              </a:rPr>
              <a:t>Mathematical Logic </a:t>
            </a:r>
            <a:r>
              <a:rPr lang="en-US" altLang="zh-TW" dirty="0">
                <a:ea typeface="新細明體" pitchFamily="18" charset="-120"/>
              </a:rPr>
              <a:t>is a tool for working with </a:t>
            </a:r>
            <a:r>
              <a:rPr lang="en-US" altLang="zh-TW" i="1" dirty="0" smtClean="0">
                <a:solidFill>
                  <a:srgbClr val="92D050"/>
                </a:solidFill>
                <a:ea typeface="新細明體" pitchFamily="18" charset="-120"/>
              </a:rPr>
              <a:t>compound</a:t>
            </a:r>
            <a:r>
              <a:rPr lang="en-US" altLang="zh-TW" dirty="0" smtClean="0">
                <a:solidFill>
                  <a:srgbClr val="92D050"/>
                </a:solidFill>
                <a:ea typeface="新細明體" pitchFamily="18" charset="-120"/>
              </a:rPr>
              <a:t> </a:t>
            </a:r>
            <a:r>
              <a:rPr lang="en-US" altLang="zh-TW" dirty="0">
                <a:solidFill>
                  <a:srgbClr val="92D050"/>
                </a:solidFill>
                <a:ea typeface="新細明體" pitchFamily="18" charset="-120"/>
              </a:rPr>
              <a:t>statements</a:t>
            </a:r>
            <a:r>
              <a:rPr lang="en-US" altLang="zh-TW" dirty="0">
                <a:ea typeface="新細明體" pitchFamily="18" charset="-120"/>
              </a:rPr>
              <a:t>.  It includes:</a:t>
            </a:r>
          </a:p>
          <a:p>
            <a:pPr lvl="1"/>
            <a:r>
              <a:rPr lang="en-US" altLang="zh-TW" dirty="0">
                <a:ea typeface="新細明體" pitchFamily="18" charset="-120"/>
              </a:rPr>
              <a:t>A formal language for expressing </a:t>
            </a:r>
            <a:r>
              <a:rPr lang="en-US" altLang="zh-TW" dirty="0" smtClean="0">
                <a:solidFill>
                  <a:srgbClr val="92D050"/>
                </a:solidFill>
                <a:ea typeface="新細明體" pitchFamily="18" charset="-120"/>
              </a:rPr>
              <a:t>them</a:t>
            </a:r>
            <a:endParaRPr lang="en-US" altLang="zh-TW" dirty="0">
              <a:solidFill>
                <a:srgbClr val="92D050"/>
              </a:solidFill>
              <a:ea typeface="新細明體" pitchFamily="18" charset="-120"/>
            </a:endParaRPr>
          </a:p>
          <a:p>
            <a:pPr lvl="1"/>
            <a:r>
              <a:rPr lang="en-US" altLang="zh-TW" dirty="0">
                <a:ea typeface="新細明體" pitchFamily="18" charset="-120"/>
              </a:rPr>
              <a:t>A concise notation for writing </a:t>
            </a:r>
            <a:r>
              <a:rPr lang="en-US" altLang="zh-TW" dirty="0" smtClean="0">
                <a:solidFill>
                  <a:srgbClr val="92D050"/>
                </a:solidFill>
                <a:ea typeface="新細明體" pitchFamily="18" charset="-120"/>
              </a:rPr>
              <a:t>them</a:t>
            </a:r>
            <a:endParaRPr lang="en-US" altLang="zh-TW" dirty="0">
              <a:solidFill>
                <a:srgbClr val="92D050"/>
              </a:solidFill>
              <a:ea typeface="新細明體" pitchFamily="18" charset="-120"/>
            </a:endParaRPr>
          </a:p>
          <a:p>
            <a:pPr lvl="1"/>
            <a:r>
              <a:rPr lang="en-US" altLang="zh-TW" dirty="0">
                <a:ea typeface="新細明體" pitchFamily="18" charset="-120"/>
              </a:rPr>
              <a:t>A methodology for objectively reasoning about </a:t>
            </a:r>
            <a:r>
              <a:rPr lang="en-US" altLang="zh-TW" dirty="0">
                <a:solidFill>
                  <a:srgbClr val="92D050"/>
                </a:solidFill>
                <a:ea typeface="新細明體" pitchFamily="18" charset="-120"/>
              </a:rPr>
              <a:t>their</a:t>
            </a:r>
            <a:r>
              <a:rPr lang="en-US" altLang="zh-TW" dirty="0">
                <a:ea typeface="新細明體" pitchFamily="18" charset="-120"/>
              </a:rPr>
              <a:t> truth or </a:t>
            </a:r>
            <a:r>
              <a:rPr lang="en-US" altLang="zh-TW" dirty="0" smtClean="0">
                <a:ea typeface="新細明體" pitchFamily="18" charset="-120"/>
              </a:rPr>
              <a:t>falsity</a:t>
            </a:r>
            <a:endParaRPr lang="en-US" altLang="zh-TW" dirty="0">
              <a:ea typeface="新細明體" pitchFamily="18" charset="-120"/>
            </a:endParaRPr>
          </a:p>
          <a:p>
            <a:r>
              <a:rPr lang="en-US" altLang="zh-TW" dirty="0">
                <a:ea typeface="新細明體" pitchFamily="18" charset="-120"/>
              </a:rPr>
              <a:t>It is the foundation for expressing formal proofs in all branches of </a:t>
            </a:r>
            <a:r>
              <a:rPr lang="en-US" altLang="zh-TW" dirty="0" smtClean="0">
                <a:ea typeface="新細明體" pitchFamily="18" charset="-120"/>
              </a:rPr>
              <a:t>mathematics</a:t>
            </a:r>
            <a:endParaRPr lang="en-US" altLang="zh-TW" i="1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>
                <a:ea typeface="新細明體" pitchFamily="18" charset="-120"/>
              </a:rPr>
              <a:t>Foundations of Logic: Overview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Propositional logic </a:t>
            </a:r>
            <a:r>
              <a:rPr lang="en-US" altLang="zh-TW" dirty="0" smtClean="0">
                <a:ea typeface="新細明體" pitchFamily="18" charset="-120"/>
              </a:rPr>
              <a:t>(</a:t>
            </a: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1.1-1.3)</a:t>
            </a:r>
            <a:r>
              <a:rPr lang="en-US" altLang="zh-TW" dirty="0" smtClean="0">
                <a:ea typeface="新細明體" pitchFamily="18" charset="-120"/>
              </a:rPr>
              <a:t>:</a:t>
            </a:r>
            <a:endParaRPr lang="en-US" altLang="zh-TW" dirty="0">
              <a:ea typeface="新細明體" pitchFamily="18" charset="-120"/>
            </a:endParaRPr>
          </a:p>
          <a:p>
            <a:pPr lvl="1"/>
            <a:r>
              <a:rPr lang="en-US" altLang="zh-TW" dirty="0">
                <a:ea typeface="新細明體" pitchFamily="18" charset="-120"/>
              </a:rPr>
              <a:t>Propositional </a:t>
            </a:r>
            <a:r>
              <a:rPr lang="en-US" altLang="zh-TW" dirty="0" smtClean="0">
                <a:ea typeface="新細明體" pitchFamily="18" charset="-120"/>
              </a:rPr>
              <a:t>logic (1.1</a:t>
            </a:r>
            <a:r>
              <a:rPr lang="en-US" altLang="zh-TW" dirty="0">
                <a:ea typeface="新細明體" pitchFamily="18" charset="-120"/>
              </a:rPr>
              <a:t>)</a:t>
            </a:r>
          </a:p>
          <a:p>
            <a:pPr lvl="1"/>
            <a:r>
              <a:rPr lang="en-US" altLang="zh-TW" dirty="0" smtClean="0">
                <a:ea typeface="新細明體" pitchFamily="18" charset="-120"/>
              </a:rPr>
              <a:t>Applications of Propositional logic (1.2)</a:t>
            </a:r>
          </a:p>
          <a:p>
            <a:pPr lvl="1"/>
            <a:r>
              <a:rPr lang="en-US" dirty="0"/>
              <a:t>Propositional </a:t>
            </a:r>
            <a:r>
              <a:rPr lang="en-US" dirty="0" smtClean="0"/>
              <a:t>Equivalences </a:t>
            </a:r>
            <a:r>
              <a:rPr lang="en-US" altLang="zh-TW" dirty="0" smtClean="0">
                <a:ea typeface="新細明體" pitchFamily="18" charset="-120"/>
              </a:rPr>
              <a:t>(1.3</a:t>
            </a:r>
            <a:r>
              <a:rPr lang="en-US" dirty="0" smtClean="0"/>
              <a:t>)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0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zh-TW" dirty="0">
                <a:ea typeface="新細明體" pitchFamily="18" charset="-120"/>
              </a:rPr>
              <a:t>Propositional Logic (1.1)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Tx/>
              <a:buNone/>
            </a:pPr>
            <a:r>
              <a:rPr lang="en-US" altLang="zh-TW" i="1" dirty="0">
                <a:ea typeface="新細明體" pitchFamily="18" charset="-120"/>
              </a:rPr>
              <a:t>Propositional Logic</a:t>
            </a:r>
            <a:r>
              <a:rPr lang="en-US" altLang="zh-TW" dirty="0">
                <a:ea typeface="新細明體" pitchFamily="18" charset="-120"/>
              </a:rPr>
              <a:t> is the logic of compound statements built from simpler statements </a:t>
            </a:r>
            <a:br>
              <a:rPr lang="en-US" altLang="zh-TW" dirty="0">
                <a:ea typeface="新細明體" pitchFamily="18" charset="-120"/>
              </a:rPr>
            </a:br>
            <a:r>
              <a:rPr lang="en-US" altLang="zh-TW" dirty="0">
                <a:ea typeface="新細明體" pitchFamily="18" charset="-120"/>
              </a:rPr>
              <a:t>using so-called </a:t>
            </a:r>
            <a:r>
              <a:rPr lang="en-US" altLang="zh-TW" i="1" dirty="0">
                <a:ea typeface="新細明體" pitchFamily="18" charset="-120"/>
              </a:rPr>
              <a:t>Boolean</a:t>
            </a:r>
            <a:r>
              <a:rPr lang="en-US" altLang="zh-TW" dirty="0">
                <a:ea typeface="新細明體" pitchFamily="18" charset="-120"/>
              </a:rPr>
              <a:t> </a:t>
            </a:r>
            <a:r>
              <a:rPr lang="en-US" altLang="zh-TW" i="1" dirty="0">
                <a:ea typeface="新細明體" pitchFamily="18" charset="-120"/>
              </a:rPr>
              <a:t>connectives.</a:t>
            </a:r>
          </a:p>
          <a:p>
            <a:pPr>
              <a:buFontTx/>
              <a:buNone/>
            </a:pP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</a:rPr>
              <a:t>Some applications in computer science:</a:t>
            </a:r>
          </a:p>
          <a:p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Design of digital electronic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circuits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  <a:p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Expressing conditions in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programs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  <a:p>
            <a:r>
              <a:rPr lang="en-US" altLang="zh-TW" dirty="0">
                <a:solidFill>
                  <a:schemeClr val="accent2"/>
                </a:solidFill>
                <a:ea typeface="新細明體" pitchFamily="18" charset="-120"/>
              </a:rPr>
              <a:t>Queries to databases &amp; search </a:t>
            </a:r>
            <a:r>
              <a:rPr lang="en-US" altLang="zh-TW" dirty="0" smtClean="0">
                <a:solidFill>
                  <a:schemeClr val="accent2"/>
                </a:solidFill>
                <a:ea typeface="新細明體" pitchFamily="18" charset="-120"/>
              </a:rPr>
              <a:t>engines</a:t>
            </a:r>
            <a:endParaRPr lang="en-US" altLang="zh-TW" dirty="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4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Definition of a </a:t>
            </a:r>
            <a:r>
              <a:rPr lang="en-US" altLang="zh-TW" i="1" dirty="0">
                <a:ea typeface="新細明體" pitchFamily="18" charset="-120"/>
              </a:rPr>
              <a:t>Proposition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45029" y="1371600"/>
            <a:ext cx="9470571" cy="4953000"/>
          </a:xfrm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altLang="zh-TW" sz="3200" b="1" dirty="0">
                <a:ea typeface="新細明體" pitchFamily="18" charset="-120"/>
              </a:rPr>
              <a:t>Definition:</a:t>
            </a:r>
            <a:r>
              <a:rPr lang="en-US" altLang="zh-TW" sz="3200" dirty="0">
                <a:ea typeface="新細明體" pitchFamily="18" charset="-120"/>
              </a:rPr>
              <a:t>  A </a:t>
            </a:r>
            <a:r>
              <a:rPr lang="en-US" altLang="zh-TW" sz="3200" i="1" dirty="0">
                <a:ea typeface="新細明體" pitchFamily="18" charset="-120"/>
              </a:rPr>
              <a:t>proposition</a:t>
            </a:r>
            <a:r>
              <a:rPr lang="en-US" altLang="zh-TW" sz="3200" dirty="0">
                <a:ea typeface="新細明體" pitchFamily="18" charset="-120"/>
              </a:rPr>
              <a:t> (denoted </a:t>
            </a:r>
            <a:r>
              <a:rPr lang="en-US" altLang="zh-TW" sz="3200" i="1" dirty="0">
                <a:ea typeface="新細明體" pitchFamily="18" charset="-120"/>
              </a:rPr>
              <a:t>p</a:t>
            </a:r>
            <a:r>
              <a:rPr lang="en-US" altLang="zh-TW" sz="3200" dirty="0">
                <a:ea typeface="新細明體" pitchFamily="18" charset="-120"/>
              </a:rPr>
              <a:t>, </a:t>
            </a:r>
            <a:r>
              <a:rPr lang="en-US" altLang="zh-TW" sz="3200" i="1" dirty="0">
                <a:ea typeface="新細明體" pitchFamily="18" charset="-120"/>
              </a:rPr>
              <a:t>q</a:t>
            </a:r>
            <a:r>
              <a:rPr lang="en-US" altLang="zh-TW" sz="3200" dirty="0">
                <a:ea typeface="新細明體" pitchFamily="18" charset="-120"/>
              </a:rPr>
              <a:t>, </a:t>
            </a:r>
            <a:r>
              <a:rPr lang="en-US" altLang="zh-TW" sz="3200" i="1" dirty="0">
                <a:ea typeface="新細明體" pitchFamily="18" charset="-120"/>
              </a:rPr>
              <a:t>r</a:t>
            </a:r>
            <a:r>
              <a:rPr lang="en-US" altLang="zh-TW" sz="3200" dirty="0">
                <a:ea typeface="新細明體" pitchFamily="18" charset="-120"/>
              </a:rPr>
              <a:t>, …) </a:t>
            </a:r>
            <a:r>
              <a:rPr lang="en-US" altLang="zh-TW" sz="3200" dirty="0" smtClean="0">
                <a:ea typeface="新細明體" pitchFamily="18" charset="-120"/>
              </a:rPr>
              <a:t>is:</a:t>
            </a:r>
            <a:endParaRPr lang="en-US" altLang="zh-TW" sz="3200" dirty="0">
              <a:ea typeface="新細明體" pitchFamily="18" charset="-120"/>
            </a:endParaRPr>
          </a:p>
          <a:p>
            <a:r>
              <a:rPr lang="en-US" altLang="zh-TW" sz="3200" dirty="0">
                <a:ea typeface="新細明體" pitchFamily="18" charset="-120"/>
              </a:rPr>
              <a:t>a </a:t>
            </a:r>
            <a:r>
              <a:rPr lang="en-US" altLang="zh-TW" sz="3200" i="1" dirty="0">
                <a:ea typeface="新細明體" pitchFamily="18" charset="-120"/>
              </a:rPr>
              <a:t>statement </a:t>
            </a:r>
            <a:r>
              <a:rPr lang="en-US" altLang="zh-TW" sz="3200" dirty="0">
                <a:ea typeface="新細明體" pitchFamily="18" charset="-120"/>
              </a:rPr>
              <a:t>(</a:t>
            </a:r>
            <a:r>
              <a:rPr lang="en-US" altLang="zh-TW" sz="3200" i="1" dirty="0">
                <a:ea typeface="新細明體" pitchFamily="18" charset="-120"/>
              </a:rPr>
              <a:t>i.e.</a:t>
            </a:r>
            <a:r>
              <a:rPr lang="en-US" altLang="zh-TW" sz="3200" dirty="0">
                <a:ea typeface="新細明體" pitchFamily="18" charset="-120"/>
              </a:rPr>
              <a:t>, a declarative sentence)</a:t>
            </a:r>
            <a:r>
              <a:rPr lang="en-US" altLang="zh-TW" sz="3200" i="1" dirty="0">
                <a:ea typeface="新細明體" pitchFamily="18" charset="-120"/>
              </a:rPr>
              <a:t> </a:t>
            </a:r>
          </a:p>
          <a:p>
            <a:pPr lvl="1"/>
            <a:r>
              <a:rPr lang="en-US" altLang="zh-TW" sz="2800" i="1" dirty="0">
                <a:ea typeface="新細明體" pitchFamily="18" charset="-120"/>
              </a:rPr>
              <a:t>with some definite meaning</a:t>
            </a:r>
            <a:r>
              <a:rPr lang="en-US" altLang="zh-TW" sz="2800" dirty="0">
                <a:ea typeface="新細明體" pitchFamily="18" charset="-120"/>
              </a:rPr>
              <a:t>, (not vague or ambiguous)</a:t>
            </a:r>
          </a:p>
          <a:p>
            <a:r>
              <a:rPr lang="en-US" altLang="zh-TW" sz="3200" dirty="0">
                <a:ea typeface="新細明體" pitchFamily="18" charset="-120"/>
              </a:rPr>
              <a:t>having a </a:t>
            </a:r>
            <a:r>
              <a:rPr lang="en-US" altLang="zh-TW" sz="3200" i="1" dirty="0">
                <a:ea typeface="新細明體" pitchFamily="18" charset="-120"/>
              </a:rPr>
              <a:t>truth value</a:t>
            </a:r>
            <a:r>
              <a:rPr lang="en-US" altLang="zh-TW" sz="3200" dirty="0">
                <a:ea typeface="新細明體" pitchFamily="18" charset="-120"/>
              </a:rPr>
              <a:t> </a:t>
            </a:r>
            <a:r>
              <a:rPr lang="en-US" altLang="zh-TW" sz="3200" dirty="0" smtClean="0">
                <a:ea typeface="新細明體" pitchFamily="18" charset="-120"/>
              </a:rPr>
              <a:t>that is </a:t>
            </a:r>
            <a:r>
              <a:rPr lang="en-US" altLang="zh-TW" sz="3200" dirty="0">
                <a:ea typeface="新細明體" pitchFamily="18" charset="-120"/>
              </a:rPr>
              <a:t>either </a:t>
            </a:r>
            <a:r>
              <a:rPr lang="en-US" altLang="zh-TW" sz="3200" i="1" dirty="0">
                <a:ea typeface="新細明體" pitchFamily="18" charset="-120"/>
              </a:rPr>
              <a:t>true</a:t>
            </a:r>
            <a:r>
              <a:rPr lang="en-US" altLang="zh-TW" sz="3200" dirty="0">
                <a:ea typeface="新細明體" pitchFamily="18" charset="-120"/>
              </a:rPr>
              <a:t> (</a:t>
            </a:r>
            <a:r>
              <a:rPr lang="en-US" altLang="zh-TW" sz="3200" b="1" dirty="0">
                <a:ea typeface="新細明體" pitchFamily="18" charset="-120"/>
              </a:rPr>
              <a:t>T</a:t>
            </a:r>
            <a:r>
              <a:rPr lang="en-US" altLang="zh-TW" sz="3200" dirty="0">
                <a:ea typeface="新細明體" pitchFamily="18" charset="-120"/>
              </a:rPr>
              <a:t>) or </a:t>
            </a:r>
            <a:r>
              <a:rPr lang="en-US" altLang="zh-TW" sz="3200" i="1" dirty="0">
                <a:ea typeface="新細明體" pitchFamily="18" charset="-120"/>
              </a:rPr>
              <a:t>false</a:t>
            </a:r>
            <a:r>
              <a:rPr lang="en-US" altLang="zh-TW" sz="3200" dirty="0">
                <a:ea typeface="新細明體" pitchFamily="18" charset="-120"/>
              </a:rPr>
              <a:t> (</a:t>
            </a:r>
            <a:r>
              <a:rPr lang="en-US" altLang="zh-TW" sz="3200" b="1" dirty="0">
                <a:ea typeface="新細明體" pitchFamily="18" charset="-120"/>
              </a:rPr>
              <a:t>F</a:t>
            </a:r>
            <a:r>
              <a:rPr lang="en-US" altLang="zh-TW" sz="3200" dirty="0">
                <a:ea typeface="新細明體" pitchFamily="18" charset="-120"/>
              </a:rPr>
              <a:t>) </a:t>
            </a:r>
          </a:p>
          <a:p>
            <a:pPr lvl="1"/>
            <a:r>
              <a:rPr lang="en-US" altLang="zh-TW" sz="2800" dirty="0">
                <a:ea typeface="新細明體" pitchFamily="18" charset="-120"/>
              </a:rPr>
              <a:t>it is </a:t>
            </a:r>
            <a:r>
              <a:rPr lang="en-US" altLang="zh-TW" sz="2800" b="1" dirty="0">
                <a:ea typeface="新細明體" pitchFamily="18" charset="-120"/>
              </a:rPr>
              <a:t>never</a:t>
            </a:r>
            <a:r>
              <a:rPr lang="en-US" altLang="zh-TW" sz="2800" dirty="0">
                <a:ea typeface="新細明體" pitchFamily="18" charset="-120"/>
              </a:rPr>
              <a:t> both, neither, or somewhere “in between!”</a:t>
            </a:r>
          </a:p>
          <a:p>
            <a:pPr lvl="2"/>
            <a:r>
              <a:rPr lang="en-US" altLang="zh-TW" sz="2400" dirty="0">
                <a:ea typeface="新細明體" pitchFamily="18" charset="-120"/>
              </a:rPr>
              <a:t>However, you might not </a:t>
            </a:r>
            <a:r>
              <a:rPr lang="en-US" altLang="zh-TW" sz="2400" i="1" dirty="0">
                <a:ea typeface="新細明體" pitchFamily="18" charset="-120"/>
              </a:rPr>
              <a:t>know</a:t>
            </a:r>
            <a:r>
              <a:rPr lang="en-US" altLang="zh-TW" sz="2400" dirty="0">
                <a:ea typeface="新細明體" pitchFamily="18" charset="-120"/>
              </a:rPr>
              <a:t> the actual truth value, </a:t>
            </a:r>
          </a:p>
          <a:p>
            <a:pPr lvl="2"/>
            <a:r>
              <a:rPr lang="en-US" altLang="zh-TW" sz="2400" dirty="0">
                <a:ea typeface="新細明體" pitchFamily="18" charset="-120"/>
              </a:rPr>
              <a:t>and, the truth value might </a:t>
            </a:r>
            <a:r>
              <a:rPr lang="en-US" altLang="zh-TW" sz="2400" i="1" dirty="0">
                <a:ea typeface="新細明體" pitchFamily="18" charset="-120"/>
              </a:rPr>
              <a:t>depend</a:t>
            </a:r>
            <a:r>
              <a:rPr lang="en-US" altLang="zh-TW" sz="2400" dirty="0">
                <a:ea typeface="新細明體" pitchFamily="18" charset="-120"/>
              </a:rPr>
              <a:t> on the situation or </a:t>
            </a:r>
            <a:r>
              <a:rPr lang="en-US" altLang="zh-TW" sz="2400" dirty="0" smtClean="0">
                <a:ea typeface="新細明體" pitchFamily="18" charset="-120"/>
              </a:rPr>
              <a:t>context</a:t>
            </a:r>
            <a:endParaRPr lang="en-US" altLang="zh-TW" sz="2400" dirty="0">
              <a:ea typeface="新細明體" pitchFamily="18" charset="-120"/>
            </a:endParaRPr>
          </a:p>
          <a:p>
            <a:r>
              <a:rPr lang="en-US" altLang="zh-TW" sz="2800" dirty="0">
                <a:ea typeface="新細明體" pitchFamily="18" charset="-120"/>
              </a:rPr>
              <a:t>Later, we will study </a:t>
            </a:r>
            <a:r>
              <a:rPr lang="en-US" altLang="zh-TW" sz="2800" i="1" dirty="0">
                <a:ea typeface="新細明體" pitchFamily="18" charset="-120"/>
              </a:rPr>
              <a:t>probability theory,</a:t>
            </a:r>
            <a:r>
              <a:rPr lang="en-US" altLang="zh-TW" sz="2800" dirty="0">
                <a:ea typeface="新細明體" pitchFamily="18" charset="-120"/>
              </a:rPr>
              <a:t> in which we assign </a:t>
            </a:r>
            <a:r>
              <a:rPr lang="en-US" altLang="zh-TW" sz="2800" i="1" dirty="0">
                <a:ea typeface="新細明體" pitchFamily="18" charset="-120"/>
              </a:rPr>
              <a:t>degrees of certainty</a:t>
            </a:r>
            <a:r>
              <a:rPr lang="en-US" altLang="zh-TW" sz="2800" dirty="0">
                <a:ea typeface="新細明體" pitchFamily="18" charset="-120"/>
              </a:rPr>
              <a:t> (“between” </a:t>
            </a:r>
            <a:r>
              <a:rPr lang="en-US" altLang="zh-TW" sz="2800" b="1" dirty="0">
                <a:ea typeface="新細明體" pitchFamily="18" charset="-120"/>
              </a:rPr>
              <a:t>T</a:t>
            </a:r>
            <a:r>
              <a:rPr lang="en-US" altLang="zh-TW" sz="2800" dirty="0">
                <a:ea typeface="新細明體" pitchFamily="18" charset="-120"/>
              </a:rPr>
              <a:t> and </a:t>
            </a:r>
            <a:r>
              <a:rPr lang="en-US" altLang="zh-TW" sz="2800" b="1" dirty="0">
                <a:ea typeface="新細明體" pitchFamily="18" charset="-120"/>
              </a:rPr>
              <a:t>F</a:t>
            </a:r>
            <a:r>
              <a:rPr lang="en-US" altLang="zh-TW" sz="2800" dirty="0">
                <a:ea typeface="新細明體" pitchFamily="18" charset="-120"/>
              </a:rPr>
              <a:t>) to propositions.  </a:t>
            </a:r>
          </a:p>
          <a:p>
            <a:pPr lvl="1"/>
            <a:r>
              <a:rPr lang="en-US" altLang="zh-TW" sz="2400" dirty="0">
                <a:ea typeface="新細明體" pitchFamily="18" charset="-120"/>
              </a:rPr>
              <a:t>But for now: think True/False only!</a:t>
            </a:r>
            <a:endParaRPr lang="en-US" altLang="zh-TW" sz="2800" dirty="0">
              <a:ea typeface="新細明體" pitchFamily="18" charset="-12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C18-DFBA-4312-8778-F8C6119404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5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</TotalTime>
  <Words>2954</Words>
  <Application>Microsoft Office PowerPoint</Application>
  <PresentationFormat>Widescreen</PresentationFormat>
  <Paragraphs>938</Paragraphs>
  <Slides>42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Calibri</vt:lpstr>
      <vt:lpstr>Cambria</vt:lpstr>
      <vt:lpstr>Cambria Math</vt:lpstr>
      <vt:lpstr>Impact</vt:lpstr>
      <vt:lpstr>新細明體</vt:lpstr>
      <vt:lpstr>Symbol</vt:lpstr>
      <vt:lpstr>Times New Roman</vt:lpstr>
      <vt:lpstr>Office Theme</vt:lpstr>
      <vt:lpstr>Equation</vt:lpstr>
      <vt:lpstr>Discrete Structures</vt:lpstr>
      <vt:lpstr>Course Outline (as per Rosen)</vt:lpstr>
      <vt:lpstr>Course Objectives</vt:lpstr>
      <vt:lpstr>The Foundations: Logic and Proofs</vt:lpstr>
      <vt:lpstr>1 The Foundations: Logic and Proofs </vt:lpstr>
      <vt:lpstr>Foundations of Logic</vt:lpstr>
      <vt:lpstr>Foundations of Logic: Overview</vt:lpstr>
      <vt:lpstr>Propositional Logic (1.1)</vt:lpstr>
      <vt:lpstr>Definition of a Proposition</vt:lpstr>
      <vt:lpstr>Examples</vt:lpstr>
      <vt:lpstr>Operators / Connectives</vt:lpstr>
      <vt:lpstr>Some Popular Boolean Operators</vt:lpstr>
      <vt:lpstr>The Negation Operator (NOT) “¬”</vt:lpstr>
      <vt:lpstr>The Conjunction Operator (AND) “”</vt:lpstr>
      <vt:lpstr>Conjunction Truth Table</vt:lpstr>
      <vt:lpstr>Conjunction p1  p2  …  pn of n propositions will have 2n rows in its truth table.</vt:lpstr>
      <vt:lpstr>The Disjunction Operator (OR) “”</vt:lpstr>
      <vt:lpstr>Disjunction Truth Table</vt:lpstr>
      <vt:lpstr>Nested Propositional Expressions</vt:lpstr>
      <vt:lpstr>A Simple Exercise</vt:lpstr>
      <vt:lpstr>The Exclusive Or Operator (XOR) “”</vt:lpstr>
      <vt:lpstr>Exclusive-Or Truth Table</vt:lpstr>
      <vt:lpstr>Natural Language is Ambiguous</vt:lpstr>
      <vt:lpstr>The Implication Operator (implies) “”</vt:lpstr>
      <vt:lpstr>Implication Truth Table</vt:lpstr>
      <vt:lpstr>Examples of Implications</vt:lpstr>
      <vt:lpstr>English phrases meaning p  q</vt:lpstr>
      <vt:lpstr>Example</vt:lpstr>
      <vt:lpstr>Example</vt:lpstr>
      <vt:lpstr>You walk 8 miles is necessary to get to the top</vt:lpstr>
      <vt:lpstr>Converse, Inverse, Contrapositive</vt:lpstr>
      <vt:lpstr>How do we know?</vt:lpstr>
      <vt:lpstr>The biconditional operator “”</vt:lpstr>
      <vt:lpstr>Biconditional Truth Table</vt:lpstr>
      <vt:lpstr>Ex: This program is correct if, and only if, it produces the correct answer for all possible sets of input data.</vt:lpstr>
      <vt:lpstr>Boolean Operations Summary</vt:lpstr>
      <vt:lpstr>Some Alternative Notations</vt:lpstr>
      <vt:lpstr>Precedence of Logical Operators</vt:lpstr>
      <vt:lpstr>Bits and Bit Operations</vt:lpstr>
      <vt:lpstr>Bit Strings</vt:lpstr>
      <vt:lpstr>Counting in Binary</vt:lpstr>
      <vt:lpstr>Bitwise Operations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Discrete Structures</dc:title>
  <dc:creator>husni</dc:creator>
  <cp:lastModifiedBy>Husni11</cp:lastModifiedBy>
  <cp:revision>130</cp:revision>
  <dcterms:created xsi:type="dcterms:W3CDTF">2014-09-07T06:03:27Z</dcterms:created>
  <dcterms:modified xsi:type="dcterms:W3CDTF">2018-09-09T05:12:48Z</dcterms:modified>
</cp:coreProperties>
</file>