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21"/>
  </p:notesMasterIdLst>
  <p:handoutMasterIdLst>
    <p:handoutMasterId r:id="rId22"/>
  </p:handoutMasterIdLst>
  <p:sldIdLst>
    <p:sldId id="737" r:id="rId2"/>
    <p:sldId id="715" r:id="rId3"/>
    <p:sldId id="716" r:id="rId4"/>
    <p:sldId id="717" r:id="rId5"/>
    <p:sldId id="718" r:id="rId6"/>
    <p:sldId id="719" r:id="rId7"/>
    <p:sldId id="720" r:id="rId8"/>
    <p:sldId id="721" r:id="rId9"/>
    <p:sldId id="739" r:id="rId10"/>
    <p:sldId id="722" r:id="rId11"/>
    <p:sldId id="723" r:id="rId12"/>
    <p:sldId id="724" r:id="rId13"/>
    <p:sldId id="738" r:id="rId14"/>
    <p:sldId id="725" r:id="rId15"/>
    <p:sldId id="726" r:id="rId16"/>
    <p:sldId id="727" r:id="rId17"/>
    <p:sldId id="728" r:id="rId18"/>
    <p:sldId id="729" r:id="rId19"/>
    <p:sldId id="730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4E6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11/4/2018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16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8A4E280-1651-4394-B82C-96B5D71FEBC4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24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A13FB1-1982-43E5-A7EB-64AF93D9A5AC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627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9F942-1449-411A-AFED-B9C6B1C9126E}" type="slidenum">
              <a:rPr lang="ar-SA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678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9D339B0-7FCB-4B40-9A83-F7344C8ED525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10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DE59639-8004-41CE-90CC-71DF314FB110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48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7C1BB3-1BA4-48E0-9745-85001004108B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122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7C1BB3-1BA4-48E0-9745-85001004108B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133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0B0A715-3E3F-4D72-A47F-B22AA8927940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36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CEC9C41-21D0-439E-A3C4-1163C5302848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291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1CC68F-93F2-4305-8E0D-C7BEE46B6D4D}" type="slidenum">
              <a:rPr lang="en-US" altLang="en-US" sz="130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300"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7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5.1 Mathematical Induction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1336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pPr>
              <a:spcAft>
                <a:spcPct val="25000"/>
              </a:spcAft>
              <a:buClr>
                <a:srgbClr val="FF388C"/>
              </a:buClr>
            </a:pP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Ming-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Yang</a:t>
            </a:r>
          </a:p>
          <a:p>
            <a:pPr>
              <a:spcAft>
                <a:spcPct val="25000"/>
              </a:spcAft>
              <a:buClr>
                <a:srgbClr val="FF388C"/>
              </a:buClr>
            </a:pPr>
            <a:r>
              <a:rPr lang="en-US" alt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Nasir Al-Darwish</a:t>
            </a:r>
          </a:p>
          <a:p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Al-Muhtaseb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dirty="0" smtClean="0"/>
              <a:t>Induction Proof – Example 2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143000" y="1207012"/>
            <a:ext cx="9829800" cy="5070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 smtClean="0"/>
              <a:t>Conjecture a formula for the </a:t>
            </a:r>
            <a:r>
              <a:rPr lang="en-US" altLang="en-US" sz="3200" dirty="0" smtClean="0">
                <a:solidFill>
                  <a:schemeClr val="tx1"/>
                </a:solidFill>
              </a:rPr>
              <a:t>sum of the first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n</a:t>
            </a:r>
            <a:r>
              <a:rPr lang="en-US" altLang="en-US" sz="3200" dirty="0" smtClean="0">
                <a:solidFill>
                  <a:schemeClr val="tx1"/>
                </a:solidFill>
              </a:rPr>
              <a:t> positive odd integers</a:t>
            </a:r>
            <a:r>
              <a:rPr lang="en-US" altLang="en-US" sz="3200" dirty="0" smtClean="0"/>
              <a:t>. Then prove the conjecture using induction.</a:t>
            </a:r>
          </a:p>
          <a:p>
            <a:pPr marL="0" indent="0"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1 = </a:t>
            </a:r>
            <a:r>
              <a:rPr lang="en-US" altLang="en-US" sz="3200" b="1" u="sng" dirty="0" smtClean="0">
                <a:solidFill>
                  <a:schemeClr val="tx1"/>
                </a:solidFill>
              </a:rPr>
              <a:t>1</a:t>
            </a:r>
            <a:r>
              <a:rPr lang="en-US" altLang="en-US" sz="3200" dirty="0">
                <a:solidFill>
                  <a:schemeClr val="tx1"/>
                </a:solidFill>
              </a:rPr>
              <a:t>, </a:t>
            </a:r>
            <a:endParaRPr lang="en-US" altLang="en-US" sz="3200" dirty="0"/>
          </a:p>
          <a:p>
            <a:pPr marL="0" indent="0">
              <a:buNone/>
            </a:pPr>
            <a:r>
              <a:rPr lang="en-US" altLang="en-US" sz="3200" dirty="0" smtClean="0">
                <a:solidFill>
                  <a:srgbClr val="66FF33"/>
                </a:solidFill>
              </a:rPr>
              <a:t>1 + 3 + 5 + 7 + 9 = </a:t>
            </a:r>
            <a:r>
              <a:rPr lang="en-US" altLang="en-US" sz="3200" b="1" u="sng" dirty="0" smtClean="0">
                <a:solidFill>
                  <a:srgbClr val="66FF33"/>
                </a:solidFill>
              </a:rPr>
              <a:t>25</a:t>
            </a:r>
            <a:r>
              <a:rPr lang="en-US" altLang="en-US" sz="3200" dirty="0">
                <a:solidFill>
                  <a:srgbClr val="66FF33"/>
                </a:solidFill>
              </a:rPr>
              <a:t>,</a:t>
            </a:r>
            <a:r>
              <a:rPr lang="en-US" altLang="en-US" sz="3200" dirty="0">
                <a:solidFill>
                  <a:srgbClr val="00B050"/>
                </a:solidFill>
              </a:rPr>
              <a:t> </a:t>
            </a:r>
            <a:r>
              <a:rPr lang="en-US" altLang="en-US" sz="3200" dirty="0" smtClean="0">
                <a:solidFill>
                  <a:srgbClr val="00B050"/>
                </a:solidFill>
              </a:rPr>
              <a:t>            </a:t>
            </a:r>
            <a:r>
              <a:rPr lang="en-US" altLang="en-US" sz="3200" dirty="0" smtClean="0">
                <a:solidFill>
                  <a:schemeClr val="tx1"/>
                </a:solidFill>
              </a:rPr>
              <a:t>1 + 3 + 5 + 7 + 9 + 11 = </a:t>
            </a:r>
            <a:r>
              <a:rPr lang="en-US" altLang="en-US" sz="3200" b="1" u="sng" dirty="0" smtClean="0">
                <a:solidFill>
                  <a:schemeClr val="tx1"/>
                </a:solidFill>
              </a:rPr>
              <a:t>36</a:t>
            </a:r>
            <a:endParaRPr lang="en-US" altLang="en-US" sz="3200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sz="3200" dirty="0"/>
              <a:t>It is reasonable to conjecture that the sum of first </a:t>
            </a:r>
            <a:r>
              <a:rPr lang="en-US" altLang="en-US" sz="3200" i="1" dirty="0"/>
              <a:t>n</a:t>
            </a:r>
            <a:r>
              <a:rPr lang="en-US" altLang="en-US" sz="3200" dirty="0"/>
              <a:t> odd integers is </a:t>
            </a:r>
            <a:r>
              <a:rPr lang="en-US" altLang="en-US" sz="3200" i="1" dirty="0"/>
              <a:t>n</a:t>
            </a:r>
            <a:r>
              <a:rPr lang="en-US" altLang="en-US" sz="3200" baseline="30000" dirty="0"/>
              <a:t>2</a:t>
            </a:r>
            <a:r>
              <a:rPr lang="en-US" altLang="en-US" sz="3200" dirty="0"/>
              <a:t>, that is, </a:t>
            </a:r>
            <a:r>
              <a:rPr lang="en-US" altLang="en-US" sz="3200" dirty="0" smtClean="0"/>
              <a:t>1 + 3 + 5 + … + (2</a:t>
            </a:r>
            <a:r>
              <a:rPr lang="en-US" altLang="en-US" sz="3200" i="1" dirty="0" smtClean="0"/>
              <a:t>n </a:t>
            </a:r>
            <a:r>
              <a:rPr lang="en-US" altLang="en-US" sz="3200" dirty="0" smtClean="0"/>
              <a:t>- 1</a:t>
            </a:r>
            <a:r>
              <a:rPr lang="en-US" altLang="en-US" sz="3200" dirty="0"/>
              <a:t>) = </a:t>
            </a:r>
            <a:r>
              <a:rPr lang="en-US" altLang="en-US" sz="3200" i="1" dirty="0"/>
              <a:t>n</a:t>
            </a:r>
            <a:r>
              <a:rPr lang="en-US" altLang="en-US" sz="3200" baseline="30000" dirty="0"/>
              <a:t>2</a:t>
            </a:r>
            <a:r>
              <a:rPr lang="en-US" altLang="en-US" sz="3200" dirty="0"/>
              <a:t>.</a:t>
            </a:r>
          </a:p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In the preceding proposition,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ranges over integers (and not odd integers). Thus, it is appropriate to use induction to prove it.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735532" y="2615625"/>
            <a:ext cx="2427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1 + 3 + 5 = </a:t>
            </a:r>
            <a:r>
              <a:rPr lang="en-US" altLang="en-US" sz="3200" b="1" u="sng" dirty="0" smtClean="0">
                <a:solidFill>
                  <a:srgbClr val="66FF33"/>
                </a:solidFill>
                <a:latin typeface="Cambria" panose="02040503050406030204" pitchFamily="18" charset="0"/>
              </a:rPr>
              <a:t>9,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43800" y="2615625"/>
            <a:ext cx="3385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</a:rPr>
              <a:t>1 </a:t>
            </a:r>
            <a:r>
              <a:rPr lang="en-US" altLang="en-US" sz="3200" dirty="0">
                <a:latin typeface="Cambria" panose="02040503050406030204" pitchFamily="18" charset="0"/>
              </a:rPr>
              <a:t>+ 3 + 5 + 7 = </a:t>
            </a:r>
            <a:r>
              <a:rPr lang="en-US" altLang="en-US" sz="3200" b="1" u="sng" dirty="0">
                <a:latin typeface="Cambria" panose="02040503050406030204" pitchFamily="18" charset="0"/>
              </a:rPr>
              <a:t>16</a:t>
            </a:r>
            <a:r>
              <a:rPr lang="en-US" altLang="en-US" sz="3200" dirty="0">
                <a:latin typeface="Cambria" panose="02040503050406030204" pitchFamily="18" charset="0"/>
              </a:rPr>
              <a:t>, 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6971" y="2615625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latin typeface="Cambria" panose="02040503050406030204" pitchFamily="18" charset="0"/>
              </a:rPr>
              <a:t>1 + 3 = </a:t>
            </a:r>
            <a:r>
              <a:rPr lang="en-US" altLang="en-US" sz="3200" b="1" u="sng" dirty="0">
                <a:latin typeface="Cambria" panose="02040503050406030204" pitchFamily="18" charset="0"/>
              </a:rPr>
              <a:t>4</a:t>
            </a:r>
            <a:r>
              <a:rPr lang="en-US" altLang="en-US" sz="3200" dirty="0">
                <a:latin typeface="Cambria" panose="02040503050406030204" pitchFamily="18" charset="0"/>
              </a:rPr>
              <a:t>, 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7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549271"/>
          </a:xfrm>
        </p:spPr>
        <p:txBody>
          <a:bodyPr>
            <a:normAutofit fontScale="90000"/>
          </a:bodyPr>
          <a:lstStyle/>
          <a:p>
            <a:r>
              <a:rPr lang="en-US" altLang="en-US" sz="3600" dirty="0" smtClean="0"/>
              <a:t>Induction Proof – Example 2 – Cont.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025525"/>
            <a:ext cx="10287000" cy="53530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Let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</a:rPr>
              <a:t>) denote the proposition </a:t>
            </a:r>
            <a:r>
              <a:rPr lang="en-US" altLang="en-US" sz="2800" dirty="0" smtClean="0">
                <a:solidFill>
                  <a:schemeClr val="tx1"/>
                </a:solidFill>
              </a:rPr>
              <a:t>1 + 3 + 5 + … + (2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</a:rPr>
              <a:t>- 1) =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2</a:t>
            </a:r>
            <a:endParaRPr lang="en-US" alt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en-US" sz="2800" i="1" dirty="0"/>
              <a:t>Base step</a:t>
            </a:r>
            <a:r>
              <a:rPr lang="en-US" altLang="en-US" sz="2800" dirty="0"/>
              <a:t>: </a:t>
            </a:r>
            <a:r>
              <a:rPr lang="en-US" altLang="en-US" sz="2800" i="1" dirty="0"/>
              <a:t>p</a:t>
            </a:r>
            <a:r>
              <a:rPr lang="en-US" altLang="en-US" sz="2800" dirty="0"/>
              <a:t>(1) (that is, </a:t>
            </a:r>
            <a:r>
              <a:rPr lang="en-US" altLang="en-US" sz="2800" i="1" dirty="0" smtClean="0"/>
              <a:t>n </a:t>
            </a:r>
            <a:r>
              <a:rPr lang="en-US" altLang="en-US" sz="2800" dirty="0" smtClean="0"/>
              <a:t>= 1</a:t>
            </a:r>
            <a:r>
              <a:rPr lang="en-US" altLang="en-US" sz="2800" dirty="0"/>
              <a:t>): LHS </a:t>
            </a:r>
            <a:r>
              <a:rPr lang="en-US" altLang="en-US" sz="2800" dirty="0" smtClean="0"/>
              <a:t>= 1</a:t>
            </a:r>
            <a:r>
              <a:rPr lang="en-US" altLang="en-US" sz="2800" dirty="0"/>
              <a:t>, RHS </a:t>
            </a:r>
            <a:r>
              <a:rPr lang="en-US" altLang="en-US" sz="2800" dirty="0" smtClean="0"/>
              <a:t>= 1</a:t>
            </a:r>
            <a:r>
              <a:rPr lang="en-US" altLang="en-US" sz="2800" baseline="30000" dirty="0" smtClean="0"/>
              <a:t>2 </a:t>
            </a:r>
            <a:r>
              <a:rPr lang="en-US" altLang="en-US" sz="2800" dirty="0"/>
              <a:t>. </a:t>
            </a:r>
            <a:r>
              <a:rPr lang="en-US" altLang="en-US" sz="2800" dirty="0" smtClean="0"/>
              <a:t>LHS = RHS</a:t>
            </a:r>
            <a:r>
              <a:rPr lang="en-US" altLang="en-US" sz="2800" dirty="0"/>
              <a:t>.</a:t>
            </a:r>
          </a:p>
          <a:p>
            <a:pPr>
              <a:defRPr/>
            </a:pPr>
            <a:r>
              <a:rPr lang="en-US" altLang="en-US" sz="2800" i="1" dirty="0"/>
              <a:t>Induction step</a:t>
            </a:r>
            <a:r>
              <a:rPr lang="en-US" altLang="en-US" sz="2800" dirty="0"/>
              <a:t>: Assume that </a:t>
            </a:r>
            <a:r>
              <a:rPr lang="en-US" altLang="en-US" sz="2800" i="1" dirty="0"/>
              <a:t>p</a:t>
            </a:r>
            <a:r>
              <a:rPr lang="en-US" altLang="en-US" sz="2800" dirty="0"/>
              <a:t>(</a:t>
            </a:r>
            <a:r>
              <a:rPr lang="en-US" altLang="en-US" sz="2800" i="1" dirty="0"/>
              <a:t>k</a:t>
            </a:r>
            <a:r>
              <a:rPr lang="en-US" altLang="en-US" sz="2800" dirty="0"/>
              <a:t>) is true, i.e., </a:t>
            </a:r>
          </a:p>
          <a:p>
            <a:pPr marL="0" indent="0">
              <a:buNone/>
              <a:defRPr/>
            </a:pPr>
            <a:r>
              <a:rPr lang="en-US" altLang="en-US" sz="2800" dirty="0"/>
              <a:t>		</a:t>
            </a:r>
            <a:r>
              <a:rPr lang="en-US" altLang="en-US" sz="2800" dirty="0" smtClean="0">
                <a:solidFill>
                  <a:schemeClr val="tx1"/>
                </a:solidFill>
              </a:rPr>
              <a:t>1 + 3 + 5 + … + (2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2800" dirty="0" smtClean="0">
                <a:solidFill>
                  <a:schemeClr val="tx1"/>
                </a:solidFill>
              </a:rPr>
              <a:t>- 1</a:t>
            </a:r>
            <a:r>
              <a:rPr lang="en-US" altLang="en-US" sz="2800" dirty="0">
                <a:solidFill>
                  <a:schemeClr val="tx1"/>
                </a:solidFill>
              </a:rPr>
              <a:t>) = </a:t>
            </a:r>
            <a:r>
              <a:rPr lang="en-US" altLang="en-US" sz="2800" i="1" dirty="0">
                <a:solidFill>
                  <a:schemeClr val="tx1"/>
                </a:solidFill>
              </a:rPr>
              <a:t>k</a:t>
            </a:r>
            <a:r>
              <a:rPr lang="en-US" altLang="en-US" sz="2800" baseline="30000" dirty="0">
                <a:solidFill>
                  <a:schemeClr val="tx1"/>
                </a:solidFill>
              </a:rPr>
              <a:t>2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baseline="30000" dirty="0" smtClean="0"/>
              <a:t> </a:t>
            </a:r>
            <a:r>
              <a:rPr lang="en-US" altLang="en-US" sz="2800" dirty="0" smtClean="0"/>
              <a:t>We </a:t>
            </a:r>
            <a:r>
              <a:rPr lang="en-US" altLang="en-US" sz="2800" dirty="0"/>
              <a:t>must show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), that is</a:t>
            </a:r>
            <a:r>
              <a:rPr lang="en-US" altLang="en-US" sz="2800" dirty="0" smtClean="0"/>
              <a:t>, </a:t>
            </a:r>
            <a:endParaRPr lang="en-US" altLang="en-US" sz="28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			</a:t>
            </a:r>
            <a:r>
              <a:rPr lang="en-US" altLang="en-US" sz="2800" dirty="0" smtClean="0"/>
              <a:t>1 + 3 + 5 + … + (2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=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+ 1)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dirty="0">
                <a:solidFill>
                  <a:schemeClr val="tx1"/>
                </a:solidFill>
              </a:rPr>
              <a:t>1)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 smtClean="0"/>
              <a:t> LHS </a:t>
            </a:r>
            <a:r>
              <a:rPr lang="en-US" altLang="en-US" sz="2800" dirty="0"/>
              <a:t>of (1) = </a:t>
            </a:r>
            <a:r>
              <a:rPr lang="en-US" altLang="en-US" sz="2800" dirty="0" smtClean="0">
                <a:solidFill>
                  <a:schemeClr val="tx1"/>
                </a:solidFill>
              </a:rPr>
              <a:t>1 + 3 + 5 + … + (2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2800" dirty="0" smtClean="0">
                <a:solidFill>
                  <a:schemeClr val="tx1"/>
                </a:solidFill>
              </a:rPr>
              <a:t>- 1) </a:t>
            </a:r>
            <a:r>
              <a:rPr lang="en-US" altLang="en-US" sz="2800" dirty="0" smtClean="0"/>
              <a:t>+ (2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		= </a:t>
            </a:r>
            <a:r>
              <a:rPr lang="en-US" altLang="en-US" sz="2800" i="1" dirty="0" smtClean="0"/>
              <a:t>k</a:t>
            </a:r>
            <a:r>
              <a:rPr lang="en-US" altLang="en-US" sz="2800" baseline="30000" dirty="0" smtClean="0"/>
              <a:t>2 </a:t>
            </a:r>
            <a:r>
              <a:rPr lang="en-US" altLang="en-US" sz="2800" dirty="0" smtClean="0"/>
              <a:t>+ 2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=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+ 1)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= RHS </a:t>
            </a:r>
            <a:r>
              <a:rPr lang="en-US" altLang="en-US" sz="2800" dirty="0" smtClean="0"/>
              <a:t>of  </a:t>
            </a:r>
            <a:r>
              <a:rPr lang="en-US" altLang="en-US" sz="2800" dirty="0">
                <a:solidFill>
                  <a:schemeClr val="tx1"/>
                </a:solidFill>
              </a:rPr>
              <a:t>(1)</a:t>
            </a:r>
            <a:r>
              <a:rPr lang="en-US" altLang="en-US" sz="2800" dirty="0"/>
              <a:t> </a:t>
            </a:r>
          </a:p>
          <a:p>
            <a:pPr>
              <a:defRPr/>
            </a:pPr>
            <a:r>
              <a:rPr lang="en-US" altLang="en-US" sz="2800" dirty="0"/>
              <a:t>We have completed both the base and induction steps. That is, we have shown </a:t>
            </a:r>
            <a:r>
              <a:rPr lang="en-US" altLang="en-US" sz="2800" i="1" dirty="0"/>
              <a:t>p</a:t>
            </a:r>
            <a:r>
              <a:rPr lang="en-US" altLang="en-US" sz="2800" dirty="0"/>
              <a:t>(1) is true and </a:t>
            </a:r>
            <a:r>
              <a:rPr lang="en-US" altLang="en-US" sz="2800" i="1" dirty="0"/>
              <a:t>p</a:t>
            </a:r>
            <a:r>
              <a:rPr lang="en-US" altLang="en-US" sz="2800" dirty="0"/>
              <a:t>(</a:t>
            </a:r>
            <a:r>
              <a:rPr lang="en-US" altLang="en-US" sz="2800" i="1" dirty="0"/>
              <a:t>k</a:t>
            </a:r>
            <a:r>
              <a:rPr lang="en-US" altLang="en-US" sz="2800" dirty="0"/>
              <a:t>)</a:t>
            </a:r>
            <a:r>
              <a:rPr lang="en-US" sz="2800" dirty="0">
                <a:latin typeface="Times New Roman"/>
                <a:ea typeface="Times New Roman"/>
                <a:cs typeface="Times New Roman"/>
                <a:sym typeface="Symbol"/>
              </a:rPr>
              <a:t> </a:t>
            </a:r>
            <a:r>
              <a:rPr lang="en-US" sz="2800" dirty="0">
                <a:ea typeface="Times New Roman"/>
                <a:cs typeface="Times New Roman"/>
                <a:sym typeface="Symbol"/>
              </a:rPr>
              <a:t></a:t>
            </a:r>
            <a:r>
              <a:rPr lang="en-US" altLang="en-US" sz="2800" dirty="0">
                <a:sym typeface="Wingdings" pitchFamily="2" charset="2"/>
              </a:rPr>
              <a:t> </a:t>
            </a:r>
            <a:r>
              <a:rPr lang="en-US" altLang="en-US" sz="2800" i="1" dirty="0" smtClean="0">
                <a:sym typeface="Wingdings" pitchFamily="2" charset="2"/>
              </a:rPr>
              <a:t>p</a:t>
            </a:r>
            <a:r>
              <a:rPr lang="en-US" altLang="en-US" sz="2800" dirty="0" smtClean="0">
                <a:sym typeface="Wingdings" pitchFamily="2" charset="2"/>
              </a:rPr>
              <a:t>(</a:t>
            </a:r>
            <a:r>
              <a:rPr lang="en-US" altLang="en-US" sz="2800" i="1" dirty="0" smtClean="0">
                <a:sym typeface="Wingdings" pitchFamily="2" charset="2"/>
              </a:rPr>
              <a:t>k</a:t>
            </a:r>
            <a:r>
              <a:rPr lang="en-US" altLang="en-US" sz="2800" dirty="0" smtClean="0">
                <a:sym typeface="Wingdings" pitchFamily="2" charset="2"/>
              </a:rPr>
              <a:t> + 1</a:t>
            </a:r>
            <a:r>
              <a:rPr lang="en-US" altLang="en-US" sz="2800" dirty="0">
                <a:sym typeface="Wingdings" pitchFamily="2" charset="2"/>
              </a:rPr>
              <a:t>). Consequently, </a:t>
            </a:r>
            <a:r>
              <a:rPr lang="en-US" altLang="en-US" sz="2800" i="1" dirty="0">
                <a:sym typeface="Wingdings" pitchFamily="2" charset="2"/>
              </a:rPr>
              <a:t>p</a:t>
            </a:r>
            <a:r>
              <a:rPr lang="en-US" altLang="en-US" sz="2800" dirty="0">
                <a:sym typeface="Wingdings" pitchFamily="2" charset="2"/>
              </a:rPr>
              <a:t>(</a:t>
            </a:r>
            <a:r>
              <a:rPr lang="en-US" altLang="en-US" sz="2800" i="1" dirty="0">
                <a:sym typeface="Wingdings" pitchFamily="2" charset="2"/>
              </a:rPr>
              <a:t>n</a:t>
            </a:r>
            <a:r>
              <a:rPr lang="en-US" altLang="en-US" sz="2800" dirty="0">
                <a:sym typeface="Wingdings" pitchFamily="2" charset="2"/>
              </a:rPr>
              <a:t>) is true for all positive integers </a:t>
            </a:r>
            <a:r>
              <a:rPr lang="en-US" altLang="en-US" sz="2800" i="1" dirty="0">
                <a:sym typeface="Wingdings" pitchFamily="2" charset="2"/>
              </a:rPr>
              <a:t>n.</a:t>
            </a:r>
            <a:endParaRPr lang="en-US" altLang="en-US" sz="2800" i="1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58446"/>
              </p:ext>
            </p:extLst>
          </p:nvPr>
        </p:nvGraphicFramePr>
        <p:xfrm>
          <a:off x="8991600" y="1828800"/>
          <a:ext cx="3007043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043">
                  <a:extLst>
                    <a:ext uri="{9D8B030D-6E8A-4147-A177-3AD203B41FA5}">
                      <a16:colId xmlns:a16="http://schemas.microsoft.com/office/drawing/2014/main" val="92212839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5408709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)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0915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4272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7145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088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en-US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781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i="1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- 1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–1)-1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= 2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 - 3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445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 - 1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1687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i="1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+ 1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+1)-1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= 2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k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 + 1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6521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1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365130"/>
            <a:ext cx="10515600" cy="796014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Induction Proof – Example 3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90600" y="1139825"/>
            <a:ext cx="10134600" cy="5032375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Prove by induction that for any real number 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≠ 1 and all integers 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itchFamily="18" charset="2"/>
              </a:rPr>
              <a:t>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0:</a:t>
            </a:r>
          </a:p>
          <a:p>
            <a:pPr>
              <a:buFont typeface="Arial" charset="0"/>
              <a:buNone/>
              <a:defRPr/>
            </a:pPr>
            <a:r>
              <a:rPr lang="en-US" altLang="en-US" sz="32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chemeClr val="accent6"/>
                </a:solidFill>
                <a:cs typeface="Times New Roman" panose="02020603050405020304" pitchFamily="18" charset="0"/>
              </a:rPr>
              <a:t>		</a:t>
            </a:r>
            <a:r>
              <a:rPr lang="en-US" altLang="en-US" sz="32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1 + </a:t>
            </a:r>
            <a:r>
              <a:rPr lang="en-US" altLang="en-US" sz="3200" i="1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a</a:t>
            </a:r>
            <a:r>
              <a:rPr lang="en-US" altLang="en-US" sz="32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+ </a:t>
            </a:r>
            <a:r>
              <a:rPr lang="en-US" altLang="en-US" sz="3200" i="1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a</a:t>
            </a:r>
            <a:r>
              <a:rPr lang="en-US" altLang="en-US" sz="3200" baseline="30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32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+ … + </a:t>
            </a:r>
            <a:r>
              <a:rPr lang="en-US" altLang="en-US" sz="3200" i="1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a</a:t>
            </a:r>
            <a:r>
              <a:rPr lang="en-US" altLang="en-US" sz="3200" i="1" baseline="30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n</a:t>
            </a:r>
            <a:r>
              <a:rPr lang="en-US" altLang="en-US" sz="3200" baseline="30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cs typeface="Times New Roman" panose="02020603050405020304" pitchFamily="18" charset="0"/>
              </a:rPr>
              <a:t>= (</a:t>
            </a:r>
            <a:r>
              <a:rPr lang="en-US" altLang="en-US" sz="3200" i="1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a</a:t>
            </a:r>
            <a:r>
              <a:rPr lang="en-US" altLang="en-US" sz="3200" i="1" baseline="30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n</a:t>
            </a:r>
            <a:r>
              <a:rPr lang="en-US" altLang="en-US" sz="3200" baseline="30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+ 1 </a:t>
            </a:r>
            <a:r>
              <a:rPr lang="en-US" altLang="en-US" sz="32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- 1</a:t>
            </a:r>
            <a:r>
              <a:rPr lang="en-US" altLang="en-US" sz="3200" dirty="0">
                <a:solidFill>
                  <a:srgbClr val="66FF33"/>
                </a:solidFill>
                <a:cs typeface="Times New Roman" panose="02020603050405020304" pitchFamily="18" charset="0"/>
              </a:rPr>
              <a:t>) / (</a:t>
            </a:r>
            <a:r>
              <a:rPr lang="en-US" altLang="en-US" sz="3200" i="1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32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- 1</a:t>
            </a:r>
            <a:r>
              <a:rPr lang="en-US" altLang="en-US" sz="3200" dirty="0">
                <a:solidFill>
                  <a:srgbClr val="66FF33"/>
                </a:solidFill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  <a:defRPr/>
            </a:pPr>
            <a:r>
              <a:rPr lang="en-US" sz="3200" dirty="0"/>
              <a:t>Note that the terms on LHS form a </a:t>
            </a:r>
            <a:r>
              <a:rPr lang="en-US" sz="3200" i="1" dirty="0">
                <a:solidFill>
                  <a:schemeClr val="tx1"/>
                </a:solidFill>
              </a:rPr>
              <a:t>geometric progression</a:t>
            </a:r>
            <a:r>
              <a:rPr lang="en-US" sz="3200" dirty="0">
                <a:solidFill>
                  <a:schemeClr val="tx1"/>
                </a:solidFill>
              </a:rPr>
              <a:t>, </a:t>
            </a:r>
            <a:r>
              <a:rPr lang="en-US" sz="3200" dirty="0"/>
              <a:t>where every term is obtained from the previous term by multiplying by some fixed factor </a:t>
            </a:r>
            <a:r>
              <a:rPr lang="en-US" sz="3200" i="1" dirty="0"/>
              <a:t>a.</a:t>
            </a:r>
            <a:endParaRPr lang="en-US" altLang="en-US" sz="3200" i="1" dirty="0"/>
          </a:p>
          <a:p>
            <a:pPr marL="0" indent="0">
              <a:buNone/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Let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) be the proposition</a:t>
            </a:r>
            <a:r>
              <a:rPr lang="en-US" altLang="en-US" sz="3200" dirty="0" smtClean="0">
                <a:solidFill>
                  <a:schemeClr val="tx1"/>
                </a:solidFill>
              </a:rPr>
              <a:t>: 1 +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+ … +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</a:t>
            </a:r>
            <a:br>
              <a:rPr lang="en-US" altLang="en-US" sz="3200" baseline="30000" dirty="0" smtClean="0">
                <a:solidFill>
                  <a:schemeClr val="tx1"/>
                </a:solidFill>
              </a:rPr>
            </a:br>
            <a:r>
              <a:rPr lang="en-US" altLang="en-US" sz="3200" baseline="30000" dirty="0" smtClean="0">
                <a:solidFill>
                  <a:schemeClr val="tx1"/>
                </a:solidFill>
              </a:rPr>
              <a:t>						</a:t>
            </a:r>
            <a:r>
              <a:rPr lang="en-US" altLang="en-US" sz="3200" dirty="0" smtClean="0">
                <a:solidFill>
                  <a:schemeClr val="tx1"/>
                </a:solidFill>
              </a:rPr>
              <a:t>= 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+ 1 </a:t>
            </a:r>
            <a:r>
              <a:rPr lang="en-US" altLang="en-US" sz="3200" dirty="0" smtClean="0">
                <a:solidFill>
                  <a:schemeClr val="tx1"/>
                </a:solidFill>
              </a:rPr>
              <a:t>- 1</a:t>
            </a:r>
            <a:r>
              <a:rPr lang="en-US" altLang="en-US" sz="3200" dirty="0">
                <a:solidFill>
                  <a:schemeClr val="tx1"/>
                </a:solidFill>
              </a:rPr>
              <a:t>) / 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 </a:t>
            </a:r>
            <a:r>
              <a:rPr lang="en-US" altLang="en-US" sz="3200" dirty="0" smtClean="0">
                <a:solidFill>
                  <a:schemeClr val="tx1"/>
                </a:solidFill>
              </a:rPr>
              <a:t>- 1)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3200" i="1" dirty="0" smtClean="0"/>
              <a:t>Base </a:t>
            </a:r>
            <a:r>
              <a:rPr lang="en-US" altLang="en-US" sz="3200" i="1" dirty="0"/>
              <a:t>step</a:t>
            </a:r>
            <a:r>
              <a:rPr lang="en-US" altLang="en-US" sz="3200" dirty="0"/>
              <a:t>: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dirty="0">
                <a:cs typeface="Times New Roman" panose="02020603050405020304" pitchFamily="18" charset="0"/>
              </a:rPr>
              <a:t>0</a:t>
            </a:r>
            <a:r>
              <a:rPr lang="en-US" altLang="en-US" sz="3200" dirty="0"/>
              <a:t>) is 1 = (</a:t>
            </a:r>
            <a:r>
              <a:rPr lang="en-US" altLang="en-US" sz="3200" i="1" dirty="0" smtClean="0"/>
              <a:t>a</a:t>
            </a:r>
            <a:r>
              <a:rPr lang="en-US" altLang="en-US" sz="3200" baseline="30000" dirty="0" smtClean="0"/>
              <a:t>0 + 1 </a:t>
            </a:r>
            <a:r>
              <a:rPr lang="en-US" altLang="en-US" sz="3200" dirty="0" smtClean="0"/>
              <a:t>- 1</a:t>
            </a:r>
            <a:r>
              <a:rPr lang="en-US" altLang="en-US" sz="3200" dirty="0"/>
              <a:t>) / (</a:t>
            </a:r>
            <a:r>
              <a:rPr lang="en-US" altLang="en-US" sz="3200" i="1" dirty="0" smtClean="0"/>
              <a:t>a </a:t>
            </a:r>
            <a:r>
              <a:rPr lang="en-US" altLang="en-US" sz="3200" dirty="0" smtClean="0"/>
              <a:t>- 1</a:t>
            </a:r>
            <a:r>
              <a:rPr lang="en-US" altLang="en-US" sz="3200" dirty="0"/>
              <a:t>) </a:t>
            </a:r>
            <a:r>
              <a:rPr lang="en-US" altLang="en-US" sz="3200" dirty="0" smtClean="0"/>
              <a:t>which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true</a:t>
            </a:r>
          </a:p>
          <a:p>
            <a:pPr marL="0" indent="0">
              <a:buNone/>
              <a:defRPr/>
            </a:pPr>
            <a:r>
              <a:rPr lang="en-US" altLang="en-US" sz="3200" dirty="0" smtClean="0">
                <a:solidFill>
                  <a:schemeClr val="tx1"/>
                </a:solidFill>
              </a:rPr>
              <a:t>                                     1 = 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- 1 ) / (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 </a:t>
            </a:r>
            <a:r>
              <a:rPr lang="en-US" altLang="en-US" sz="3200" dirty="0" smtClean="0">
                <a:solidFill>
                  <a:schemeClr val="tx1"/>
                </a:solidFill>
              </a:rPr>
              <a:t>- 1) </a:t>
            </a:r>
          </a:p>
          <a:p>
            <a:pPr marL="0" indent="0">
              <a:buNone/>
              <a:defRPr/>
            </a:pPr>
            <a:r>
              <a:rPr lang="en-US" altLang="en-US" sz="3200" dirty="0" smtClean="0">
                <a:solidFill>
                  <a:schemeClr val="tx1"/>
                </a:solidFill>
              </a:rPr>
              <a:t>                                      </a:t>
            </a:r>
            <a:r>
              <a:rPr lang="en-US" altLang="en-US" sz="3200" dirty="0" smtClean="0">
                <a:solidFill>
                  <a:schemeClr val="tx1"/>
                </a:solidFill>
              </a:rPr>
              <a:t>1 = 1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4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62000" y="115099"/>
            <a:ext cx="10515600" cy="799301"/>
          </a:xfrm>
        </p:spPr>
        <p:txBody>
          <a:bodyPr>
            <a:noAutofit/>
          </a:bodyPr>
          <a:lstStyle/>
          <a:p>
            <a:pPr>
              <a:spcAft>
                <a:spcPct val="0"/>
              </a:spcAft>
              <a:tabLst>
                <a:tab pos="90488" algn="l"/>
              </a:tabLst>
              <a:defRPr/>
            </a:pPr>
            <a:r>
              <a:rPr lang="en-US" altLang="en-US" sz="2800" dirty="0" smtClean="0"/>
              <a:t>Example 3 (Cont.):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65414" y="914400"/>
            <a:ext cx="10668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altLang="en-US" sz="2800" i="1" dirty="0" smtClean="0">
                <a:solidFill>
                  <a:schemeClr val="tx1"/>
                </a:solidFill>
              </a:rPr>
              <a:t>Induction </a:t>
            </a:r>
            <a:r>
              <a:rPr lang="en-US" altLang="en-US" sz="2800" i="1" dirty="0">
                <a:solidFill>
                  <a:schemeClr val="tx1"/>
                </a:solidFill>
              </a:rPr>
              <a:t>step</a:t>
            </a:r>
            <a:r>
              <a:rPr lang="en-US" altLang="en-US" sz="2800" dirty="0">
                <a:solidFill>
                  <a:schemeClr val="tx1"/>
                </a:solidFill>
              </a:rPr>
              <a:t>: </a:t>
            </a:r>
            <a:r>
              <a:rPr lang="en-US" altLang="en-US" sz="2800" dirty="0" smtClean="0">
                <a:solidFill>
                  <a:schemeClr val="tx1"/>
                </a:solidFill>
              </a:rPr>
              <a:t>Assume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</a:rPr>
              <a:t>) is true, i.e., </a:t>
            </a:r>
            <a:r>
              <a:rPr lang="en-US" altLang="en-US" sz="2800" dirty="0" smtClean="0">
                <a:solidFill>
                  <a:schemeClr val="tx1"/>
                </a:solidFill>
              </a:rPr>
              <a:t/>
            </a:r>
            <a:br>
              <a:rPr lang="en-US" altLang="en-US" sz="2800" dirty="0" smtClean="0">
                <a:solidFill>
                  <a:schemeClr val="tx1"/>
                </a:solidFill>
              </a:rPr>
            </a:br>
            <a:r>
              <a:rPr lang="en-US" altLang="en-US" sz="2800" dirty="0" smtClean="0">
                <a:solidFill>
                  <a:schemeClr val="tx1"/>
                </a:solidFill>
              </a:rPr>
              <a:t>1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sz="2800" dirty="0" smtClean="0">
                <a:solidFill>
                  <a:schemeClr val="tx1"/>
                </a:solidFill>
              </a:rPr>
              <a:t> + …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= 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 smtClean="0">
                <a:solidFill>
                  <a:schemeClr val="tx1"/>
                </a:solidFill>
              </a:rPr>
              <a:t>- 1</a:t>
            </a:r>
            <a:r>
              <a:rPr lang="en-US" altLang="en-US" sz="2800" dirty="0">
                <a:solidFill>
                  <a:schemeClr val="tx1"/>
                </a:solidFill>
              </a:rPr>
              <a:t>) / 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 </a:t>
            </a:r>
            <a:r>
              <a:rPr lang="en-US" altLang="en-US" sz="2800" dirty="0" smtClean="0">
                <a:solidFill>
                  <a:schemeClr val="tx1"/>
                </a:solidFill>
              </a:rPr>
              <a:t>- 1)</a:t>
            </a: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tx1"/>
                </a:solidFill>
              </a:rPr>
              <a:t>We need to show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</a:rPr>
              <a:t> + 1): 1 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dirty="0">
                <a:solidFill>
                  <a:schemeClr val="tx1"/>
                </a:solidFill>
              </a:rPr>
              <a:t> 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baseline="30000" dirty="0">
                <a:solidFill>
                  <a:schemeClr val="tx1"/>
                </a:solidFill>
              </a:rPr>
              <a:t>2</a:t>
            </a:r>
            <a:r>
              <a:rPr lang="en-US" altLang="en-US" sz="2800" dirty="0">
                <a:solidFill>
                  <a:schemeClr val="tx1"/>
                </a:solidFill>
              </a:rPr>
              <a:t> + … </a:t>
            </a:r>
            <a:r>
              <a:rPr lang="en-US" altLang="en-US" sz="2800" dirty="0" smtClean="0">
                <a:solidFill>
                  <a:schemeClr val="tx1"/>
                </a:solidFill>
              </a:rPr>
              <a:t>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= (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>
                <a:solidFill>
                  <a:schemeClr val="tx1"/>
                </a:solidFill>
              </a:rPr>
              <a:t> + 2 </a:t>
            </a:r>
            <a:r>
              <a:rPr lang="en-US" altLang="en-US" sz="2800" dirty="0">
                <a:solidFill>
                  <a:schemeClr val="tx1"/>
                </a:solidFill>
              </a:rPr>
              <a:t>- 1) / (</a:t>
            </a:r>
            <a:r>
              <a:rPr lang="en-US" altLang="en-US" sz="2800" i="1" dirty="0">
                <a:solidFill>
                  <a:schemeClr val="tx1"/>
                </a:solidFill>
              </a:rPr>
              <a:t>a </a:t>
            </a:r>
            <a:r>
              <a:rPr lang="en-US" altLang="en-US" sz="2800" dirty="0">
                <a:solidFill>
                  <a:schemeClr val="tx1"/>
                </a:solidFill>
              </a:rPr>
              <a:t>- 1)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dirty="0" smtClean="0">
                <a:solidFill>
                  <a:schemeClr val="tx1"/>
                </a:solidFill>
              </a:rPr>
              <a:t>That is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+ 1): 1 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dirty="0">
                <a:solidFill>
                  <a:schemeClr val="tx1"/>
                </a:solidFill>
              </a:rPr>
              <a:t> 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baseline="30000" dirty="0">
                <a:solidFill>
                  <a:schemeClr val="tx1"/>
                </a:solidFill>
              </a:rPr>
              <a:t>2</a:t>
            </a:r>
            <a:r>
              <a:rPr lang="en-US" altLang="en-US" sz="2800" dirty="0">
                <a:solidFill>
                  <a:schemeClr val="tx1"/>
                </a:solidFill>
              </a:rPr>
              <a:t> + … 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+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= (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>
                <a:solidFill>
                  <a:schemeClr val="tx1"/>
                </a:solidFill>
              </a:rPr>
              <a:t> + 2 </a:t>
            </a:r>
            <a:r>
              <a:rPr lang="en-US" altLang="en-US" sz="2800" dirty="0">
                <a:solidFill>
                  <a:schemeClr val="tx1"/>
                </a:solidFill>
              </a:rPr>
              <a:t>- 1) / (</a:t>
            </a:r>
            <a:r>
              <a:rPr lang="en-US" altLang="en-US" sz="2800" i="1" dirty="0">
                <a:solidFill>
                  <a:schemeClr val="tx1"/>
                </a:solidFill>
              </a:rPr>
              <a:t>a </a:t>
            </a:r>
            <a:r>
              <a:rPr lang="en-US" altLang="en-US" sz="2800" dirty="0">
                <a:solidFill>
                  <a:schemeClr val="tx1"/>
                </a:solidFill>
              </a:rPr>
              <a:t>- 1) 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2800" dirty="0" smtClean="0"/>
              <a:t>LHS </a:t>
            </a:r>
            <a:r>
              <a:rPr lang="en-US" altLang="en-US" sz="2800" dirty="0"/>
              <a:t>of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n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= (</a:t>
            </a:r>
            <a:r>
              <a:rPr lang="en-US" altLang="en-US" sz="2800" dirty="0" smtClean="0"/>
              <a:t>1 + </a:t>
            </a:r>
            <a:r>
              <a:rPr lang="en-US" altLang="en-US" sz="2800" i="1" dirty="0" smtClean="0"/>
              <a:t>a</a:t>
            </a:r>
            <a:r>
              <a:rPr lang="en-US" altLang="en-US" sz="2800" dirty="0" smtClean="0"/>
              <a:t> + </a:t>
            </a:r>
            <a:r>
              <a:rPr lang="en-US" altLang="en-US" sz="2800" i="1" dirty="0" smtClean="0"/>
              <a:t>a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+ … + </a:t>
            </a:r>
            <a:r>
              <a:rPr lang="en-US" altLang="en-US" sz="2800" i="1" dirty="0" smtClean="0"/>
              <a:t>a</a:t>
            </a:r>
            <a:r>
              <a:rPr lang="en-US" altLang="en-US" sz="2800" i="1" baseline="30000" dirty="0" smtClean="0"/>
              <a:t>n</a:t>
            </a:r>
            <a:r>
              <a:rPr lang="en-US" altLang="en-US" sz="2800" baseline="30000" dirty="0" smtClean="0"/>
              <a:t> </a:t>
            </a:r>
            <a:r>
              <a:rPr lang="en-US" altLang="en-US" sz="2800" dirty="0" smtClean="0"/>
              <a:t>) + </a:t>
            </a:r>
            <a:r>
              <a:rPr lang="en-US" altLang="en-US" sz="2800" i="1" dirty="0" smtClean="0"/>
              <a:t>a</a:t>
            </a:r>
            <a:r>
              <a:rPr lang="en-US" altLang="en-US" sz="2800" i="1" baseline="30000" dirty="0" smtClean="0"/>
              <a:t>n</a:t>
            </a:r>
            <a:r>
              <a:rPr lang="en-US" altLang="en-US" sz="2800" baseline="30000" dirty="0" smtClean="0"/>
              <a:t> + 1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 smtClean="0">
                <a:solidFill>
                  <a:schemeClr val="tx1"/>
                </a:solidFill>
              </a:rPr>
              <a:t>= 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 smtClean="0">
                <a:solidFill>
                  <a:schemeClr val="tx1"/>
                </a:solidFill>
              </a:rPr>
              <a:t>-</a:t>
            </a:r>
            <a:r>
              <a:rPr lang="en-US" altLang="en-US" sz="2800" dirty="0">
                <a:solidFill>
                  <a:schemeClr val="tx1"/>
                </a:solidFill>
              </a:rPr>
              <a:t>1</a:t>
            </a:r>
            <a:r>
              <a:rPr lang="en-US" altLang="en-US" sz="2800" dirty="0" smtClean="0">
                <a:solidFill>
                  <a:schemeClr val="tx1"/>
                </a:solidFill>
              </a:rPr>
              <a:t>) / (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dirty="0">
                <a:solidFill>
                  <a:schemeClr val="tx1"/>
                </a:solidFill>
              </a:rPr>
              <a:t>-1</a:t>
            </a:r>
            <a:r>
              <a:rPr lang="en-US" altLang="en-US" sz="2800" dirty="0" smtClean="0">
                <a:solidFill>
                  <a:schemeClr val="tx1"/>
                </a:solidFill>
              </a:rPr>
              <a:t>)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1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ea typeface="Cambria" panose="02040503050406030204" pitchFamily="18" charset="0"/>
              </a:rPr>
              <a:t>= </a:t>
            </a:r>
            <a:r>
              <a:rPr lang="en-US" sz="2800" dirty="0">
                <a:ea typeface="Cambria" panose="02040503050406030204" pitchFamily="18" charset="0"/>
              </a:rPr>
              <a:t>1 / (</a:t>
            </a:r>
            <a:r>
              <a:rPr lang="en-US" sz="2800" i="1" dirty="0">
                <a:ea typeface="Cambria" panose="02040503050406030204" pitchFamily="18" charset="0"/>
              </a:rPr>
              <a:t>a </a:t>
            </a:r>
            <a:r>
              <a:rPr lang="en-US" sz="2800" dirty="0">
                <a:ea typeface="Cambria" panose="02040503050406030204" pitchFamily="18" charset="0"/>
              </a:rPr>
              <a:t>– 1) [</a:t>
            </a:r>
            <a:r>
              <a:rPr lang="en-US" sz="2800" i="1" dirty="0">
                <a:ea typeface="Cambria" panose="02040503050406030204" pitchFamily="18" charset="0"/>
              </a:rPr>
              <a:t>a</a:t>
            </a:r>
            <a:r>
              <a:rPr lang="en-US" sz="2800" i="1" baseline="30000" dirty="0">
                <a:ea typeface="Cambria" panose="02040503050406030204" pitchFamily="18" charset="0"/>
              </a:rPr>
              <a:t>n</a:t>
            </a:r>
            <a:r>
              <a:rPr lang="en-US" sz="2800" baseline="30000" dirty="0">
                <a:ea typeface="Cambria" panose="02040503050406030204" pitchFamily="18" charset="0"/>
              </a:rPr>
              <a:t> + 1 </a:t>
            </a:r>
            <a:r>
              <a:rPr lang="en-US" sz="2800" dirty="0">
                <a:ea typeface="Cambria" panose="02040503050406030204" pitchFamily="18" charset="0"/>
              </a:rPr>
              <a:t>– 1 + (</a:t>
            </a:r>
            <a:r>
              <a:rPr lang="en-US" sz="2800" i="1" dirty="0">
                <a:ea typeface="Cambria" panose="02040503050406030204" pitchFamily="18" charset="0"/>
              </a:rPr>
              <a:t>a </a:t>
            </a:r>
            <a:r>
              <a:rPr lang="en-US" sz="2800" dirty="0">
                <a:ea typeface="Cambria" panose="02040503050406030204" pitchFamily="18" charset="0"/>
              </a:rPr>
              <a:t>– 1) </a:t>
            </a:r>
            <a:r>
              <a:rPr lang="en-US" sz="2800" i="1" dirty="0">
                <a:ea typeface="Cambria" panose="02040503050406030204" pitchFamily="18" charset="0"/>
              </a:rPr>
              <a:t>a</a:t>
            </a:r>
            <a:r>
              <a:rPr lang="en-US" sz="2800" i="1" baseline="30000" dirty="0">
                <a:ea typeface="Cambria" panose="02040503050406030204" pitchFamily="18" charset="0"/>
              </a:rPr>
              <a:t>n</a:t>
            </a:r>
            <a:r>
              <a:rPr lang="en-US" sz="2800" baseline="30000" dirty="0">
                <a:ea typeface="Cambria" panose="02040503050406030204" pitchFamily="18" charset="0"/>
              </a:rPr>
              <a:t> + 1</a:t>
            </a:r>
            <a:r>
              <a:rPr lang="en-US" sz="2800" dirty="0">
                <a:ea typeface="Cambria" panose="02040503050406030204" pitchFamily="18" charset="0"/>
              </a:rPr>
              <a:t>]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800" dirty="0" smtClean="0"/>
              <a:t>= </a:t>
            </a:r>
            <a:r>
              <a:rPr lang="en-US" sz="2800" dirty="0">
                <a:solidFill>
                  <a:schemeClr val="tx1"/>
                </a:solidFill>
              </a:rPr>
              <a:t>1 / (</a:t>
            </a:r>
            <a:r>
              <a:rPr lang="en-US" sz="2800" i="1" dirty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– 1) [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sz="2800" baseline="30000" dirty="0">
                <a:solidFill>
                  <a:schemeClr val="tx1"/>
                </a:solidFill>
              </a:rPr>
              <a:t> + 1 </a:t>
            </a:r>
            <a:r>
              <a:rPr lang="en-US" sz="2800" dirty="0">
                <a:solidFill>
                  <a:schemeClr val="tx1"/>
                </a:solidFill>
              </a:rPr>
              <a:t>– 1 +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sz="2800" baseline="30000" dirty="0">
                <a:solidFill>
                  <a:schemeClr val="tx1"/>
                </a:solidFill>
              </a:rPr>
              <a:t> + 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– </a:t>
            </a:r>
            <a:r>
              <a:rPr lang="en-US" sz="2800" i="1" dirty="0">
                <a:solidFill>
                  <a:schemeClr val="tx1"/>
                </a:solidFill>
              </a:rPr>
              <a:t>a</a:t>
            </a:r>
            <a:r>
              <a:rPr 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sz="2800" baseline="30000" dirty="0">
                <a:solidFill>
                  <a:schemeClr val="tx1"/>
                </a:solidFill>
              </a:rPr>
              <a:t> + 1</a:t>
            </a:r>
            <a:r>
              <a:rPr lang="en-US" sz="2800" dirty="0" smtClean="0">
                <a:solidFill>
                  <a:schemeClr val="tx1"/>
                </a:solidFill>
              </a:rPr>
              <a:t>)]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ar-SA" sz="2800" dirty="0">
                <a:solidFill>
                  <a:schemeClr val="tx1"/>
                </a:solidFill>
              </a:rPr>
              <a:t>=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i="1" dirty="0" smtClean="0"/>
              <a:t>a</a:t>
            </a:r>
            <a:r>
              <a:rPr lang="en-US" sz="2800" i="1" baseline="30000" dirty="0" smtClean="0"/>
              <a:t>n</a:t>
            </a:r>
            <a:r>
              <a:rPr lang="en-US" sz="2800" baseline="30000" dirty="0" smtClean="0"/>
              <a:t> + 2 </a:t>
            </a:r>
            <a:r>
              <a:rPr lang="en-US" sz="2800" dirty="0" smtClean="0"/>
              <a:t>– 1</a:t>
            </a:r>
            <a:r>
              <a:rPr lang="en-US" sz="2800" dirty="0"/>
              <a:t>) / (</a:t>
            </a:r>
            <a:r>
              <a:rPr lang="en-US" sz="2800" i="1" dirty="0" smtClean="0"/>
              <a:t>a </a:t>
            </a:r>
            <a:r>
              <a:rPr lang="en-US" sz="2800" dirty="0" smtClean="0"/>
              <a:t>– 1</a:t>
            </a:r>
            <a:r>
              <a:rPr lang="en-US" sz="2800" dirty="0"/>
              <a:t>) = </a:t>
            </a:r>
            <a:r>
              <a:rPr lang="en-US" altLang="en-US" sz="2800" dirty="0"/>
              <a:t>RHS of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n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 	</a:t>
            </a:r>
            <a:r>
              <a:rPr lang="en-US" altLang="en-US" sz="2800" dirty="0">
                <a:solidFill>
                  <a:schemeClr val="tx1"/>
                </a:solidFill>
              </a:rPr>
              <a:t>Thus</a:t>
            </a:r>
            <a:r>
              <a:rPr lang="en-US" altLang="en-US" sz="2800" dirty="0" smtClean="0">
                <a:solidFill>
                  <a:schemeClr val="tx1"/>
                </a:solidFill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): </a:t>
            </a:r>
            <a:r>
              <a:rPr lang="en-US" altLang="en-US" sz="2800" dirty="0" smtClean="0">
                <a:solidFill>
                  <a:schemeClr val="tx1"/>
                </a:solidFill>
              </a:rPr>
              <a:t>1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sz="2800" dirty="0" smtClean="0">
                <a:solidFill>
                  <a:schemeClr val="tx1"/>
                </a:solidFill>
              </a:rPr>
              <a:t> + …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 smtClean="0">
                <a:solidFill>
                  <a:schemeClr val="tx1"/>
                </a:solidFill>
              </a:rPr>
              <a:t>= 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+ 2 </a:t>
            </a:r>
            <a:r>
              <a:rPr lang="en-US" altLang="en-US" sz="2800" dirty="0" smtClean="0">
                <a:solidFill>
                  <a:schemeClr val="tx1"/>
                </a:solidFill>
              </a:rPr>
              <a:t>- 1</a:t>
            </a:r>
            <a:r>
              <a:rPr lang="en-US" altLang="en-US" sz="2800" dirty="0">
                <a:solidFill>
                  <a:schemeClr val="tx1"/>
                </a:solidFill>
              </a:rPr>
              <a:t>) / 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 </a:t>
            </a:r>
            <a:r>
              <a:rPr lang="en-US" altLang="en-US" sz="2800" dirty="0" smtClean="0">
                <a:solidFill>
                  <a:schemeClr val="tx1"/>
                </a:solidFill>
              </a:rPr>
              <a:t>- 1</a:t>
            </a:r>
            <a:r>
              <a:rPr lang="en-US" altLang="en-US" sz="2800" dirty="0">
                <a:solidFill>
                  <a:schemeClr val="tx1"/>
                </a:solidFill>
              </a:rPr>
              <a:t>) is </a:t>
            </a:r>
            <a:r>
              <a:rPr lang="en-US" altLang="en-US" sz="2800" dirty="0" smtClean="0">
                <a:solidFill>
                  <a:schemeClr val="tx1"/>
                </a:solidFill>
              </a:rPr>
              <a:t>true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US" sz="2800" dirty="0" smtClean="0">
              <a:solidFill>
                <a:srgbClr val="66FF33"/>
              </a:solidFill>
            </a:endParaRPr>
          </a:p>
          <a:p>
            <a:pPr marL="0" indent="0">
              <a:buNone/>
              <a:defRPr/>
            </a:pPr>
            <a:r>
              <a:rPr lang="en-US" sz="2800" dirty="0" smtClean="0">
                <a:solidFill>
                  <a:srgbClr val="66FF33"/>
                </a:solidFill>
              </a:rPr>
              <a:t>A </a:t>
            </a:r>
            <a:r>
              <a:rPr lang="en-US" sz="2800" dirty="0">
                <a:solidFill>
                  <a:srgbClr val="66FF33"/>
                </a:solidFill>
              </a:rPr>
              <a:t>special case of the above sum is when summing the first </a:t>
            </a:r>
            <a:r>
              <a:rPr lang="en-US" sz="2800" i="1" dirty="0">
                <a:solidFill>
                  <a:srgbClr val="66FF33"/>
                </a:solidFill>
              </a:rPr>
              <a:t>n </a:t>
            </a:r>
            <a:r>
              <a:rPr lang="en-US" sz="2800" dirty="0">
                <a:solidFill>
                  <a:srgbClr val="66FF33"/>
                </a:solidFill>
              </a:rPr>
              <a:t>powers of </a:t>
            </a:r>
            <a:r>
              <a:rPr lang="en-US" sz="2800" dirty="0" smtClean="0">
                <a:solidFill>
                  <a:srgbClr val="66FF33"/>
                </a:solidFill>
              </a:rPr>
              <a:t>2: </a:t>
            </a:r>
            <a:r>
              <a:rPr lang="en-US" sz="2800" dirty="0" smtClean="0">
                <a:solidFill>
                  <a:schemeClr val="tx1"/>
                </a:solidFill>
              </a:rPr>
              <a:t>1 + 2 + 2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+ … + 2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= </a:t>
            </a:r>
            <a:r>
              <a:rPr lang="en-US" sz="2800" dirty="0" smtClean="0">
                <a:solidFill>
                  <a:schemeClr val="tx1"/>
                </a:solidFill>
              </a:rPr>
              <a:t>2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sz="2800" baseline="30000" dirty="0" smtClean="0">
                <a:solidFill>
                  <a:schemeClr val="tx1"/>
                </a:solidFill>
              </a:rPr>
              <a:t> + 1</a:t>
            </a:r>
            <a:r>
              <a:rPr lang="en-US" sz="2800" dirty="0" smtClean="0">
                <a:solidFill>
                  <a:schemeClr val="tx1"/>
                </a:solidFill>
              </a:rPr>
              <a:t> – 1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179629" y="115098"/>
            <a:ext cx="707571" cy="365125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29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Induction Proof – Example 4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143000" y="1430004"/>
            <a:ext cx="10439400" cy="46659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Use induction to show that </a:t>
            </a:r>
            <a:r>
              <a:rPr lang="en-US" altLang="en-US" sz="3200" i="1" dirty="0">
                <a:solidFill>
                  <a:schemeClr val="tx1"/>
                </a:solidFill>
              </a:rPr>
              <a:t>n </a:t>
            </a:r>
            <a:r>
              <a:rPr lang="en-US" altLang="en-US" sz="3200" dirty="0">
                <a:solidFill>
                  <a:schemeClr val="tx1"/>
                </a:solidFill>
              </a:rPr>
              <a:t>&lt;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for all integers </a:t>
            </a:r>
            <a:r>
              <a:rPr lang="en-US" altLang="en-US" sz="3200" i="1" dirty="0">
                <a:solidFill>
                  <a:schemeClr val="tx1"/>
                </a:solidFill>
              </a:rPr>
              <a:t>n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en-US" sz="3200" dirty="0">
                <a:solidFill>
                  <a:schemeClr val="tx1"/>
                </a:solidFill>
              </a:rPr>
              <a:t> 1</a:t>
            </a:r>
            <a:r>
              <a:rPr lang="en-US" altLang="en-US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altLang="en-US" sz="3200" dirty="0">
                <a:solidFill>
                  <a:srgbClr val="66FF33"/>
                </a:solidFill>
              </a:rPr>
              <a:t>Let </a:t>
            </a:r>
            <a:r>
              <a:rPr lang="en-US" altLang="en-US" sz="3200" i="1" dirty="0">
                <a:solidFill>
                  <a:srgbClr val="66FF33"/>
                </a:solidFill>
              </a:rPr>
              <a:t>p</a:t>
            </a:r>
            <a:r>
              <a:rPr lang="en-US" altLang="en-US" sz="3200" dirty="0">
                <a:solidFill>
                  <a:srgbClr val="66FF33"/>
                </a:solidFill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</a:rPr>
              <a:t>n</a:t>
            </a:r>
            <a:r>
              <a:rPr lang="en-US" altLang="en-US" sz="3200" dirty="0">
                <a:solidFill>
                  <a:srgbClr val="66FF33"/>
                </a:solidFill>
              </a:rPr>
              <a:t>) be the </a:t>
            </a:r>
            <a:r>
              <a:rPr lang="en-US" altLang="en-US" sz="3200" dirty="0" smtClean="0">
                <a:solidFill>
                  <a:srgbClr val="66FF33"/>
                </a:solidFill>
              </a:rPr>
              <a:t>proposition: </a:t>
            </a:r>
            <a:br>
              <a:rPr lang="en-US" altLang="en-US" sz="3200" dirty="0" smtClean="0">
                <a:solidFill>
                  <a:srgbClr val="66FF33"/>
                </a:solidFill>
              </a:rPr>
            </a:br>
            <a:r>
              <a:rPr lang="en-US" altLang="en-US" sz="3200" i="1" dirty="0" smtClean="0">
                <a:solidFill>
                  <a:schemeClr val="tx1"/>
                </a:solidFill>
              </a:rPr>
              <a:t>n </a:t>
            </a:r>
            <a:r>
              <a:rPr lang="en-US" altLang="en-US" sz="3200" dirty="0">
                <a:solidFill>
                  <a:schemeClr val="tx1"/>
                </a:solidFill>
              </a:rPr>
              <a:t>&lt;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for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n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1 where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n</a:t>
            </a:r>
            <a:r>
              <a:rPr lang="en-US" altLang="en-US" sz="3200" dirty="0" smtClean="0">
                <a:solidFill>
                  <a:schemeClr val="tx1"/>
                </a:solidFill>
              </a:rPr>
              <a:t> is integer</a:t>
            </a:r>
            <a:endParaRPr lang="en-US" altLang="en-US" sz="3200" dirty="0">
              <a:solidFill>
                <a:srgbClr val="66FF33"/>
              </a:solidFill>
            </a:endParaRPr>
          </a:p>
          <a:p>
            <a:pPr marL="0" indent="0">
              <a:buNone/>
            </a:pPr>
            <a:r>
              <a:rPr lang="en-US" altLang="en-US" sz="3200" i="1" dirty="0"/>
              <a:t>Base step</a:t>
            </a:r>
            <a:r>
              <a:rPr lang="en-US" altLang="en-US" sz="3200" dirty="0"/>
              <a:t>: </a:t>
            </a:r>
            <a:r>
              <a:rPr lang="en-US" altLang="en-US" sz="3200" i="1" dirty="0"/>
              <a:t>p</a:t>
            </a:r>
            <a:r>
              <a:rPr lang="en-US" altLang="en-US" sz="3200" dirty="0"/>
              <a:t>(1) is true because 1 &lt; 2</a:t>
            </a:r>
            <a:r>
              <a:rPr lang="en-US" altLang="en-US" sz="3200" baseline="30000" dirty="0"/>
              <a:t>1</a:t>
            </a:r>
            <a:r>
              <a:rPr lang="en-US" altLang="en-US" sz="3200" dirty="0"/>
              <a:t> .</a:t>
            </a:r>
          </a:p>
          <a:p>
            <a:pPr marL="0" indent="0">
              <a:buNone/>
            </a:pPr>
            <a:r>
              <a:rPr lang="en-US" altLang="en-US" sz="3200" i="1" dirty="0">
                <a:solidFill>
                  <a:schemeClr val="tx1"/>
                </a:solidFill>
              </a:rPr>
              <a:t>Induction step</a:t>
            </a:r>
            <a:r>
              <a:rPr lang="en-US" altLang="en-US" sz="3200" dirty="0">
                <a:solidFill>
                  <a:schemeClr val="tx1"/>
                </a:solidFill>
              </a:rPr>
              <a:t>: Assume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k</a:t>
            </a:r>
            <a:r>
              <a:rPr lang="en-US" altLang="en-US" sz="3200" dirty="0">
                <a:solidFill>
                  <a:schemeClr val="tx1"/>
                </a:solidFill>
              </a:rPr>
              <a:t>) is true, i.e., </a:t>
            </a:r>
            <a:r>
              <a:rPr lang="en-US" altLang="en-US" sz="3200" i="1" dirty="0">
                <a:solidFill>
                  <a:schemeClr val="tx1"/>
                </a:solidFill>
              </a:rPr>
              <a:t>k </a:t>
            </a:r>
            <a:r>
              <a:rPr lang="en-US" altLang="en-US" sz="3200" dirty="0">
                <a:solidFill>
                  <a:schemeClr val="tx1"/>
                </a:solidFill>
              </a:rPr>
              <a:t>&lt;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k</a:t>
            </a:r>
          </a:p>
          <a:p>
            <a:pPr>
              <a:buNone/>
            </a:pPr>
            <a:r>
              <a:rPr lang="en-US" altLang="en-US" sz="3200" dirty="0" smtClean="0"/>
              <a:t> We </a:t>
            </a:r>
            <a:r>
              <a:rPr lang="en-US" altLang="en-US" sz="3200" dirty="0"/>
              <a:t>need to show </a:t>
            </a:r>
            <a:r>
              <a:rPr lang="en-US" altLang="en-US" sz="3200" dirty="0" smtClean="0"/>
              <a:t>that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+ 1)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true, that is 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 </a:t>
            </a:r>
            <a:r>
              <a:rPr lang="en-US" altLang="en-US" sz="3200" dirty="0"/>
              <a:t>&lt; </a:t>
            </a:r>
            <a:r>
              <a:rPr lang="en-US" altLang="en-US" sz="3200" dirty="0" smtClean="0"/>
              <a:t>2</a:t>
            </a:r>
            <a:r>
              <a:rPr lang="en-US" altLang="en-US" sz="3200" i="1" baseline="30000" dirty="0" smtClean="0"/>
              <a:t>k</a:t>
            </a:r>
            <a:r>
              <a:rPr lang="en-US" altLang="en-US" sz="3200" baseline="30000" dirty="0" smtClean="0"/>
              <a:t> + 1</a:t>
            </a:r>
            <a:endParaRPr lang="en-US" altLang="en-US" sz="3200" baseline="30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3200" dirty="0">
                <a:solidFill>
                  <a:schemeClr val="tx1"/>
                </a:solidFill>
              </a:rPr>
              <a:t>&lt;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k</a:t>
            </a:r>
            <a:r>
              <a:rPr lang="en-US" altLang="en-US" sz="3200" baseline="30000" dirty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200" dirty="0" smtClean="0">
                <a:solidFill>
                  <a:schemeClr val="tx1"/>
                </a:solidFill>
              </a:rPr>
              <a:t> + 1 </a:t>
            </a:r>
            <a:r>
              <a:rPr lang="en-US" altLang="en-US" sz="3200" dirty="0">
                <a:solidFill>
                  <a:schemeClr val="tx1"/>
                </a:solidFill>
              </a:rPr>
              <a:t>&lt; </a:t>
            </a:r>
            <a:r>
              <a:rPr lang="en-US" altLang="en-US" sz="3200" dirty="0" smtClean="0">
                <a:solidFill>
                  <a:schemeClr val="tx1"/>
                </a:solidFill>
              </a:rPr>
              <a:t>2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+ 1 and 2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+ </a:t>
            </a:r>
            <a:r>
              <a:rPr lang="en-US" altLang="en-US" sz="3200" dirty="0" smtClean="0">
                <a:solidFill>
                  <a:srgbClr val="66FF33"/>
                </a:solidFill>
              </a:rPr>
              <a:t>1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≤ </a:t>
            </a:r>
            <a:r>
              <a:rPr lang="en-US" altLang="en-US" sz="3200" dirty="0" smtClean="0">
                <a:solidFill>
                  <a:schemeClr val="tx1"/>
                </a:solidFill>
              </a:rPr>
              <a:t>2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32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dirty="0" smtClean="0">
                <a:solidFill>
                  <a:srgbClr val="66FF33"/>
                </a:solidFill>
              </a:rPr>
              <a:t>2</a:t>
            </a:r>
            <a:r>
              <a:rPr lang="en-US" altLang="en-US" sz="3200" i="1" baseline="30000" dirty="0" smtClean="0">
                <a:solidFill>
                  <a:srgbClr val="66FF33"/>
                </a:solidFill>
              </a:rPr>
              <a:t>k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= </a:t>
            </a:r>
            <a:r>
              <a:rPr lang="en-US" altLang="en-US" sz="3200" dirty="0" smtClean="0">
                <a:solidFill>
                  <a:schemeClr val="tx1"/>
                </a:solidFill>
              </a:rPr>
              <a:t>2</a:t>
            </a:r>
            <a:r>
              <a:rPr lang="en-US" altLang="en-US" sz="32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baseline="30000" dirty="0" smtClean="0">
                <a:solidFill>
                  <a:schemeClr val="tx1"/>
                </a:solidFill>
              </a:rPr>
              <a:t>1</a:t>
            </a:r>
            <a:r>
              <a:rPr lang="en-US" altLang="en-US" sz="3200" dirty="0" smtClean="0">
                <a:solidFill>
                  <a:schemeClr val="tx1"/>
                </a:solidFill>
              </a:rPr>
              <a:t>  </a:t>
            </a:r>
            <a:r>
              <a:rPr lang="en-US" altLang="en-US" sz="3200" dirty="0" smtClean="0">
                <a:solidFill>
                  <a:srgbClr val="66FF33"/>
                </a:solidFill>
              </a:rPr>
              <a:t>---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>
                <a:solidFill>
                  <a:srgbClr val="66FF33"/>
                </a:solidFill>
              </a:rPr>
              <a:t>(1 </a:t>
            </a:r>
            <a:r>
              <a:rPr lang="en-US" altLang="en-US" sz="3200" dirty="0">
                <a:solidFill>
                  <a:srgbClr val="66FF33"/>
                </a:solidFill>
              </a:rPr>
              <a:t>≤ </a:t>
            </a:r>
            <a:r>
              <a:rPr lang="en-US" altLang="en-US" sz="3200" dirty="0" smtClean="0">
                <a:solidFill>
                  <a:srgbClr val="66FF33"/>
                </a:solidFill>
              </a:rPr>
              <a:t>2</a:t>
            </a:r>
            <a:r>
              <a:rPr lang="en-US" altLang="en-US" sz="3200" i="1" baseline="30000" dirty="0" smtClean="0">
                <a:solidFill>
                  <a:srgbClr val="66FF33"/>
                </a:solidFill>
              </a:rPr>
              <a:t>k</a:t>
            </a:r>
            <a:r>
              <a:rPr lang="en-US" altLang="en-US" sz="3200" dirty="0" smtClean="0">
                <a:solidFill>
                  <a:srgbClr val="66FF33"/>
                </a:solidFill>
              </a:rPr>
              <a:t>)</a:t>
            </a:r>
            <a:endParaRPr lang="en-US" altLang="en-US" sz="3200" baseline="30000" dirty="0">
              <a:solidFill>
                <a:srgbClr val="66FF33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/>
              <a:t>Thus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 </a:t>
            </a:r>
            <a:r>
              <a:rPr lang="en-US" altLang="en-US" sz="3200" dirty="0"/>
              <a:t>&lt; </a:t>
            </a:r>
            <a:r>
              <a:rPr lang="en-US" altLang="en-US" sz="3200" dirty="0" smtClean="0"/>
              <a:t>2</a:t>
            </a:r>
            <a:r>
              <a:rPr lang="en-US" altLang="en-US" sz="3200" i="1" baseline="30000" dirty="0" smtClean="0"/>
              <a:t>k</a:t>
            </a:r>
            <a:r>
              <a:rPr lang="en-US" altLang="en-US" sz="3200" baseline="30000" dirty="0" smtClean="0"/>
              <a:t> + 1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which means that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+ 1</a:t>
            </a:r>
            <a:r>
              <a:rPr lang="en-US" altLang="en-US" sz="3200" dirty="0"/>
              <a:t>) is true.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5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147755"/>
            <a:ext cx="10515600" cy="841883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Ex: 5: </a:t>
            </a:r>
            <a:r>
              <a:rPr lang="en-US" altLang="en-US" sz="3200" dirty="0">
                <a:solidFill>
                  <a:schemeClr val="tx1"/>
                </a:solidFill>
              </a:rPr>
              <a:t>Use induction to show that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&lt;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! for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≥ </a:t>
            </a:r>
            <a:r>
              <a:rPr lang="en-US" altLang="en-US" sz="3200" dirty="0" smtClean="0">
                <a:solidFill>
                  <a:schemeClr val="tx1"/>
                </a:solidFill>
              </a:rPr>
              <a:t>4.</a:t>
            </a:r>
            <a:endParaRPr lang="en-US" altLang="en-US" sz="32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38200" y="1207012"/>
            <a:ext cx="10363200" cy="534618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altLang="en-US" sz="3000" dirty="0" smtClean="0"/>
              <a:t>Let </a:t>
            </a:r>
            <a:r>
              <a:rPr lang="en-US" altLang="en-US" sz="3000" i="1" dirty="0"/>
              <a:t>p</a:t>
            </a:r>
            <a:r>
              <a:rPr lang="en-US" altLang="en-US" sz="3000" dirty="0"/>
              <a:t>(</a:t>
            </a:r>
            <a:r>
              <a:rPr lang="en-US" altLang="en-US" sz="3000" i="1" dirty="0"/>
              <a:t>n</a:t>
            </a:r>
            <a:r>
              <a:rPr lang="en-US" altLang="en-US" sz="3000" dirty="0"/>
              <a:t>) be the proposition, 2</a:t>
            </a:r>
            <a:r>
              <a:rPr lang="en-US" altLang="en-US" sz="3000" i="1" baseline="30000" dirty="0"/>
              <a:t>n</a:t>
            </a:r>
            <a:r>
              <a:rPr lang="en-US" altLang="en-US" sz="3000" baseline="30000" dirty="0"/>
              <a:t> </a:t>
            </a:r>
            <a:r>
              <a:rPr lang="en-US" altLang="en-US" sz="3000" dirty="0"/>
              <a:t>&lt; </a:t>
            </a:r>
            <a:r>
              <a:rPr lang="en-US" altLang="en-US" sz="3000" i="1" dirty="0"/>
              <a:t>n</a:t>
            </a:r>
            <a:r>
              <a:rPr lang="en-US" altLang="en-US" sz="3000" dirty="0"/>
              <a:t>! for </a:t>
            </a:r>
            <a:r>
              <a:rPr lang="en-US" altLang="en-US" sz="3000" i="1" dirty="0"/>
              <a:t>n</a:t>
            </a:r>
            <a:r>
              <a:rPr lang="en-US" altLang="en-US" sz="3000" dirty="0"/>
              <a:t> ≥ 4.</a:t>
            </a:r>
          </a:p>
          <a:p>
            <a:pPr marL="0" indent="0">
              <a:buNone/>
              <a:defRPr/>
            </a:pPr>
            <a:r>
              <a:rPr lang="en-US" altLang="en-US" sz="3000" i="1" dirty="0">
                <a:solidFill>
                  <a:schemeClr val="tx1"/>
                </a:solidFill>
              </a:rPr>
              <a:t>Base step</a:t>
            </a:r>
            <a:r>
              <a:rPr lang="en-US" altLang="en-US" sz="3000" dirty="0">
                <a:solidFill>
                  <a:schemeClr val="tx1"/>
                </a:solidFill>
              </a:rPr>
              <a:t>: </a:t>
            </a:r>
            <a:r>
              <a:rPr lang="en-US" altLang="en-US" sz="3000" i="1" dirty="0">
                <a:solidFill>
                  <a:schemeClr val="tx1"/>
                </a:solidFill>
              </a:rPr>
              <a:t>p</a:t>
            </a:r>
            <a:r>
              <a:rPr lang="en-US" altLang="en-US" sz="3000" dirty="0">
                <a:solidFill>
                  <a:schemeClr val="tx1"/>
                </a:solidFill>
              </a:rPr>
              <a:t>(4) is true as 2</a:t>
            </a:r>
            <a:r>
              <a:rPr lang="en-US" altLang="en-US" sz="3000" baseline="30000" dirty="0">
                <a:solidFill>
                  <a:schemeClr val="tx1"/>
                </a:solidFill>
              </a:rPr>
              <a:t>4 </a:t>
            </a:r>
            <a:r>
              <a:rPr lang="en-US" altLang="en-US" sz="3000" dirty="0">
                <a:solidFill>
                  <a:schemeClr val="tx1"/>
                </a:solidFill>
              </a:rPr>
              <a:t>= 16 &lt; 4! = 24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3000" i="1" dirty="0"/>
              <a:t>Induction step</a:t>
            </a:r>
            <a:r>
              <a:rPr lang="en-US" altLang="en-US" sz="3000" dirty="0"/>
              <a:t>: Assume </a:t>
            </a:r>
            <a:r>
              <a:rPr lang="en-US" altLang="en-US" sz="3000" i="1" dirty="0"/>
              <a:t>p</a:t>
            </a:r>
            <a:r>
              <a:rPr lang="en-US" altLang="en-US" sz="3000" dirty="0"/>
              <a:t>(</a:t>
            </a:r>
            <a:r>
              <a:rPr lang="en-US" altLang="en-US" sz="3000" i="1" dirty="0"/>
              <a:t>k</a:t>
            </a:r>
            <a:r>
              <a:rPr lang="en-US" altLang="en-US" sz="3000" dirty="0"/>
              <a:t>) is true, i.e., 2</a:t>
            </a:r>
            <a:r>
              <a:rPr lang="en-US" altLang="en-US" sz="3000" i="1" baseline="30000" dirty="0"/>
              <a:t>k</a:t>
            </a:r>
            <a:r>
              <a:rPr lang="en-US" altLang="en-US" sz="3000" baseline="30000" dirty="0"/>
              <a:t> </a:t>
            </a:r>
            <a:r>
              <a:rPr lang="en-US" altLang="en-US" sz="3000" dirty="0"/>
              <a:t>&lt; </a:t>
            </a:r>
            <a:r>
              <a:rPr lang="en-US" altLang="en-US" sz="3000" i="1" dirty="0"/>
              <a:t>k</a:t>
            </a:r>
            <a:r>
              <a:rPr lang="en-US" altLang="en-US" sz="3000" dirty="0"/>
              <a:t>! for </a:t>
            </a:r>
            <a:r>
              <a:rPr lang="en-US" altLang="en-US" sz="3000" i="1" dirty="0"/>
              <a:t>k</a:t>
            </a:r>
            <a:r>
              <a:rPr lang="en-US" altLang="en-US" sz="3000" dirty="0"/>
              <a:t> ≥ 4. </a:t>
            </a:r>
            <a:br>
              <a:rPr lang="en-US" altLang="en-US" sz="3000" dirty="0"/>
            </a:br>
            <a:r>
              <a:rPr lang="en-US" altLang="en-US" sz="3000" dirty="0">
                <a:solidFill>
                  <a:schemeClr val="tx1"/>
                </a:solidFill>
              </a:rPr>
              <a:t>We need to show that </a:t>
            </a:r>
            <a:r>
              <a:rPr lang="en-US" altLang="en-US" sz="30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000" dirty="0" smtClean="0">
                <a:solidFill>
                  <a:schemeClr val="tx1"/>
                </a:solidFill>
              </a:rPr>
              <a:t>(</a:t>
            </a:r>
            <a:r>
              <a:rPr lang="en-US" altLang="en-US" sz="30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000" dirty="0" smtClean="0">
                <a:solidFill>
                  <a:schemeClr val="tx1"/>
                </a:solidFill>
              </a:rPr>
              <a:t> </a:t>
            </a:r>
            <a:r>
              <a:rPr lang="en-US" altLang="en-US" sz="3000" dirty="0">
                <a:solidFill>
                  <a:schemeClr val="tx1"/>
                </a:solidFill>
              </a:rPr>
              <a:t>+ 1) is </a:t>
            </a:r>
            <a:r>
              <a:rPr lang="en-US" altLang="en-US" sz="3000" dirty="0" smtClean="0">
                <a:solidFill>
                  <a:schemeClr val="tx1"/>
                </a:solidFill>
              </a:rPr>
              <a:t>true: 2</a:t>
            </a:r>
            <a:r>
              <a:rPr lang="en-US" altLang="en-US" sz="30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3000" baseline="30000" dirty="0" smtClean="0">
                <a:solidFill>
                  <a:schemeClr val="tx1"/>
                </a:solidFill>
              </a:rPr>
              <a:t> + 1  </a:t>
            </a:r>
            <a:r>
              <a:rPr lang="en-US" altLang="en-US" sz="3000" dirty="0" smtClean="0">
                <a:solidFill>
                  <a:schemeClr val="tx1"/>
                </a:solidFill>
              </a:rPr>
              <a:t>&lt; </a:t>
            </a:r>
            <a:r>
              <a:rPr lang="en-US" altLang="en-US" sz="3000" dirty="0">
                <a:solidFill>
                  <a:schemeClr val="tx1"/>
                </a:solidFill>
              </a:rPr>
              <a:t>(</a:t>
            </a:r>
            <a:r>
              <a:rPr lang="en-US" altLang="en-US" sz="30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000" dirty="0" smtClean="0">
                <a:solidFill>
                  <a:schemeClr val="tx1"/>
                </a:solidFill>
              </a:rPr>
              <a:t> + 1</a:t>
            </a:r>
            <a:r>
              <a:rPr lang="en-US" altLang="en-US" sz="3000" dirty="0">
                <a:solidFill>
                  <a:schemeClr val="tx1"/>
                </a:solidFill>
              </a:rPr>
              <a:t>)! for </a:t>
            </a:r>
            <a:r>
              <a:rPr lang="en-US" altLang="en-US" sz="3000" i="1" dirty="0">
                <a:solidFill>
                  <a:schemeClr val="tx1"/>
                </a:solidFill>
              </a:rPr>
              <a:t>k</a:t>
            </a:r>
            <a:r>
              <a:rPr lang="en-US" altLang="en-US" sz="3000" dirty="0">
                <a:solidFill>
                  <a:schemeClr val="tx1"/>
                </a:solidFill>
              </a:rPr>
              <a:t> ≥ 4.</a:t>
            </a:r>
          </a:p>
          <a:p>
            <a:pPr>
              <a:buNone/>
              <a:defRPr/>
            </a:pPr>
            <a:r>
              <a:rPr lang="en-US" altLang="en-US" sz="3000" dirty="0" smtClean="0"/>
              <a:t> 2</a:t>
            </a:r>
            <a:r>
              <a:rPr lang="en-US" altLang="en-US" sz="3000" i="1" baseline="30000" dirty="0" smtClean="0"/>
              <a:t>k</a:t>
            </a:r>
            <a:r>
              <a:rPr lang="en-US" altLang="en-US" sz="3000" baseline="30000" dirty="0" smtClean="0"/>
              <a:t> + 1</a:t>
            </a:r>
            <a:r>
              <a:rPr lang="en-US" altLang="en-US" sz="3000" dirty="0" smtClean="0"/>
              <a:t> </a:t>
            </a:r>
            <a:r>
              <a:rPr lang="en-US" altLang="en-US" sz="3000" dirty="0"/>
              <a:t>= </a:t>
            </a:r>
            <a:r>
              <a:rPr lang="en-US" altLang="en-US" sz="3000" dirty="0" smtClean="0"/>
              <a:t>2 . 2</a:t>
            </a:r>
            <a:r>
              <a:rPr lang="en-US" altLang="en-US" sz="3000" i="1" baseline="30000" dirty="0" smtClean="0"/>
              <a:t>k</a:t>
            </a:r>
            <a:r>
              <a:rPr lang="en-US" altLang="en-US" sz="3000" baseline="30000" dirty="0" smtClean="0"/>
              <a:t>  </a:t>
            </a:r>
            <a:r>
              <a:rPr lang="en-US" altLang="en-US" sz="3000" dirty="0" smtClean="0"/>
              <a:t>&lt; </a:t>
            </a:r>
            <a:r>
              <a:rPr lang="en-US" altLang="en-US" sz="3000" dirty="0">
                <a:solidFill>
                  <a:srgbClr val="66FF33"/>
                </a:solidFill>
              </a:rPr>
              <a:t>2</a:t>
            </a:r>
            <a:r>
              <a:rPr lang="en-US" altLang="en-US" sz="3000" dirty="0"/>
              <a:t> </a:t>
            </a:r>
            <a:r>
              <a:rPr lang="en-US" altLang="en-US" sz="3000" i="1" dirty="0"/>
              <a:t>k</a:t>
            </a:r>
            <a:r>
              <a:rPr lang="en-US" altLang="en-US" sz="3000" dirty="0" smtClean="0"/>
              <a:t>! &lt; </a:t>
            </a:r>
            <a:r>
              <a:rPr lang="en-US" altLang="en-US" sz="3000" dirty="0" smtClean="0">
                <a:solidFill>
                  <a:srgbClr val="66FF33"/>
                </a:solidFill>
              </a:rPr>
              <a:t>(</a:t>
            </a:r>
            <a:r>
              <a:rPr lang="en-US" altLang="en-US" sz="3000" i="1" dirty="0" smtClean="0">
                <a:solidFill>
                  <a:srgbClr val="66FF33"/>
                </a:solidFill>
              </a:rPr>
              <a:t>k</a:t>
            </a:r>
            <a:r>
              <a:rPr lang="en-US" altLang="en-US" sz="3000" dirty="0" smtClean="0">
                <a:solidFill>
                  <a:srgbClr val="66FF33"/>
                </a:solidFill>
              </a:rPr>
              <a:t> + 1</a:t>
            </a:r>
            <a:r>
              <a:rPr lang="en-US" altLang="en-US" sz="3000" dirty="0">
                <a:solidFill>
                  <a:srgbClr val="66FF33"/>
                </a:solidFill>
              </a:rPr>
              <a:t>) </a:t>
            </a:r>
            <a:r>
              <a:rPr lang="en-US" altLang="en-US" sz="3000" i="1" dirty="0"/>
              <a:t>k</a:t>
            </a:r>
            <a:r>
              <a:rPr lang="en-US" altLang="en-US" sz="3000" dirty="0"/>
              <a:t>! = (</a:t>
            </a:r>
            <a:r>
              <a:rPr lang="en-US" altLang="en-US" sz="3000" i="1" dirty="0" smtClean="0"/>
              <a:t>k</a:t>
            </a:r>
            <a:r>
              <a:rPr lang="en-US" altLang="en-US" sz="3000" dirty="0" smtClean="0"/>
              <a:t> + 1)! </a:t>
            </a:r>
            <a:r>
              <a:rPr lang="en-US" altLang="en-US" sz="3000" dirty="0" smtClean="0">
                <a:solidFill>
                  <a:schemeClr val="tx1"/>
                </a:solidFill>
              </a:rPr>
              <a:t>for </a:t>
            </a:r>
            <a:r>
              <a:rPr lang="en-US" altLang="en-US" sz="3000" i="1" dirty="0">
                <a:solidFill>
                  <a:schemeClr val="tx1"/>
                </a:solidFill>
              </a:rPr>
              <a:t>k</a:t>
            </a:r>
            <a:r>
              <a:rPr lang="en-US" altLang="en-US" sz="3000" dirty="0">
                <a:solidFill>
                  <a:schemeClr val="tx1"/>
                </a:solidFill>
              </a:rPr>
              <a:t> ≥ 4 </a:t>
            </a:r>
            <a:r>
              <a:rPr lang="en-US" altLang="en-US" sz="3000" dirty="0">
                <a:solidFill>
                  <a:srgbClr val="66FF33"/>
                </a:solidFill>
              </a:rPr>
              <a:t>(</a:t>
            </a:r>
            <a:r>
              <a:rPr lang="en-US" altLang="en-US" sz="3000" dirty="0" smtClean="0">
                <a:solidFill>
                  <a:srgbClr val="66FF33"/>
                </a:solidFill>
              </a:rPr>
              <a:t>2 &lt; (k + 1)).</a:t>
            </a:r>
            <a:endParaRPr lang="en-US" altLang="en-US" sz="3000" dirty="0">
              <a:solidFill>
                <a:srgbClr val="66FF33"/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en-US" altLang="en-US" sz="3000" dirty="0" smtClean="0"/>
              <a:t> </a:t>
            </a:r>
            <a:r>
              <a:rPr lang="en-US" altLang="en-US" sz="3000" dirty="0" smtClean="0">
                <a:solidFill>
                  <a:schemeClr val="tx1"/>
                </a:solidFill>
              </a:rPr>
              <a:t>This </a:t>
            </a:r>
            <a:r>
              <a:rPr lang="en-US" altLang="en-US" sz="3000" dirty="0">
                <a:solidFill>
                  <a:schemeClr val="tx1"/>
                </a:solidFill>
              </a:rPr>
              <a:t>shows </a:t>
            </a:r>
            <a:r>
              <a:rPr lang="en-US" altLang="en-US" sz="30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000" dirty="0" smtClean="0">
                <a:solidFill>
                  <a:schemeClr val="tx1"/>
                </a:solidFill>
              </a:rPr>
              <a:t>(</a:t>
            </a:r>
            <a:r>
              <a:rPr lang="en-US" altLang="en-US" sz="3000" i="1" dirty="0" smtClean="0">
                <a:solidFill>
                  <a:schemeClr val="tx1"/>
                </a:solidFill>
              </a:rPr>
              <a:t>k</a:t>
            </a:r>
            <a:r>
              <a:rPr lang="en-US" altLang="en-US" sz="3000" dirty="0" smtClean="0">
                <a:solidFill>
                  <a:schemeClr val="tx1"/>
                </a:solidFill>
              </a:rPr>
              <a:t> + 1</a:t>
            </a:r>
            <a:r>
              <a:rPr lang="en-US" altLang="en-US" sz="3000" dirty="0">
                <a:solidFill>
                  <a:schemeClr val="tx1"/>
                </a:solidFill>
              </a:rPr>
              <a:t>) is true when </a:t>
            </a:r>
            <a:r>
              <a:rPr lang="en-US" altLang="en-US" sz="3000" i="1" dirty="0">
                <a:solidFill>
                  <a:schemeClr val="tx1"/>
                </a:solidFill>
              </a:rPr>
              <a:t>p</a:t>
            </a:r>
            <a:r>
              <a:rPr lang="en-US" altLang="en-US" sz="3000" dirty="0">
                <a:solidFill>
                  <a:schemeClr val="tx1"/>
                </a:solidFill>
              </a:rPr>
              <a:t>(</a:t>
            </a:r>
            <a:r>
              <a:rPr lang="en-US" altLang="en-US" sz="3000" i="1" dirty="0">
                <a:solidFill>
                  <a:schemeClr val="tx1"/>
                </a:solidFill>
              </a:rPr>
              <a:t>k</a:t>
            </a:r>
            <a:r>
              <a:rPr lang="en-US" altLang="en-US" sz="3000" dirty="0">
                <a:solidFill>
                  <a:schemeClr val="tx1"/>
                </a:solidFill>
              </a:rPr>
              <a:t>) is true.</a:t>
            </a:r>
          </a:p>
          <a:p>
            <a:pPr marL="0" indent="0">
              <a:buNone/>
              <a:defRPr/>
            </a:pPr>
            <a:r>
              <a:rPr lang="en-US" altLang="en-US" sz="3000" dirty="0"/>
              <a:t>We have completed the base and induction steps; thus, we have shown that </a:t>
            </a:r>
            <a:r>
              <a:rPr lang="en-US" altLang="en-US" sz="3000" i="1" dirty="0"/>
              <a:t>p</a:t>
            </a:r>
            <a:r>
              <a:rPr lang="en-US" altLang="en-US" sz="3000" dirty="0"/>
              <a:t>(</a:t>
            </a:r>
            <a:r>
              <a:rPr lang="en-US" altLang="en-US" sz="3000" i="1" dirty="0"/>
              <a:t>n</a:t>
            </a:r>
            <a:r>
              <a:rPr lang="en-US" altLang="en-US" sz="3000" dirty="0"/>
              <a:t>) is true for </a:t>
            </a:r>
            <a:r>
              <a:rPr lang="en-US" altLang="en-US" sz="3000" i="1" dirty="0"/>
              <a:t>n</a:t>
            </a:r>
            <a:r>
              <a:rPr lang="en-US" altLang="en-US" sz="3000" dirty="0"/>
              <a:t> ≥ 4.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687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8303" y="224917"/>
            <a:ext cx="10515600" cy="841883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Ex 6: </a:t>
            </a:r>
            <a:r>
              <a:rPr lang="en-US" altLang="en-US" sz="3200" dirty="0">
                <a:solidFill>
                  <a:schemeClr val="tx1"/>
                </a:solidFill>
              </a:rPr>
              <a:t>Prove that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3 </a:t>
            </a:r>
            <a:r>
              <a:rPr lang="en-US" altLang="en-US" sz="3200" dirty="0">
                <a:solidFill>
                  <a:schemeClr val="tx1"/>
                </a:solidFill>
              </a:rPr>
              <a:t>–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is divisible by 3 for all integers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≥ 1</a:t>
            </a:r>
            <a:r>
              <a:rPr lang="en-US" altLang="en-US" sz="3200" dirty="0" smtClean="0">
                <a:solidFill>
                  <a:schemeClr val="tx1"/>
                </a:solidFill>
              </a:rPr>
              <a:t>.</a:t>
            </a:r>
            <a:endParaRPr lang="en-US" altLang="en-US" sz="32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10820399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 smtClean="0"/>
              <a:t>Let </a:t>
            </a:r>
            <a:r>
              <a:rPr lang="en-US" altLang="en-US" sz="2800" i="1" dirty="0"/>
              <a:t>p</a:t>
            </a:r>
            <a:r>
              <a:rPr lang="en-US" altLang="en-US" sz="2800" dirty="0"/>
              <a:t>(</a:t>
            </a:r>
            <a:r>
              <a:rPr lang="en-US" altLang="en-US" sz="2800" i="1" dirty="0"/>
              <a:t>n</a:t>
            </a:r>
            <a:r>
              <a:rPr lang="en-US" altLang="en-US" sz="2800" dirty="0"/>
              <a:t>) be the proposition that </a:t>
            </a:r>
            <a:r>
              <a:rPr lang="en-US" altLang="en-US" sz="2800" i="1" dirty="0">
                <a:solidFill>
                  <a:srgbClr val="66FF33"/>
                </a:solidFill>
              </a:rPr>
              <a:t>n</a:t>
            </a:r>
            <a:r>
              <a:rPr lang="en-US" altLang="en-US" sz="2800" baseline="30000" dirty="0">
                <a:solidFill>
                  <a:srgbClr val="66FF33"/>
                </a:solidFill>
              </a:rPr>
              <a:t>3 </a:t>
            </a:r>
            <a:r>
              <a:rPr lang="en-US" altLang="en-US" sz="2800" dirty="0">
                <a:solidFill>
                  <a:srgbClr val="66FF33"/>
                </a:solidFill>
              </a:rPr>
              <a:t>– </a:t>
            </a:r>
            <a:r>
              <a:rPr lang="en-US" altLang="en-US" sz="2800" i="1" dirty="0">
                <a:solidFill>
                  <a:srgbClr val="66FF33"/>
                </a:solidFill>
              </a:rPr>
              <a:t>n</a:t>
            </a:r>
            <a:r>
              <a:rPr lang="en-US" altLang="en-US" sz="2800" dirty="0">
                <a:solidFill>
                  <a:srgbClr val="66FF33"/>
                </a:solidFill>
              </a:rPr>
              <a:t> is divisible by 3.</a:t>
            </a:r>
            <a:endParaRPr lang="en-US" altLang="en-US" sz="2800" i="1" dirty="0">
              <a:solidFill>
                <a:srgbClr val="66FF33"/>
              </a:solidFill>
            </a:endParaRPr>
          </a:p>
          <a:p>
            <a:pPr marL="0" indent="0">
              <a:buNone/>
            </a:pPr>
            <a:r>
              <a:rPr lang="en-US" altLang="en-US" sz="2800" i="1" dirty="0">
                <a:solidFill>
                  <a:schemeClr val="tx1"/>
                </a:solidFill>
              </a:rPr>
              <a:t>Base step</a:t>
            </a:r>
            <a:r>
              <a:rPr lang="en-US" altLang="en-US" sz="2800" dirty="0">
                <a:solidFill>
                  <a:schemeClr val="tx1"/>
                </a:solidFill>
              </a:rPr>
              <a:t>: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(1) is true as 1</a:t>
            </a:r>
            <a:r>
              <a:rPr lang="en-US" altLang="en-US" sz="2800" baseline="30000" dirty="0">
                <a:solidFill>
                  <a:schemeClr val="tx1"/>
                </a:solidFill>
              </a:rPr>
              <a:t>3 </a:t>
            </a:r>
            <a:r>
              <a:rPr lang="en-US" altLang="en-US" sz="2800" dirty="0">
                <a:solidFill>
                  <a:schemeClr val="tx1"/>
                </a:solidFill>
              </a:rPr>
              <a:t>– 1 = 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0</a:t>
            </a:r>
            <a:r>
              <a:rPr lang="en-US" altLang="en-US" sz="2800" dirty="0">
                <a:solidFill>
                  <a:schemeClr val="tx1"/>
                </a:solidFill>
              </a:rPr>
              <a:t> which is divisible by 3.</a:t>
            </a:r>
          </a:p>
          <a:p>
            <a:pPr marL="0" indent="0">
              <a:buNone/>
            </a:pPr>
            <a:r>
              <a:rPr lang="en-US" altLang="en-US" sz="2800" i="1" dirty="0"/>
              <a:t>Induction step</a:t>
            </a:r>
            <a:r>
              <a:rPr lang="en-US" altLang="en-US" sz="2800" dirty="0"/>
              <a:t>: Assume </a:t>
            </a:r>
            <a:r>
              <a:rPr lang="en-US" altLang="en-US" sz="2800" i="1" dirty="0"/>
              <a:t>p</a:t>
            </a:r>
            <a:r>
              <a:rPr lang="en-US" altLang="en-US" sz="2800" dirty="0"/>
              <a:t>(</a:t>
            </a:r>
            <a:r>
              <a:rPr lang="en-US" altLang="en-US" sz="2800" i="1" dirty="0"/>
              <a:t>k</a:t>
            </a:r>
            <a:r>
              <a:rPr lang="en-US" altLang="en-US" sz="2800" dirty="0"/>
              <a:t>) is </a:t>
            </a:r>
            <a:r>
              <a:rPr lang="en-US" altLang="en-US" sz="2800" dirty="0" smtClean="0"/>
              <a:t>true, that </a:t>
            </a:r>
            <a:r>
              <a:rPr lang="en-US" altLang="en-US" sz="2800" dirty="0"/>
              <a:t>is</a:t>
            </a:r>
            <a:r>
              <a:rPr lang="en-US" altLang="en-US" sz="2800" dirty="0" smtClean="0">
                <a:solidFill>
                  <a:schemeClr val="tx1"/>
                </a:solidFill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3 </a:t>
            </a:r>
            <a:r>
              <a:rPr lang="en-US" altLang="en-US" sz="2800" dirty="0">
                <a:solidFill>
                  <a:schemeClr val="tx1"/>
                </a:solidFill>
              </a:rPr>
              <a:t>– </a:t>
            </a:r>
            <a:r>
              <a:rPr lang="en-US" altLang="en-US" sz="2800" i="1" dirty="0">
                <a:solidFill>
                  <a:schemeClr val="tx1"/>
                </a:solidFill>
              </a:rPr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 is divisible by </a:t>
            </a:r>
            <a:r>
              <a:rPr lang="en-US" altLang="en-US" sz="2800" dirty="0" smtClean="0">
                <a:solidFill>
                  <a:schemeClr val="tx1"/>
                </a:solidFill>
              </a:rPr>
              <a:t>3</a:t>
            </a:r>
            <a:r>
              <a:rPr lang="en-US" altLang="en-US" sz="2800" dirty="0"/>
              <a:t>.</a:t>
            </a:r>
            <a:r>
              <a:rPr lang="en-US" altLang="en-US" sz="2800" dirty="0" smtClean="0"/>
              <a:t>  </a:t>
            </a:r>
          </a:p>
          <a:p>
            <a:pPr marL="0" indent="0">
              <a:buNone/>
            </a:pPr>
            <a:r>
              <a:rPr lang="en-US" altLang="en-US" sz="2800" dirty="0" smtClean="0"/>
              <a:t>We </a:t>
            </a:r>
            <a:r>
              <a:rPr lang="en-US" altLang="en-US" sz="2800" dirty="0"/>
              <a:t>must show that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is </a:t>
            </a:r>
            <a:r>
              <a:rPr lang="en-US" altLang="en-US" sz="2800" dirty="0" smtClean="0"/>
              <a:t>true, that </a:t>
            </a:r>
            <a:r>
              <a:rPr lang="en-US" altLang="en-US" sz="2800" dirty="0"/>
              <a:t>is, 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+ 1)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3 </a:t>
            </a:r>
            <a:r>
              <a:rPr lang="en-US" altLang="en-US" sz="2800" dirty="0">
                <a:solidFill>
                  <a:schemeClr val="tx1"/>
                </a:solidFill>
              </a:rPr>
              <a:t>– 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</a:rPr>
              <a:t>) is divisible by </a:t>
            </a:r>
            <a:r>
              <a:rPr lang="en-US" altLang="en-US" sz="2800" dirty="0" smtClean="0">
                <a:solidFill>
                  <a:schemeClr val="tx1"/>
                </a:solidFill>
              </a:rPr>
              <a:t>3</a:t>
            </a:r>
            <a:r>
              <a:rPr lang="en-US" altLang="en-US" sz="2800" dirty="0" smtClean="0"/>
              <a:t>.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 smtClean="0"/>
              <a:t>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+ 1)</a:t>
            </a:r>
            <a:r>
              <a:rPr lang="en-US" altLang="en-US" sz="2800" baseline="30000" dirty="0" smtClean="0"/>
              <a:t>3 </a:t>
            </a:r>
            <a:r>
              <a:rPr lang="en-US" altLang="en-US" sz="2800" dirty="0"/>
              <a:t>–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= </a:t>
            </a:r>
            <a:r>
              <a:rPr lang="en-US" altLang="en-US" sz="2800" i="1" dirty="0" smtClean="0"/>
              <a:t>k</a:t>
            </a:r>
            <a:r>
              <a:rPr lang="en-US" altLang="en-US" sz="2800" baseline="30000" dirty="0" smtClean="0"/>
              <a:t>3</a:t>
            </a:r>
            <a:r>
              <a:rPr lang="en-US" altLang="en-US" sz="2800" dirty="0" smtClean="0"/>
              <a:t> + 3</a:t>
            </a:r>
            <a:r>
              <a:rPr lang="en-US" altLang="en-US" sz="2800" i="1" dirty="0" smtClean="0"/>
              <a:t>k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+ 3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 </a:t>
            </a:r>
            <a:r>
              <a:rPr lang="en-US" altLang="en-US" sz="2800" dirty="0"/>
              <a:t>–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= </a:t>
            </a: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/>
              <a:t>= </a:t>
            </a:r>
            <a:r>
              <a:rPr lang="en-US" altLang="en-US" sz="2800" i="1" dirty="0"/>
              <a:t>k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 + 3</a:t>
            </a:r>
            <a:r>
              <a:rPr lang="en-US" altLang="en-US" sz="2800" i="1" dirty="0"/>
              <a:t>k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+ 3</a:t>
            </a:r>
            <a:r>
              <a:rPr lang="en-US" altLang="en-US" sz="2800" i="1" dirty="0"/>
              <a:t>k</a:t>
            </a:r>
            <a:r>
              <a:rPr lang="en-US" altLang="en-US" sz="2800" dirty="0"/>
              <a:t> + 1 –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- 1 = </a:t>
            </a:r>
            <a:r>
              <a:rPr lang="en-US" altLang="en-US" sz="2800" i="1" dirty="0"/>
              <a:t>k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 + 3</a:t>
            </a:r>
            <a:r>
              <a:rPr lang="en-US" altLang="en-US" sz="2800" i="1" dirty="0"/>
              <a:t>k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+ 3</a:t>
            </a:r>
            <a:r>
              <a:rPr lang="en-US" altLang="en-US" sz="2800" i="1" dirty="0"/>
              <a:t>k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- 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= (</a:t>
            </a:r>
            <a:r>
              <a:rPr lang="en-US" altLang="en-US" sz="2800" i="1" dirty="0"/>
              <a:t>k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-</a:t>
            </a:r>
            <a:r>
              <a:rPr lang="en-US" altLang="en-US" sz="2800" i="1" dirty="0"/>
              <a:t>k</a:t>
            </a:r>
            <a:r>
              <a:rPr lang="en-US" altLang="en-US" sz="2800" dirty="0" smtClean="0"/>
              <a:t>) + 3(</a:t>
            </a:r>
            <a:r>
              <a:rPr lang="en-US" altLang="en-US" sz="2800" i="1" dirty="0" smtClean="0"/>
              <a:t>k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+ </a:t>
            </a:r>
            <a:r>
              <a:rPr lang="en-US" altLang="en-US" sz="2800" i="1" dirty="0" smtClean="0"/>
              <a:t>k</a:t>
            </a:r>
            <a:r>
              <a:rPr lang="en-US" altLang="en-US" sz="2800" dirty="0"/>
              <a:t>)</a:t>
            </a:r>
          </a:p>
          <a:p>
            <a:pPr marL="0" indent="0">
              <a:buNone/>
            </a:pPr>
            <a:r>
              <a:rPr lang="en-US" altLang="en-US" sz="2800" dirty="0" smtClean="0"/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The </a:t>
            </a:r>
            <a:r>
              <a:rPr lang="en-US" altLang="en-US" sz="2800" dirty="0">
                <a:solidFill>
                  <a:schemeClr val="tx1"/>
                </a:solidFill>
              </a:rPr>
              <a:t>term </a:t>
            </a:r>
            <a:r>
              <a:rPr lang="en-US" altLang="en-US" sz="2800" dirty="0">
                <a:solidFill>
                  <a:srgbClr val="66FF33"/>
                </a:solidFill>
              </a:rPr>
              <a:t>(</a:t>
            </a:r>
            <a:r>
              <a:rPr lang="en-US" altLang="en-US" sz="2800" i="1" dirty="0" smtClean="0">
                <a:solidFill>
                  <a:srgbClr val="66FF33"/>
                </a:solidFill>
              </a:rPr>
              <a:t>k</a:t>
            </a:r>
            <a:r>
              <a:rPr lang="en-US" altLang="en-US" sz="2800" baseline="30000" dirty="0" smtClean="0">
                <a:solidFill>
                  <a:srgbClr val="66FF33"/>
                </a:solidFill>
              </a:rPr>
              <a:t>3 </a:t>
            </a:r>
            <a:r>
              <a:rPr lang="en-US" altLang="en-US" sz="2800" dirty="0" smtClean="0">
                <a:solidFill>
                  <a:srgbClr val="66FF33"/>
                </a:solidFill>
              </a:rPr>
              <a:t>- </a:t>
            </a:r>
            <a:r>
              <a:rPr lang="en-US" altLang="en-US" sz="2800" i="1" dirty="0" smtClean="0">
                <a:solidFill>
                  <a:srgbClr val="66FF33"/>
                </a:solidFill>
              </a:rPr>
              <a:t>k</a:t>
            </a:r>
            <a:r>
              <a:rPr lang="en-US" altLang="en-US" sz="2800" dirty="0">
                <a:solidFill>
                  <a:srgbClr val="66FF33"/>
                </a:solidFill>
              </a:rPr>
              <a:t>) </a:t>
            </a:r>
            <a:r>
              <a:rPr lang="en-US" altLang="en-US" sz="2800" dirty="0">
                <a:solidFill>
                  <a:schemeClr val="tx1"/>
                </a:solidFill>
              </a:rPr>
              <a:t>is divisible by 3 by the induction hypothesis, while the term </a:t>
            </a:r>
            <a:r>
              <a:rPr lang="en-US" altLang="en-US" sz="2800" dirty="0" smtClean="0">
                <a:solidFill>
                  <a:srgbClr val="66FF33"/>
                </a:solidFill>
              </a:rPr>
              <a:t>3(</a:t>
            </a:r>
            <a:r>
              <a:rPr lang="en-US" altLang="en-US" sz="2800" i="1" dirty="0" smtClean="0">
                <a:solidFill>
                  <a:srgbClr val="66FF33"/>
                </a:solidFill>
              </a:rPr>
              <a:t>k</a:t>
            </a:r>
            <a:r>
              <a:rPr lang="en-US" altLang="en-US" sz="2800" baseline="30000" dirty="0" smtClean="0">
                <a:solidFill>
                  <a:srgbClr val="66FF33"/>
                </a:solidFill>
              </a:rPr>
              <a:t>2</a:t>
            </a:r>
            <a:r>
              <a:rPr lang="en-US" altLang="en-US" sz="2800" dirty="0" smtClean="0">
                <a:solidFill>
                  <a:srgbClr val="66FF33"/>
                </a:solidFill>
              </a:rPr>
              <a:t> + </a:t>
            </a:r>
            <a:r>
              <a:rPr lang="en-US" altLang="en-US" sz="2800" i="1" dirty="0" smtClean="0">
                <a:solidFill>
                  <a:srgbClr val="66FF33"/>
                </a:solidFill>
              </a:rPr>
              <a:t>k</a:t>
            </a:r>
            <a:r>
              <a:rPr lang="en-US" altLang="en-US" sz="2800" dirty="0">
                <a:solidFill>
                  <a:srgbClr val="66FF33"/>
                </a:solidFill>
              </a:rPr>
              <a:t>) </a:t>
            </a:r>
            <a:r>
              <a:rPr lang="en-US" altLang="en-US" sz="2800" dirty="0">
                <a:solidFill>
                  <a:schemeClr val="tx1"/>
                </a:solidFill>
              </a:rPr>
              <a:t>is clearly divisible by 3 (it is a multiple of 3</a:t>
            </a:r>
            <a:r>
              <a:rPr lang="en-US" altLang="en-US" sz="2800" dirty="0" smtClean="0">
                <a:solidFill>
                  <a:schemeClr val="tx1"/>
                </a:solidFill>
              </a:rPr>
              <a:t>). Thus</a:t>
            </a:r>
            <a:r>
              <a:rPr lang="en-US" altLang="en-US" sz="2800" dirty="0">
                <a:solidFill>
                  <a:schemeClr val="tx1"/>
                </a:solidFill>
              </a:rPr>
              <a:t>, </a:t>
            </a:r>
            <a:r>
              <a:rPr lang="en-US" altLang="en-US" sz="2800" dirty="0" smtClean="0">
                <a:solidFill>
                  <a:schemeClr val="tx1"/>
                </a:solidFill>
              </a:rPr>
              <a:t/>
            </a:r>
            <a:br>
              <a:rPr lang="en-US" altLang="en-US" sz="2800" dirty="0" smtClean="0">
                <a:solidFill>
                  <a:schemeClr val="tx1"/>
                </a:solidFill>
              </a:rPr>
            </a:br>
            <a:r>
              <a:rPr lang="en-US" altLang="en-US" sz="2800" dirty="0" smtClean="0">
                <a:solidFill>
                  <a:srgbClr val="66FF33"/>
                </a:solidFill>
              </a:rPr>
              <a:t>(</a:t>
            </a:r>
            <a:r>
              <a:rPr lang="en-US" altLang="en-US" sz="2800" i="1" dirty="0">
                <a:solidFill>
                  <a:srgbClr val="66FF33"/>
                </a:solidFill>
              </a:rPr>
              <a:t>k</a:t>
            </a:r>
            <a:r>
              <a:rPr lang="en-US" altLang="en-US" sz="2800" baseline="30000" dirty="0">
                <a:solidFill>
                  <a:srgbClr val="66FF33"/>
                </a:solidFill>
              </a:rPr>
              <a:t>3</a:t>
            </a:r>
            <a:r>
              <a:rPr lang="en-US" altLang="en-US" sz="2800" dirty="0">
                <a:solidFill>
                  <a:srgbClr val="66FF33"/>
                </a:solidFill>
              </a:rPr>
              <a:t>-</a:t>
            </a:r>
            <a:r>
              <a:rPr lang="en-US" altLang="en-US" sz="2800" i="1" dirty="0">
                <a:solidFill>
                  <a:srgbClr val="66FF33"/>
                </a:solidFill>
              </a:rPr>
              <a:t>k</a:t>
            </a:r>
            <a:r>
              <a:rPr lang="en-US" altLang="en-US" sz="2800" dirty="0">
                <a:solidFill>
                  <a:srgbClr val="66FF33"/>
                </a:solidFill>
              </a:rPr>
              <a:t>) + 3(</a:t>
            </a:r>
            <a:r>
              <a:rPr lang="en-US" altLang="en-US" sz="2800" i="1" dirty="0">
                <a:solidFill>
                  <a:srgbClr val="66FF33"/>
                </a:solidFill>
              </a:rPr>
              <a:t>k</a:t>
            </a:r>
            <a:r>
              <a:rPr lang="en-US" altLang="en-US" sz="2800" baseline="30000" dirty="0">
                <a:solidFill>
                  <a:srgbClr val="66FF33"/>
                </a:solidFill>
              </a:rPr>
              <a:t>2</a:t>
            </a:r>
            <a:r>
              <a:rPr lang="en-US" altLang="en-US" sz="2800" dirty="0">
                <a:solidFill>
                  <a:srgbClr val="66FF33"/>
                </a:solidFill>
              </a:rPr>
              <a:t> + </a:t>
            </a:r>
            <a:r>
              <a:rPr lang="en-US" altLang="en-US" sz="2800" i="1" dirty="0">
                <a:solidFill>
                  <a:srgbClr val="66FF33"/>
                </a:solidFill>
              </a:rPr>
              <a:t>k</a:t>
            </a:r>
            <a:r>
              <a:rPr lang="en-US" altLang="en-US" sz="2800" dirty="0" smtClean="0">
                <a:solidFill>
                  <a:srgbClr val="66FF33"/>
                </a:solidFill>
              </a:rPr>
              <a:t>) </a:t>
            </a:r>
            <a:r>
              <a:rPr lang="en-US" altLang="en-US" sz="2800" dirty="0">
                <a:solidFill>
                  <a:schemeClr val="tx1"/>
                </a:solidFill>
              </a:rPr>
              <a:t>is divisible by </a:t>
            </a:r>
            <a:r>
              <a:rPr lang="en-US" altLang="en-US" sz="2800" dirty="0" smtClean="0">
                <a:solidFill>
                  <a:schemeClr val="tx1"/>
                </a:solidFill>
              </a:rPr>
              <a:t>3. </a:t>
            </a:r>
            <a:br>
              <a:rPr lang="en-US" altLang="en-US" sz="2800" dirty="0" smtClean="0">
                <a:solidFill>
                  <a:schemeClr val="tx1"/>
                </a:solidFill>
              </a:rPr>
            </a:br>
            <a:r>
              <a:rPr lang="en-US" altLang="en-US" sz="2800" dirty="0" smtClean="0">
                <a:solidFill>
                  <a:schemeClr val="tx1"/>
                </a:solidFill>
              </a:rPr>
              <a:t>Thus, 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+ 1)</a:t>
            </a:r>
            <a:r>
              <a:rPr lang="en-US" altLang="en-US" sz="2800" baseline="30000" dirty="0" smtClean="0"/>
              <a:t>3 </a:t>
            </a:r>
            <a:r>
              <a:rPr lang="en-US" altLang="en-US" sz="2800" dirty="0"/>
              <a:t>– (</a:t>
            </a:r>
            <a:r>
              <a:rPr lang="en-US" altLang="en-US" sz="2800" i="1" dirty="0" smtClean="0"/>
              <a:t>k</a:t>
            </a:r>
            <a:r>
              <a:rPr lang="en-US" altLang="en-US" sz="2800" dirty="0" smtClean="0"/>
              <a:t> + 1</a:t>
            </a:r>
            <a:r>
              <a:rPr lang="en-US" altLang="en-US" sz="2800" dirty="0"/>
              <a:t>) is divisible by 3</a:t>
            </a:r>
            <a:r>
              <a:rPr lang="en-US" altLang="en-US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0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Ex 7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90600" y="1025525"/>
            <a:ext cx="9153525" cy="5353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Prove that if </a:t>
            </a:r>
            <a:r>
              <a:rPr lang="en-US" altLang="en-US" sz="3200" i="1" dirty="0">
                <a:solidFill>
                  <a:schemeClr val="tx1"/>
                </a:solidFill>
              </a:rPr>
              <a:t>S </a:t>
            </a:r>
            <a:r>
              <a:rPr lang="en-US" altLang="en-US" sz="3200" dirty="0">
                <a:solidFill>
                  <a:schemeClr val="tx1"/>
                </a:solidFill>
              </a:rPr>
              <a:t>is a finite set with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elements, then </a:t>
            </a:r>
            <a:r>
              <a:rPr lang="en-US" altLang="en-US" sz="3200" i="1" dirty="0">
                <a:solidFill>
                  <a:schemeClr val="tx1"/>
                </a:solidFill>
              </a:rPr>
              <a:t>S</a:t>
            </a:r>
            <a:r>
              <a:rPr lang="en-US" altLang="en-US" sz="3200" dirty="0">
                <a:solidFill>
                  <a:schemeClr val="tx1"/>
                </a:solidFill>
              </a:rPr>
              <a:t> has 2</a:t>
            </a:r>
            <a:r>
              <a:rPr lang="en-US" altLang="en-US" sz="3200" i="1" baseline="30000" dirty="0">
                <a:solidFill>
                  <a:schemeClr val="tx1"/>
                </a:solidFill>
              </a:rPr>
              <a:t>n</a:t>
            </a:r>
            <a:r>
              <a:rPr lang="en-US" altLang="en-US" sz="3200" i="1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subsets.</a:t>
            </a:r>
          </a:p>
          <a:p>
            <a:pPr marL="0" indent="0">
              <a:buNone/>
            </a:pPr>
            <a:r>
              <a:rPr lang="en-US" altLang="en-US" sz="3200" dirty="0"/>
              <a:t>Let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n</a:t>
            </a:r>
            <a:r>
              <a:rPr lang="en-US" altLang="en-US" sz="3200" dirty="0"/>
              <a:t>) be the proposition that a set with </a:t>
            </a:r>
            <a:r>
              <a:rPr lang="en-US" altLang="en-US" sz="3200" i="1" dirty="0"/>
              <a:t>n</a:t>
            </a:r>
            <a:r>
              <a:rPr lang="en-US" altLang="en-US" sz="3200" dirty="0"/>
              <a:t> elements has 2</a:t>
            </a:r>
            <a:r>
              <a:rPr lang="en-US" altLang="en-US" sz="3200" i="1" baseline="30000" dirty="0"/>
              <a:t>n</a:t>
            </a:r>
            <a:r>
              <a:rPr lang="en-US" altLang="en-US" sz="3200" dirty="0"/>
              <a:t> subsets.</a:t>
            </a:r>
          </a:p>
          <a:p>
            <a:pPr marL="0" indent="0">
              <a:buNone/>
            </a:pPr>
            <a:r>
              <a:rPr lang="en-US" altLang="en-US" sz="3200" i="1" dirty="0">
                <a:solidFill>
                  <a:schemeClr val="tx1"/>
                </a:solidFill>
              </a:rPr>
              <a:t>Base step</a:t>
            </a:r>
            <a:r>
              <a:rPr lang="en-US" altLang="en-US" sz="3200" dirty="0">
                <a:solidFill>
                  <a:schemeClr val="tx1"/>
                </a:solidFill>
              </a:rPr>
              <a:t>: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0</a:t>
            </a:r>
            <a:r>
              <a:rPr lang="en-US" altLang="en-US" sz="3200" dirty="0">
                <a:solidFill>
                  <a:schemeClr val="tx1"/>
                </a:solidFill>
              </a:rPr>
              <a:t>) is true as a set with zero elements, the empty set, has exactly 2</a:t>
            </a:r>
            <a:r>
              <a:rPr lang="en-US" altLang="en-US" sz="3200" baseline="30000" dirty="0">
                <a:solidFill>
                  <a:schemeClr val="tx1"/>
                </a:solidFill>
              </a:rPr>
              <a:t>0</a:t>
            </a:r>
            <a:r>
              <a:rPr lang="en-US" altLang="en-US" sz="3200" dirty="0">
                <a:solidFill>
                  <a:schemeClr val="tx1"/>
                </a:solidFill>
              </a:rPr>
              <a:t> = 1 subset.</a:t>
            </a:r>
          </a:p>
          <a:p>
            <a:pPr marL="0" indent="0">
              <a:buNone/>
            </a:pPr>
            <a:r>
              <a:rPr lang="en-US" altLang="en-US" sz="3200" i="1" dirty="0"/>
              <a:t>Induction step</a:t>
            </a:r>
            <a:r>
              <a:rPr lang="en-US" altLang="en-US" sz="3200" dirty="0"/>
              <a:t>: Assume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k</a:t>
            </a:r>
            <a:r>
              <a:rPr lang="en-US" altLang="en-US" sz="3200" dirty="0"/>
              <a:t>) is true, i.e., </a:t>
            </a:r>
            <a:r>
              <a:rPr lang="en-US" altLang="en-US" sz="3200" i="1" dirty="0"/>
              <a:t>S</a:t>
            </a:r>
            <a:r>
              <a:rPr lang="en-US" altLang="en-US" sz="3200" dirty="0"/>
              <a:t> has 2</a:t>
            </a:r>
            <a:r>
              <a:rPr lang="en-US" altLang="en-US" sz="3200" i="1" baseline="30000" dirty="0"/>
              <a:t>k</a:t>
            </a:r>
            <a:r>
              <a:rPr lang="en-US" altLang="en-US" sz="3200" dirty="0"/>
              <a:t> subsets if |</a:t>
            </a:r>
            <a:r>
              <a:rPr lang="en-US" altLang="en-US" sz="3200" i="1" dirty="0"/>
              <a:t>S</a:t>
            </a:r>
            <a:r>
              <a:rPr lang="en-US" altLang="en-US" sz="3200" dirty="0"/>
              <a:t>|=</a:t>
            </a:r>
            <a:r>
              <a:rPr lang="en-US" altLang="en-US" sz="3200" i="1" dirty="0"/>
              <a:t>k</a:t>
            </a:r>
            <a:r>
              <a:rPr lang="en-US" altLang="en-US" sz="3200" dirty="0"/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89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Induction Proof – Example 7 (Cont.)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076174" y="1207413"/>
            <a:ext cx="8815680" cy="535305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Let </a:t>
            </a:r>
            <a:r>
              <a:rPr lang="en-US" altLang="en-US" sz="2800" i="1" dirty="0">
                <a:solidFill>
                  <a:schemeClr val="tx1"/>
                </a:solidFill>
              </a:rPr>
              <a:t>T</a:t>
            </a:r>
            <a:r>
              <a:rPr lang="en-US" altLang="en-US" sz="2800" dirty="0">
                <a:solidFill>
                  <a:schemeClr val="tx1"/>
                </a:solidFill>
              </a:rPr>
              <a:t> be a set with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+ 1 </a:t>
            </a:r>
            <a:r>
              <a:rPr lang="en-US" altLang="en-US" sz="2800" dirty="0">
                <a:solidFill>
                  <a:schemeClr val="tx1"/>
                </a:solidFill>
              </a:rPr>
              <a:t>elements such that </a:t>
            </a:r>
            <a:r>
              <a:rPr lang="en-US" altLang="en-US" sz="2800" i="1" dirty="0">
                <a:solidFill>
                  <a:schemeClr val="tx1"/>
                </a:solidFill>
              </a:rPr>
              <a:t>T </a:t>
            </a:r>
            <a:r>
              <a:rPr lang="en-US" altLang="en-US" sz="2800" dirty="0">
                <a:solidFill>
                  <a:schemeClr val="tx1"/>
                </a:solidFill>
              </a:rPr>
              <a:t>= </a:t>
            </a:r>
            <a:r>
              <a:rPr lang="en-US" altLang="en-US" sz="2800" i="1" dirty="0">
                <a:solidFill>
                  <a:schemeClr val="tx1"/>
                </a:solidFill>
              </a:rPr>
              <a:t>S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⋃ {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dirty="0">
                <a:solidFill>
                  <a:schemeClr val="tx1"/>
                </a:solidFill>
              </a:rPr>
              <a:t>}, where </a:t>
            </a:r>
            <a:r>
              <a:rPr lang="en-US" altLang="en-US" sz="2800" i="1" dirty="0">
                <a:solidFill>
                  <a:schemeClr val="tx1"/>
                </a:solidFill>
              </a:rPr>
              <a:t>a</a:t>
            </a:r>
            <a:r>
              <a:rPr lang="en-US" altLang="en-US" sz="2800" dirty="0">
                <a:solidFill>
                  <a:schemeClr val="tx1"/>
                </a:solidFill>
              </a:rPr>
              <a:t> ∉ </a:t>
            </a:r>
            <a:r>
              <a:rPr lang="en-US" altLang="en-US" sz="2800" i="1" dirty="0">
                <a:solidFill>
                  <a:schemeClr val="tx1"/>
                </a:solidFill>
              </a:rPr>
              <a:t>S</a:t>
            </a:r>
            <a:r>
              <a:rPr lang="en-US" altLang="en-US" sz="2800" dirty="0" smtClean="0">
                <a:solidFill>
                  <a:schemeClr val="tx1"/>
                </a:solidFill>
              </a:rPr>
              <a:t>. </a:t>
            </a:r>
            <a:endParaRPr lang="en-US" altLang="en-US" sz="2800" i="1" dirty="0">
              <a:solidFill>
                <a:schemeClr val="tx1"/>
              </a:solidFill>
            </a:endParaRPr>
          </a:p>
          <a:p>
            <a:r>
              <a:rPr lang="en-US" altLang="en-US" sz="2800" dirty="0"/>
              <a:t>Each subset </a:t>
            </a:r>
            <a:r>
              <a:rPr lang="en-US" altLang="en-US" sz="2800" i="1" dirty="0"/>
              <a:t>X</a:t>
            </a:r>
            <a:r>
              <a:rPr lang="en-US" altLang="en-US" sz="2800" dirty="0"/>
              <a:t> of </a:t>
            </a:r>
            <a:r>
              <a:rPr lang="en-US" altLang="en-US" sz="2800" i="1" dirty="0" smtClean="0"/>
              <a:t>S </a:t>
            </a:r>
            <a:r>
              <a:rPr lang="en-US" altLang="en-US" sz="2800" dirty="0" smtClean="0"/>
              <a:t>corresponds </a:t>
            </a:r>
            <a:r>
              <a:rPr lang="en-US" altLang="en-US" sz="2800" dirty="0"/>
              <a:t>to exactly two subsets of </a:t>
            </a:r>
            <a:r>
              <a:rPr lang="en-US" altLang="en-US" sz="2800" i="1" dirty="0"/>
              <a:t>T</a:t>
            </a:r>
            <a:r>
              <a:rPr lang="en-US" altLang="en-US" sz="2800" dirty="0"/>
              <a:t>, namely: </a:t>
            </a:r>
            <a:r>
              <a:rPr lang="en-US" altLang="en-US" sz="2800" i="1" dirty="0"/>
              <a:t>X</a:t>
            </a:r>
            <a:r>
              <a:rPr lang="en-US" altLang="en-US" sz="2800" dirty="0"/>
              <a:t> and </a:t>
            </a:r>
            <a:r>
              <a:rPr lang="en-US" altLang="en-US" sz="2800" i="1" dirty="0"/>
              <a:t>X</a:t>
            </a:r>
            <a:r>
              <a:rPr lang="en-US" altLang="en-US" sz="2800" dirty="0"/>
              <a:t> ⋃ {</a:t>
            </a:r>
            <a:r>
              <a:rPr lang="en-US" altLang="en-US" sz="2800" i="1" dirty="0"/>
              <a:t>a</a:t>
            </a:r>
            <a:r>
              <a:rPr lang="en-US" altLang="en-US" sz="2800" dirty="0"/>
              <a:t>}. </a:t>
            </a:r>
          </a:p>
          <a:p>
            <a:r>
              <a:rPr lang="en-US" altLang="en-US" sz="2800" dirty="0">
                <a:solidFill>
                  <a:schemeClr val="tx1"/>
                </a:solidFill>
              </a:rPr>
              <a:t>By the induction hypothesis, there are 2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 subsets of </a:t>
            </a:r>
            <a:r>
              <a:rPr lang="en-US" altLang="en-US" sz="2800" i="1" dirty="0">
                <a:solidFill>
                  <a:schemeClr val="tx1"/>
                </a:solidFill>
              </a:rPr>
              <a:t>S</a:t>
            </a:r>
            <a:r>
              <a:rPr lang="en-US" altLang="en-US" sz="2800" dirty="0">
                <a:solidFill>
                  <a:schemeClr val="tx1"/>
                </a:solidFill>
              </a:rPr>
              <a:t>. Therefore there are 2⋅2</a:t>
            </a:r>
            <a:r>
              <a:rPr lang="en-US" altLang="en-US" sz="2800" i="1" baseline="30000" dirty="0">
                <a:solidFill>
                  <a:schemeClr val="tx1"/>
                </a:solidFill>
              </a:rPr>
              <a:t>k</a:t>
            </a:r>
            <a:r>
              <a:rPr lang="en-US" altLang="en-US" sz="2800" baseline="300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= </a:t>
            </a:r>
            <a:r>
              <a:rPr lang="en-US" altLang="en-US" sz="2800" dirty="0" smtClean="0">
                <a:solidFill>
                  <a:schemeClr val="tx1"/>
                </a:solidFill>
              </a:rPr>
              <a:t>2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k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 + 1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subsets of </a:t>
            </a:r>
            <a:r>
              <a:rPr lang="en-US" altLang="en-US" sz="2800" i="1" dirty="0">
                <a:solidFill>
                  <a:schemeClr val="tx1"/>
                </a:solidFill>
              </a:rPr>
              <a:t>T</a:t>
            </a:r>
            <a:r>
              <a:rPr lang="en-US" altLang="en-US" sz="2800" dirty="0" smtClean="0">
                <a:solidFill>
                  <a:schemeClr val="tx1"/>
                </a:solidFill>
              </a:rPr>
              <a:t>. This </a:t>
            </a:r>
            <a:r>
              <a:rPr lang="en-US" altLang="en-US" sz="2800" dirty="0">
                <a:solidFill>
                  <a:schemeClr val="tx1"/>
                </a:solidFill>
              </a:rPr>
              <a:t>completes the induction step.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3780930" y="4416328"/>
            <a:ext cx="2675958" cy="1371600"/>
            <a:chOff x="4451389" y="4777154"/>
            <a:chExt cx="2675958" cy="1371600"/>
          </a:xfrm>
        </p:grpSpPr>
        <p:sp>
          <p:nvSpPr>
            <p:cNvPr id="3" name="Oval 2"/>
            <p:cNvSpPr/>
            <p:nvPr/>
          </p:nvSpPr>
          <p:spPr>
            <a:xfrm>
              <a:off x="4451389" y="4777154"/>
              <a:ext cx="2675958" cy="137160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648199" y="5011973"/>
              <a:ext cx="1296641" cy="90068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966447" y="5091444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" panose="02040503050406030204" pitchFamily="18" charset="0"/>
                </a:rPr>
                <a:t>X</a:t>
              </a:r>
              <a:endParaRPr lang="en-US" i="1" dirty="0">
                <a:latin typeface="Cambria" panose="020405030504060302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87991" y="5450988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" panose="02040503050406030204" pitchFamily="18" charset="0"/>
                </a:rPr>
                <a:t>S</a:t>
              </a:r>
              <a:endParaRPr lang="en-US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55169" y="5318290"/>
            <a:ext cx="2675958" cy="1371600"/>
            <a:chOff x="8355169" y="5318290"/>
            <a:chExt cx="2675958" cy="1371600"/>
          </a:xfrm>
        </p:grpSpPr>
        <p:sp>
          <p:nvSpPr>
            <p:cNvPr id="26" name="Oval 25"/>
            <p:cNvSpPr/>
            <p:nvPr/>
          </p:nvSpPr>
          <p:spPr>
            <a:xfrm>
              <a:off x="8355169" y="5318290"/>
              <a:ext cx="2675958" cy="137160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8551979" y="5553109"/>
              <a:ext cx="1196725" cy="90068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763000" y="5632580"/>
              <a:ext cx="9857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latin typeface="Cambria" panose="02040503050406030204" pitchFamily="18" charset="0"/>
                </a:rPr>
                <a:t>X </a:t>
              </a:r>
              <a:r>
                <a:rPr lang="en-US" altLang="en-US" sz="1800" dirty="0" smtClean="0">
                  <a:latin typeface="Cambria" panose="02040503050406030204" pitchFamily="18" charset="0"/>
                </a:rPr>
                <a:t>⋃ {</a:t>
              </a:r>
              <a:r>
                <a:rPr lang="en-US" altLang="en-US" sz="1800" i="1" dirty="0">
                  <a:latin typeface="Cambria" panose="02040503050406030204" pitchFamily="18" charset="0"/>
                </a:rPr>
                <a:t>a</a:t>
              </a:r>
              <a:r>
                <a:rPr lang="en-US" altLang="en-US" sz="1800" dirty="0" smtClean="0">
                  <a:latin typeface="Cambria" panose="02040503050406030204" pitchFamily="18" charset="0"/>
                </a:rPr>
                <a:t>}</a:t>
              </a:r>
            </a:p>
            <a:p>
              <a:pPr marL="182880" indent="-182880" algn="r">
                <a:buFont typeface="Arial" panose="020B0604020202020204" pitchFamily="34" charset="0"/>
                <a:buChar char="•"/>
              </a:pPr>
              <a:r>
                <a:rPr lang="en-US" sz="1800" i="1" dirty="0">
                  <a:latin typeface="Cambria" panose="02040503050406030204" pitchFamily="18" charset="0"/>
                </a:rPr>
                <a:t>a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991771" y="5992124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" panose="02040503050406030204" pitchFamily="18" charset="0"/>
                </a:rPr>
                <a:t>T</a:t>
              </a:r>
              <a:endParaRPr lang="en-US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382000" y="3640373"/>
            <a:ext cx="2675958" cy="1371600"/>
            <a:chOff x="8382000" y="3640373"/>
            <a:chExt cx="2675958" cy="1371600"/>
          </a:xfrm>
        </p:grpSpPr>
        <p:sp>
          <p:nvSpPr>
            <p:cNvPr id="18" name="Oval 17"/>
            <p:cNvSpPr/>
            <p:nvPr/>
          </p:nvSpPr>
          <p:spPr>
            <a:xfrm>
              <a:off x="8382000" y="3640373"/>
              <a:ext cx="2675958" cy="137160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578811" y="3875192"/>
              <a:ext cx="1169893" cy="90068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897058" y="3954663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" panose="02040503050406030204" pitchFamily="18" charset="0"/>
                </a:rPr>
                <a:t>X</a:t>
              </a:r>
              <a:endParaRPr lang="en-US" i="1" dirty="0">
                <a:latin typeface="Cambria" panose="020405030504060302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018602" y="4314207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" panose="02040503050406030204" pitchFamily="18" charset="0"/>
                </a:rPr>
                <a:t>T</a:t>
              </a:r>
              <a:endParaRPr lang="en-US" i="1" dirty="0">
                <a:latin typeface="Cambria" panose="020405030504060302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673524" y="3778738"/>
              <a:ext cx="8784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880" indent="-182880" algn="r">
                <a:buFont typeface="Arial" panose="020B0604020202020204" pitchFamily="34" charset="0"/>
                <a:buChar char="•"/>
              </a:pPr>
              <a:r>
                <a:rPr lang="en-US" sz="1800" i="1" dirty="0" smtClean="0">
                  <a:latin typeface="Cambria" panose="02040503050406030204" pitchFamily="18" charset="0"/>
                </a:rPr>
                <a:t>a</a:t>
              </a:r>
              <a:endParaRPr lang="en-US" sz="1800" i="1" dirty="0">
                <a:latin typeface="Cambria" panose="02040503050406030204" pitchFamily="18" charset="0"/>
              </a:endParaRPr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flipV="1">
            <a:off x="6416925" y="4314208"/>
            <a:ext cx="1736475" cy="230831"/>
          </a:xfrm>
          <a:prstGeom prst="straightConnector1">
            <a:avLst/>
          </a:prstGeom>
          <a:ln w="5715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332236" y="5632580"/>
            <a:ext cx="1817511" cy="217352"/>
          </a:xfrm>
          <a:prstGeom prst="straightConnector1">
            <a:avLst/>
          </a:prstGeom>
          <a:ln w="5715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30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38200" y="115099"/>
            <a:ext cx="10515600" cy="646902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Template for </a:t>
            </a:r>
            <a:r>
              <a:rPr lang="en-US" sz="3200" i="1" dirty="0"/>
              <a:t>Proofs by Mathematical Induction</a:t>
            </a:r>
            <a:endParaRPr lang="en-US" altLang="en-US" sz="3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10744200" cy="5714999"/>
          </a:xfrm>
        </p:spPr>
        <p:txBody>
          <a:bodyPr>
            <a:noAutofit/>
          </a:bodyPr>
          <a:lstStyle/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Express </a:t>
            </a:r>
            <a:r>
              <a:rPr lang="en-US" sz="2400" dirty="0">
                <a:solidFill>
                  <a:schemeClr val="tx1"/>
                </a:solidFill>
              </a:rPr>
              <a:t>the statement that is to be proved in the form “for all </a:t>
            </a:r>
            <a:r>
              <a:rPr lang="en-US" sz="2400" i="1" dirty="0">
                <a:solidFill>
                  <a:schemeClr val="tx1"/>
                </a:solidFill>
              </a:rPr>
              <a:t>n </a:t>
            </a:r>
            <a:r>
              <a:rPr lang="en-US" sz="2400" dirty="0">
                <a:solidFill>
                  <a:schemeClr val="tx1"/>
                </a:solidFill>
              </a:rPr>
              <a:t>≥ </a:t>
            </a:r>
            <a:r>
              <a:rPr lang="en-US" sz="2400" i="1" dirty="0">
                <a:solidFill>
                  <a:schemeClr val="tx1"/>
                </a:solidFill>
              </a:rPr>
              <a:t>b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i="1" dirty="0">
                <a:solidFill>
                  <a:schemeClr val="tx1"/>
                </a:solidFill>
              </a:rPr>
              <a:t>P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i="1" dirty="0">
                <a:solidFill>
                  <a:schemeClr val="tx1"/>
                </a:solidFill>
              </a:rPr>
              <a:t>n</a:t>
            </a:r>
            <a:r>
              <a:rPr lang="en-US" sz="2400" dirty="0">
                <a:solidFill>
                  <a:schemeClr val="tx1"/>
                </a:solidFill>
              </a:rPr>
              <a:t>)” for a </a:t>
            </a:r>
            <a:r>
              <a:rPr lang="en-US" sz="2400" dirty="0" smtClean="0">
                <a:solidFill>
                  <a:schemeClr val="tx1"/>
                </a:solidFill>
              </a:rPr>
              <a:t>fixed integer </a:t>
            </a:r>
            <a:r>
              <a:rPr lang="en-US" sz="2400" i="1" dirty="0">
                <a:solidFill>
                  <a:schemeClr val="tx1"/>
                </a:solidFill>
              </a:rPr>
              <a:t>b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Write </a:t>
            </a:r>
            <a:r>
              <a:rPr lang="en-US" sz="2400" dirty="0"/>
              <a:t>out the words “Basis Step.” Then show that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b</a:t>
            </a:r>
            <a:r>
              <a:rPr lang="en-US" sz="2400" dirty="0"/>
              <a:t>)</a:t>
            </a:r>
            <a:r>
              <a:rPr lang="en-US" sz="2400" i="1" dirty="0"/>
              <a:t> </a:t>
            </a:r>
            <a:r>
              <a:rPr lang="en-US" sz="2400" dirty="0"/>
              <a:t>is true, taking care that the </a:t>
            </a:r>
            <a:r>
              <a:rPr lang="en-US" sz="2400" dirty="0" smtClean="0"/>
              <a:t>correct value </a:t>
            </a:r>
            <a:r>
              <a:rPr lang="en-US" sz="2400" dirty="0"/>
              <a:t>of </a:t>
            </a:r>
            <a:r>
              <a:rPr lang="en-US" sz="2400" i="1" dirty="0"/>
              <a:t>b </a:t>
            </a:r>
            <a:r>
              <a:rPr lang="en-US" sz="2400" dirty="0"/>
              <a:t>is used. This completes the first part of the proof.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Write </a:t>
            </a:r>
            <a:r>
              <a:rPr lang="en-US" sz="2400" dirty="0">
                <a:solidFill>
                  <a:schemeClr val="tx1"/>
                </a:solidFill>
              </a:rPr>
              <a:t>out the words “Inductive Step.”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State</a:t>
            </a:r>
            <a:r>
              <a:rPr lang="en-US" sz="2400" dirty="0"/>
              <a:t>, and clearly identify, the inductive hypothesis, in the form “assume that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dirty="0"/>
              <a:t>)</a:t>
            </a:r>
            <a:r>
              <a:rPr lang="en-US" sz="2400" i="1" dirty="0"/>
              <a:t> </a:t>
            </a:r>
            <a:r>
              <a:rPr lang="en-US" sz="2400" dirty="0"/>
              <a:t>is </a:t>
            </a:r>
            <a:r>
              <a:rPr lang="en-US" sz="2400" dirty="0" smtClean="0"/>
              <a:t>true for </a:t>
            </a:r>
            <a:r>
              <a:rPr lang="en-US" sz="2400" dirty="0"/>
              <a:t>an arbitrary fixed integer </a:t>
            </a:r>
            <a:r>
              <a:rPr lang="en-US" sz="2400" i="1" dirty="0"/>
              <a:t>k </a:t>
            </a:r>
            <a:r>
              <a:rPr lang="en-US" sz="2400" dirty="0"/>
              <a:t>≥ </a:t>
            </a:r>
            <a:r>
              <a:rPr lang="en-US" sz="2400" i="1" dirty="0"/>
              <a:t>b</a:t>
            </a:r>
            <a:r>
              <a:rPr lang="en-US" sz="2400" dirty="0"/>
              <a:t>.”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State </a:t>
            </a:r>
            <a:r>
              <a:rPr lang="en-US" sz="2400" dirty="0">
                <a:solidFill>
                  <a:schemeClr val="tx1"/>
                </a:solidFill>
              </a:rPr>
              <a:t>what needs to be proved under the assumption that the inductive hypothesis is true</a:t>
            </a:r>
            <a:r>
              <a:rPr lang="en-US" sz="2400" dirty="0" smtClean="0">
                <a:solidFill>
                  <a:schemeClr val="tx1"/>
                </a:solidFill>
              </a:rPr>
              <a:t>. That </a:t>
            </a:r>
            <a:r>
              <a:rPr lang="en-US" sz="2400" dirty="0">
                <a:solidFill>
                  <a:schemeClr val="tx1"/>
                </a:solidFill>
              </a:rPr>
              <a:t>is, write out what </a:t>
            </a:r>
            <a:r>
              <a:rPr lang="en-US" sz="2400" i="1" dirty="0" smtClean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</a:rPr>
              <a:t>k </a:t>
            </a:r>
            <a:r>
              <a:rPr lang="en-US" sz="2400" dirty="0" smtClean="0">
                <a:solidFill>
                  <a:schemeClr val="tx1"/>
                </a:solidFill>
              </a:rPr>
              <a:t>+ 1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says.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Prove </a:t>
            </a:r>
            <a:r>
              <a:rPr lang="en-US" sz="2400" dirty="0"/>
              <a:t>the statement </a:t>
            </a:r>
            <a:r>
              <a:rPr lang="en-US" sz="2400" i="1" dirty="0" smtClean="0"/>
              <a:t>P</a:t>
            </a:r>
            <a:r>
              <a:rPr lang="en-US" sz="2400" dirty="0" smtClean="0"/>
              <a:t>(</a:t>
            </a:r>
            <a:r>
              <a:rPr lang="en-US" sz="2400" i="1" dirty="0" smtClean="0"/>
              <a:t>k </a:t>
            </a:r>
            <a:r>
              <a:rPr lang="en-US" sz="2400" dirty="0" smtClean="0"/>
              <a:t>+ 1</a:t>
            </a:r>
            <a:r>
              <a:rPr lang="en-US" sz="2400" dirty="0"/>
              <a:t>)</a:t>
            </a:r>
            <a:r>
              <a:rPr lang="en-US" sz="2400" i="1" dirty="0"/>
              <a:t> </a:t>
            </a:r>
            <a:r>
              <a:rPr lang="en-US" sz="2400" dirty="0"/>
              <a:t>making use the assumption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dirty="0"/>
              <a:t>). Be sure that your </a:t>
            </a:r>
            <a:r>
              <a:rPr lang="en-US" sz="2400" dirty="0" smtClean="0"/>
              <a:t>proof is </a:t>
            </a:r>
            <a:r>
              <a:rPr lang="en-US" sz="2400" dirty="0"/>
              <a:t>valid for all integers </a:t>
            </a:r>
            <a:r>
              <a:rPr lang="en-US" sz="2400" i="1" dirty="0"/>
              <a:t>k </a:t>
            </a:r>
            <a:r>
              <a:rPr lang="en-US" sz="2400" dirty="0"/>
              <a:t>with </a:t>
            </a:r>
            <a:r>
              <a:rPr lang="en-US" sz="2400" i="1" dirty="0"/>
              <a:t>k </a:t>
            </a:r>
            <a:r>
              <a:rPr lang="en-US" sz="2400" dirty="0"/>
              <a:t>≥ </a:t>
            </a:r>
            <a:r>
              <a:rPr lang="en-US" sz="2400" i="1" dirty="0"/>
              <a:t>b</a:t>
            </a:r>
            <a:r>
              <a:rPr lang="en-US" sz="2400" dirty="0"/>
              <a:t>, taking care that the proof works for small </a:t>
            </a:r>
            <a:r>
              <a:rPr lang="en-US" sz="2400" dirty="0" smtClean="0"/>
              <a:t>values of </a:t>
            </a:r>
            <a:r>
              <a:rPr lang="en-US" sz="2400" i="1" dirty="0"/>
              <a:t>k</a:t>
            </a:r>
            <a:r>
              <a:rPr lang="en-US" sz="2400" dirty="0"/>
              <a:t>, including </a:t>
            </a:r>
            <a:r>
              <a:rPr lang="en-US" sz="2400" i="1" dirty="0"/>
              <a:t>k </a:t>
            </a:r>
            <a:r>
              <a:rPr lang="en-US" sz="2400" dirty="0"/>
              <a:t>= </a:t>
            </a:r>
            <a:r>
              <a:rPr lang="en-US" sz="2400" i="1" dirty="0"/>
              <a:t>b</a:t>
            </a:r>
            <a:r>
              <a:rPr lang="en-US" sz="2400" dirty="0"/>
              <a:t>.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Clearly </a:t>
            </a:r>
            <a:r>
              <a:rPr lang="en-US" sz="2400" dirty="0">
                <a:solidFill>
                  <a:schemeClr val="tx1"/>
                </a:solidFill>
              </a:rPr>
              <a:t>identify the conclusion of the inductive step, such as by saying “this </a:t>
            </a:r>
            <a:r>
              <a:rPr lang="en-US" sz="2400" dirty="0" smtClean="0">
                <a:solidFill>
                  <a:schemeClr val="tx1"/>
                </a:solidFill>
              </a:rPr>
              <a:t>completes the </a:t>
            </a:r>
            <a:r>
              <a:rPr lang="en-US" sz="2400" dirty="0">
                <a:solidFill>
                  <a:schemeClr val="tx1"/>
                </a:solidFill>
              </a:rPr>
              <a:t>inductive step.”</a:t>
            </a:r>
          </a:p>
          <a:p>
            <a:pPr marL="182880" indent="-18288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After </a:t>
            </a:r>
            <a:r>
              <a:rPr lang="en-US" sz="2400" dirty="0"/>
              <a:t>completing the basis step and the inductive step, state the conclusion, namely </a:t>
            </a:r>
            <a:r>
              <a:rPr lang="en-US" sz="2400" dirty="0" smtClean="0"/>
              <a:t>that by </a:t>
            </a:r>
            <a:r>
              <a:rPr lang="en-US" sz="2400" dirty="0"/>
              <a:t>mathematical induction,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n</a:t>
            </a:r>
            <a:r>
              <a:rPr lang="en-US" sz="2400" dirty="0"/>
              <a:t>)</a:t>
            </a:r>
            <a:r>
              <a:rPr lang="en-US" sz="2400" i="1" dirty="0"/>
              <a:t> </a:t>
            </a:r>
            <a:r>
              <a:rPr lang="en-US" sz="2400" dirty="0"/>
              <a:t>is true for all integers </a:t>
            </a:r>
            <a:r>
              <a:rPr lang="en-US" sz="2400" i="1" dirty="0"/>
              <a:t>n </a:t>
            </a:r>
            <a:r>
              <a:rPr lang="en-US" sz="2400" dirty="0"/>
              <a:t>with </a:t>
            </a:r>
            <a:r>
              <a:rPr lang="en-US" sz="2400" i="1" dirty="0"/>
              <a:t>n </a:t>
            </a:r>
            <a:r>
              <a:rPr lang="en-US" sz="2400" dirty="0"/>
              <a:t>≥ </a:t>
            </a:r>
            <a:r>
              <a:rPr lang="en-US" sz="2400" i="1" dirty="0"/>
              <a:t>b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135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Structure of a Proof by Induction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1" y="1054100"/>
            <a:ext cx="9739604" cy="535305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Induction can be used to prove that a given proposition, </a:t>
            </a:r>
            <a:r>
              <a:rPr lang="en-US" sz="3900" i="1" dirty="0" smtClean="0">
                <a:solidFill>
                  <a:schemeClr val="tx1"/>
                </a:solidFill>
                <a:ea typeface="Times New Roman"/>
              </a:rPr>
              <a:t>P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en-US" sz="3900" i="1" dirty="0" smtClean="0">
                <a:solidFill>
                  <a:schemeClr val="tx1"/>
                </a:solidFill>
                <a:ea typeface="Times New Roman"/>
              </a:rPr>
              <a:t>n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), holds for all integers </a:t>
            </a:r>
            <a:br>
              <a:rPr lang="en-US" sz="3900" dirty="0" smtClean="0">
                <a:solidFill>
                  <a:schemeClr val="tx1"/>
                </a:solidFill>
                <a:ea typeface="Times New Roman"/>
              </a:rPr>
            </a:br>
            <a:r>
              <a:rPr lang="en-US" sz="3900" i="1" dirty="0" smtClean="0">
                <a:solidFill>
                  <a:schemeClr val="tx1"/>
                </a:solidFill>
                <a:ea typeface="Times New Roman"/>
              </a:rPr>
              <a:t>n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  <a:sym typeface="Symbol"/>
              </a:rPr>
              <a:t>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en-US" sz="3900" i="1" dirty="0" smtClean="0">
                <a:solidFill>
                  <a:schemeClr val="tx1"/>
                </a:solidFill>
                <a:ea typeface="Times New Roman"/>
              </a:rPr>
              <a:t>n</a:t>
            </a:r>
            <a:r>
              <a:rPr lang="en-US" sz="3900" baseline="-25000" dirty="0" smtClean="0">
                <a:solidFill>
                  <a:schemeClr val="tx1"/>
                </a:solidFill>
                <a:ea typeface="Times New Roman"/>
              </a:rPr>
              <a:t>0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, where </a:t>
            </a:r>
            <a:r>
              <a:rPr lang="en-US" sz="3900" i="1" dirty="0" smtClean="0">
                <a:solidFill>
                  <a:schemeClr val="tx1"/>
                </a:solidFill>
                <a:ea typeface="Times New Roman"/>
              </a:rPr>
              <a:t>n</a:t>
            </a:r>
            <a:r>
              <a:rPr lang="en-US" sz="3900" baseline="-25000" dirty="0" smtClean="0">
                <a:solidFill>
                  <a:schemeClr val="tx1"/>
                </a:solidFill>
                <a:ea typeface="Times New Roman"/>
              </a:rPr>
              <a:t>0</a:t>
            </a:r>
            <a:r>
              <a:rPr lang="en-US" sz="3900" dirty="0" smtClean="0">
                <a:solidFill>
                  <a:schemeClr val="tx1"/>
                </a:solidFill>
                <a:ea typeface="Times New Roman"/>
              </a:rPr>
              <a:t> is some fixed integer. </a:t>
            </a:r>
            <a:br>
              <a:rPr lang="en-US" sz="3900" dirty="0" smtClean="0">
                <a:solidFill>
                  <a:schemeClr val="tx1"/>
                </a:solidFill>
                <a:ea typeface="Times New Roman"/>
              </a:rPr>
            </a:br>
            <a:endParaRPr lang="en-US" sz="3900" dirty="0" smtClean="0">
              <a:solidFill>
                <a:schemeClr val="tx1"/>
              </a:solidFill>
              <a:ea typeface="Times New Roman"/>
            </a:endParaRPr>
          </a:p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dirty="0" smtClean="0">
                <a:ea typeface="Times New Roman"/>
              </a:rPr>
              <a:t>The proof consists of two steps:</a:t>
            </a:r>
          </a:p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Base step</a:t>
            </a:r>
            <a:r>
              <a:rPr lang="en-US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: </a:t>
            </a:r>
          </a:p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b="1" dirty="0">
                <a:solidFill>
                  <a:srgbClr val="C00000"/>
                </a:solidFill>
                <a:ea typeface="Times New Roman"/>
                <a:cs typeface="Times New Roman"/>
              </a:rPr>
              <a:t>	</a:t>
            </a:r>
            <a:r>
              <a:rPr lang="en-US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		</a:t>
            </a:r>
            <a:r>
              <a:rPr lang="en-US" dirty="0" smtClean="0">
                <a:ea typeface="Times New Roman"/>
                <a:cs typeface="Times New Roman"/>
              </a:rPr>
              <a:t>Prove </a:t>
            </a:r>
            <a:r>
              <a:rPr lang="en-US" i="1" dirty="0" smtClean="0">
                <a:ea typeface="Times New Roman"/>
                <a:cs typeface="Times New Roman"/>
              </a:rPr>
              <a:t>P</a:t>
            </a:r>
            <a:r>
              <a:rPr lang="en-US" dirty="0" smtClean="0">
                <a:ea typeface="Times New Roman"/>
                <a:cs typeface="Times New Roman"/>
              </a:rPr>
              <a:t>(</a:t>
            </a:r>
            <a:r>
              <a:rPr lang="en-US" i="1" dirty="0" smtClean="0">
                <a:ea typeface="Times New Roman"/>
                <a:cs typeface="Times New Roman"/>
              </a:rPr>
              <a:t>n</a:t>
            </a:r>
            <a:r>
              <a:rPr lang="en-US" baseline="-25000" dirty="0" smtClean="0">
                <a:ea typeface="Times New Roman"/>
                <a:cs typeface="Times New Roman"/>
              </a:rPr>
              <a:t>0</a:t>
            </a:r>
            <a:r>
              <a:rPr lang="en-US" dirty="0" smtClean="0">
                <a:ea typeface="Times New Roman"/>
                <a:cs typeface="Times New Roman"/>
              </a:rPr>
              <a:t>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Induction step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dirty="0" smtClean="0">
                <a:ea typeface="Times New Roman"/>
                <a:cs typeface="Times New Roman"/>
              </a:rPr>
              <a:t>						Prove </a:t>
            </a:r>
            <a:br>
              <a:rPr lang="en-US" dirty="0" smtClean="0">
                <a:ea typeface="Times New Roman"/>
                <a:cs typeface="Times New Roman"/>
              </a:rPr>
            </a:br>
            <a:r>
              <a:rPr lang="en-US" dirty="0" smtClean="0">
                <a:ea typeface="Times New Roman"/>
                <a:cs typeface="Times New Roman"/>
              </a:rPr>
              <a:t>							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</a:t>
            </a:r>
            <a:r>
              <a:rPr lang="en-US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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  <a:ea typeface="Times New Roman"/>
                <a:cs typeface="Times New Roman"/>
              </a:rPr>
              <a:t>0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i="1" dirty="0" smtClean="0">
                <a:ea typeface="Times New Roman"/>
                <a:cs typeface="Times New Roman"/>
              </a:rPr>
              <a:t>P</a:t>
            </a:r>
            <a:r>
              <a:rPr lang="en-US" dirty="0" smtClean="0">
                <a:ea typeface="Times New Roman"/>
                <a:cs typeface="Times New Roman"/>
              </a:rPr>
              <a:t>(</a:t>
            </a:r>
            <a:r>
              <a:rPr lang="en-US" i="1" dirty="0" smtClean="0">
                <a:ea typeface="Times New Roman"/>
                <a:cs typeface="Times New Roman"/>
              </a:rPr>
              <a:t>n</a:t>
            </a:r>
            <a:r>
              <a:rPr lang="en-US" dirty="0" smtClean="0">
                <a:ea typeface="Times New Roman"/>
                <a:cs typeface="Times New Roman"/>
              </a:rPr>
              <a:t>) </a:t>
            </a:r>
            <a:r>
              <a:rPr lang="en-US" dirty="0" smtClean="0"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 smtClean="0">
                <a:ea typeface="Times New Roman"/>
                <a:cs typeface="Times New Roman"/>
              </a:rPr>
              <a:t>P</a:t>
            </a:r>
            <a:r>
              <a:rPr lang="en-US" dirty="0" smtClean="0">
                <a:ea typeface="Times New Roman"/>
                <a:cs typeface="Times New Roman"/>
              </a:rPr>
              <a:t>(</a:t>
            </a:r>
            <a:r>
              <a:rPr lang="en-US" i="1" dirty="0" smtClean="0">
                <a:ea typeface="Times New Roman"/>
                <a:cs typeface="Times New Roman"/>
              </a:rPr>
              <a:t>n </a:t>
            </a:r>
            <a:r>
              <a:rPr lang="en-US" dirty="0" smtClean="0">
                <a:ea typeface="Times New Roman"/>
                <a:cs typeface="Times New Roman"/>
              </a:rPr>
              <a:t>+ 1)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98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Structure of a Proof by Induction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54100"/>
            <a:ext cx="9906000" cy="53530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sz="3200" dirty="0">
                <a:ea typeface="Times New Roman"/>
              </a:rPr>
              <a:t>The proof consists of two steps:</a:t>
            </a:r>
          </a:p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sz="3200" dirty="0" smtClean="0">
                <a:latin typeface="Times New Roman"/>
                <a:ea typeface="Times New Roman"/>
              </a:rPr>
              <a:t> </a:t>
            </a:r>
            <a:r>
              <a:rPr lang="en-US" sz="3200" b="1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Base </a:t>
            </a:r>
            <a:r>
              <a:rPr lang="en-US" sz="3200" b="1" i="1" dirty="0">
                <a:solidFill>
                  <a:schemeClr val="tx1"/>
                </a:solidFill>
                <a:ea typeface="Times New Roman"/>
                <a:cs typeface="Times New Roman"/>
              </a:rPr>
              <a:t>step</a:t>
            </a:r>
            <a:r>
              <a:rPr lang="en-US" sz="3200" b="1" dirty="0">
                <a:solidFill>
                  <a:schemeClr val="tx1"/>
                </a:solidFill>
                <a:ea typeface="Times New Roman"/>
                <a:cs typeface="Times New Roman"/>
              </a:rPr>
              <a:t>: </a:t>
            </a:r>
            <a: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  <a:t>Prove </a:t>
            </a:r>
            <a:r>
              <a:rPr lang="en-US" sz="3200" i="1" dirty="0">
                <a:solidFill>
                  <a:srgbClr val="66FF33"/>
                </a:solidFill>
                <a:ea typeface="Times New Roman"/>
                <a:cs typeface="Times New Roman"/>
              </a:rPr>
              <a:t>P</a:t>
            </a:r>
            <a: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>
                <a:solidFill>
                  <a:srgbClr val="66FF33"/>
                </a:solidFill>
                <a:ea typeface="Times New Roman"/>
                <a:cs typeface="Times New Roman"/>
              </a:rPr>
              <a:t>n</a:t>
            </a:r>
            <a:r>
              <a:rPr lang="en-US" sz="3200" baseline="-25000" dirty="0">
                <a:solidFill>
                  <a:srgbClr val="66FF33"/>
                </a:solidFill>
                <a:ea typeface="Times New Roman"/>
                <a:cs typeface="Times New Roman"/>
              </a:rPr>
              <a:t>0</a:t>
            </a:r>
            <a:r>
              <a:rPr lang="en-US" sz="3200" dirty="0" smtClean="0">
                <a:solidFill>
                  <a:srgbClr val="66FF33"/>
                </a:solidFill>
                <a:ea typeface="Times New Roman"/>
                <a:cs typeface="Times New Roman"/>
              </a:rPr>
              <a:t>)</a:t>
            </a:r>
            <a:endParaRPr lang="en-US" sz="3200" dirty="0">
              <a:solidFill>
                <a:srgbClr val="66FF33"/>
              </a:solidFill>
              <a:ea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sz="3200" b="1" dirty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  <a:r>
              <a:rPr lang="en-US" sz="3200" b="1" i="1" dirty="0">
                <a:solidFill>
                  <a:schemeClr val="tx1"/>
                </a:solidFill>
                <a:ea typeface="Times New Roman"/>
                <a:cs typeface="Times New Roman"/>
              </a:rPr>
              <a:t>Induction step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</a:rPr>
              <a:t>: </a:t>
            </a:r>
            <a: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  <a:t>Prove </a:t>
            </a:r>
            <a:b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  <a:t>							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</a:t>
            </a:r>
            <a:r>
              <a:rPr lang="en-US" sz="3200" i="1" dirty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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i="1" dirty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sz="3200" baseline="-25000" dirty="0">
                <a:solidFill>
                  <a:schemeClr val="tx1"/>
                </a:solidFill>
                <a:ea typeface="Times New Roman"/>
                <a:cs typeface="Times New Roman"/>
              </a:rPr>
              <a:t>0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endParaRPr lang="en-US" sz="3200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sz="3200" i="1" dirty="0">
                <a:solidFill>
                  <a:schemeClr val="tx1"/>
                </a:solidFill>
                <a:ea typeface="Times New Roman"/>
                <a:cs typeface="Times New Roman"/>
              </a:rPr>
              <a:t>	</a:t>
            </a:r>
            <a:r>
              <a:rPr lang="en-US" sz="3200" i="1" dirty="0" smtClean="0">
                <a:solidFill>
                  <a:srgbClr val="66FF33"/>
                </a:solidFill>
                <a:ea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rgbClr val="66FF33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rgbClr val="66FF33"/>
                </a:solidFill>
                <a:ea typeface="Times New Roman"/>
                <a:cs typeface="Times New Roman"/>
              </a:rPr>
              <a:t>n</a:t>
            </a:r>
            <a:r>
              <a:rPr lang="en-US" sz="3200" dirty="0">
                <a:solidFill>
                  <a:srgbClr val="66FF33"/>
                </a:solidFill>
                <a:ea typeface="Times New Roman"/>
                <a:cs typeface="Times New Roman"/>
              </a:rPr>
              <a:t>) </a:t>
            </a:r>
            <a:r>
              <a:rPr lang="en-US" sz="3200" dirty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 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n 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+ 1)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sz="3200" dirty="0" smtClean="0">
                <a:ea typeface="Times New Roman"/>
                <a:cs typeface="Times New Roman"/>
              </a:rPr>
              <a:t>In other words, for an arbitrary integer </a:t>
            </a:r>
            <a:r>
              <a:rPr lang="en-US" sz="3200" i="1" dirty="0" smtClean="0">
                <a:ea typeface="Times New Roman"/>
                <a:cs typeface="Times New Roman"/>
              </a:rPr>
              <a:t>n</a:t>
            </a:r>
            <a:r>
              <a:rPr lang="en-US" sz="3200" dirty="0" smtClean="0">
                <a:ea typeface="Times New Roman"/>
                <a:cs typeface="Times New Roman"/>
              </a:rPr>
              <a:t> (where </a:t>
            </a:r>
            <a:r>
              <a:rPr lang="en-US" sz="3200" i="1" dirty="0" smtClean="0">
                <a:ea typeface="Times New Roman"/>
                <a:cs typeface="Times New Roman"/>
              </a:rPr>
              <a:t>n</a:t>
            </a:r>
            <a:r>
              <a:rPr lang="en-US" sz="3200" dirty="0" smtClean="0">
                <a:ea typeface="Times New Roman"/>
                <a:cs typeface="Times New Roman"/>
              </a:rPr>
              <a:t> </a:t>
            </a:r>
            <a:r>
              <a:rPr lang="en-US" sz="3200" dirty="0" smtClean="0">
                <a:ea typeface="Times New Roman"/>
                <a:cs typeface="Times New Roman"/>
                <a:sym typeface="Symbol"/>
              </a:rPr>
              <a:t></a:t>
            </a:r>
            <a:r>
              <a:rPr lang="en-US" sz="3200" dirty="0" smtClean="0">
                <a:ea typeface="Times New Roman"/>
                <a:cs typeface="Times New Roman"/>
              </a:rPr>
              <a:t> </a:t>
            </a:r>
            <a:r>
              <a:rPr lang="en-US" sz="3200" i="1" dirty="0" smtClean="0">
                <a:ea typeface="Times New Roman"/>
                <a:cs typeface="Times New Roman"/>
              </a:rPr>
              <a:t>n</a:t>
            </a:r>
            <a:r>
              <a:rPr lang="en-US" sz="3200" baseline="-25000" dirty="0" smtClean="0">
                <a:ea typeface="Times New Roman"/>
                <a:cs typeface="Times New Roman"/>
              </a:rPr>
              <a:t>0</a:t>
            </a:r>
            <a:r>
              <a:rPr lang="en-US" sz="3200" dirty="0" smtClean="0">
                <a:ea typeface="Times New Roman"/>
                <a:cs typeface="Times New Roman"/>
              </a:rPr>
              <a:t>) 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we assume that 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) is true </a:t>
            </a:r>
            <a:r>
              <a:rPr lang="en-US" sz="3200" dirty="0" smtClean="0">
                <a:ea typeface="Times New Roman"/>
                <a:cs typeface="Times New Roman"/>
              </a:rPr>
              <a:t>and show as a consequence 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that 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n 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+ 1) is true.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-360045" algn="l"/>
                <a:tab pos="365760" algn="l"/>
                <a:tab pos="-360045" algn="l"/>
                <a:tab pos="342900" algn="l"/>
              </a:tabLst>
              <a:defRPr/>
            </a:pPr>
            <a:r>
              <a:rPr lang="en-US" sz="3200" dirty="0" smtClean="0">
                <a:ea typeface="Times New Roman"/>
                <a:cs typeface="Times New Roman"/>
              </a:rPr>
              <a:t>The left side of the above implication(</a:t>
            </a:r>
            <a:r>
              <a:rPr lang="en-US" sz="3200" i="1" dirty="0" smtClean="0">
                <a:solidFill>
                  <a:srgbClr val="66FF33"/>
                </a:solidFill>
                <a:ea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rgbClr val="66FF33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rgbClr val="66FF33"/>
                </a:solidFill>
                <a:ea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rgbClr val="66FF33"/>
                </a:solidFill>
                <a:ea typeface="Times New Roman"/>
                <a:cs typeface="Times New Roman"/>
              </a:rPr>
              <a:t>)</a:t>
            </a:r>
            <a:r>
              <a:rPr lang="en-US" sz="3200" dirty="0">
                <a:ea typeface="Times New Roman"/>
                <a:cs typeface="Times New Roman"/>
              </a:rPr>
              <a:t>)</a:t>
            </a:r>
            <a:r>
              <a:rPr lang="en-US" sz="3200" dirty="0" smtClean="0">
                <a:solidFill>
                  <a:srgbClr val="66FF33"/>
                </a:solidFill>
                <a:ea typeface="Times New Roman"/>
                <a:cs typeface="Times New Roman"/>
              </a:rPr>
              <a:t> </a:t>
            </a:r>
            <a:r>
              <a:rPr lang="en-US" sz="3200" dirty="0" smtClean="0">
                <a:ea typeface="Times New Roman"/>
                <a:cs typeface="Times New Roman"/>
              </a:rPr>
              <a:t>is called the 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induction hypothesis 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IH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)</a:t>
            </a:r>
            <a:r>
              <a:rPr lang="en-US" sz="3200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smtClean="0">
                <a:ea typeface="Times New Roman"/>
                <a:cs typeface="Times New Roman"/>
              </a:rPr>
              <a:t>because it is what is assumed in the induction step.</a:t>
            </a:r>
            <a:endParaRPr lang="en-US" sz="3200" dirty="0" smtClean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91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276600" y="2743200"/>
            <a:ext cx="457200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Structure of a Proof by Induction</a:t>
            </a:r>
          </a:p>
        </p:txBody>
      </p:sp>
      <p:sp>
        <p:nvSpPr>
          <p:cNvPr id="7" name="Oval 6"/>
          <p:cNvSpPr/>
          <p:nvPr/>
        </p:nvSpPr>
        <p:spPr>
          <a:xfrm>
            <a:off x="3352800" y="1672235"/>
            <a:ext cx="457200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70890" y="2815060"/>
            <a:ext cx="1296510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47090" y="1744095"/>
            <a:ext cx="457200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96614" y="2809933"/>
            <a:ext cx="457200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11924" y="1744095"/>
            <a:ext cx="1203275" cy="609600"/>
          </a:xfrm>
          <a:prstGeom prst="ellipse">
            <a:avLst/>
          </a:prstGeom>
          <a:solidFill>
            <a:srgbClr val="FF33FF">
              <a:alpha val="7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876" y="1207012"/>
            <a:ext cx="9677400" cy="44323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</a:rPr>
              <a:t> The induction step </a:t>
            </a:r>
          </a:p>
          <a:p>
            <a:pPr marL="457189" lvl="1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i="1" dirty="0">
                <a:solidFill>
                  <a:srgbClr val="66FF33"/>
                </a:solidFill>
                <a:ea typeface="Times New Roman"/>
                <a:cs typeface="Times New Roman"/>
              </a:rPr>
              <a:t>Prove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</a:t>
            </a:r>
            <a:r>
              <a:rPr lang="en-US" i="1" dirty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dirty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</a:t>
            </a:r>
            <a:r>
              <a:rPr lang="en-US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i="1" dirty="0">
                <a:solidFill>
                  <a:schemeClr val="tx1"/>
                </a:solidFill>
                <a:ea typeface="Times New Roman"/>
                <a:cs typeface="Times New Roman"/>
              </a:rPr>
              <a:t>n</a:t>
            </a:r>
            <a:r>
              <a:rPr lang="en-US" baseline="-25000" dirty="0">
                <a:solidFill>
                  <a:schemeClr val="tx1"/>
                </a:solidFill>
                <a:ea typeface="Times New Roman"/>
                <a:cs typeface="Times New Roman"/>
              </a:rPr>
              <a:t>0</a:t>
            </a:r>
            <a:r>
              <a:rPr lang="en-US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i="1" dirty="0">
                <a:solidFill>
                  <a:srgbClr val="66FF33"/>
                </a:solidFill>
                <a:ea typeface="Times New Roman"/>
                <a:cs typeface="Times New Roman"/>
              </a:rPr>
              <a:t>P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</a:rPr>
              <a:t>(</a:t>
            </a:r>
            <a:r>
              <a:rPr lang="en-US" i="1" dirty="0">
                <a:solidFill>
                  <a:srgbClr val="66FF33"/>
                </a:solidFill>
                <a:ea typeface="Times New Roman"/>
                <a:cs typeface="Times New Roman"/>
              </a:rPr>
              <a:t>n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</a:rPr>
              <a:t>) 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>
                <a:solidFill>
                  <a:srgbClr val="66FF33"/>
                </a:solidFill>
                <a:ea typeface="Times New Roman"/>
                <a:cs typeface="Times New Roman"/>
              </a:rPr>
              <a:t>P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</a:rPr>
              <a:t>(</a:t>
            </a:r>
            <a:r>
              <a:rPr lang="en-US" i="1" dirty="0">
                <a:solidFill>
                  <a:srgbClr val="66FF33"/>
                </a:solidFill>
                <a:ea typeface="Times New Roman"/>
                <a:cs typeface="Times New Roman"/>
              </a:rPr>
              <a:t>n </a:t>
            </a:r>
            <a:r>
              <a:rPr lang="en-US" dirty="0">
                <a:solidFill>
                  <a:srgbClr val="66FF33"/>
                </a:solidFill>
                <a:ea typeface="Times New Roman"/>
                <a:cs typeface="Times New Roman"/>
              </a:rPr>
              <a:t>+ 1)</a:t>
            </a:r>
            <a:endParaRPr lang="en-US" dirty="0" smtClean="0">
              <a:ea typeface="Times New Roman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</a:rPr>
              <a:t>is also equivalent to:</a:t>
            </a:r>
            <a:r>
              <a:rPr lang="en-US" i="1" dirty="0" smtClean="0">
                <a:ea typeface="Times New Roman"/>
              </a:rPr>
              <a:t> </a:t>
            </a:r>
          </a:p>
          <a:p>
            <a:pPr marL="327025" lvl="1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i="1" dirty="0" smtClean="0">
                <a:ea typeface="Times New Roman"/>
              </a:rPr>
              <a:t> Prove</a:t>
            </a:r>
            <a:r>
              <a:rPr lang="en-US" dirty="0" smtClean="0">
                <a:ea typeface="Times New Roman"/>
              </a:rPr>
              <a:t> </a:t>
            </a:r>
            <a:r>
              <a:rPr lang="en-US" dirty="0">
                <a:solidFill>
                  <a:srgbClr val="66FF33"/>
                </a:solidFill>
                <a:ea typeface="Times New Roman"/>
                <a:sym typeface="Symbol"/>
              </a:rPr>
              <a:t></a:t>
            </a:r>
            <a:r>
              <a:rPr lang="en-US" i="1" dirty="0">
                <a:solidFill>
                  <a:srgbClr val="66FF33"/>
                </a:solidFill>
                <a:ea typeface="Times New Roman"/>
              </a:rPr>
              <a:t>n</a:t>
            </a:r>
            <a:r>
              <a:rPr lang="en-US" dirty="0">
                <a:solidFill>
                  <a:srgbClr val="66FF33"/>
                </a:solidFill>
                <a:ea typeface="Times New Roman"/>
              </a:rPr>
              <a:t> </a:t>
            </a:r>
            <a:r>
              <a:rPr lang="en-US" b="1" dirty="0">
                <a:solidFill>
                  <a:srgbClr val="66FF33"/>
                </a:solidFill>
                <a:ea typeface="Times New Roman"/>
              </a:rPr>
              <a:t>&gt;</a:t>
            </a:r>
            <a:r>
              <a:rPr lang="en-US" dirty="0">
                <a:solidFill>
                  <a:srgbClr val="66FF33"/>
                </a:solidFill>
                <a:ea typeface="Times New Roman"/>
              </a:rPr>
              <a:t> </a:t>
            </a:r>
            <a:r>
              <a:rPr lang="en-US" i="1" dirty="0">
                <a:solidFill>
                  <a:srgbClr val="66FF33"/>
                </a:solidFill>
                <a:ea typeface="Times New Roman"/>
              </a:rPr>
              <a:t>n</a:t>
            </a:r>
            <a:r>
              <a:rPr lang="en-US" baseline="-25000" dirty="0">
                <a:solidFill>
                  <a:srgbClr val="66FF33"/>
                </a:solidFill>
                <a:ea typeface="Times New Roman"/>
              </a:rPr>
              <a:t>0</a:t>
            </a:r>
            <a:r>
              <a:rPr lang="en-US" dirty="0">
                <a:solidFill>
                  <a:srgbClr val="66FF33"/>
                </a:solidFill>
                <a:ea typeface="Times New Roman"/>
              </a:rPr>
              <a:t> </a:t>
            </a:r>
            <a:r>
              <a:rPr lang="en-US" i="1" dirty="0" smtClean="0">
                <a:ea typeface="Times New Roman"/>
              </a:rPr>
              <a:t>P</a:t>
            </a:r>
            <a:r>
              <a:rPr lang="en-US" dirty="0" smtClean="0">
                <a:ea typeface="Times New Roman"/>
              </a:rPr>
              <a:t>(</a:t>
            </a:r>
            <a:r>
              <a:rPr lang="en-US" i="1" dirty="0" smtClean="0">
                <a:ea typeface="Times New Roman"/>
              </a:rPr>
              <a:t>n </a:t>
            </a:r>
            <a:r>
              <a:rPr lang="en-US" dirty="0" smtClean="0">
                <a:ea typeface="Times New Roman"/>
                <a:sym typeface="Symbol"/>
              </a:rPr>
              <a:t> </a:t>
            </a:r>
            <a:r>
              <a:rPr lang="en-US" dirty="0" smtClean="0">
                <a:ea typeface="Times New Roman"/>
              </a:rPr>
              <a:t>1</a:t>
            </a:r>
            <a:r>
              <a:rPr lang="en-US" dirty="0">
                <a:ea typeface="Times New Roman"/>
              </a:rPr>
              <a:t>) </a:t>
            </a:r>
            <a:r>
              <a:rPr lang="en-US" dirty="0">
                <a:ea typeface="Times New Roman"/>
                <a:sym typeface="Symbol"/>
              </a:rPr>
              <a:t> </a:t>
            </a:r>
            <a:r>
              <a:rPr lang="en-US" i="1" dirty="0">
                <a:ea typeface="Times New Roman"/>
              </a:rPr>
              <a:t>P</a:t>
            </a:r>
            <a:r>
              <a:rPr lang="en-US" dirty="0">
                <a:ea typeface="Times New Roman"/>
              </a:rPr>
              <a:t>(</a:t>
            </a:r>
            <a:r>
              <a:rPr lang="en-US" i="1" dirty="0">
                <a:ea typeface="Times New Roman"/>
              </a:rPr>
              <a:t>n</a:t>
            </a:r>
            <a:r>
              <a:rPr lang="en-US" dirty="0" smtClean="0">
                <a:ea typeface="Times New Roman"/>
              </a:rPr>
              <a:t>) </a:t>
            </a:r>
            <a:endParaRPr lang="en-US" dirty="0">
              <a:ea typeface="Times New Roman"/>
            </a:endParaRPr>
          </a:p>
          <a:p>
            <a:pPr marL="784213" lvl="2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</a:rPr>
              <a:t>(</a:t>
            </a:r>
            <a:r>
              <a:rPr lang="en-US" i="1" dirty="0" smtClean="0">
                <a:ea typeface="Times New Roman"/>
              </a:rPr>
              <a:t>Note</a:t>
            </a:r>
            <a:r>
              <a:rPr lang="en-US" i="1" dirty="0">
                <a:ea typeface="Times New Roman"/>
              </a:rPr>
              <a:t> </a:t>
            </a:r>
            <a:r>
              <a:rPr lang="en-US" i="1" dirty="0" smtClean="0">
                <a:ea typeface="Times New Roman"/>
              </a:rPr>
              <a:t>the inequality and the </a:t>
            </a:r>
            <a:r>
              <a:rPr lang="en-US" b="1" dirty="0" smtClean="0">
                <a:solidFill>
                  <a:schemeClr val="tx1"/>
                </a:solidFill>
                <a:ea typeface="Times New Roman"/>
                <a:sym typeface="Symbol" panose="05050102010706020507" pitchFamily="18" charset="2"/>
              </a:rPr>
              <a:t>1</a:t>
            </a:r>
            <a:r>
              <a:rPr lang="en-US" dirty="0" smtClean="0">
                <a:ea typeface="Times New Roman"/>
              </a:rPr>
              <a:t>)</a:t>
            </a:r>
          </a:p>
          <a:p>
            <a:pPr marL="327025" lvl="1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</a:rPr>
              <a:t> </a:t>
            </a:r>
            <a:r>
              <a:rPr lang="en-US" dirty="0" smtClean="0">
                <a:solidFill>
                  <a:srgbClr val="FFFF00"/>
                </a:solidFill>
                <a:ea typeface="Times New Roman"/>
              </a:rPr>
              <a:t>and</a:t>
            </a:r>
            <a:endParaRPr lang="en-US" dirty="0">
              <a:solidFill>
                <a:srgbClr val="FFFF00"/>
              </a:solidFill>
              <a:ea typeface="Times New Roman"/>
            </a:endParaRPr>
          </a:p>
          <a:p>
            <a:pPr marL="327025" lvl="1" indent="0">
              <a:spcBef>
                <a:spcPts val="0"/>
              </a:spcBef>
              <a:spcAft>
                <a:spcPts val="600"/>
              </a:spcAft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i="1" dirty="0" smtClean="0">
                <a:ea typeface="Times New Roman"/>
              </a:rPr>
              <a:t> Prove</a:t>
            </a:r>
            <a:r>
              <a:rPr lang="en-US" dirty="0" smtClean="0">
                <a:ea typeface="Times New Roman"/>
              </a:rPr>
              <a:t> </a:t>
            </a:r>
            <a:r>
              <a:rPr lang="en-US" dirty="0">
                <a:solidFill>
                  <a:srgbClr val="FFFF00"/>
                </a:solidFill>
                <a:ea typeface="Times New Roman"/>
                <a:sym typeface="Symbol"/>
              </a:rPr>
              <a:t></a:t>
            </a:r>
            <a:r>
              <a:rPr lang="en-US" i="1" dirty="0">
                <a:solidFill>
                  <a:srgbClr val="66FF33"/>
                </a:solidFill>
                <a:ea typeface="Times New Roman"/>
              </a:rPr>
              <a:t>k</a:t>
            </a:r>
            <a:r>
              <a:rPr lang="en-US" dirty="0">
                <a:solidFill>
                  <a:srgbClr val="FFFF00"/>
                </a:solidFill>
                <a:ea typeface="Times New Roman"/>
              </a:rPr>
              <a:t> </a:t>
            </a:r>
            <a:r>
              <a:rPr lang="en-US" dirty="0">
                <a:solidFill>
                  <a:srgbClr val="FFFF00"/>
                </a:solidFill>
                <a:ea typeface="Times New Roman"/>
                <a:cs typeface="Times New Roman"/>
                <a:sym typeface="Symbol"/>
              </a:rPr>
              <a:t></a:t>
            </a:r>
            <a:r>
              <a:rPr lang="en-US" dirty="0" smtClean="0">
                <a:solidFill>
                  <a:srgbClr val="FFFF00"/>
                </a:solidFill>
                <a:ea typeface="Times New Roman"/>
              </a:rPr>
              <a:t> </a:t>
            </a:r>
            <a:r>
              <a:rPr lang="en-US" i="1" dirty="0">
                <a:solidFill>
                  <a:srgbClr val="FFFF00"/>
                </a:solidFill>
                <a:ea typeface="Times New Roman"/>
              </a:rPr>
              <a:t>n</a:t>
            </a:r>
            <a:r>
              <a:rPr lang="en-US" baseline="-25000" dirty="0">
                <a:solidFill>
                  <a:srgbClr val="FFFF00"/>
                </a:solidFill>
                <a:ea typeface="Times New Roman"/>
              </a:rPr>
              <a:t>0</a:t>
            </a:r>
            <a:r>
              <a:rPr lang="en-US" dirty="0">
                <a:solidFill>
                  <a:srgbClr val="FFFF00"/>
                </a:solidFill>
                <a:ea typeface="Times New Roman"/>
              </a:rPr>
              <a:t> </a:t>
            </a:r>
            <a:r>
              <a:rPr lang="en-US" i="1" dirty="0" smtClean="0">
                <a:ea typeface="Times New Roman"/>
              </a:rPr>
              <a:t>P</a:t>
            </a:r>
            <a:r>
              <a:rPr lang="en-US" dirty="0" smtClean="0">
                <a:ea typeface="Times New Roman"/>
              </a:rPr>
              <a:t>(</a:t>
            </a:r>
            <a:r>
              <a:rPr lang="en-US" i="1" dirty="0" smtClean="0">
                <a:solidFill>
                  <a:srgbClr val="66FF33"/>
                </a:solidFill>
                <a:ea typeface="Times New Roman"/>
              </a:rPr>
              <a:t>k</a:t>
            </a:r>
            <a:r>
              <a:rPr lang="en-US" dirty="0" smtClean="0">
                <a:ea typeface="Times New Roman"/>
              </a:rPr>
              <a:t>) </a:t>
            </a:r>
            <a:r>
              <a:rPr lang="en-US" dirty="0">
                <a:ea typeface="Times New Roman"/>
                <a:sym typeface="Symbol"/>
              </a:rPr>
              <a:t> </a:t>
            </a:r>
            <a:r>
              <a:rPr lang="en-US" i="1" dirty="0" smtClean="0">
                <a:ea typeface="Times New Roman"/>
              </a:rPr>
              <a:t>P</a:t>
            </a:r>
            <a:r>
              <a:rPr lang="en-US" dirty="0" smtClean="0">
                <a:ea typeface="Times New Roman"/>
              </a:rPr>
              <a:t>(</a:t>
            </a:r>
            <a:r>
              <a:rPr lang="en-US" i="1" dirty="0" smtClean="0">
                <a:solidFill>
                  <a:srgbClr val="66FF33"/>
                </a:solidFill>
                <a:ea typeface="Times New Roman"/>
              </a:rPr>
              <a:t>k</a:t>
            </a:r>
            <a:r>
              <a:rPr lang="en-US" i="1" dirty="0" smtClean="0">
                <a:ea typeface="Times New Roman"/>
              </a:rPr>
              <a:t> + </a:t>
            </a:r>
            <a:r>
              <a:rPr lang="en-US" dirty="0" smtClean="0">
                <a:ea typeface="Times New Roman"/>
              </a:rPr>
              <a:t>1) </a:t>
            </a:r>
            <a:br>
              <a:rPr lang="en-US" dirty="0" smtClean="0">
                <a:ea typeface="Times New Roman"/>
              </a:rPr>
            </a:br>
            <a:r>
              <a:rPr lang="en-US" dirty="0" smtClean="0">
                <a:ea typeface="Times New Roman"/>
              </a:rPr>
              <a:t>			(Can use any letter instead of </a:t>
            </a:r>
            <a:r>
              <a:rPr lang="en-US" i="1" dirty="0" smtClean="0">
                <a:ea typeface="Times New Roman"/>
              </a:rPr>
              <a:t>n</a:t>
            </a:r>
            <a:r>
              <a:rPr lang="en-US" dirty="0" smtClean="0">
                <a:ea typeface="Times New Roman"/>
              </a:rPr>
              <a:t>)</a:t>
            </a:r>
            <a:endParaRPr lang="en-US" sz="2400" dirty="0">
              <a:ea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Induction Proof is Valid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25526"/>
            <a:ext cx="10447175" cy="54705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>
                <a:solidFill>
                  <a:schemeClr val="tx1"/>
                </a:solidFill>
              </a:rPr>
              <a:t>An induction proof establishes the following propositions: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</a:rPr>
              <a:t>		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-25000" dirty="0" smtClean="0"/>
              <a:t>0</a:t>
            </a:r>
            <a:r>
              <a:rPr lang="en-US" dirty="0"/>
              <a:t>),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-25000" dirty="0" smtClean="0"/>
              <a:t>0 </a:t>
            </a:r>
            <a:r>
              <a:rPr lang="en-US" dirty="0" smtClean="0"/>
              <a:t>+ 1</a:t>
            </a:r>
            <a:r>
              <a:rPr lang="en-US" dirty="0"/>
              <a:t>),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-25000" dirty="0" smtClean="0"/>
              <a:t>0 </a:t>
            </a:r>
            <a:r>
              <a:rPr lang="en-US" dirty="0" smtClean="0"/>
              <a:t>+ 2</a:t>
            </a:r>
            <a:r>
              <a:rPr lang="en-US" dirty="0"/>
              <a:t>), ... and so on</a:t>
            </a:r>
            <a:r>
              <a:rPr lang="en-US" dirty="0" smtClean="0"/>
              <a:t>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</a:rPr>
              <a:t>First note that the induction step establishes: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i="1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r>
              <a:rPr lang="en-US" dirty="0" smtClean="0">
                <a:ea typeface="Times New Roman"/>
                <a:cs typeface="Times New Roman"/>
              </a:rPr>
              <a:t> </a:t>
            </a:r>
            <a:r>
              <a:rPr lang="en-US" dirty="0"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 smtClean="0">
                <a:ea typeface="Times New Roman"/>
                <a:cs typeface="Times New Roman"/>
              </a:rPr>
              <a:t>P</a:t>
            </a:r>
            <a:r>
              <a:rPr lang="en-US" dirty="0" smtClean="0">
                <a:ea typeface="Times New Roman"/>
                <a:cs typeface="Times New Roman"/>
              </a:rPr>
              <a:t>(</a:t>
            </a:r>
            <a:r>
              <a:rPr lang="en-US" i="1" dirty="0" smtClean="0"/>
              <a:t>n</a:t>
            </a:r>
            <a:r>
              <a:rPr lang="en-US" baseline="-25000" dirty="0" smtClean="0"/>
              <a:t>0 </a:t>
            </a:r>
            <a:r>
              <a:rPr lang="en-US" dirty="0" smtClean="0">
                <a:ea typeface="Times New Roman"/>
                <a:cs typeface="Times New Roman"/>
              </a:rPr>
              <a:t>+ 1), </a:t>
            </a:r>
            <a:br>
              <a:rPr lang="en-US" dirty="0" smtClean="0">
                <a:ea typeface="Times New Roman"/>
                <a:cs typeface="Times New Roman"/>
              </a:rPr>
            </a:b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0 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+ 1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P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-25000" dirty="0" smtClean="0">
                <a:solidFill>
                  <a:schemeClr val="tx1"/>
                </a:solidFill>
              </a:rPr>
              <a:t>0 </a:t>
            </a:r>
            <a:r>
              <a:rPr lang="en-US" dirty="0" smtClean="0">
                <a:solidFill>
                  <a:schemeClr val="tx1"/>
                </a:solidFill>
                <a:ea typeface="Times New Roman"/>
                <a:cs typeface="Times New Roman"/>
              </a:rPr>
              <a:t>+ 2),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  <a:cs typeface="Times New Roman"/>
              </a:rPr>
              <a:t>…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dirty="0" smtClean="0">
                <a:ea typeface="Times New Roman"/>
                <a:cs typeface="Times New Roman"/>
              </a:rPr>
              <a:t>and so on.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16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Induction Proof is Valid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1" y="1207013"/>
            <a:ext cx="9739604" cy="496518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is </a:t>
            </a:r>
            <a:r>
              <a:rPr lang="en-US" sz="3600" dirty="0">
                <a:solidFill>
                  <a:schemeClr val="tx1"/>
                </a:solidFill>
              </a:rPr>
              <a:t>established by the base step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 + 1</a:t>
            </a:r>
            <a:r>
              <a:rPr lang="en-US" sz="3600" dirty="0"/>
              <a:t>)</a:t>
            </a:r>
            <a:r>
              <a:rPr lang="en-US" sz="3600" dirty="0">
                <a:solidFill>
                  <a:srgbClr val="000000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is established </a:t>
            </a:r>
            <a:r>
              <a:rPr lang="en-US" sz="3600" dirty="0" smtClean="0">
                <a:solidFill>
                  <a:schemeClr val="tx1"/>
                </a:solidFill>
              </a:rPr>
              <a:t>by (modus ponens) 	</a:t>
            </a:r>
            <a:r>
              <a:rPr lang="en-US" sz="3600" dirty="0" smtClean="0">
                <a:solidFill>
                  <a:srgbClr val="000000"/>
                </a:solidFill>
              </a:rPr>
              <a:t>				</a:t>
            </a: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/>
              <a:t>)</a:t>
            </a:r>
            <a:r>
              <a:rPr lang="en-US" sz="3600" dirty="0">
                <a:ea typeface="Times New Roman"/>
                <a:cs typeface="Times New Roman"/>
              </a:rPr>
              <a:t> </a:t>
            </a:r>
            <a:r>
              <a:rPr lang="en-US" sz="3600" dirty="0">
                <a:ea typeface="Times New Roman"/>
                <a:cs typeface="Times New Roman"/>
                <a:sym typeface="Symbol"/>
              </a:rPr>
              <a:t> </a:t>
            </a:r>
            <a:r>
              <a:rPr lang="en-US" sz="3600" i="1" dirty="0" smtClean="0">
                <a:ea typeface="Times New Roman"/>
                <a:cs typeface="Times New Roman"/>
              </a:rPr>
              <a:t>P</a:t>
            </a:r>
            <a:r>
              <a:rPr lang="en-US" sz="3600" dirty="0" smtClean="0">
                <a:ea typeface="Times New Roman"/>
                <a:cs typeface="Times New Roman"/>
              </a:rPr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>
                <a:ea typeface="Times New Roman"/>
                <a:cs typeface="Times New Roman"/>
              </a:rPr>
              <a:t> + 1) , </a:t>
            </a:r>
            <a:r>
              <a:rPr lang="en-US" sz="3600" dirty="0" smtClean="0">
                <a:solidFill>
                  <a:schemeClr val="tx1"/>
                </a:solidFill>
              </a:rPr>
              <a:t>and </a:t>
            </a: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)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 + 2)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is </a:t>
            </a:r>
            <a:r>
              <a:rPr lang="en-US" sz="3600" dirty="0">
                <a:solidFill>
                  <a:schemeClr val="tx1"/>
                </a:solidFill>
              </a:rPr>
              <a:t>established by </a:t>
            </a:r>
            <a:r>
              <a:rPr lang="en-US" sz="3600" dirty="0" smtClean="0">
                <a:solidFill>
                  <a:srgbClr val="000000"/>
                </a:solidFill>
              </a:rPr>
              <a:t/>
            </a:r>
            <a:br>
              <a:rPr lang="en-US" sz="3600" dirty="0" smtClean="0">
                <a:solidFill>
                  <a:srgbClr val="000000"/>
                </a:solidFill>
              </a:rPr>
            </a:br>
            <a:r>
              <a:rPr lang="en-US" sz="3600" dirty="0" smtClean="0">
                <a:solidFill>
                  <a:srgbClr val="000000"/>
                </a:solidFill>
              </a:rPr>
              <a:t>				</a:t>
            </a: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>
                <a:ea typeface="Times New Roman"/>
                <a:cs typeface="Times New Roman"/>
              </a:rPr>
              <a:t> + 1</a:t>
            </a:r>
            <a:r>
              <a:rPr lang="en-US" sz="3600" dirty="0"/>
              <a:t>)</a:t>
            </a:r>
            <a:r>
              <a:rPr lang="en-US" sz="3600" dirty="0">
                <a:ea typeface="Times New Roman"/>
                <a:cs typeface="Times New Roman"/>
              </a:rPr>
              <a:t> </a:t>
            </a:r>
            <a:r>
              <a:rPr lang="en-US" sz="3600" dirty="0">
                <a:ea typeface="Times New Roman"/>
                <a:cs typeface="Times New Roman"/>
                <a:sym typeface="Symbol"/>
              </a:rPr>
              <a:t> </a:t>
            </a:r>
            <a:r>
              <a:rPr lang="en-US" sz="3600" i="1" dirty="0" smtClean="0">
                <a:ea typeface="Times New Roman"/>
                <a:cs typeface="Times New Roman"/>
              </a:rPr>
              <a:t>P</a:t>
            </a:r>
            <a:r>
              <a:rPr lang="en-US" sz="3600" dirty="0" smtClean="0">
                <a:ea typeface="Times New Roman"/>
                <a:cs typeface="Times New Roman"/>
              </a:rPr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>
                <a:ea typeface="Times New Roman"/>
                <a:cs typeface="Times New Roman"/>
              </a:rPr>
              <a:t> + 2)</a:t>
            </a:r>
            <a:r>
              <a:rPr lang="en-US" sz="3600" dirty="0" smtClean="0">
                <a:solidFill>
                  <a:schemeClr val="accent6"/>
                </a:solidFill>
                <a:ea typeface="Times New Roman"/>
                <a:cs typeface="Times New Roman"/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and </a:t>
            </a:r>
            <a:r>
              <a:rPr lang="en-US" sz="3600" i="1" dirty="0" smtClean="0">
                <a:ea typeface="Times New Roman"/>
                <a:cs typeface="Times New Roman"/>
              </a:rPr>
              <a:t>P</a:t>
            </a:r>
            <a:r>
              <a:rPr lang="en-US" sz="3600" dirty="0" smtClean="0">
                <a:ea typeface="Times New Roman"/>
                <a:cs typeface="Times New Roman"/>
              </a:rPr>
              <a:t>(</a:t>
            </a:r>
            <a:r>
              <a:rPr lang="en-US" sz="3600" i="1" dirty="0" smtClean="0"/>
              <a:t>n</a:t>
            </a:r>
            <a:r>
              <a:rPr lang="en-US" sz="3600" baseline="-25000" dirty="0" smtClean="0"/>
              <a:t>0</a:t>
            </a:r>
            <a:r>
              <a:rPr lang="en-US" sz="3600" dirty="0" smtClean="0">
                <a:ea typeface="Times New Roman"/>
                <a:cs typeface="Times New Roman"/>
              </a:rPr>
              <a:t> + 1</a:t>
            </a:r>
            <a:r>
              <a:rPr lang="en-US" sz="3600" dirty="0">
                <a:ea typeface="Times New Roman"/>
                <a:cs typeface="Times New Roman"/>
              </a:rPr>
              <a:t>)</a:t>
            </a:r>
            <a:r>
              <a:rPr lang="en-US" sz="3600" dirty="0">
                <a:solidFill>
                  <a:schemeClr val="accent6"/>
                </a:solidFill>
                <a:ea typeface="Times New Roman"/>
                <a:cs typeface="Times New Roman"/>
              </a:rPr>
              <a:t> </a:t>
            </a:r>
            <a:endParaRPr lang="en-US" sz="3600" dirty="0" smtClean="0">
              <a:solidFill>
                <a:schemeClr val="accent6"/>
              </a:solidFill>
              <a:ea typeface="Times New Roman"/>
              <a:cs typeface="Times New Roman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CC9900"/>
              </a:buClr>
              <a:buNone/>
              <a:tabLst>
                <a:tab pos="-360045" algn="l"/>
                <a:tab pos="365760" algn="l"/>
                <a:tab pos="-360045" algn="l"/>
              </a:tabLst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This </a:t>
            </a:r>
            <a:r>
              <a:rPr lang="en-US" sz="3600" dirty="0">
                <a:solidFill>
                  <a:schemeClr val="tx1"/>
                </a:solidFill>
              </a:rPr>
              <a:t>shows that the proof method is </a:t>
            </a:r>
            <a:r>
              <a:rPr lang="en-US" sz="3600" dirty="0" smtClean="0">
                <a:solidFill>
                  <a:schemeClr val="tx1"/>
                </a:solidFill>
              </a:rPr>
              <a:t>sound. It </a:t>
            </a:r>
            <a:r>
              <a:rPr lang="en-US" sz="3600" dirty="0">
                <a:solidFill>
                  <a:schemeClr val="tx1"/>
                </a:solidFill>
              </a:rPr>
              <a:t>is being gradually established for each successive value of </a:t>
            </a:r>
            <a:r>
              <a:rPr lang="en-US" sz="3600" i="1" dirty="0">
                <a:solidFill>
                  <a:schemeClr val="tx1"/>
                </a:solidFill>
              </a:rPr>
              <a:t>n</a:t>
            </a:r>
            <a:r>
              <a:rPr lang="en-US" sz="3600" dirty="0" smtClean="0">
                <a:solidFill>
                  <a:schemeClr val="tx1"/>
                </a:solidFill>
              </a:rPr>
              <a:t>.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8991600" y="2514600"/>
            <a:ext cx="253306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</a:t>
            </a:r>
            <a:r>
              <a:rPr lang="en-US" dirty="0">
                <a:latin typeface="Cambria" panose="02040503050406030204" pitchFamily="18" charset="0"/>
              </a:rPr>
              <a:t>(</a:t>
            </a:r>
            <a:r>
              <a:rPr lang="en-US" i="1" dirty="0">
                <a:latin typeface="Cambria" panose="02040503050406030204" pitchFamily="18" charset="0"/>
              </a:rPr>
              <a:t>n</a:t>
            </a:r>
            <a:r>
              <a:rPr lang="en-US" baseline="-25000" dirty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</a:rPr>
              <a:t>)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>
                <a:latin typeface="Cambria" panose="02040503050406030204" pitchFamily="18" charset="0"/>
                <a:ea typeface="Times New Roman"/>
                <a:cs typeface="Times New Roman"/>
              </a:rPr>
              <a:t>P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(</a:t>
            </a:r>
            <a:r>
              <a:rPr lang="en-US" i="1" dirty="0">
                <a:latin typeface="Cambria" panose="02040503050406030204" pitchFamily="18" charset="0"/>
              </a:rPr>
              <a:t>n</a:t>
            </a:r>
            <a:r>
              <a:rPr lang="en-US" baseline="-25000" dirty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+ 1)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</a:t>
            </a:r>
            <a:r>
              <a:rPr lang="en-US" dirty="0" smtClean="0">
                <a:latin typeface="Cambria" panose="02040503050406030204" pitchFamily="18" charset="0"/>
              </a:rPr>
              <a:t>(</a:t>
            </a:r>
            <a:r>
              <a:rPr lang="en-US" i="1" dirty="0" smtClean="0">
                <a:latin typeface="Cambria" panose="02040503050406030204" pitchFamily="18" charset="0"/>
              </a:rPr>
              <a:t>n</a:t>
            </a:r>
            <a:r>
              <a:rPr lang="en-US" baseline="-25000" dirty="0" smtClean="0">
                <a:latin typeface="Cambria" panose="02040503050406030204" pitchFamily="18" charset="0"/>
              </a:rPr>
              <a:t>0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_________</a:t>
            </a:r>
          </a:p>
          <a:p>
            <a:r>
              <a:rPr lang="en-US" i="1" dirty="0">
                <a:latin typeface="Cambria" panose="02040503050406030204" pitchFamily="18" charset="0"/>
                <a:ea typeface="Times New Roman"/>
                <a:cs typeface="Times New Roman"/>
              </a:rPr>
              <a:t>P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(</a:t>
            </a:r>
            <a:r>
              <a:rPr lang="en-US" i="1" dirty="0">
                <a:latin typeface="Cambria" panose="02040503050406030204" pitchFamily="18" charset="0"/>
              </a:rPr>
              <a:t>n</a:t>
            </a:r>
            <a:r>
              <a:rPr lang="en-US" baseline="-25000" dirty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+ 1)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87620" y="5105400"/>
            <a:ext cx="333704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P</a:t>
            </a:r>
            <a:r>
              <a:rPr lang="en-US" dirty="0" smtClean="0">
                <a:latin typeface="Cambria" panose="02040503050406030204" pitchFamily="18" charset="0"/>
              </a:rPr>
              <a:t>(</a:t>
            </a:r>
            <a:r>
              <a:rPr lang="en-US" i="1" dirty="0" smtClean="0">
                <a:latin typeface="Cambria" panose="02040503050406030204" pitchFamily="18" charset="0"/>
              </a:rPr>
              <a:t>n</a:t>
            </a:r>
            <a:r>
              <a:rPr lang="en-US" baseline="-25000" dirty="0" smtClean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+ 1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  <a:r>
              <a:rPr lang="en-US" dirty="0" smtClean="0"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  <a:sym typeface="Symbol"/>
              </a:rPr>
              <a:t> </a:t>
            </a:r>
            <a:r>
              <a:rPr lang="en-US" i="1" dirty="0">
                <a:latin typeface="Cambria" panose="02040503050406030204" pitchFamily="18" charset="0"/>
                <a:ea typeface="Times New Roman"/>
                <a:cs typeface="Times New Roman"/>
              </a:rPr>
              <a:t>P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(</a:t>
            </a:r>
            <a:r>
              <a:rPr lang="en-US" i="1" dirty="0">
                <a:latin typeface="Cambria" panose="02040503050406030204" pitchFamily="18" charset="0"/>
              </a:rPr>
              <a:t>n</a:t>
            </a:r>
            <a:r>
              <a:rPr lang="en-US" baseline="-25000" dirty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</a:t>
            </a:r>
            <a:r>
              <a:rPr lang="en-US" dirty="0" smtClean="0">
                <a:latin typeface="Cambria" panose="02040503050406030204" pitchFamily="18" charset="0"/>
                <a:ea typeface="Times New Roman"/>
                <a:cs typeface="Times New Roman"/>
              </a:rPr>
              <a:t>2) </a:t>
            </a:r>
            <a:endParaRPr lang="en-US" dirty="0">
              <a:latin typeface="Cambria" panose="02040503050406030204" pitchFamily="18" charset="0"/>
              <a:ea typeface="Times New Roman"/>
              <a:cs typeface="Times New Roman"/>
            </a:endParaRPr>
          </a:p>
          <a:p>
            <a:r>
              <a:rPr lang="en-US" i="1" dirty="0" smtClean="0">
                <a:latin typeface="Cambria" panose="02040503050406030204" pitchFamily="18" charset="0"/>
              </a:rPr>
              <a:t>P</a:t>
            </a:r>
            <a:r>
              <a:rPr lang="en-US" dirty="0" smtClean="0">
                <a:latin typeface="Cambria" panose="02040503050406030204" pitchFamily="18" charset="0"/>
              </a:rPr>
              <a:t>(</a:t>
            </a:r>
            <a:r>
              <a:rPr lang="en-US" i="1" dirty="0" smtClean="0">
                <a:latin typeface="Cambria" panose="02040503050406030204" pitchFamily="18" charset="0"/>
              </a:rPr>
              <a:t>n</a:t>
            </a:r>
            <a:r>
              <a:rPr lang="en-US" baseline="-25000" dirty="0" smtClean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+ 1</a:t>
            </a:r>
            <a:r>
              <a:rPr lang="en-US" dirty="0" smtClean="0">
                <a:latin typeface="Cambria" panose="02040503050406030204" pitchFamily="18" charset="0"/>
              </a:rPr>
              <a:t>)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_________</a:t>
            </a:r>
          </a:p>
          <a:p>
            <a:r>
              <a:rPr lang="en-US" i="1" dirty="0">
                <a:latin typeface="Cambria" panose="02040503050406030204" pitchFamily="18" charset="0"/>
                <a:ea typeface="Times New Roman"/>
                <a:cs typeface="Times New Roman"/>
              </a:rPr>
              <a:t>P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(</a:t>
            </a:r>
            <a:r>
              <a:rPr lang="en-US" i="1" dirty="0">
                <a:latin typeface="Cambria" panose="02040503050406030204" pitchFamily="18" charset="0"/>
              </a:rPr>
              <a:t>n</a:t>
            </a:r>
            <a:r>
              <a:rPr lang="en-US" baseline="-25000" dirty="0">
                <a:latin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Times New Roman"/>
                <a:cs typeface="Times New Roman"/>
              </a:rPr>
              <a:t> + </a:t>
            </a:r>
            <a:r>
              <a:rPr lang="en-US" dirty="0" smtClean="0">
                <a:latin typeface="Cambria" panose="02040503050406030204" pitchFamily="18" charset="0"/>
                <a:ea typeface="Times New Roman"/>
                <a:cs typeface="Times New Roman"/>
              </a:rPr>
              <a:t>2)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3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9249" t="7745" r="16686" b="9786"/>
          <a:stretch/>
        </p:blipFill>
        <p:spPr>
          <a:xfrm>
            <a:off x="8594287" y="838201"/>
            <a:ext cx="2866887" cy="5994400"/>
          </a:xfrm>
          <a:prstGeom prst="rect">
            <a:avLst/>
          </a:prstGeom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Induction Proof is Valid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25526"/>
            <a:ext cx="9363077" cy="5470525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  <a:ea typeface="Times New Roman"/>
              </a:rPr>
              <a:t>A proof by induction is similar to climbing a ladder (having an infinite number of steps). </a:t>
            </a:r>
          </a:p>
          <a:p>
            <a:pPr marL="228595" lvl="1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latin typeface="Candara" panose="020E0502030303020204" pitchFamily="34" charset="0"/>
                <a:ea typeface="Times New Roman"/>
              </a:rPr>
              <a:t>One is able to climb all the ladder steps if both of the following propositions are true:</a:t>
            </a:r>
          </a:p>
          <a:p>
            <a:pPr marL="0" indent="0">
              <a:spcBef>
                <a:spcPts val="0"/>
              </a:spcBef>
              <a:buNone/>
              <a:tabLst>
                <a:tab pos="91440" algn="l"/>
              </a:tabLst>
              <a:defRPr/>
            </a:pPr>
            <a:r>
              <a:rPr lang="en-US" dirty="0" smtClean="0">
                <a:latin typeface="Candara" panose="020E0502030303020204" pitchFamily="34" charset="0"/>
                <a:ea typeface="Times New Roman"/>
              </a:rPr>
              <a:t> 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SzPct val="90000"/>
              <a:buFont typeface="+mj-lt"/>
              <a:buAutoNum type="arabicPeriod"/>
              <a:tabLst>
                <a:tab pos="-360045" algn="l"/>
                <a:tab pos="36576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He is able to climb to the first step; this is the base step.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SzPct val="90000"/>
              <a:buFont typeface="+mj-lt"/>
              <a:buAutoNum type="arabicPeriod"/>
              <a:tabLst>
                <a:tab pos="-360045" algn="l"/>
                <a:tab pos="365760" algn="l"/>
              </a:tabLst>
              <a:defRPr/>
            </a:pPr>
            <a:r>
              <a:rPr lang="en-US" dirty="0" smtClean="0">
                <a:latin typeface="Candara" panose="020E0502030303020204" pitchFamily="34" charset="0"/>
                <a:ea typeface="Times New Roman"/>
                <a:cs typeface="Times New Roman"/>
              </a:rPr>
              <a:t>From an arbitrary step </a:t>
            </a:r>
            <a:r>
              <a:rPr lang="en-US" i="1" dirty="0" smtClean="0">
                <a:latin typeface="Candara" panose="020E0502030303020204" pitchFamily="34" charset="0"/>
                <a:ea typeface="Times New Roman"/>
                <a:cs typeface="Times New Roman"/>
              </a:rPr>
              <a:t>n</a:t>
            </a:r>
            <a:r>
              <a:rPr lang="en-US" dirty="0" smtClean="0">
                <a:latin typeface="Candara" panose="020E0502030303020204" pitchFamily="34" charset="0"/>
                <a:ea typeface="Times New Roman"/>
                <a:cs typeface="Times New Roman"/>
              </a:rPr>
              <a:t>, he is able to climb one step higher; this is the induction step.</a:t>
            </a:r>
            <a:endParaRPr lang="en-US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>
              <a:defRPr/>
            </a:pPr>
            <a:endParaRPr lang="en-US" sz="28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29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10515600" cy="914400"/>
          </a:xfrm>
        </p:spPr>
        <p:txBody>
          <a:bodyPr>
            <a:noAutofit/>
          </a:bodyPr>
          <a:lstStyle/>
          <a:p>
            <a:r>
              <a:rPr lang="en-US" altLang="en-US" sz="3600" dirty="0" smtClean="0"/>
              <a:t>Example 1</a:t>
            </a:r>
            <a:endParaRPr lang="en-US" altLang="en-US" sz="4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81902"/>
                <a:ext cx="11049000" cy="5257800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ct val="0"/>
                  </a:spcBef>
                  <a:spcAft>
                    <a:spcPct val="0"/>
                  </a:spcAft>
                  <a:buNone/>
                  <a:tabLst>
                    <a:tab pos="90488" algn="l"/>
                  </a:tabLst>
                  <a:defRPr/>
                </a:pPr>
                <a:endParaRPr lang="en-US" altLang="en-US" sz="3600" dirty="0">
                  <a:solidFill>
                    <a:schemeClr val="tx1"/>
                  </a:solidFill>
                  <a:cs typeface="Times New Roman" pitchFamily="18" charset="0"/>
                </a:endParaRPr>
              </a:p>
              <a:p>
                <a:pPr marL="0" indent="0">
                  <a:spcBef>
                    <a:spcPct val="0"/>
                  </a:spcBef>
                  <a:spcAft>
                    <a:spcPct val="0"/>
                  </a:spcAft>
                  <a:buNone/>
                  <a:tabLst>
                    <a:tab pos="90488" algn="l"/>
                  </a:tabLst>
                  <a:defRPr/>
                </a:pPr>
                <a:r>
                  <a:rPr lang="en-US" altLang="en-US" sz="3600" dirty="0" smtClean="0">
                    <a:solidFill>
                      <a:schemeClr val="tx1"/>
                    </a:solidFill>
                    <a:cs typeface="Times New Roman" pitchFamily="18" charset="0"/>
                  </a:rPr>
                  <a:t>Prove that </a:t>
                </a:r>
                <a14:m>
                  <m:oMath xmlns:m="http://schemas.openxmlformats.org/officeDocument/2006/math"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1</m:t>
                    </m:r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+</m:t>
                    </m:r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2</m:t>
                    </m:r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+…+</m:t>
                    </m:r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𝑛</m:t>
                    </m:r>
                    <m:r>
                      <a:rPr lang="en-US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𝑛</m:t>
                        </m:r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(</m:t>
                        </m:r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𝑛</m:t>
                        </m:r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+</m:t>
                        </m:r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1</m:t>
                        </m:r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3600" dirty="0" smtClean="0">
                    <a:solidFill>
                      <a:schemeClr val="tx1"/>
                    </a:solidFill>
                    <a:cs typeface="Times New Roman" pitchFamily="18" charset="0"/>
                  </a:rPr>
                  <a:t>  </a:t>
                </a:r>
              </a:p>
              <a:p>
                <a:pPr marL="0" indent="0">
                  <a:spcBef>
                    <a:spcPct val="0"/>
                  </a:spcBef>
                  <a:spcAft>
                    <a:spcPct val="0"/>
                  </a:spcAft>
                  <a:buNone/>
                  <a:tabLst>
                    <a:tab pos="90488" algn="l"/>
                  </a:tabLst>
                  <a:defRPr/>
                </a:pPr>
                <a:endParaRPr lang="en-US" altLang="en-US" sz="3600" dirty="0" smtClean="0">
                  <a:solidFill>
                    <a:schemeClr val="tx1"/>
                  </a:solidFill>
                  <a:cs typeface="Times New Roman" pitchFamily="18" charset="0"/>
                </a:endParaRPr>
              </a:p>
              <a:p>
                <a:pPr marL="0" indent="0">
                  <a:spcBef>
                    <a:spcPct val="0"/>
                  </a:spcBef>
                  <a:spcAft>
                    <a:spcPct val="0"/>
                  </a:spcAft>
                  <a:buNone/>
                  <a:tabLst>
                    <a:tab pos="90488" algn="l"/>
                  </a:tabLst>
                  <a:defRPr/>
                </a:pPr>
                <a:r>
                  <a:rPr lang="en-US" altLang="en-US" sz="3600" dirty="0">
                    <a:solidFill>
                      <a:schemeClr val="tx1"/>
                    </a:solidFill>
                    <a:cs typeface="Times New Roman" pitchFamily="18" charset="0"/>
                  </a:rPr>
                  <a:t>	</a:t>
                </a:r>
                <a:r>
                  <a:rPr lang="en-US" altLang="en-US" sz="3600" dirty="0" smtClean="0">
                    <a:solidFill>
                      <a:schemeClr val="tx1"/>
                    </a:solidFill>
                    <a:cs typeface="Times New Roman" pitchFamily="18" charset="0"/>
                  </a:rPr>
                  <a:t>			for </a:t>
                </a:r>
                <a:r>
                  <a:rPr lang="en-US" altLang="en-US" sz="3600" dirty="0">
                    <a:solidFill>
                      <a:schemeClr val="tx1"/>
                    </a:solidFill>
                    <a:cs typeface="Times New Roman" pitchFamily="18" charset="0"/>
                  </a:rPr>
                  <a:t>all integers </a:t>
                </a:r>
                <a:r>
                  <a:rPr lang="en-US" altLang="en-US" sz="3600" i="1" dirty="0">
                    <a:solidFill>
                      <a:schemeClr val="tx1"/>
                    </a:solidFill>
                    <a:cs typeface="Times New Roman" pitchFamily="18" charset="0"/>
                  </a:rPr>
                  <a:t>n</a:t>
                </a:r>
                <a:r>
                  <a:rPr lang="en-US" altLang="en-US" sz="3600" dirty="0">
                    <a:solidFill>
                      <a:schemeClr val="tx1"/>
                    </a:solidFill>
                    <a:cs typeface="Times New Roman" pitchFamily="18" charset="0"/>
                  </a:rPr>
                  <a:t> </a:t>
                </a:r>
                <a:r>
                  <a:rPr lang="en-US" altLang="en-US" sz="3600" dirty="0">
                    <a:solidFill>
                      <a:schemeClr val="tx1"/>
                    </a:solidFill>
                    <a:cs typeface="Times New Roman" pitchFamily="18" charset="0"/>
                    <a:sym typeface="Symbol" pitchFamily="18" charset="2"/>
                  </a:rPr>
                  <a:t></a:t>
                </a:r>
                <a:r>
                  <a:rPr lang="en-US" altLang="en-US" sz="3600" dirty="0">
                    <a:solidFill>
                      <a:schemeClr val="tx1"/>
                    </a:solidFill>
                    <a:cs typeface="Times New Roman" pitchFamily="18" charset="0"/>
                  </a:rPr>
                  <a:t> 1</a:t>
                </a:r>
                <a:r>
                  <a:rPr lang="en-US" altLang="en-US" sz="3600" dirty="0" smtClean="0">
                    <a:solidFill>
                      <a:schemeClr val="tx1"/>
                    </a:solidFill>
                    <a:cs typeface="Times New Roman" pitchFamily="18" charset="0"/>
                  </a:rPr>
                  <a:t>.</a:t>
                </a:r>
              </a:p>
              <a:p>
                <a:pPr marL="0" indent="0">
                  <a:spcBef>
                    <a:spcPct val="0"/>
                  </a:spcBef>
                  <a:spcAft>
                    <a:spcPct val="0"/>
                  </a:spcAft>
                  <a:buNone/>
                  <a:tabLst>
                    <a:tab pos="90488" algn="l"/>
                  </a:tabLst>
                  <a:defRPr/>
                </a:pPr>
                <a:endParaRPr lang="en-US" alt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81902"/>
                <a:ext cx="11049000" cy="5257800"/>
              </a:xfrm>
              <a:blipFill>
                <a:blip r:embed="rId2"/>
                <a:stretch>
                  <a:fillRect l="-1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74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10515600" cy="473071"/>
          </a:xfrm>
        </p:spPr>
        <p:txBody>
          <a:bodyPr>
            <a:noAutofit/>
          </a:bodyPr>
          <a:lstStyle/>
          <a:p>
            <a:r>
              <a:rPr lang="en-US" altLang="en-US" sz="2400" dirty="0" smtClean="0"/>
              <a:t>Ex 1: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Prove that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1 + 2 + … +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=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/ 2 for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all integers </a:t>
            </a:r>
            <a:r>
              <a:rPr lang="en-US" altLang="en-US" sz="2800" i="1" dirty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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1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en-US" alt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15173"/>
            <a:ext cx="11049000" cy="5814227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Let 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p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) be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1 + 2 + … +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=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/ 2 for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all integers </a:t>
            </a:r>
            <a:r>
              <a:rPr lang="en-US" altLang="en-US" sz="2800" i="1" dirty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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1.</a:t>
            </a:r>
          </a:p>
          <a:p>
            <a:pPr marL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/>
            </a:pPr>
            <a:endParaRPr lang="en-US" altLang="en-US" sz="1000" dirty="0">
              <a:solidFill>
                <a:schemeClr val="accent6"/>
              </a:solidFill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i="1" dirty="0">
                <a:solidFill>
                  <a:srgbClr val="66FF33"/>
                </a:solidFill>
                <a:cs typeface="Times New Roman" pitchFamily="18" charset="0"/>
              </a:rPr>
              <a:t>Base step</a:t>
            </a:r>
            <a:r>
              <a:rPr lang="en-US" altLang="en-US" sz="2800" dirty="0">
                <a:cs typeface="Times New Roman" pitchFamily="18" charset="0"/>
              </a:rPr>
              <a:t>: We show </a:t>
            </a:r>
            <a:r>
              <a:rPr lang="en-US" altLang="en-US" sz="2800" i="1" dirty="0">
                <a:cs typeface="Times New Roman" pitchFamily="18" charset="0"/>
              </a:rPr>
              <a:t>P</a:t>
            </a:r>
            <a:r>
              <a:rPr lang="en-US" altLang="en-US" sz="2800" dirty="0">
                <a:cs typeface="Times New Roman" pitchFamily="18" charset="0"/>
              </a:rPr>
              <a:t>(</a:t>
            </a:r>
            <a:r>
              <a:rPr lang="en-US" altLang="en-US" sz="2800" i="1" dirty="0">
                <a:cs typeface="Times New Roman" pitchFamily="18" charset="0"/>
              </a:rPr>
              <a:t>n</a:t>
            </a:r>
            <a:r>
              <a:rPr lang="en-US" altLang="en-US" sz="2800" dirty="0">
                <a:cs typeface="Times New Roman" pitchFamily="18" charset="0"/>
              </a:rPr>
              <a:t>) for </a:t>
            </a:r>
            <a:r>
              <a:rPr lang="en-US" altLang="en-US" sz="2800" i="1" dirty="0">
                <a:cs typeface="Times New Roman" pitchFamily="18" charset="0"/>
              </a:rPr>
              <a:t>n </a:t>
            </a:r>
            <a:r>
              <a:rPr lang="en-US" altLang="en-US" sz="2800" dirty="0">
                <a:cs typeface="Times New Roman" pitchFamily="18" charset="0"/>
              </a:rPr>
              <a:t>= 1</a:t>
            </a:r>
            <a:r>
              <a:rPr lang="en-US" altLang="en-US" sz="2800" dirty="0" smtClean="0">
                <a:cs typeface="Times New Roman" pitchFamily="18" charset="0"/>
              </a:rPr>
              <a:t>. </a:t>
            </a:r>
            <a:br>
              <a:rPr lang="en-US" altLang="en-US" sz="2800" dirty="0" smtClean="0">
                <a:cs typeface="Times New Roman" pitchFamily="18" charset="0"/>
              </a:rPr>
            </a:br>
            <a:r>
              <a:rPr lang="en-US" altLang="en-US" sz="2800" dirty="0" smtClean="0">
                <a:cs typeface="Times New Roman" pitchFamily="18" charset="0"/>
              </a:rPr>
              <a:t>LHS </a:t>
            </a:r>
            <a:r>
              <a:rPr lang="en-US" altLang="en-US" sz="2800" dirty="0">
                <a:cs typeface="Times New Roman" pitchFamily="18" charset="0"/>
              </a:rPr>
              <a:t>= 1 and RHS = </a:t>
            </a:r>
            <a:r>
              <a:rPr lang="en-US" altLang="en-US" sz="2800" dirty="0" smtClean="0">
                <a:cs typeface="Times New Roman" pitchFamily="18" charset="0"/>
              </a:rPr>
              <a:t>1 (1 + 1) / 2 </a:t>
            </a:r>
            <a:r>
              <a:rPr lang="en-US" altLang="en-US" sz="2800" dirty="0">
                <a:cs typeface="Times New Roman" pitchFamily="18" charset="0"/>
              </a:rPr>
              <a:t>= 1. Thus, 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p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n</a:t>
            </a:r>
            <a:r>
              <a:rPr lang="en-US" altLang="en-US" sz="2800" dirty="0">
                <a:solidFill>
                  <a:srgbClr val="66FF33"/>
                </a:solidFill>
                <a:cs typeface="Times New Roman" pitchFamily="18" charset="0"/>
              </a:rPr>
              <a:t>)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>
                <a:cs typeface="Times New Roman" pitchFamily="18" charset="0"/>
              </a:rPr>
              <a:t>is true for </a:t>
            </a:r>
            <a:r>
              <a:rPr lang="en-US" altLang="en-US" sz="2800" i="1" dirty="0">
                <a:cs typeface="Times New Roman" pitchFamily="18" charset="0"/>
              </a:rPr>
              <a:t>n </a:t>
            </a:r>
            <a:r>
              <a:rPr lang="en-US" altLang="en-US" sz="2800" dirty="0">
                <a:cs typeface="Times New Roman" pitchFamily="18" charset="0"/>
              </a:rPr>
              <a:t>= 1.</a:t>
            </a:r>
          </a:p>
          <a:p>
            <a:pPr marL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endParaRPr lang="en-US" altLang="en-US" sz="1000" dirty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tabLst>
                <a:tab pos="90488" algn="l"/>
              </a:tabLst>
              <a:defRPr/>
            </a:pPr>
            <a:r>
              <a:rPr lang="en-US" altLang="en-US" sz="2800" i="1" dirty="0">
                <a:solidFill>
                  <a:srgbClr val="66FF33"/>
                </a:solidFill>
                <a:cs typeface="Times New Roman" pitchFamily="18" charset="0"/>
              </a:rPr>
              <a:t>Induction step</a:t>
            </a:r>
            <a:r>
              <a:rPr lang="en-US" altLang="en-US" sz="2800" dirty="0">
                <a:cs typeface="Times New Roman" pitchFamily="18" charset="0"/>
              </a:rPr>
              <a:t>: We must show that, for </a:t>
            </a:r>
            <a:r>
              <a:rPr lang="en-US" altLang="en-US" sz="2800" i="1" dirty="0">
                <a:cs typeface="Times New Roman" pitchFamily="18" charset="0"/>
              </a:rPr>
              <a:t>n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>
                <a:cs typeface="Times New Roman" pitchFamily="18" charset="0"/>
                <a:sym typeface="Symbol" pitchFamily="18" charset="2"/>
              </a:rPr>
              <a:t></a:t>
            </a:r>
            <a:r>
              <a:rPr lang="en-US" altLang="en-US" sz="2800" dirty="0">
                <a:cs typeface="Times New Roman" pitchFamily="18" charset="0"/>
              </a:rPr>
              <a:t> 1, </a:t>
            </a:r>
            <a:r>
              <a:rPr lang="en-US" altLang="en-US" sz="2800" i="1" dirty="0">
                <a:cs typeface="Times New Roman" pitchFamily="18" charset="0"/>
              </a:rPr>
              <a:t>P</a:t>
            </a:r>
            <a:r>
              <a:rPr lang="en-US" altLang="en-US" sz="2800" dirty="0">
                <a:cs typeface="Times New Roman" pitchFamily="18" charset="0"/>
              </a:rPr>
              <a:t>(</a:t>
            </a:r>
            <a:r>
              <a:rPr lang="en-US" altLang="en-US" sz="2800" i="1" dirty="0">
                <a:cs typeface="Times New Roman" pitchFamily="18" charset="0"/>
              </a:rPr>
              <a:t>n</a:t>
            </a:r>
            <a:r>
              <a:rPr lang="en-US" altLang="en-US" sz="2800" dirty="0">
                <a:cs typeface="Times New Roman" pitchFamily="18" charset="0"/>
              </a:rPr>
              <a:t>) </a:t>
            </a:r>
            <a:r>
              <a:rPr lang="en-US" altLang="en-US" sz="2800" dirty="0"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i="1" dirty="0" smtClean="0">
                <a:cs typeface="Times New Roman" pitchFamily="18" charset="0"/>
              </a:rPr>
              <a:t>P</a:t>
            </a:r>
            <a:r>
              <a:rPr lang="en-US" altLang="en-US" sz="2800" dirty="0" smtClean="0">
                <a:cs typeface="Times New Roman" pitchFamily="18" charset="0"/>
              </a:rPr>
              <a:t>(</a:t>
            </a:r>
            <a:r>
              <a:rPr lang="en-US" altLang="en-US" sz="2800" i="1" dirty="0" smtClean="0">
                <a:cs typeface="Times New Roman" pitchFamily="18" charset="0"/>
              </a:rPr>
              <a:t>n</a:t>
            </a:r>
            <a:r>
              <a:rPr lang="en-US" altLang="en-US" sz="2800" dirty="0" smtClean="0">
                <a:cs typeface="Times New Roman" pitchFamily="18" charset="0"/>
              </a:rPr>
              <a:t> + 1</a:t>
            </a:r>
            <a:r>
              <a:rPr lang="en-US" altLang="en-US" sz="2800" dirty="0">
                <a:cs typeface="Times New Roman" pitchFamily="18" charset="0"/>
              </a:rPr>
              <a:t>). Thus, we </a:t>
            </a:r>
            <a:r>
              <a:rPr lang="en-US" altLang="en-US" sz="2800" dirty="0" smtClean="0">
                <a:cs typeface="Times New Roman" pitchFamily="18" charset="0"/>
              </a:rPr>
              <a:t>assume </a:t>
            </a:r>
            <a:r>
              <a:rPr lang="en-US" altLang="en-US" sz="2800" i="1" dirty="0">
                <a:cs typeface="Times New Roman" pitchFamily="18" charset="0"/>
              </a:rPr>
              <a:t>P</a:t>
            </a:r>
            <a:r>
              <a:rPr lang="en-US" altLang="en-US" sz="2800" dirty="0">
                <a:cs typeface="Times New Roman" pitchFamily="18" charset="0"/>
              </a:rPr>
              <a:t>(</a:t>
            </a:r>
            <a:r>
              <a:rPr lang="en-US" altLang="en-US" sz="2800" i="1" dirty="0">
                <a:cs typeface="Times New Roman" pitchFamily="18" charset="0"/>
              </a:rPr>
              <a:t>n</a:t>
            </a:r>
            <a:r>
              <a:rPr lang="en-US" altLang="en-US" sz="2800" dirty="0" smtClean="0">
                <a:cs typeface="Times New Roman" pitchFamily="18" charset="0"/>
              </a:rPr>
              <a:t>) is true 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IH</a:t>
            </a:r>
            <a:r>
              <a:rPr lang="en-US" altLang="en-US" sz="2800" dirty="0" smtClean="0">
                <a:cs typeface="Times New Roman" pitchFamily="18" charset="0"/>
              </a:rPr>
              <a:t>). That is: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1 + 2 + … +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=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/ 2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r>
              <a:rPr lang="en-US" altLang="en-US" sz="2800" b="1" dirty="0" smtClean="0">
                <a:cs typeface="Times New Roman" pitchFamily="18" charset="0"/>
              </a:rPr>
              <a:t>(</a:t>
            </a:r>
            <a:r>
              <a:rPr lang="en-US" altLang="en-US" sz="2800" b="1" dirty="0">
                <a:cs typeface="Times New Roman" pitchFamily="18" charset="0"/>
              </a:rPr>
              <a:t>1)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>
                <a:cs typeface="Times New Roman" pitchFamily="18" charset="0"/>
              </a:rPr>
              <a:t>We must show </a:t>
            </a:r>
            <a:r>
              <a:rPr lang="en-US" altLang="en-US" sz="2800" i="1" dirty="0" smtClean="0">
                <a:cs typeface="Times New Roman" pitchFamily="18" charset="0"/>
              </a:rPr>
              <a:t>P</a:t>
            </a:r>
            <a:r>
              <a:rPr lang="en-US" altLang="en-US" sz="2800" dirty="0" smtClean="0">
                <a:cs typeface="Times New Roman" pitchFamily="18" charset="0"/>
              </a:rPr>
              <a:t>(</a:t>
            </a:r>
            <a:r>
              <a:rPr lang="en-US" altLang="en-US" sz="2800" i="1" dirty="0" smtClean="0">
                <a:cs typeface="Times New Roman" pitchFamily="18" charset="0"/>
              </a:rPr>
              <a:t>n</a:t>
            </a:r>
            <a:r>
              <a:rPr lang="en-US" altLang="en-US" sz="2800" dirty="0" smtClean="0">
                <a:cs typeface="Times New Roman" pitchFamily="18" charset="0"/>
              </a:rPr>
              <a:t> + 1</a:t>
            </a:r>
            <a:r>
              <a:rPr lang="en-US" altLang="en-US" sz="2800" dirty="0">
                <a:cs typeface="Times New Roman" pitchFamily="18" charset="0"/>
              </a:rPr>
              <a:t>). That is</a:t>
            </a:r>
            <a:r>
              <a:rPr lang="en-US" altLang="en-US" sz="2800" dirty="0" smtClean="0">
                <a:cs typeface="Times New Roman" pitchFamily="18" charset="0"/>
              </a:rPr>
              <a:t>,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endParaRPr lang="en-US" altLang="en-US" sz="1000" dirty="0">
              <a:cs typeface="Times New Roman" pitchFamily="18" charset="0"/>
            </a:endParaRPr>
          </a:p>
          <a:p>
            <a:pPr marL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1 + 2 + … +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) = 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((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+ 1) / 2</a:t>
            </a:r>
            <a:r>
              <a:rPr lang="pt-BR" altLang="en-US" sz="2800" dirty="0" smtClean="0">
                <a:cs typeface="Times New Roman" pitchFamily="18" charset="0"/>
              </a:rPr>
              <a:t> </a:t>
            </a:r>
            <a:r>
              <a:rPr lang="pt-BR" altLang="en-US" sz="2800" dirty="0">
                <a:solidFill>
                  <a:schemeClr val="tx1"/>
                </a:solidFill>
                <a:cs typeface="Times New Roman" pitchFamily="18" charset="0"/>
              </a:rPr>
              <a:t>= (n + 1</a:t>
            </a:r>
            <a:r>
              <a:rPr lang="pt-BR" altLang="en-US" sz="2800" dirty="0" smtClean="0">
                <a:solidFill>
                  <a:schemeClr val="tx1"/>
                </a:solidFill>
                <a:cs typeface="Times New Roman" pitchFamily="18" charset="0"/>
              </a:rPr>
              <a:t>) (</a:t>
            </a:r>
            <a:r>
              <a:rPr lang="pt-BR" altLang="en-US" sz="2800" dirty="0">
                <a:solidFill>
                  <a:schemeClr val="tx1"/>
                </a:solidFill>
                <a:cs typeface="Times New Roman" pitchFamily="18" charset="0"/>
              </a:rPr>
              <a:t>n + 2</a:t>
            </a:r>
            <a:r>
              <a:rPr lang="pt-BR" altLang="en-US" sz="2800" dirty="0" smtClean="0">
                <a:solidFill>
                  <a:schemeClr val="tx1"/>
                </a:solidFill>
                <a:cs typeface="Times New Roman" pitchFamily="18" charset="0"/>
              </a:rPr>
              <a:t>) / 2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en-US" altLang="en-US" sz="2800" b="1" dirty="0" smtClean="0">
                <a:cs typeface="Times New Roman" pitchFamily="18" charset="0"/>
              </a:rPr>
              <a:t>(</a:t>
            </a:r>
            <a:r>
              <a:rPr lang="en-US" altLang="en-US" sz="2800" b="1" dirty="0">
                <a:cs typeface="Times New Roman" pitchFamily="18" charset="0"/>
              </a:rPr>
              <a:t>2)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endParaRPr lang="en-US" altLang="en-US" sz="1000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 smtClean="0">
                <a:cs typeface="Times New Roman" pitchFamily="18" charset="0"/>
              </a:rPr>
              <a:t>LHS </a:t>
            </a:r>
            <a:r>
              <a:rPr lang="en-US" altLang="en-US" sz="2800" dirty="0">
                <a:cs typeface="Times New Roman" pitchFamily="18" charset="0"/>
              </a:rPr>
              <a:t>of </a:t>
            </a:r>
            <a:r>
              <a:rPr lang="pt-BR" altLang="en-US" sz="2800" dirty="0">
                <a:cs typeface="Times New Roman" pitchFamily="18" charset="0"/>
              </a:rPr>
              <a:t>Equation </a:t>
            </a:r>
            <a:r>
              <a:rPr lang="pt-BR" altLang="en-US" sz="2800" b="1" dirty="0">
                <a:cs typeface="Times New Roman" pitchFamily="18" charset="0"/>
              </a:rPr>
              <a:t>(2)</a:t>
            </a:r>
            <a:r>
              <a:rPr lang="en-US" altLang="en-US" sz="2800" dirty="0">
                <a:cs typeface="Times New Roman" pitchFamily="18" charset="0"/>
              </a:rPr>
              <a:t> =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1 + 2 + … +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+ (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 + 1</a:t>
            </a:r>
            <a:r>
              <a:rPr lang="en-US" altLang="en-US" sz="2800" dirty="0">
                <a:solidFill>
                  <a:srgbClr val="66FF33"/>
                </a:solidFill>
                <a:cs typeface="Times New Roman" pitchFamily="18" charset="0"/>
              </a:rPr>
              <a:t>) = 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 + 1) / 2 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+ (</a:t>
            </a:r>
            <a:r>
              <a:rPr lang="en-US" altLang="en-US" sz="2800" i="1" dirty="0" smtClean="0">
                <a:solidFill>
                  <a:srgbClr val="66FF33"/>
                </a:solidFill>
                <a:cs typeface="Times New Roman" pitchFamily="18" charset="0"/>
              </a:rPr>
              <a:t>n</a:t>
            </a:r>
            <a:r>
              <a:rPr lang="en-US" altLang="en-US" sz="2800" dirty="0" smtClean="0">
                <a:solidFill>
                  <a:srgbClr val="66FF33"/>
                </a:solidFill>
                <a:cs typeface="Times New Roman" pitchFamily="18" charset="0"/>
              </a:rPr>
              <a:t> + 1</a:t>
            </a:r>
            <a:r>
              <a:rPr lang="en-US" altLang="en-US" sz="2800" dirty="0">
                <a:solidFill>
                  <a:srgbClr val="66FF33"/>
                </a:solidFill>
                <a:cs typeface="Times New Roman" pitchFamily="18" charset="0"/>
              </a:rPr>
              <a:t>), </a:t>
            </a:r>
            <a:endParaRPr lang="en-US" altLang="en-US" sz="2800" dirty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endParaRPr lang="en-US" altLang="en-US" sz="1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 smtClean="0">
                <a:solidFill>
                  <a:schemeClr val="tx1"/>
                </a:solidFill>
                <a:cs typeface="Times New Roman" pitchFamily="18" charset="0"/>
              </a:rPr>
              <a:t>where 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the sum of the first </a:t>
            </a:r>
            <a:r>
              <a:rPr lang="en-US" altLang="en-US" sz="2800" i="1" dirty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terms on the LHS is replaced by the RHS of Equation </a:t>
            </a:r>
            <a:r>
              <a:rPr lang="en-US" altLang="en-US" sz="2800" b="1" dirty="0">
                <a:solidFill>
                  <a:schemeClr val="tx1"/>
                </a:solidFill>
                <a:cs typeface="Times New Roman" pitchFamily="18" charset="0"/>
              </a:rPr>
              <a:t>(1)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. </a:t>
            </a:r>
            <a:endParaRPr lang="en-US" altLang="en-US" sz="28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endParaRPr lang="en-US" altLang="en-US" sz="1000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  <a:tabLst>
                <a:tab pos="90488" algn="l"/>
              </a:tabLst>
              <a:defRPr/>
            </a:pPr>
            <a:r>
              <a:rPr lang="en-US" altLang="en-US" sz="2800" dirty="0" smtClean="0">
                <a:cs typeface="Times New Roman" pitchFamily="18" charset="0"/>
              </a:rPr>
              <a:t>The </a:t>
            </a:r>
            <a:r>
              <a:rPr lang="en-US" altLang="en-US" sz="2800" dirty="0">
                <a:cs typeface="Times New Roman" pitchFamily="18" charset="0"/>
              </a:rPr>
              <a:t>l</a:t>
            </a:r>
            <a:r>
              <a:rPr lang="pt-BR" altLang="en-US" sz="2800" dirty="0">
                <a:cs typeface="Times New Roman" pitchFamily="18" charset="0"/>
              </a:rPr>
              <a:t>atter expression = (</a:t>
            </a:r>
            <a:r>
              <a:rPr lang="pt-BR" altLang="en-US" sz="2800" i="1" dirty="0" smtClean="0">
                <a:cs typeface="Times New Roman" pitchFamily="18" charset="0"/>
              </a:rPr>
              <a:t>n</a:t>
            </a:r>
            <a:r>
              <a:rPr lang="pt-BR" altLang="en-US" sz="2800" dirty="0" smtClean="0">
                <a:cs typeface="Times New Roman" pitchFamily="18" charset="0"/>
              </a:rPr>
              <a:t> + 1) (</a:t>
            </a:r>
            <a:r>
              <a:rPr lang="pt-BR" altLang="en-US" sz="2800" i="1" dirty="0" smtClean="0">
                <a:cs typeface="Times New Roman" pitchFamily="18" charset="0"/>
              </a:rPr>
              <a:t>n </a:t>
            </a:r>
            <a:r>
              <a:rPr lang="pt-BR" altLang="en-US" sz="2800" dirty="0" smtClean="0">
                <a:cs typeface="Times New Roman" pitchFamily="18" charset="0"/>
              </a:rPr>
              <a:t>/ 2 + 1</a:t>
            </a:r>
            <a:r>
              <a:rPr lang="pt-BR" altLang="en-US" sz="2800" dirty="0">
                <a:cs typeface="Times New Roman" pitchFamily="18" charset="0"/>
              </a:rPr>
              <a:t>) = (</a:t>
            </a:r>
            <a:r>
              <a:rPr lang="pt-BR" altLang="en-US" sz="2800" i="1" dirty="0" smtClean="0">
                <a:cs typeface="Times New Roman" pitchFamily="18" charset="0"/>
              </a:rPr>
              <a:t>n</a:t>
            </a:r>
            <a:r>
              <a:rPr lang="pt-BR" altLang="en-US" sz="2800" dirty="0" smtClean="0">
                <a:cs typeface="Times New Roman" pitchFamily="18" charset="0"/>
              </a:rPr>
              <a:t> + 1) (</a:t>
            </a:r>
            <a:r>
              <a:rPr lang="pt-BR" altLang="en-US" sz="2800" i="1" dirty="0" smtClean="0">
                <a:cs typeface="Times New Roman" pitchFamily="18" charset="0"/>
              </a:rPr>
              <a:t>n </a:t>
            </a:r>
            <a:r>
              <a:rPr lang="pt-BR" altLang="en-US" sz="2800" dirty="0" smtClean="0">
                <a:cs typeface="Times New Roman" pitchFamily="18" charset="0"/>
              </a:rPr>
              <a:t>/ 2 + 2 / 2</a:t>
            </a:r>
            <a:r>
              <a:rPr lang="pt-BR" altLang="en-US" sz="2800" dirty="0">
                <a:cs typeface="Times New Roman" pitchFamily="18" charset="0"/>
              </a:rPr>
              <a:t>) </a:t>
            </a:r>
            <a:r>
              <a:rPr lang="pt-BR" altLang="en-US" sz="2800" dirty="0" smtClean="0">
                <a:cs typeface="Times New Roman" pitchFamily="18" charset="0"/>
              </a:rPr>
              <a:t/>
            </a:r>
            <a:br>
              <a:rPr lang="pt-BR" altLang="en-US" sz="2800" dirty="0" smtClean="0">
                <a:cs typeface="Times New Roman" pitchFamily="18" charset="0"/>
              </a:rPr>
            </a:br>
            <a:r>
              <a:rPr lang="pt-BR" altLang="en-US" sz="2800" dirty="0" smtClean="0">
                <a:cs typeface="Times New Roman" pitchFamily="18" charset="0"/>
              </a:rPr>
              <a:t>= </a:t>
            </a:r>
            <a:r>
              <a:rPr lang="pt-BR" altLang="en-US" sz="2800" dirty="0">
                <a:cs typeface="Times New Roman" pitchFamily="18" charset="0"/>
              </a:rPr>
              <a:t>(</a:t>
            </a:r>
            <a:r>
              <a:rPr lang="pt-BR" altLang="en-US" sz="2800" i="1" dirty="0" smtClean="0">
                <a:cs typeface="Times New Roman" pitchFamily="18" charset="0"/>
              </a:rPr>
              <a:t>n</a:t>
            </a:r>
            <a:r>
              <a:rPr lang="pt-BR" altLang="en-US" sz="2800" dirty="0" smtClean="0">
                <a:cs typeface="Times New Roman" pitchFamily="18" charset="0"/>
              </a:rPr>
              <a:t> + 1) (</a:t>
            </a:r>
            <a:r>
              <a:rPr lang="pt-BR" altLang="en-US" sz="2800" i="1" dirty="0" smtClean="0">
                <a:cs typeface="Times New Roman" pitchFamily="18" charset="0"/>
              </a:rPr>
              <a:t>n</a:t>
            </a:r>
            <a:r>
              <a:rPr lang="pt-BR" altLang="en-US" sz="2800" dirty="0" smtClean="0">
                <a:cs typeface="Times New Roman" pitchFamily="18" charset="0"/>
              </a:rPr>
              <a:t> + 2) / 2 </a:t>
            </a:r>
            <a:r>
              <a:rPr lang="pt-BR" altLang="en-US" sz="2800" dirty="0">
                <a:cs typeface="Times New Roman" pitchFamily="18" charset="0"/>
              </a:rPr>
              <a:t>= RHS of Equation </a:t>
            </a:r>
            <a:r>
              <a:rPr lang="ar-SA" altLang="en-US" sz="2800" b="1" dirty="0">
                <a:cs typeface="Times New Roman" pitchFamily="18" charset="0"/>
              </a:rPr>
              <a:t>‎</a:t>
            </a:r>
            <a:r>
              <a:rPr lang="en-US" altLang="en-US" sz="2800" b="1" dirty="0">
                <a:cs typeface="Times New Roman" pitchFamily="18" charset="0"/>
              </a:rPr>
              <a:t>(2)</a:t>
            </a:r>
            <a:r>
              <a:rPr lang="en-US" altLang="en-US" sz="2800" dirty="0">
                <a:cs typeface="Times New Roman" pitchFamily="18" charset="0"/>
              </a:rPr>
              <a:t>.</a:t>
            </a: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53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1214</Words>
  <Application>Microsoft Office PowerPoint</Application>
  <PresentationFormat>Widescreen</PresentationFormat>
  <Paragraphs>207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MS PGothic</vt:lpstr>
      <vt:lpstr>MS PGothic</vt:lpstr>
      <vt:lpstr>Arial</vt:lpstr>
      <vt:lpstr>Calibri</vt:lpstr>
      <vt:lpstr>Cambria</vt:lpstr>
      <vt:lpstr>Cambria Math</vt:lpstr>
      <vt:lpstr>Candara</vt:lpstr>
      <vt:lpstr>Gulim</vt:lpstr>
      <vt:lpstr>Symbol</vt:lpstr>
      <vt:lpstr>Times New Roman</vt:lpstr>
      <vt:lpstr>Wingdings</vt:lpstr>
      <vt:lpstr>1.3PropositionalEquivalences</vt:lpstr>
      <vt:lpstr>5.1 Mathematical Induction</vt:lpstr>
      <vt:lpstr>Structure of a Proof by Induction</vt:lpstr>
      <vt:lpstr>Structure of a Proof by Induction</vt:lpstr>
      <vt:lpstr>Structure of a Proof by Induction</vt:lpstr>
      <vt:lpstr>Why Induction Proof is Valid</vt:lpstr>
      <vt:lpstr>Why Induction Proof is Valid</vt:lpstr>
      <vt:lpstr>Why Induction Proof is Valid</vt:lpstr>
      <vt:lpstr>Example 1</vt:lpstr>
      <vt:lpstr>Ex 1: Prove that 1 + 2 + … + n = n (n + 1) / 2 for all integers n  1.</vt:lpstr>
      <vt:lpstr>Induction Proof – Example 2</vt:lpstr>
      <vt:lpstr>Induction Proof – Example 2 – Cont.</vt:lpstr>
      <vt:lpstr>Induction Proof – Example 3</vt:lpstr>
      <vt:lpstr>Example 3 (Cont.):</vt:lpstr>
      <vt:lpstr>Induction Proof – Example 4</vt:lpstr>
      <vt:lpstr>Ex: 5: Use induction to show that 2n &lt; n! for n ≥ 4.</vt:lpstr>
      <vt:lpstr>Ex 6: Prove that n3 – n is divisible by 3 for all integers n ≥ 1.</vt:lpstr>
      <vt:lpstr>Ex 7</vt:lpstr>
      <vt:lpstr>Induction Proof – Example 7 (Cont.)</vt:lpstr>
      <vt:lpstr>Template for Proofs by Mathematical Induction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2018-11-04T05:34:38Z</dcterms:modified>
</cp:coreProperties>
</file>