
<file path=[Content_Types].xml><?xml version="1.0" encoding="utf-8"?>
<Types xmlns="http://schemas.openxmlformats.org/package/2006/content-types">
  <Default Extension="bin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4852" r:id="rId1"/>
  </p:sldMasterIdLst>
  <p:notesMasterIdLst>
    <p:notesMasterId r:id="rId33"/>
  </p:notesMasterIdLst>
  <p:handoutMasterIdLst>
    <p:handoutMasterId r:id="rId34"/>
  </p:handoutMasterIdLst>
  <p:sldIdLst>
    <p:sldId id="737" r:id="rId2"/>
    <p:sldId id="784" r:id="rId3"/>
    <p:sldId id="785" r:id="rId4"/>
    <p:sldId id="786" r:id="rId5"/>
    <p:sldId id="787" r:id="rId6"/>
    <p:sldId id="788" r:id="rId7"/>
    <p:sldId id="789" r:id="rId8"/>
    <p:sldId id="790" r:id="rId9"/>
    <p:sldId id="791" r:id="rId10"/>
    <p:sldId id="792" r:id="rId11"/>
    <p:sldId id="793" r:id="rId12"/>
    <p:sldId id="794" r:id="rId13"/>
    <p:sldId id="795" r:id="rId14"/>
    <p:sldId id="796" r:id="rId15"/>
    <p:sldId id="797" r:id="rId16"/>
    <p:sldId id="798" r:id="rId17"/>
    <p:sldId id="799" r:id="rId18"/>
    <p:sldId id="800" r:id="rId19"/>
    <p:sldId id="801" r:id="rId20"/>
    <p:sldId id="802" r:id="rId21"/>
    <p:sldId id="805" r:id="rId22"/>
    <p:sldId id="804" r:id="rId23"/>
    <p:sldId id="803" r:id="rId24"/>
    <p:sldId id="806" r:id="rId25"/>
    <p:sldId id="807" r:id="rId26"/>
    <p:sldId id="819" r:id="rId27"/>
    <p:sldId id="814" r:id="rId28"/>
    <p:sldId id="810" r:id="rId29"/>
    <p:sldId id="818" r:id="rId30"/>
    <p:sldId id="811" r:id="rId31"/>
    <p:sldId id="817" r:id="rId32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FF33FF"/>
    <a:srgbClr val="93E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58" autoAdjust="0"/>
    <p:restoredTop sz="90886" autoAdjust="0"/>
  </p:normalViewPr>
  <p:slideViewPr>
    <p:cSldViewPr>
      <p:cViewPr varScale="1">
        <p:scale>
          <a:sx n="97" d="100"/>
          <a:sy n="97" d="100"/>
        </p:scale>
        <p:origin x="690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3192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136816E-B12D-4CB4-A266-AF1FBE0E7F1A}" type="datetimeFigureOut">
              <a:rPr lang="en-US" altLang="en-US"/>
              <a:pPr/>
              <a:t>11/20/2018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34124CB-47EF-4106-A264-9DEF324101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43661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9084439-0D0F-418E-9CB5-95291BE95D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41732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084439-0D0F-418E-9CB5-95291BE95DF1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10998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8C280C31-A771-407E-9C18-EB1B2E45ACF7}" type="slidenum">
              <a:rPr lang="en-US" sz="1200"/>
              <a:pPr/>
              <a:t>11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5691978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E1562F3-6C9D-4681-ADE7-B23EB7B3F0D0}" type="slidenum">
              <a:rPr lang="en-US" sz="1200"/>
              <a:pPr/>
              <a:t>12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7418718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16F3021-CB08-4DE6-BD84-AD7A1FD70493}" type="slidenum">
              <a:rPr lang="en-US" sz="1200"/>
              <a:pPr/>
              <a:t>13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997792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68D8B09-A004-4EA8-8AB2-62D851627CD2}" type="slidenum">
              <a:rPr lang="en-US" sz="1200"/>
              <a:pPr/>
              <a:t>14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3606565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C874A6F-0350-4FEA-ABD0-747BE3A6294C}" type="slidenum">
              <a:rPr lang="en-US" sz="1200"/>
              <a:pPr/>
              <a:t>15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84054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C874A6F-0350-4FEA-ABD0-747BE3A6294C}" type="slidenum">
              <a:rPr lang="en-US" sz="1200"/>
              <a:pPr/>
              <a:t>16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3200275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0E7CB3CE-0433-45AB-9732-35026AC4EBE2}" type="slidenum">
              <a:rPr lang="en-US" sz="1200"/>
              <a:pPr/>
              <a:t>17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7985756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11BF482-D068-48D4-A794-BD170846720F}" type="slidenum">
              <a:rPr lang="en-US" sz="1200"/>
              <a:pPr/>
              <a:t>18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4452365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233776E-4813-413D-A710-69D65B461BC2}" type="slidenum">
              <a:rPr lang="en-US" sz="1200"/>
              <a:pPr/>
              <a:t>19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9196881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A587D3-B051-4443-8B7A-BD049F8DFB35}" type="slidenum">
              <a:rPr lang="en-US" sz="1200"/>
              <a:pPr/>
              <a:t>21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440869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4AF1CD3-C7CF-4FE0-97B5-4EC64CAE31B5}" type="slidenum">
              <a:rPr lang="en-US" sz="1200"/>
              <a:pPr/>
              <a:t>3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7124717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3945BE4-95E7-4EA1-B73C-52CE9951D1C3}" type="slidenum">
              <a:rPr lang="en-US" sz="1200"/>
              <a:pPr/>
              <a:t>22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5047294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7AEDAE7-F904-4DE3-947D-0FBBBAACFE1C}" type="slidenum">
              <a:rPr lang="en-US" sz="1200"/>
              <a:pPr/>
              <a:t>23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439490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59AAE86-2774-408E-83CB-971B2F2BE5B6}" type="slidenum">
              <a:rPr lang="en-US" sz="1200"/>
              <a:pPr/>
              <a:t>24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426293954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BD420B3-CC5D-4451-9A04-A53D7D54C1BD}" type="slidenum">
              <a:rPr lang="en-US" sz="1200"/>
              <a:pPr/>
              <a:t>25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45841065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084439-0D0F-418E-9CB5-95291BE95DF1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738940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084439-0D0F-418E-9CB5-95291BE95DF1}" type="slidenum">
              <a:rPr lang="en-US" altLang="en-US" smtClean="0"/>
              <a:pPr/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160800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CB7EEAB-C006-425A-B835-37CDDCC76AE4}" type="slidenum">
              <a:rPr lang="en-US" sz="1200"/>
              <a:pPr/>
              <a:t>28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49795075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CB7EEAB-C006-425A-B835-37CDDCC76AE4}" type="slidenum">
              <a:rPr lang="en-US" sz="1200"/>
              <a:pPr/>
              <a:t>29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8945521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0076DF57-9AD7-4A0A-BABE-CF3EB76529B6}" type="slidenum">
              <a:rPr lang="en-US" sz="1200"/>
              <a:pPr/>
              <a:t>30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82718806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0076DF57-9AD7-4A0A-BABE-CF3EB76529B6}" type="slidenum">
              <a:rPr lang="en-US" sz="1200"/>
              <a:pPr/>
              <a:t>31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9492641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DBE5DE0-CB5A-457B-B374-66A14C37677E}" type="slidenum">
              <a:rPr lang="en-US" sz="1200"/>
              <a:pPr/>
              <a:t>4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8142610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955A33C-9E39-4BCC-A959-C6B2F4F7363F}" type="slidenum">
              <a:rPr lang="en-US" sz="1200"/>
              <a:pPr/>
              <a:t>5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682469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955A33C-9E39-4BCC-A959-C6B2F4F7363F}" type="slidenum">
              <a:rPr lang="en-US" sz="1200"/>
              <a:pPr/>
              <a:t>6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677351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BA4DACB-451D-4B75-84D2-6C2CA423925C}" type="slidenum">
              <a:rPr lang="en-US" sz="1200"/>
              <a:pPr/>
              <a:t>7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0076646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4E6CB12C-45F9-4265-9FEA-F9DCC4F59A4F}" type="slidenum">
              <a:rPr lang="en-US" sz="1200"/>
              <a:pPr/>
              <a:t>8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5596170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8AD29F5-D719-47A5-AA1D-677975D77ECE}" type="slidenum">
              <a:rPr lang="en-US" sz="1200"/>
              <a:pPr/>
              <a:t>9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2977327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0BF84476-F8D2-464F-8D75-EFE7EA7735E0}" type="slidenum">
              <a:rPr lang="en-US" sz="1200"/>
              <a:pPr/>
              <a:t>10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983139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FFFF00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41579598-0F41-4B07-8F67-2EDCC10AE48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3038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A4AEE-E31E-4E03-94CD-D36D7E70D10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2531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5E0E-39EB-4ED0-A1C6-A65E10F8FE6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1824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84188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2353"/>
            <a:ext cx="10515600" cy="4876800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</a:defRPr>
            </a:lvl1pPr>
            <a:lvl2pPr>
              <a:defRPr sz="3600">
                <a:solidFill>
                  <a:schemeClr val="tx1"/>
                </a:solidFill>
              </a:defRPr>
            </a:lvl2pPr>
            <a:lvl3pPr>
              <a:defRPr sz="3200">
                <a:solidFill>
                  <a:srgbClr val="FFFF00"/>
                </a:solidFill>
              </a:defRPr>
            </a:lvl3pPr>
            <a:lvl4pPr>
              <a:defRPr sz="2800">
                <a:solidFill>
                  <a:srgbClr val="FFFF00"/>
                </a:solidFill>
              </a:defRPr>
            </a:lvl4pPr>
            <a:lvl5pPr>
              <a:defRPr sz="28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3EA9A468-A168-48C4-B46A-E65448296BC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1796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FF00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00092732-E7B7-4F2D-B403-4A973E416F6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0323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756539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01051"/>
            <a:ext cx="5181600" cy="4875912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</a:defRPr>
            </a:lvl1pPr>
            <a:lvl2pPr>
              <a:defRPr sz="3600">
                <a:solidFill>
                  <a:srgbClr val="FFFF00"/>
                </a:solidFill>
              </a:defRPr>
            </a:lvl2pPr>
            <a:lvl3pPr>
              <a:defRPr sz="3200">
                <a:solidFill>
                  <a:srgbClr val="FFFF00"/>
                </a:solidFill>
              </a:defRPr>
            </a:lvl3pPr>
            <a:lvl4pPr>
              <a:defRPr sz="2800">
                <a:solidFill>
                  <a:srgbClr val="FFFF00"/>
                </a:solidFill>
              </a:defRPr>
            </a:lvl4pPr>
            <a:lvl5pPr>
              <a:defRPr sz="28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051"/>
            <a:ext cx="5181600" cy="4875912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</a:defRPr>
            </a:lvl1pPr>
            <a:lvl2pPr>
              <a:defRPr sz="3600">
                <a:solidFill>
                  <a:srgbClr val="FFFF00"/>
                </a:solidFill>
              </a:defRPr>
            </a:lvl2pPr>
            <a:lvl3pPr>
              <a:defRPr sz="3200">
                <a:solidFill>
                  <a:srgbClr val="FFFF00"/>
                </a:solidFill>
              </a:defRPr>
            </a:lvl3pPr>
            <a:lvl4pPr>
              <a:defRPr sz="2800">
                <a:solidFill>
                  <a:srgbClr val="FFFF00"/>
                </a:solidFill>
              </a:defRPr>
            </a:lvl4pPr>
            <a:lvl5pPr>
              <a:defRPr sz="28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86D3403C-B054-4D04-8D65-A571BCEA10A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8397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72257"/>
            <a:ext cx="10515600" cy="788448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FF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rgbClr val="FFFF00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FF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rgbClr val="FFFF00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76EA9AEA-03EA-40A7-A400-7FE5056880F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9618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CD20-C8F3-40BD-8F93-95AEED967F3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9128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93AB-D3D1-4896-8588-60FD89AFCAA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9050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>
            <a:normAutofit/>
          </a:bodyPr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1906-11DD-4088-9FB9-64508063C9A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8188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C89F4-18D2-4DF8-BDD5-C2343397E9B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8695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11016"/>
            <a:ext cx="10515600" cy="7958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102785"/>
            <a:ext cx="10515600" cy="5074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30205" y="115098"/>
            <a:ext cx="707571" cy="365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fld id="{AA82E760-EFD3-40D4-A833-DFA9C651A27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56968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853" r:id="rId1"/>
    <p:sldLayoutId id="2147484854" r:id="rId2"/>
    <p:sldLayoutId id="2147484855" r:id="rId3"/>
    <p:sldLayoutId id="2147484856" r:id="rId4"/>
    <p:sldLayoutId id="2147484857" r:id="rId5"/>
    <p:sldLayoutId id="2147484858" r:id="rId6"/>
    <p:sldLayoutId id="2147484859" r:id="rId7"/>
    <p:sldLayoutId id="2147484860" r:id="rId8"/>
    <p:sldLayoutId id="2147484861" r:id="rId9"/>
    <p:sldLayoutId id="2147484862" r:id="rId10"/>
    <p:sldLayoutId id="2147484863" r:id="rId1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bin"/><Relationship Id="rId3" Type="http://schemas.openxmlformats.org/officeDocument/2006/relationships/audio" Target="../media/audio1.bin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microsoft.com/office/2007/relationships/hdphoto" Target="../media/hdphoto2.wdp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6.1 </a:t>
            </a:r>
            <a:r>
              <a:rPr lang="en-US" dirty="0"/>
              <a:t>The </a:t>
            </a:r>
            <a:r>
              <a:rPr lang="en-US" dirty="0" smtClean="0"/>
              <a:t>Basics </a:t>
            </a:r>
            <a:r>
              <a:rPr lang="en-US" dirty="0"/>
              <a:t>of Counting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10000"/>
            <a:ext cx="9144000" cy="2133600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Credit</a:t>
            </a:r>
          </a:p>
          <a:p>
            <a:pPr>
              <a:spcBef>
                <a:spcPct val="0"/>
              </a:spcBef>
            </a:pPr>
            <a:r>
              <a:rPr lang="en-US" sz="2800" dirty="0">
                <a:solidFill>
                  <a:schemeClr val="tx1"/>
                </a:solidFill>
              </a:rPr>
              <a:t>Ming-</a:t>
            </a:r>
            <a:r>
              <a:rPr lang="en-US" sz="2800" dirty="0" err="1">
                <a:solidFill>
                  <a:schemeClr val="tx1"/>
                </a:solidFill>
              </a:rPr>
              <a:t>Hsuan</a:t>
            </a:r>
            <a:r>
              <a:rPr lang="en-US" sz="2800" dirty="0">
                <a:solidFill>
                  <a:schemeClr val="tx1"/>
                </a:solidFill>
              </a:rPr>
              <a:t> Yang, Richard </a:t>
            </a:r>
            <a:r>
              <a:rPr lang="en-US" sz="2800" dirty="0" err="1">
                <a:solidFill>
                  <a:schemeClr val="tx1"/>
                </a:solidFill>
              </a:rPr>
              <a:t>Scherl</a:t>
            </a:r>
            <a:endParaRPr lang="en-US" sz="2800" dirty="0">
              <a:solidFill>
                <a:schemeClr val="tx1"/>
              </a:solidFill>
            </a:endParaRPr>
          </a:p>
          <a:p>
            <a:pPr>
              <a:spcBef>
                <a:spcPct val="0"/>
              </a:spcBef>
            </a:pPr>
            <a:r>
              <a:rPr lang="en-US" sz="2800" dirty="0" err="1">
                <a:solidFill>
                  <a:schemeClr val="tx1"/>
                </a:solidFill>
              </a:rPr>
              <a:t>Mehrdad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Nojoumian</a:t>
            </a:r>
            <a:r>
              <a:rPr lang="en-US" sz="2800" dirty="0">
                <a:solidFill>
                  <a:schemeClr val="tx1"/>
                </a:solidFill>
              </a:rPr>
              <a:t>, Marc </a:t>
            </a:r>
            <a:r>
              <a:rPr lang="en-US" sz="2800" dirty="0" err="1">
                <a:solidFill>
                  <a:schemeClr val="tx1"/>
                </a:solidFill>
              </a:rPr>
              <a:t>Pomplun</a:t>
            </a:r>
            <a:r>
              <a:rPr lang="en-US" sz="2800" dirty="0">
                <a:solidFill>
                  <a:schemeClr val="tx1"/>
                </a:solidFill>
              </a:rPr>
              <a:t>, </a:t>
            </a:r>
          </a:p>
          <a:p>
            <a:pPr>
              <a:spcBef>
                <a:spcPct val="0"/>
              </a:spcBef>
            </a:pPr>
            <a:r>
              <a:rPr lang="en-US" sz="2800" dirty="0">
                <a:solidFill>
                  <a:schemeClr val="tx1"/>
                </a:solidFill>
              </a:rPr>
              <a:t>Paul </a:t>
            </a:r>
            <a:r>
              <a:rPr lang="en-US" sz="2800" dirty="0" err="1">
                <a:solidFill>
                  <a:schemeClr val="tx1"/>
                </a:solidFill>
              </a:rPr>
              <a:t>Artola</a:t>
            </a:r>
            <a:r>
              <a:rPr lang="en-US" sz="2800" dirty="0">
                <a:solidFill>
                  <a:schemeClr val="tx1"/>
                </a:solidFill>
              </a:rPr>
              <a:t>, </a:t>
            </a:r>
            <a:r>
              <a:rPr lang="en-US" sz="2800" dirty="0" err="1">
                <a:solidFill>
                  <a:schemeClr val="tx1"/>
                </a:solidFill>
              </a:rPr>
              <a:t>Asim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Altwijri</a:t>
            </a:r>
            <a:r>
              <a:rPr lang="en-US" sz="2800" dirty="0" smtClean="0">
                <a:solidFill>
                  <a:schemeClr val="tx1"/>
                </a:solidFill>
              </a:rPr>
              <a:t>, </a:t>
            </a:r>
            <a:endParaRPr lang="en-US" sz="2800" dirty="0">
              <a:solidFill>
                <a:schemeClr val="tx1"/>
              </a:solidFill>
            </a:endParaRPr>
          </a:p>
          <a:p>
            <a:pPr>
              <a:spcBef>
                <a:spcPct val="0"/>
              </a:spcBef>
            </a:pPr>
            <a:r>
              <a:rPr lang="en-US" sz="2800" dirty="0" smtClean="0">
                <a:solidFill>
                  <a:schemeClr val="tx1"/>
                </a:solidFill>
              </a:rPr>
              <a:t>Husni Al-Muhtaseb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79598-0F41-4B07-8F67-2EDCC10AE481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638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Counting functions</a:t>
            </a:r>
            <a:endParaRPr lang="en-US" dirty="0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How many functions are there from a set with </a:t>
            </a:r>
            <a:r>
              <a:rPr lang="en-US" i="1" dirty="0" smtClean="0">
                <a:solidFill>
                  <a:schemeClr val="tx1"/>
                </a:solidFill>
              </a:rPr>
              <a:t>m</a:t>
            </a:r>
            <a:r>
              <a:rPr lang="en-US" dirty="0" smtClean="0"/>
              <a:t> elements to a set with </a:t>
            </a:r>
            <a:r>
              <a:rPr lang="en-US" i="1" dirty="0" smtClean="0">
                <a:solidFill>
                  <a:schemeClr val="tx1"/>
                </a:solidFill>
              </a:rPr>
              <a:t>n</a:t>
            </a:r>
            <a:r>
              <a:rPr lang="en-US" dirty="0" smtClean="0"/>
              <a:t> elements?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 function corresponds to a choice of one of the </a:t>
            </a:r>
            <a:r>
              <a:rPr lang="en-US" i="1" dirty="0" smtClean="0"/>
              <a:t>n</a:t>
            </a:r>
            <a:r>
              <a:rPr lang="en-US" dirty="0" smtClean="0">
                <a:solidFill>
                  <a:schemeClr val="tx1"/>
                </a:solidFill>
              </a:rPr>
              <a:t> elements in the codomain for each of the </a:t>
            </a:r>
            <a:r>
              <a:rPr lang="en-US" i="1" dirty="0" smtClean="0"/>
              <a:t>m</a:t>
            </a:r>
            <a:r>
              <a:rPr lang="en-US" dirty="0" smtClean="0">
                <a:solidFill>
                  <a:schemeClr val="tx1"/>
                </a:solidFill>
              </a:rPr>
              <a:t> elements in the </a:t>
            </a:r>
            <a:r>
              <a:rPr lang="en-US" dirty="0">
                <a:solidFill>
                  <a:schemeClr val="tx1"/>
                </a:solidFill>
              </a:rPr>
              <a:t>domain 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rgbClr val="66FF33"/>
                </a:solidFill>
              </a:rPr>
              <a:t>That is</a:t>
            </a:r>
            <a:r>
              <a:rPr lang="en-US" dirty="0">
                <a:solidFill>
                  <a:srgbClr val="66FF33"/>
                </a:solidFill>
              </a:rPr>
              <a:t>, </a:t>
            </a:r>
            <a:r>
              <a:rPr lang="en-US" dirty="0" smtClean="0">
                <a:solidFill>
                  <a:srgbClr val="66FF33"/>
                </a:solidFill>
              </a:rPr>
              <a:t>for </a:t>
            </a:r>
            <a:r>
              <a:rPr lang="en-US" dirty="0">
                <a:solidFill>
                  <a:srgbClr val="66FF33"/>
                </a:solidFill>
              </a:rPr>
              <a:t>each of the </a:t>
            </a:r>
            <a:r>
              <a:rPr lang="en-US" i="1" dirty="0" smtClean="0">
                <a:solidFill>
                  <a:schemeClr val="tx1"/>
                </a:solidFill>
              </a:rPr>
              <a:t>m</a:t>
            </a:r>
            <a:r>
              <a:rPr lang="en-US" dirty="0" smtClean="0">
                <a:solidFill>
                  <a:srgbClr val="66FF33"/>
                </a:solidFill>
              </a:rPr>
              <a:t> </a:t>
            </a:r>
            <a:r>
              <a:rPr lang="en-US" dirty="0">
                <a:solidFill>
                  <a:srgbClr val="66FF33"/>
                </a:solidFill>
              </a:rPr>
              <a:t>elements of </a:t>
            </a:r>
            <a:r>
              <a:rPr lang="en-US" dirty="0" smtClean="0">
                <a:solidFill>
                  <a:srgbClr val="66FF33"/>
                </a:solidFill>
              </a:rPr>
              <a:t>the domain </a:t>
            </a:r>
            <a:r>
              <a:rPr lang="en-US" dirty="0">
                <a:solidFill>
                  <a:srgbClr val="66FF33"/>
                </a:solidFill>
              </a:rPr>
              <a:t>there are </a:t>
            </a:r>
            <a:r>
              <a:rPr lang="en-US" i="1" dirty="0" smtClean="0">
                <a:solidFill>
                  <a:schemeClr val="tx1"/>
                </a:solidFill>
              </a:rPr>
              <a:t>n</a:t>
            </a:r>
            <a:r>
              <a:rPr lang="en-US" dirty="0" smtClean="0">
                <a:solidFill>
                  <a:srgbClr val="66FF33"/>
                </a:solidFill>
              </a:rPr>
              <a:t> </a:t>
            </a:r>
            <a:r>
              <a:rPr lang="en-US" dirty="0">
                <a:solidFill>
                  <a:srgbClr val="66FF33"/>
                </a:solidFill>
              </a:rPr>
              <a:t>choices of elements of </a:t>
            </a:r>
            <a:r>
              <a:rPr lang="en-US" dirty="0" smtClean="0">
                <a:solidFill>
                  <a:srgbClr val="66FF33"/>
                </a:solidFill>
              </a:rPr>
              <a:t>the codomain</a:t>
            </a:r>
          </a:p>
          <a:p>
            <a:r>
              <a:rPr lang="en-US" dirty="0" smtClean="0"/>
              <a:t>Hence, by product rule there are </a:t>
            </a:r>
            <a:br>
              <a:rPr lang="en-US" dirty="0" smtClean="0"/>
            </a:br>
            <a:r>
              <a:rPr lang="en-US" i="1" dirty="0" smtClean="0">
                <a:solidFill>
                  <a:schemeClr val="tx1"/>
                </a:solidFill>
              </a:rPr>
              <a:t>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  <a:ea typeface="Cambria Math" panose="02040503050406030204" pitchFamily="18" charset="0"/>
                <a:cs typeface="Cambria Math" panose="02040503050406030204" pitchFamily="18" charset="0"/>
              </a:rPr>
              <a:t>∙ </a:t>
            </a:r>
            <a:r>
              <a:rPr lang="en-US" i="1" dirty="0" smtClean="0">
                <a:solidFill>
                  <a:schemeClr val="tx1"/>
                </a:solidFill>
              </a:rPr>
              <a:t>n</a:t>
            </a:r>
            <a:r>
              <a:rPr lang="en-US" dirty="0" smtClean="0">
                <a:solidFill>
                  <a:schemeClr val="tx1"/>
                </a:solidFill>
                <a:ea typeface="Cambria Math" panose="02040503050406030204" pitchFamily="18" charset="0"/>
                <a:cs typeface="Cambria Math" panose="02040503050406030204" pitchFamily="18" charset="0"/>
              </a:rPr>
              <a:t> </a:t>
            </a:r>
            <a:r>
              <a:rPr lang="en-US" dirty="0">
                <a:solidFill>
                  <a:schemeClr val="tx1"/>
                </a:solidFill>
                <a:ea typeface="Cambria Math" panose="02040503050406030204" pitchFamily="18" charset="0"/>
                <a:cs typeface="Cambria Math" panose="02040503050406030204" pitchFamily="18" charset="0"/>
              </a:rPr>
              <a:t>∙</a:t>
            </a:r>
            <a:r>
              <a:rPr lang="en-US" dirty="0" smtClean="0">
                <a:solidFill>
                  <a:schemeClr val="tx1"/>
                </a:solidFill>
              </a:rPr>
              <a:t> … </a:t>
            </a:r>
            <a:r>
              <a:rPr lang="en-US" dirty="0" smtClean="0">
                <a:solidFill>
                  <a:schemeClr val="tx1"/>
                </a:solidFill>
                <a:ea typeface="Cambria Math" panose="02040503050406030204" pitchFamily="18" charset="0"/>
                <a:cs typeface="Cambria Math" panose="02040503050406030204" pitchFamily="18" charset="0"/>
              </a:rPr>
              <a:t>∙ </a:t>
            </a:r>
            <a:r>
              <a:rPr lang="en-US" i="1" dirty="0" smtClean="0">
                <a:solidFill>
                  <a:schemeClr val="tx1"/>
                </a:solidFill>
                <a:ea typeface="Cambria Math" panose="02040503050406030204" pitchFamily="18" charset="0"/>
                <a:cs typeface="Cambria Math" panose="02040503050406030204" pitchFamily="18" charset="0"/>
              </a:rPr>
              <a:t>n</a:t>
            </a:r>
            <a:r>
              <a:rPr lang="en-US" dirty="0" smtClean="0">
                <a:solidFill>
                  <a:schemeClr val="tx1"/>
                </a:solidFill>
                <a:ea typeface="Cambria Math" panose="02040503050406030204" pitchFamily="18" charset="0"/>
                <a:cs typeface="Cambria Math" panose="02040503050406030204" pitchFamily="18" charset="0"/>
              </a:rPr>
              <a:t> = </a:t>
            </a:r>
            <a:r>
              <a:rPr lang="en-US" i="1" dirty="0" smtClean="0">
                <a:solidFill>
                  <a:schemeClr val="tx1"/>
                </a:solidFill>
                <a:ea typeface="Cambria Math" panose="02040503050406030204" pitchFamily="18" charset="0"/>
                <a:cs typeface="Cambria Math" panose="02040503050406030204" pitchFamily="18" charset="0"/>
              </a:rPr>
              <a:t>n</a:t>
            </a:r>
            <a:r>
              <a:rPr lang="en-US" i="1" baseline="30000" dirty="0" smtClean="0">
                <a:solidFill>
                  <a:schemeClr val="tx1"/>
                </a:solidFill>
                <a:ea typeface="Cambria Math" panose="02040503050406030204" pitchFamily="18" charset="0"/>
                <a:cs typeface="Cambria Math" panose="02040503050406030204" pitchFamily="18" charset="0"/>
              </a:rPr>
              <a:t>m</a:t>
            </a:r>
            <a:r>
              <a:rPr lang="en-US" dirty="0" smtClean="0">
                <a:solidFill>
                  <a:schemeClr val="tx1"/>
                </a:solidFill>
                <a:ea typeface="Cambria Math" panose="02040503050406030204" pitchFamily="18" charset="0"/>
                <a:cs typeface="Cambria Math" panose="02040503050406030204" pitchFamily="18" charset="0"/>
              </a:rPr>
              <a:t> </a:t>
            </a:r>
            <a:r>
              <a:rPr lang="en-US" dirty="0" smtClean="0">
                <a:ea typeface="Cambria Math" panose="02040503050406030204" pitchFamily="18" charset="0"/>
                <a:cs typeface="Cambria Math" panose="02040503050406030204" pitchFamily="18" charset="0"/>
              </a:rPr>
              <a:t>functions from a set with </a:t>
            </a:r>
            <a:r>
              <a:rPr lang="en-US" i="1" dirty="0" smtClean="0">
                <a:solidFill>
                  <a:schemeClr val="tx1"/>
                </a:solidFill>
                <a:ea typeface="Cambria Math" panose="02040503050406030204" pitchFamily="18" charset="0"/>
                <a:cs typeface="Cambria Math" panose="02040503050406030204" pitchFamily="18" charset="0"/>
              </a:rPr>
              <a:t>m</a:t>
            </a:r>
            <a:r>
              <a:rPr lang="en-US" dirty="0" smtClean="0">
                <a:ea typeface="Cambria Math" panose="02040503050406030204" pitchFamily="18" charset="0"/>
                <a:cs typeface="Cambria Math" panose="02040503050406030204" pitchFamily="18" charset="0"/>
              </a:rPr>
              <a:t> elements to one with </a:t>
            </a:r>
            <a:r>
              <a:rPr lang="en-US" i="1" dirty="0" smtClean="0">
                <a:solidFill>
                  <a:schemeClr val="tx1"/>
                </a:solidFill>
                <a:ea typeface="Cambria Math" panose="02040503050406030204" pitchFamily="18" charset="0"/>
                <a:cs typeface="Cambria Math" panose="02040503050406030204" pitchFamily="18" charset="0"/>
              </a:rPr>
              <a:t>n</a:t>
            </a:r>
            <a:r>
              <a:rPr lang="en-US" dirty="0" smtClean="0">
                <a:ea typeface="Cambria Math" panose="02040503050406030204" pitchFamily="18" charset="0"/>
                <a:cs typeface="Cambria Math" panose="02040503050406030204" pitchFamily="18" charset="0"/>
              </a:rPr>
              <a:t> elements</a:t>
            </a:r>
          </a:p>
          <a:p>
            <a:r>
              <a:rPr lang="en-US" dirty="0">
                <a:solidFill>
                  <a:schemeClr val="tx1"/>
                </a:solidFill>
              </a:rPr>
              <a:t>For example, there are 5</a:t>
            </a:r>
            <a:r>
              <a:rPr lang="en-US" baseline="30000" dirty="0">
                <a:solidFill>
                  <a:schemeClr val="tx1"/>
                </a:solidFill>
              </a:rPr>
              <a:t>3</a:t>
            </a:r>
            <a:r>
              <a:rPr lang="en-US" dirty="0">
                <a:solidFill>
                  <a:schemeClr val="tx1"/>
                </a:solidFill>
              </a:rPr>
              <a:t> = 125 </a:t>
            </a:r>
            <a:r>
              <a:rPr lang="en-US" dirty="0" smtClean="0">
                <a:solidFill>
                  <a:schemeClr val="tx1"/>
                </a:solidFill>
              </a:rPr>
              <a:t>different functions </a:t>
            </a:r>
            <a:r>
              <a:rPr lang="en-US" dirty="0">
                <a:solidFill>
                  <a:schemeClr val="tx1"/>
                </a:solidFill>
              </a:rPr>
              <a:t>from a set with </a:t>
            </a:r>
            <a:r>
              <a:rPr lang="en-US" dirty="0"/>
              <a:t>three</a:t>
            </a:r>
            <a:r>
              <a:rPr lang="en-US" dirty="0">
                <a:solidFill>
                  <a:schemeClr val="tx1"/>
                </a:solidFill>
              </a:rPr>
              <a:t> elements to a set with </a:t>
            </a:r>
            <a:r>
              <a:rPr lang="en-US" dirty="0"/>
              <a:t>five</a:t>
            </a:r>
            <a:r>
              <a:rPr lang="en-US" dirty="0">
                <a:solidFill>
                  <a:schemeClr val="tx1"/>
                </a:solidFill>
              </a:rPr>
              <a:t> elements.</a:t>
            </a:r>
            <a:endParaRPr lang="en-US" dirty="0" smtClean="0">
              <a:solidFill>
                <a:schemeClr val="tx1"/>
              </a:solidFill>
              <a:ea typeface="Cambria Math" panose="02040503050406030204" pitchFamily="18" charset="0"/>
              <a:cs typeface="Cambria Math" panose="020405030504060302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2566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Counting one-to-one functions</a:t>
            </a:r>
            <a:endParaRPr lang="en-US" dirty="0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How many one-to-one functions are there from a set with </a:t>
            </a:r>
            <a:r>
              <a:rPr lang="en-US" sz="2800" i="1" dirty="0">
                <a:solidFill>
                  <a:schemeClr val="tx1"/>
                </a:solidFill>
              </a:rPr>
              <a:t>m</a:t>
            </a:r>
            <a:r>
              <a:rPr lang="en-US" sz="2800" dirty="0"/>
              <a:t> elements to one with </a:t>
            </a:r>
            <a:r>
              <a:rPr lang="en-US" sz="2800" i="1" dirty="0">
                <a:solidFill>
                  <a:schemeClr val="tx1"/>
                </a:solidFill>
              </a:rPr>
              <a:t>n</a:t>
            </a:r>
            <a:r>
              <a:rPr lang="en-US" sz="2800" dirty="0"/>
              <a:t> elements?</a:t>
            </a:r>
          </a:p>
          <a:p>
            <a:r>
              <a:rPr lang="en-US" sz="2800" dirty="0">
                <a:solidFill>
                  <a:schemeClr val="tx1"/>
                </a:solidFill>
              </a:rPr>
              <a:t>First note that when </a:t>
            </a:r>
            <a:r>
              <a:rPr lang="en-US" sz="2800" i="1" dirty="0" smtClean="0"/>
              <a:t>m</a:t>
            </a:r>
            <a:r>
              <a:rPr lang="en-US" sz="2800" dirty="0" smtClean="0"/>
              <a:t> &gt; </a:t>
            </a:r>
            <a:r>
              <a:rPr lang="en-US" sz="2800" i="1" dirty="0" smtClean="0"/>
              <a:t>n</a:t>
            </a:r>
            <a:r>
              <a:rPr lang="en-US" sz="2800" dirty="0" smtClean="0"/>
              <a:t> </a:t>
            </a:r>
            <a:r>
              <a:rPr lang="en-US" sz="2800" dirty="0">
                <a:solidFill>
                  <a:schemeClr val="tx1"/>
                </a:solidFill>
              </a:rPr>
              <a:t>there are no one-to-one functions from a set with </a:t>
            </a:r>
            <a:r>
              <a:rPr lang="en-US" sz="2800" i="1" dirty="0"/>
              <a:t>m</a:t>
            </a:r>
            <a:r>
              <a:rPr lang="en-US" sz="2800" dirty="0">
                <a:solidFill>
                  <a:schemeClr val="tx1"/>
                </a:solidFill>
              </a:rPr>
              <a:t> elements to one with </a:t>
            </a:r>
            <a:r>
              <a:rPr lang="en-US" sz="2800" i="1" dirty="0"/>
              <a:t>n</a:t>
            </a:r>
            <a:r>
              <a:rPr lang="en-US" sz="2800" dirty="0">
                <a:solidFill>
                  <a:schemeClr val="tx1"/>
                </a:solidFill>
              </a:rPr>
              <a:t> elements</a:t>
            </a:r>
          </a:p>
          <a:p>
            <a:r>
              <a:rPr lang="en-US" sz="2800" dirty="0"/>
              <a:t>Let </a:t>
            </a:r>
            <a:r>
              <a:rPr lang="en-US" sz="2800" i="1" dirty="0" smtClean="0">
                <a:solidFill>
                  <a:schemeClr val="tx1"/>
                </a:solidFill>
              </a:rPr>
              <a:t>m</a:t>
            </a:r>
            <a:r>
              <a:rPr lang="en-US" sz="2800" dirty="0" smtClean="0">
                <a:solidFill>
                  <a:schemeClr val="tx1"/>
                </a:solidFill>
              </a:rPr>
              <a:t> ≤ </a:t>
            </a:r>
            <a:r>
              <a:rPr lang="en-US" sz="2800" i="1" dirty="0" smtClean="0">
                <a:solidFill>
                  <a:schemeClr val="tx1"/>
                </a:solidFill>
              </a:rPr>
              <a:t>n</a:t>
            </a:r>
            <a:r>
              <a:rPr lang="en-US" sz="2800" dirty="0"/>
              <a:t>. Suppose the elements in the domain are </a:t>
            </a:r>
            <a:r>
              <a:rPr lang="en-US" sz="2800" i="1" dirty="0">
                <a:solidFill>
                  <a:schemeClr val="tx1"/>
                </a:solidFill>
              </a:rPr>
              <a:t>a</a:t>
            </a:r>
            <a:r>
              <a:rPr lang="en-US" sz="2800" baseline="-25000" dirty="0">
                <a:solidFill>
                  <a:schemeClr val="tx1"/>
                </a:solidFill>
              </a:rPr>
              <a:t>1</a:t>
            </a:r>
            <a:r>
              <a:rPr lang="en-US" sz="2800" dirty="0">
                <a:solidFill>
                  <a:schemeClr val="tx1"/>
                </a:solidFill>
              </a:rPr>
              <a:t>, </a:t>
            </a:r>
            <a:r>
              <a:rPr lang="en-US" sz="2800" i="1" dirty="0">
                <a:solidFill>
                  <a:schemeClr val="tx1"/>
                </a:solidFill>
              </a:rPr>
              <a:t>a</a:t>
            </a:r>
            <a:r>
              <a:rPr lang="en-US" sz="2800" baseline="-25000" dirty="0">
                <a:solidFill>
                  <a:schemeClr val="tx1"/>
                </a:solidFill>
              </a:rPr>
              <a:t>2</a:t>
            </a:r>
            <a:r>
              <a:rPr lang="en-US" sz="2800" dirty="0">
                <a:solidFill>
                  <a:schemeClr val="tx1"/>
                </a:solidFill>
              </a:rPr>
              <a:t>, …, </a:t>
            </a:r>
            <a:r>
              <a:rPr lang="en-US" sz="2800" i="1" dirty="0">
                <a:solidFill>
                  <a:schemeClr val="tx1"/>
                </a:solidFill>
              </a:rPr>
              <a:t>a</a:t>
            </a:r>
            <a:r>
              <a:rPr lang="en-US" sz="2800" i="1" baseline="-25000" dirty="0">
                <a:solidFill>
                  <a:schemeClr val="tx1"/>
                </a:solidFill>
              </a:rPr>
              <a:t>m</a:t>
            </a:r>
            <a:r>
              <a:rPr lang="en-US" sz="2800" dirty="0"/>
              <a:t>. There are </a:t>
            </a:r>
            <a:r>
              <a:rPr lang="en-US" sz="2800" i="1" dirty="0">
                <a:solidFill>
                  <a:schemeClr val="tx1"/>
                </a:solidFill>
              </a:rPr>
              <a:t>n</a:t>
            </a:r>
            <a:r>
              <a:rPr lang="en-US" sz="2800" dirty="0"/>
              <a:t> ways to choose the value for the value at </a:t>
            </a:r>
            <a:r>
              <a:rPr lang="en-US" sz="2800" i="1" dirty="0">
                <a:solidFill>
                  <a:schemeClr val="tx1"/>
                </a:solidFill>
              </a:rPr>
              <a:t>a</a:t>
            </a:r>
            <a:r>
              <a:rPr lang="en-US" sz="2800" baseline="-25000" dirty="0">
                <a:solidFill>
                  <a:schemeClr val="tx1"/>
                </a:solidFill>
              </a:rPr>
              <a:t>1</a:t>
            </a:r>
          </a:p>
          <a:p>
            <a:r>
              <a:rPr lang="en-US" sz="2800" dirty="0">
                <a:solidFill>
                  <a:schemeClr val="tx1"/>
                </a:solidFill>
              </a:rPr>
              <a:t>As the function is one-to-one, the value of the function at </a:t>
            </a:r>
            <a:r>
              <a:rPr lang="en-US" sz="2800" i="1" dirty="0"/>
              <a:t>a</a:t>
            </a:r>
            <a:r>
              <a:rPr lang="en-US" sz="2800" baseline="-25000" dirty="0"/>
              <a:t>2</a:t>
            </a:r>
            <a:r>
              <a:rPr lang="en-US" sz="2800" dirty="0">
                <a:solidFill>
                  <a:schemeClr val="tx1"/>
                </a:solidFill>
              </a:rPr>
              <a:t> can be picked in </a:t>
            </a:r>
            <a:r>
              <a:rPr lang="en-US" sz="2800" i="1" dirty="0" smtClean="0"/>
              <a:t>n </a:t>
            </a:r>
            <a:r>
              <a:rPr lang="en-US" sz="2800" dirty="0" smtClean="0"/>
              <a:t>- 1 </a:t>
            </a:r>
            <a:r>
              <a:rPr lang="en-US" sz="2800" dirty="0">
                <a:solidFill>
                  <a:schemeClr val="tx1"/>
                </a:solidFill>
              </a:rPr>
              <a:t>ways (the value used for </a:t>
            </a:r>
            <a:r>
              <a:rPr lang="en-US" sz="2800" i="1" dirty="0"/>
              <a:t>a</a:t>
            </a:r>
            <a:r>
              <a:rPr lang="en-US" sz="2800" baseline="-25000" dirty="0"/>
              <a:t>1</a:t>
            </a:r>
            <a:r>
              <a:rPr lang="en-US" sz="2800" dirty="0">
                <a:solidFill>
                  <a:schemeClr val="tx1"/>
                </a:solidFill>
              </a:rPr>
              <a:t> cannot be used again)</a:t>
            </a:r>
          </a:p>
          <a:p>
            <a:r>
              <a:rPr lang="en-US" sz="2800" dirty="0"/>
              <a:t>Using the product rule, there are </a:t>
            </a:r>
            <a:r>
              <a:rPr lang="en-US" sz="2800" i="1" dirty="0" smtClean="0">
                <a:solidFill>
                  <a:schemeClr val="tx1"/>
                </a:solidFill>
              </a:rPr>
              <a:t>n </a:t>
            </a:r>
            <a:r>
              <a:rPr lang="en-US" sz="2800" dirty="0" smtClean="0">
                <a:solidFill>
                  <a:schemeClr val="tx1"/>
                </a:solidFill>
              </a:rPr>
              <a:t>(</a:t>
            </a:r>
            <a:r>
              <a:rPr lang="en-US" sz="2800" i="1" dirty="0" smtClean="0">
                <a:solidFill>
                  <a:schemeClr val="tx1"/>
                </a:solidFill>
              </a:rPr>
              <a:t>n </a:t>
            </a:r>
            <a:r>
              <a:rPr lang="en-US" sz="2800" dirty="0" smtClean="0">
                <a:solidFill>
                  <a:schemeClr val="tx1"/>
                </a:solidFill>
              </a:rPr>
              <a:t>- 1) (</a:t>
            </a:r>
            <a:r>
              <a:rPr lang="en-US" sz="2800" i="1" dirty="0" smtClean="0">
                <a:solidFill>
                  <a:schemeClr val="tx1"/>
                </a:solidFill>
              </a:rPr>
              <a:t>n </a:t>
            </a:r>
            <a:r>
              <a:rPr lang="en-US" sz="2800" dirty="0" smtClean="0">
                <a:solidFill>
                  <a:schemeClr val="tx1"/>
                </a:solidFill>
              </a:rPr>
              <a:t>- 2) … (</a:t>
            </a:r>
            <a:r>
              <a:rPr lang="en-US" sz="2800" i="1" dirty="0" smtClean="0">
                <a:solidFill>
                  <a:schemeClr val="tx1"/>
                </a:solidFill>
              </a:rPr>
              <a:t>n </a:t>
            </a:r>
            <a:r>
              <a:rPr lang="en-US" sz="2800" dirty="0" smtClean="0">
                <a:solidFill>
                  <a:schemeClr val="tx1"/>
                </a:solidFill>
              </a:rPr>
              <a:t>– </a:t>
            </a:r>
            <a:r>
              <a:rPr lang="en-US" sz="2800" i="1" dirty="0" smtClean="0">
                <a:solidFill>
                  <a:schemeClr val="tx1"/>
                </a:solidFill>
              </a:rPr>
              <a:t>m </a:t>
            </a:r>
            <a:r>
              <a:rPr lang="en-US" sz="2800" dirty="0" smtClean="0">
                <a:solidFill>
                  <a:schemeClr val="tx1"/>
                </a:solidFill>
              </a:rPr>
              <a:t>+ 1</a:t>
            </a:r>
            <a:r>
              <a:rPr lang="en-US" sz="2800" dirty="0">
                <a:solidFill>
                  <a:schemeClr val="tx1"/>
                </a:solidFill>
              </a:rPr>
              <a:t>)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one-to-one </a:t>
            </a:r>
            <a:r>
              <a:rPr lang="en-US" sz="2800" dirty="0"/>
              <a:t>functions from a set with </a:t>
            </a:r>
            <a:r>
              <a:rPr lang="en-US" sz="2800" i="1" dirty="0">
                <a:solidFill>
                  <a:schemeClr val="tx1"/>
                </a:solidFill>
              </a:rPr>
              <a:t>m</a:t>
            </a:r>
            <a:r>
              <a:rPr lang="en-US" sz="2800" dirty="0"/>
              <a:t> elements to one with </a:t>
            </a:r>
            <a:r>
              <a:rPr lang="en-US" sz="2800" i="1" dirty="0">
                <a:solidFill>
                  <a:schemeClr val="tx1"/>
                </a:solidFill>
              </a:rPr>
              <a:t>n</a:t>
            </a:r>
            <a:r>
              <a:rPr lang="en-US" sz="2800" dirty="0"/>
              <a:t> elements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5446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a set with 3 elements to one with 5 elements, there are 5 </a:t>
            </a:r>
            <a:r>
              <a:rPr lang="en-US" dirty="0" smtClean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× 4 × 3 = 60 one-to-one functions</a:t>
            </a:r>
            <a:endParaRPr 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220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format of telephone numbers in north America is specified by a numbering plan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It consists of 10 digits, with 3-digit area code,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3-digit office code and 4-digit station code</a:t>
            </a:r>
          </a:p>
          <a:p>
            <a:r>
              <a:rPr lang="en-US" dirty="0" smtClean="0"/>
              <a:t>Each digit can take one form of</a:t>
            </a:r>
          </a:p>
          <a:p>
            <a:pPr lvl="1"/>
            <a:r>
              <a:rPr lang="en-US" dirty="0" smtClean="0"/>
              <a:t>X: 0, 1, …, 9 </a:t>
            </a:r>
          </a:p>
          <a:p>
            <a:pPr lvl="1"/>
            <a:r>
              <a:rPr lang="en-US" dirty="0" smtClean="0"/>
              <a:t>N: 2, 3, …, 9</a:t>
            </a:r>
          </a:p>
          <a:p>
            <a:pPr lvl="1"/>
            <a:r>
              <a:rPr lang="en-US" dirty="0" smtClean="0"/>
              <a:t>Y: 0, 1</a:t>
            </a:r>
          </a:p>
          <a:p>
            <a:pPr>
              <a:buFont typeface="Arial" panose="020B0604020202020204" pitchFamily="34" charset="0"/>
              <a:buNone/>
            </a:pPr>
            <a:endParaRPr lang="en-US" dirty="0" smtClean="0"/>
          </a:p>
          <a:p>
            <a:pPr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13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8534401" y="3810000"/>
            <a:ext cx="2903376" cy="5847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NYX</a:t>
            </a:r>
            <a:r>
              <a:rPr lang="en-US" sz="3200" dirty="0">
                <a:latin typeface="Cambria" panose="02040503050406030204" pitchFamily="18" charset="0"/>
              </a:rPr>
              <a:t>-</a:t>
            </a:r>
            <a:r>
              <a:rPr 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NNX</a:t>
            </a:r>
            <a:r>
              <a:rPr lang="en-US" sz="3200" dirty="0">
                <a:latin typeface="Cambria" panose="02040503050406030204" pitchFamily="18" charset="0"/>
              </a:rPr>
              <a:t>-</a:t>
            </a:r>
            <a:r>
              <a:rPr 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XXXX</a:t>
            </a:r>
          </a:p>
        </p:txBody>
      </p:sp>
      <p:sp>
        <p:nvSpPr>
          <p:cNvPr id="6" name="Rectangle 5"/>
          <p:cNvSpPr/>
          <p:nvPr/>
        </p:nvSpPr>
        <p:spPr>
          <a:xfrm>
            <a:off x="8534401" y="4404801"/>
            <a:ext cx="2903376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66FF33"/>
                </a:solidFill>
                <a:latin typeface="Cambria" panose="02040503050406030204" pitchFamily="18" charset="0"/>
              </a:rPr>
              <a:t>NXX</a:t>
            </a:r>
            <a:r>
              <a:rPr lang="en-US" sz="3200" dirty="0" smtClean="0">
                <a:latin typeface="Cambria" panose="02040503050406030204" pitchFamily="18" charset="0"/>
              </a:rPr>
              <a:t>-</a:t>
            </a:r>
            <a:r>
              <a:rPr lang="en-US" sz="3200" dirty="0" smtClean="0">
                <a:solidFill>
                  <a:srgbClr val="66FF33"/>
                </a:solidFill>
                <a:latin typeface="Cambria" panose="02040503050406030204" pitchFamily="18" charset="0"/>
              </a:rPr>
              <a:t>NXX</a:t>
            </a:r>
            <a:r>
              <a:rPr lang="en-US" sz="3200" dirty="0">
                <a:latin typeface="Cambria" panose="02040503050406030204" pitchFamily="18" charset="0"/>
              </a:rPr>
              <a:t>-</a:t>
            </a:r>
            <a:r>
              <a:rPr lang="en-US" sz="3200" dirty="0" smtClean="0">
                <a:solidFill>
                  <a:srgbClr val="66FF33"/>
                </a:solidFill>
                <a:latin typeface="Cambria" panose="02040503050406030204" pitchFamily="18" charset="0"/>
              </a:rPr>
              <a:t>XXXX</a:t>
            </a:r>
            <a:endParaRPr lang="en-US" sz="3200" dirty="0">
              <a:solidFill>
                <a:srgbClr val="66FF33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5982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In the old plan, the formats for area code, office code, and station code were NYX, NNX, and XXXX, respectively</a:t>
            </a:r>
          </a:p>
          <a:p>
            <a:r>
              <a:rPr lang="en-US" sz="2800" dirty="0">
                <a:solidFill>
                  <a:schemeClr val="tx1"/>
                </a:solidFill>
              </a:rPr>
              <a:t>So the phone numbers had </a:t>
            </a:r>
            <a:r>
              <a:rPr lang="en-US" sz="2800" dirty="0">
                <a:solidFill>
                  <a:srgbClr val="66FF33"/>
                </a:solidFill>
              </a:rPr>
              <a:t>NYX</a:t>
            </a:r>
            <a:r>
              <a:rPr lang="en-US" sz="2800" dirty="0">
                <a:solidFill>
                  <a:schemeClr val="tx1"/>
                </a:solidFill>
              </a:rPr>
              <a:t>-</a:t>
            </a:r>
            <a:r>
              <a:rPr lang="en-US" sz="2800" dirty="0">
                <a:solidFill>
                  <a:srgbClr val="66FF33"/>
                </a:solidFill>
              </a:rPr>
              <a:t>NNX</a:t>
            </a:r>
            <a:r>
              <a:rPr lang="en-US" sz="2800" dirty="0">
                <a:solidFill>
                  <a:schemeClr val="tx1"/>
                </a:solidFill>
              </a:rPr>
              <a:t>-</a:t>
            </a:r>
            <a:r>
              <a:rPr lang="en-US" sz="2800" dirty="0">
                <a:solidFill>
                  <a:srgbClr val="66FF33"/>
                </a:solidFill>
              </a:rPr>
              <a:t>XXXX</a:t>
            </a:r>
          </a:p>
          <a:p>
            <a:r>
              <a:rPr lang="en-US" sz="2800" dirty="0"/>
              <a:t>NYX: </a:t>
            </a:r>
            <a:r>
              <a:rPr lang="en-US" sz="2800" dirty="0" smtClean="0"/>
              <a:t>8 </a:t>
            </a:r>
            <a:r>
              <a:rPr lang="en-US" sz="2800" dirty="0" smtClean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× 2 × 10 = 160 </a:t>
            </a: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area codes </a:t>
            </a:r>
          </a:p>
          <a:p>
            <a:r>
              <a:rPr lang="en-US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NNX: </a:t>
            </a:r>
            <a:r>
              <a:rPr lang="en-US" sz="2800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8</a:t>
            </a:r>
            <a:r>
              <a:rPr lang="en-US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 × </a:t>
            </a:r>
            <a:r>
              <a:rPr lang="en-US" sz="2800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8</a:t>
            </a:r>
            <a:r>
              <a:rPr lang="en-US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 × </a:t>
            </a:r>
            <a:r>
              <a:rPr lang="en-US" sz="2800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10 = 640 </a:t>
            </a:r>
            <a:r>
              <a:rPr lang="en-US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office codes</a:t>
            </a:r>
          </a:p>
          <a:p>
            <a:r>
              <a:rPr lang="en-US" sz="2800" dirty="0" smtClean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XXXX:10</a:t>
            </a: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 × </a:t>
            </a:r>
            <a:r>
              <a:rPr lang="en-US" sz="2800" dirty="0" smtClean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10</a:t>
            </a: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 × </a:t>
            </a:r>
            <a:r>
              <a:rPr lang="en-US" sz="2800" dirty="0" smtClean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10</a:t>
            </a: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 × </a:t>
            </a:r>
            <a:r>
              <a:rPr lang="en-US" sz="2800" dirty="0" smtClean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10 = 10,000 </a:t>
            </a: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station codes</a:t>
            </a:r>
          </a:p>
          <a:p>
            <a:r>
              <a:rPr lang="en-US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So, there are </a:t>
            </a:r>
            <a:r>
              <a:rPr lang="en-US" sz="2800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160</a:t>
            </a:r>
            <a:r>
              <a:rPr lang="en-US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 × </a:t>
            </a:r>
            <a:r>
              <a:rPr lang="en-US" sz="2800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640</a:t>
            </a:r>
            <a:r>
              <a:rPr lang="en-US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 × </a:t>
            </a:r>
            <a:r>
              <a:rPr lang="en-US" sz="2800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10,000  =  </a:t>
            </a:r>
            <a:r>
              <a:rPr lang="en-US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1,024,000,000 phone numbers 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7413" name="TextBox 1"/>
          <p:cNvSpPr txBox="1">
            <a:spLocks noChangeArrowheads="1"/>
          </p:cNvSpPr>
          <p:nvPr/>
        </p:nvSpPr>
        <p:spPr bwMode="auto">
          <a:xfrm>
            <a:off x="7391400" y="2318719"/>
            <a:ext cx="414568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/>
            <a:r>
              <a:rPr lang="en-US" sz="2800" dirty="0">
                <a:latin typeface="Cambria" panose="02040503050406030204" pitchFamily="18" charset="0"/>
              </a:rPr>
              <a:t>X: 0, 1, …, </a:t>
            </a:r>
            <a:r>
              <a:rPr lang="en-US" sz="2800" dirty="0" smtClean="0">
                <a:latin typeface="Cambria" panose="02040503050406030204" pitchFamily="18" charset="0"/>
              </a:rPr>
              <a:t>9 </a:t>
            </a:r>
            <a:r>
              <a:rPr 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(10 Digits) </a:t>
            </a:r>
            <a:endParaRPr lang="en-US" sz="2800" dirty="0">
              <a:solidFill>
                <a:srgbClr val="FFFF00"/>
              </a:solidFill>
              <a:latin typeface="Cambria" panose="02040503050406030204" pitchFamily="18" charset="0"/>
            </a:endParaRPr>
          </a:p>
          <a:p>
            <a:pPr lvl="1"/>
            <a:r>
              <a:rPr lang="en-US" sz="2800" dirty="0">
                <a:latin typeface="Cambria" panose="02040503050406030204" pitchFamily="18" charset="0"/>
              </a:rPr>
              <a:t>N: 2, 3, …, </a:t>
            </a:r>
            <a:r>
              <a:rPr lang="en-US" sz="2800" dirty="0" smtClean="0">
                <a:latin typeface="Cambria" panose="02040503050406030204" pitchFamily="18" charset="0"/>
              </a:rPr>
              <a:t>9 </a:t>
            </a:r>
            <a:r>
              <a:rPr 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(8 Digits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) </a:t>
            </a:r>
            <a:endParaRPr lang="en-US" sz="2800" dirty="0">
              <a:latin typeface="Cambria" panose="02040503050406030204" pitchFamily="18" charset="0"/>
            </a:endParaRPr>
          </a:p>
          <a:p>
            <a:pPr lvl="1"/>
            <a:r>
              <a:rPr lang="en-US" sz="2800" dirty="0">
                <a:latin typeface="Cambria" panose="02040503050406030204" pitchFamily="18" charset="0"/>
              </a:rPr>
              <a:t>Y: 0, </a:t>
            </a:r>
            <a:r>
              <a:rPr lang="en-US" sz="2800" dirty="0" smtClean="0">
                <a:latin typeface="Cambria" panose="02040503050406030204" pitchFamily="18" charset="0"/>
              </a:rPr>
              <a:t>1 	       </a:t>
            </a:r>
            <a:r>
              <a:rPr 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(2 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Digits) </a:t>
            </a: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1915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201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102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In the new plan, the formats for area code, office code, and station code are NXX, NXX, and XXXX, respectively</a:t>
            </a:r>
          </a:p>
          <a:p>
            <a:r>
              <a:rPr lang="en-US" sz="2800" dirty="0">
                <a:solidFill>
                  <a:schemeClr val="tx1"/>
                </a:solidFill>
              </a:rPr>
              <a:t>So the phone numbers had </a:t>
            </a:r>
            <a:r>
              <a:rPr lang="en-US" sz="2800" dirty="0">
                <a:solidFill>
                  <a:srgbClr val="66FF33"/>
                </a:solidFill>
              </a:rPr>
              <a:t>NXX</a:t>
            </a:r>
            <a:r>
              <a:rPr lang="en-US" sz="2800" dirty="0">
                <a:solidFill>
                  <a:schemeClr val="tx1"/>
                </a:solidFill>
              </a:rPr>
              <a:t>-</a:t>
            </a:r>
            <a:r>
              <a:rPr lang="en-US" sz="2800" dirty="0">
                <a:solidFill>
                  <a:srgbClr val="66FF33"/>
                </a:solidFill>
              </a:rPr>
              <a:t>NXX</a:t>
            </a:r>
            <a:r>
              <a:rPr lang="en-US" sz="2800" dirty="0">
                <a:solidFill>
                  <a:schemeClr val="tx1"/>
                </a:solidFill>
              </a:rPr>
              <a:t>-</a:t>
            </a:r>
            <a:r>
              <a:rPr lang="en-US" sz="2800" dirty="0">
                <a:solidFill>
                  <a:srgbClr val="66FF33"/>
                </a:solidFill>
              </a:rPr>
              <a:t>XXXX</a:t>
            </a:r>
          </a:p>
          <a:p>
            <a:r>
              <a:rPr lang="en-US" sz="2800" dirty="0"/>
              <a:t>NXX: </a:t>
            </a:r>
            <a:r>
              <a:rPr lang="en-US" sz="2800" dirty="0" smtClean="0"/>
              <a:t>8</a:t>
            </a: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 × </a:t>
            </a:r>
            <a:r>
              <a:rPr lang="en-US" sz="2800" dirty="0" smtClean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10</a:t>
            </a: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 × </a:t>
            </a:r>
            <a:r>
              <a:rPr lang="en-US" sz="2800" dirty="0" smtClean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10 = 800 </a:t>
            </a: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area codes </a:t>
            </a:r>
          </a:p>
          <a:p>
            <a:r>
              <a:rPr lang="en-US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NXX: </a:t>
            </a:r>
            <a:r>
              <a:rPr lang="en-US" sz="2800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8</a:t>
            </a:r>
            <a:r>
              <a:rPr lang="en-US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 × </a:t>
            </a:r>
            <a:r>
              <a:rPr lang="en-US" sz="2800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10</a:t>
            </a:r>
            <a:r>
              <a:rPr lang="en-US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 × </a:t>
            </a:r>
            <a:r>
              <a:rPr lang="en-US" sz="2800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10 = 800 </a:t>
            </a:r>
            <a:r>
              <a:rPr lang="en-US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office codes</a:t>
            </a:r>
          </a:p>
          <a:p>
            <a:r>
              <a:rPr lang="en-US" sz="2800" dirty="0" smtClean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XXXX:10</a:t>
            </a: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 × </a:t>
            </a:r>
            <a:r>
              <a:rPr lang="en-US" sz="2800" dirty="0" smtClean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10</a:t>
            </a: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 × </a:t>
            </a:r>
            <a:r>
              <a:rPr lang="en-US" sz="2800" dirty="0" smtClean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10</a:t>
            </a: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 × </a:t>
            </a:r>
            <a:r>
              <a:rPr lang="en-US" sz="2800" dirty="0" smtClean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10 = 10,000 </a:t>
            </a: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station codes</a:t>
            </a:r>
          </a:p>
          <a:p>
            <a:r>
              <a:rPr lang="en-US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So, there are </a:t>
            </a:r>
            <a:r>
              <a:rPr lang="en-US" sz="2800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800</a:t>
            </a:r>
            <a:r>
              <a:rPr lang="en-US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 × </a:t>
            </a:r>
            <a:r>
              <a:rPr lang="en-US" sz="2800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800</a:t>
            </a:r>
            <a:r>
              <a:rPr lang="en-US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 × </a:t>
            </a:r>
            <a:r>
              <a:rPr lang="en-US" sz="2800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10,000  =  </a:t>
            </a:r>
            <a:r>
              <a:rPr lang="en-US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6,400,000,000 phone numbers 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8305800" y="2832228"/>
            <a:ext cx="242566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/>
            <a:r>
              <a:rPr lang="en-US" sz="2800" dirty="0">
                <a:latin typeface="Cambria" panose="02040503050406030204" pitchFamily="18" charset="0"/>
              </a:rPr>
              <a:t>X: 0, 1, …, 9 </a:t>
            </a:r>
          </a:p>
          <a:p>
            <a:pPr lvl="1"/>
            <a:r>
              <a:rPr lang="en-US" sz="2800" dirty="0">
                <a:latin typeface="Cambria" panose="02040503050406030204" pitchFamily="18" charset="0"/>
              </a:rPr>
              <a:t>N: 2, 3, …, 9</a:t>
            </a:r>
          </a:p>
          <a:p>
            <a:pPr lvl="1"/>
            <a:r>
              <a:rPr lang="en-US" sz="2800" dirty="0">
                <a:latin typeface="Cambria" panose="02040503050406030204" pitchFamily="18" charset="0"/>
              </a:rPr>
              <a:t>Y: 0, 1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9503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301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52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838200" y="1292353"/>
            <a:ext cx="10896600" cy="48768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  <a:defRPr/>
            </a:pPr>
            <a:r>
              <a:rPr lang="en-US" dirty="0"/>
              <a:t>What </a:t>
            </a:r>
            <a:r>
              <a:rPr lang="en-US" dirty="0" smtClean="0"/>
              <a:t>is </a:t>
            </a:r>
            <a:r>
              <a:rPr lang="en-US" dirty="0"/>
              <a:t>the value of </a:t>
            </a:r>
            <a:r>
              <a:rPr lang="en-US" i="1" dirty="0">
                <a:solidFill>
                  <a:schemeClr val="tx1"/>
                </a:solidFill>
              </a:rPr>
              <a:t>k</a:t>
            </a:r>
            <a:r>
              <a:rPr lang="en-US" dirty="0"/>
              <a:t> after the </a:t>
            </a:r>
            <a:r>
              <a:rPr lang="en-US" dirty="0" smtClean="0"/>
              <a:t>execution of the following code? </a:t>
            </a:r>
            <a:r>
              <a:rPr lang="en-US" dirty="0"/>
              <a:t>where </a:t>
            </a:r>
            <a:r>
              <a:rPr lang="en-US" i="1" dirty="0">
                <a:solidFill>
                  <a:schemeClr val="tx1"/>
                </a:solidFill>
              </a:rPr>
              <a:t>n</a:t>
            </a:r>
            <a:r>
              <a:rPr lang="en-US" baseline="-25000" dirty="0">
                <a:solidFill>
                  <a:schemeClr val="tx1"/>
                </a:solidFill>
              </a:rPr>
              <a:t>1</a:t>
            </a:r>
            <a:r>
              <a:rPr lang="en-US" dirty="0">
                <a:solidFill>
                  <a:schemeClr val="tx1"/>
                </a:solidFill>
              </a:rPr>
              <a:t>,</a:t>
            </a:r>
            <a:r>
              <a:rPr lang="en-US" i="1" dirty="0">
                <a:solidFill>
                  <a:schemeClr val="tx1"/>
                </a:solidFill>
              </a:rPr>
              <a:t> n</a:t>
            </a:r>
            <a:r>
              <a:rPr lang="en-US" baseline="-25000" dirty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, …, </a:t>
            </a:r>
            <a:r>
              <a:rPr lang="en-US" i="1" dirty="0">
                <a:solidFill>
                  <a:schemeClr val="tx1"/>
                </a:solidFill>
              </a:rPr>
              <a:t>n</a:t>
            </a:r>
            <a:r>
              <a:rPr lang="en-US" i="1" baseline="-25000" dirty="0">
                <a:solidFill>
                  <a:schemeClr val="tx1"/>
                </a:solidFill>
              </a:rPr>
              <a:t>m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dirty="0"/>
              <a:t>are positive </a:t>
            </a:r>
            <a:r>
              <a:rPr lang="en-US" dirty="0" smtClean="0"/>
              <a:t>integers</a:t>
            </a:r>
            <a:endParaRPr lang="en-US" dirty="0"/>
          </a:p>
          <a:p>
            <a:pPr lvl="2">
              <a:buFontTx/>
              <a:buNone/>
              <a:defRPr/>
            </a:pPr>
            <a:r>
              <a:rPr lang="en-US" i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k </a:t>
            </a:r>
            <a:r>
              <a:rPr lang="en-US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:= 0</a:t>
            </a:r>
            <a:endParaRPr lang="en-US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lvl="2">
              <a:buFontTx/>
              <a:buNone/>
              <a:defRPr/>
            </a:pPr>
            <a:r>
              <a:rPr lang="en-US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for </a:t>
            </a:r>
            <a:r>
              <a:rPr lang="en-US" i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j</a:t>
            </a:r>
            <a:r>
              <a:rPr lang="en-US" baseline="-25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en-US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:= 1 </a:t>
            </a:r>
            <a:r>
              <a:rPr lang="en-US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to</a:t>
            </a:r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i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n</a:t>
            </a:r>
            <a:r>
              <a:rPr lang="en-US" baseline="-25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</a:t>
            </a:r>
          </a:p>
          <a:p>
            <a:pPr lvl="2">
              <a:buFontTx/>
              <a:buNone/>
              <a:defRPr/>
            </a:pPr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en-US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i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j</a:t>
            </a:r>
            <a:r>
              <a:rPr lang="en-US" baseline="-25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:= 1 </a:t>
            </a:r>
            <a:r>
              <a:rPr lang="en-US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to</a:t>
            </a:r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i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n</a:t>
            </a:r>
            <a:r>
              <a:rPr lang="en-US" baseline="-25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</a:t>
            </a:r>
          </a:p>
          <a:p>
            <a:pPr lvl="2">
              <a:buFontTx/>
              <a:buNone/>
              <a:defRPr/>
            </a:pPr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.</a:t>
            </a:r>
          </a:p>
          <a:p>
            <a:pPr lvl="2">
              <a:buFontTx/>
              <a:buNone/>
              <a:defRPr/>
            </a:pPr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.</a:t>
            </a:r>
          </a:p>
          <a:p>
            <a:pPr lvl="2">
              <a:buFontTx/>
              <a:buNone/>
              <a:defRPr/>
            </a:pPr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.</a:t>
            </a:r>
          </a:p>
          <a:p>
            <a:pPr lvl="2">
              <a:buFontTx/>
              <a:buNone/>
              <a:defRPr/>
            </a:pPr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en-US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i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j</a:t>
            </a:r>
            <a:r>
              <a:rPr lang="en-US" i="1" baseline="-250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</a:t>
            </a:r>
            <a:r>
              <a:rPr lang="en-US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:= 1 </a:t>
            </a:r>
            <a:r>
              <a:rPr lang="en-US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to</a:t>
            </a:r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i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n</a:t>
            </a:r>
            <a:r>
              <a:rPr lang="en-US" i="1" baseline="-25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</a:t>
            </a:r>
          </a:p>
          <a:p>
            <a:pPr lvl="2">
              <a:buFontTx/>
              <a:buNone/>
              <a:defRPr/>
            </a:pPr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i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:= </a:t>
            </a:r>
            <a:r>
              <a:rPr lang="en-US" i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+ 1</a:t>
            </a:r>
          </a:p>
          <a:p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16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8153400" y="3886200"/>
            <a:ext cx="20345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i="1" dirty="0" smtClean="0">
                <a:solidFill>
                  <a:srgbClr val="FFFF00"/>
                </a:solidFill>
                <a:latin typeface="Cambria" panose="02040503050406030204" pitchFamily="18" charset="0"/>
              </a:rPr>
              <a:t>n</a:t>
            </a:r>
            <a:r>
              <a:rPr lang="en-US" sz="3200" baseline="-250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1</a:t>
            </a:r>
            <a:r>
              <a:rPr lang="en-US" sz="3200" i="1" dirty="0" smtClean="0">
                <a:solidFill>
                  <a:srgbClr val="FFFF00"/>
                </a:solidFill>
                <a:latin typeface="Cambria" panose="02040503050406030204" pitchFamily="18" charset="0"/>
              </a:rPr>
              <a:t> n</a:t>
            </a:r>
            <a:r>
              <a:rPr lang="en-US" sz="3200" baseline="-250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2</a:t>
            </a:r>
            <a:r>
              <a:rPr lang="en-US" sz="32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 … </a:t>
            </a:r>
            <a:r>
              <a:rPr lang="en-US" sz="3200" i="1" dirty="0">
                <a:solidFill>
                  <a:srgbClr val="FFFF00"/>
                </a:solidFill>
                <a:latin typeface="Cambria" panose="02040503050406030204" pitchFamily="18" charset="0"/>
              </a:rPr>
              <a:t>n</a:t>
            </a:r>
            <a:r>
              <a:rPr lang="en-US" sz="3200" i="1" baseline="-25000" dirty="0">
                <a:solidFill>
                  <a:srgbClr val="FFFF00"/>
                </a:solidFill>
                <a:latin typeface="Cambria" panose="02040503050406030204" pitchFamily="18" charset="0"/>
              </a:rPr>
              <a:t>m</a:t>
            </a:r>
            <a:r>
              <a:rPr lang="en-US" sz="3200" i="1" dirty="0">
                <a:solidFill>
                  <a:srgbClr val="FFFF00"/>
                </a:solidFill>
                <a:latin typeface="Cambria" panose="02040503050406030204" pitchFamily="18" charset="0"/>
              </a:rPr>
              <a:t> </a:t>
            </a:r>
            <a:endParaRPr lang="en-US" sz="3200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837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Product rule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</a:t>
            </a:r>
            <a:r>
              <a:rPr lang="en-US" i="1" dirty="0" smtClean="0">
                <a:solidFill>
                  <a:schemeClr val="tx1"/>
                </a:solidFill>
              </a:rPr>
              <a:t>A</a:t>
            </a:r>
            <a:r>
              <a:rPr lang="en-US" baseline="-25000" dirty="0" smtClean="0">
                <a:solidFill>
                  <a:schemeClr val="tx1"/>
                </a:solidFill>
              </a:rPr>
              <a:t>1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i="1" dirty="0" smtClean="0">
                <a:solidFill>
                  <a:schemeClr val="tx1"/>
                </a:solidFill>
              </a:rPr>
              <a:t>A</a:t>
            </a:r>
            <a:r>
              <a:rPr lang="en-US" baseline="-250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, …, </a:t>
            </a:r>
            <a:r>
              <a:rPr lang="en-US" i="1" dirty="0" smtClean="0">
                <a:solidFill>
                  <a:schemeClr val="tx1"/>
                </a:solidFill>
              </a:rPr>
              <a:t>A</a:t>
            </a:r>
            <a:r>
              <a:rPr lang="en-US" i="1" baseline="-25000" dirty="0" smtClean="0">
                <a:solidFill>
                  <a:schemeClr val="tx1"/>
                </a:solidFill>
              </a:rPr>
              <a:t>m</a:t>
            </a:r>
            <a:r>
              <a:rPr lang="en-US" dirty="0" smtClean="0"/>
              <a:t> are finite sets, then the number of elements in the Cartesian product of these sets is the product of the number of elements in each set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|</a:t>
            </a:r>
            <a:r>
              <a:rPr lang="en-US" i="1" dirty="0" smtClean="0">
                <a:solidFill>
                  <a:schemeClr val="tx1"/>
                </a:solidFill>
              </a:rPr>
              <a:t>A</a:t>
            </a:r>
            <a:r>
              <a:rPr lang="en-US" baseline="-25000" dirty="0" smtClean="0">
                <a:solidFill>
                  <a:schemeClr val="tx1"/>
                </a:solidFill>
              </a:rPr>
              <a:t>1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× </a:t>
            </a:r>
            <a:r>
              <a:rPr lang="en-US" i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A</a:t>
            </a:r>
            <a:r>
              <a:rPr lang="en-US" baseline="-25000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2</a:t>
            </a:r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 × … × </a:t>
            </a:r>
            <a:r>
              <a:rPr lang="en-US" i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A</a:t>
            </a:r>
            <a:r>
              <a:rPr lang="en-US" i="1" baseline="-25000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m</a:t>
            </a:r>
            <a:r>
              <a:rPr lang="en-US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| = |</a:t>
            </a:r>
            <a:r>
              <a:rPr lang="en-US" i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A</a:t>
            </a:r>
            <a:r>
              <a:rPr lang="en-US" baseline="-25000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1</a:t>
            </a:r>
            <a:r>
              <a:rPr lang="en-US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| </a:t>
            </a:r>
            <a:r>
              <a:rPr lang="en-US" dirty="0">
                <a:solidFill>
                  <a:schemeClr val="tx1"/>
                </a:solidFill>
              </a:rPr>
              <a:t>·</a:t>
            </a:r>
            <a:r>
              <a:rPr lang="en-US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 |</a:t>
            </a:r>
            <a:r>
              <a:rPr lang="en-US" i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A</a:t>
            </a:r>
            <a:r>
              <a:rPr lang="en-US" baseline="-25000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2</a:t>
            </a:r>
            <a:r>
              <a:rPr lang="en-US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| </a:t>
            </a:r>
            <a:r>
              <a:rPr lang="en-US" dirty="0">
                <a:solidFill>
                  <a:schemeClr val="tx1"/>
                </a:solidFill>
              </a:rPr>
              <a:t>·</a:t>
            </a:r>
            <a:r>
              <a:rPr lang="en-US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 … </a:t>
            </a:r>
            <a:r>
              <a:rPr lang="en-US" dirty="0">
                <a:solidFill>
                  <a:schemeClr val="tx1"/>
                </a:solidFill>
              </a:rPr>
              <a:t>·</a:t>
            </a:r>
            <a:r>
              <a:rPr lang="en-US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|</a:t>
            </a:r>
            <a:r>
              <a:rPr lang="en-US" i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A</a:t>
            </a:r>
            <a:r>
              <a:rPr lang="en-US" i="1" baseline="-25000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m</a:t>
            </a:r>
            <a:r>
              <a:rPr lang="en-US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|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755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 rule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If a task can be done either in one of </a:t>
            </a:r>
            <a:r>
              <a:rPr lang="en-US" sz="2800" i="1" dirty="0">
                <a:solidFill>
                  <a:schemeClr val="tx1"/>
                </a:solidFill>
              </a:rPr>
              <a:t>n</a:t>
            </a:r>
            <a:r>
              <a:rPr lang="en-US" sz="2800" baseline="-25000" dirty="0">
                <a:solidFill>
                  <a:schemeClr val="tx1"/>
                </a:solidFill>
              </a:rPr>
              <a:t>1</a:t>
            </a:r>
            <a:r>
              <a:rPr lang="en-US" sz="2800" dirty="0"/>
              <a:t> ways or in one of </a:t>
            </a:r>
            <a:r>
              <a:rPr lang="en-US" sz="2800" i="1" dirty="0">
                <a:solidFill>
                  <a:schemeClr val="tx1"/>
                </a:solidFill>
              </a:rPr>
              <a:t>n</a:t>
            </a:r>
            <a:r>
              <a:rPr lang="en-US" sz="2800" baseline="-25000" dirty="0">
                <a:solidFill>
                  <a:schemeClr val="tx1"/>
                </a:solidFill>
              </a:rPr>
              <a:t>2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/>
              <a:t>ways, where none of the set of </a:t>
            </a:r>
            <a:r>
              <a:rPr lang="en-US" sz="2800" i="1" dirty="0">
                <a:solidFill>
                  <a:schemeClr val="tx1"/>
                </a:solidFill>
              </a:rPr>
              <a:t>n</a:t>
            </a:r>
            <a:r>
              <a:rPr lang="en-US" sz="2800" baseline="-25000" dirty="0">
                <a:solidFill>
                  <a:schemeClr val="tx1"/>
                </a:solidFill>
              </a:rPr>
              <a:t>1</a:t>
            </a:r>
            <a:r>
              <a:rPr lang="en-US" sz="2800" dirty="0"/>
              <a:t> ways is the same as any of the set of </a:t>
            </a:r>
            <a:r>
              <a:rPr lang="en-US" sz="2800" i="1" dirty="0">
                <a:solidFill>
                  <a:schemeClr val="tx1"/>
                </a:solidFill>
              </a:rPr>
              <a:t>n</a:t>
            </a:r>
            <a:r>
              <a:rPr lang="en-US" sz="2800" baseline="-25000" dirty="0">
                <a:solidFill>
                  <a:schemeClr val="tx1"/>
                </a:solidFill>
              </a:rPr>
              <a:t>2</a:t>
            </a:r>
            <a:r>
              <a:rPr lang="en-US" sz="2800" dirty="0"/>
              <a:t> ways, then there are </a:t>
            </a:r>
            <a:r>
              <a:rPr lang="en-US" sz="2800" i="1" dirty="0" smtClean="0">
                <a:solidFill>
                  <a:schemeClr val="tx1"/>
                </a:solidFill>
              </a:rPr>
              <a:t>n</a:t>
            </a:r>
            <a:r>
              <a:rPr lang="en-US" sz="2800" baseline="-25000" dirty="0" smtClean="0">
                <a:solidFill>
                  <a:schemeClr val="tx1"/>
                </a:solidFill>
              </a:rPr>
              <a:t>1 </a:t>
            </a:r>
            <a:r>
              <a:rPr lang="en-US" sz="2800" dirty="0" smtClean="0">
                <a:solidFill>
                  <a:schemeClr val="tx1"/>
                </a:solidFill>
              </a:rPr>
              <a:t>+ </a:t>
            </a:r>
            <a:r>
              <a:rPr lang="en-US" sz="2800" i="1" dirty="0" smtClean="0">
                <a:solidFill>
                  <a:schemeClr val="tx1"/>
                </a:solidFill>
              </a:rPr>
              <a:t>n</a:t>
            </a:r>
            <a:r>
              <a:rPr lang="en-US" sz="2800" baseline="-25000" dirty="0" smtClean="0">
                <a:solidFill>
                  <a:schemeClr val="tx1"/>
                </a:solidFill>
              </a:rPr>
              <a:t>2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/>
              <a:t>ways to do the task</a:t>
            </a:r>
          </a:p>
          <a:p>
            <a:r>
              <a:rPr lang="en-US" sz="2800" dirty="0">
                <a:solidFill>
                  <a:schemeClr val="tx1"/>
                </a:solidFill>
              </a:rPr>
              <a:t>Example: suppose either a member of faculty or a student in </a:t>
            </a:r>
            <a:r>
              <a:rPr lang="en-US" sz="2800" dirty="0" smtClean="0">
                <a:solidFill>
                  <a:schemeClr val="tx1"/>
                </a:solidFill>
              </a:rPr>
              <a:t>ICS Department is </a:t>
            </a:r>
            <a:r>
              <a:rPr lang="en-US" sz="2800" dirty="0">
                <a:solidFill>
                  <a:schemeClr val="tx1"/>
                </a:solidFill>
              </a:rPr>
              <a:t>chosen as a representative to a university committee. How many different choices are there for this representative if there are 28 members in faculty and 200 students?</a:t>
            </a:r>
          </a:p>
          <a:p>
            <a:r>
              <a:rPr lang="en-US" sz="2800" dirty="0"/>
              <a:t>There are </a:t>
            </a:r>
            <a:r>
              <a:rPr lang="en-US" sz="2800" dirty="0" smtClean="0"/>
              <a:t>28 + 200 = 228 </a:t>
            </a:r>
            <a:r>
              <a:rPr lang="en-US" sz="2800" dirty="0"/>
              <a:t>ways to pick this member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2590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 rule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</a:t>
            </a:r>
            <a:r>
              <a:rPr lang="en-US" i="1" dirty="0" smtClean="0">
                <a:solidFill>
                  <a:schemeClr val="tx1"/>
                </a:solidFill>
              </a:rPr>
              <a:t>A</a:t>
            </a:r>
            <a:r>
              <a:rPr lang="en-US" baseline="-25000" dirty="0" smtClean="0">
                <a:solidFill>
                  <a:schemeClr val="tx1"/>
                </a:solidFill>
              </a:rPr>
              <a:t>1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i="1" dirty="0" smtClean="0">
                <a:solidFill>
                  <a:schemeClr val="tx1"/>
                </a:solidFill>
              </a:rPr>
              <a:t>A</a:t>
            </a:r>
            <a:r>
              <a:rPr lang="en-US" baseline="-250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, …, </a:t>
            </a:r>
            <a:r>
              <a:rPr lang="en-US" i="1" dirty="0" smtClean="0">
                <a:solidFill>
                  <a:schemeClr val="tx1"/>
                </a:solidFill>
              </a:rPr>
              <a:t>A</a:t>
            </a:r>
            <a:r>
              <a:rPr lang="en-US" i="1" baseline="-25000" dirty="0" smtClean="0">
                <a:solidFill>
                  <a:schemeClr val="tx1"/>
                </a:solidFill>
              </a:rPr>
              <a:t>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/>
              <a:t>are disjoint finite sets, then the number of elements in the union of these sets is as follows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dirty="0" smtClean="0"/>
              <a:t>   </a:t>
            </a:r>
            <a:r>
              <a:rPr lang="en-US" dirty="0" smtClean="0">
                <a:solidFill>
                  <a:schemeClr val="tx1"/>
                </a:solidFill>
              </a:rPr>
              <a:t>|</a:t>
            </a:r>
            <a:r>
              <a:rPr lang="en-US" i="1" dirty="0" smtClean="0">
                <a:solidFill>
                  <a:schemeClr val="tx1"/>
                </a:solidFill>
              </a:rPr>
              <a:t>A</a:t>
            </a:r>
            <a:r>
              <a:rPr lang="en-US" baseline="-25000" dirty="0" smtClean="0">
                <a:solidFill>
                  <a:schemeClr val="tx1"/>
                </a:solidFill>
              </a:rPr>
              <a:t>1 </a:t>
            </a:r>
            <a:r>
              <a:rPr lang="en-US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⋃ </a:t>
            </a:r>
            <a:r>
              <a:rPr lang="en-US" i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A</a:t>
            </a:r>
            <a:r>
              <a:rPr lang="en-US" baseline="-25000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2</a:t>
            </a:r>
            <a:r>
              <a:rPr lang="en-US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 ⋃ … ⋃ </a:t>
            </a:r>
            <a:r>
              <a:rPr lang="en-US" i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A</a:t>
            </a:r>
            <a:r>
              <a:rPr lang="en-US" i="1" baseline="-25000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m</a:t>
            </a:r>
            <a:r>
              <a:rPr lang="en-US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| = |</a:t>
            </a:r>
            <a:r>
              <a:rPr lang="en-US" i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A</a:t>
            </a:r>
            <a:r>
              <a:rPr lang="en-US" baseline="-25000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1</a:t>
            </a:r>
            <a:r>
              <a:rPr lang="en-US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| + |</a:t>
            </a:r>
            <a:r>
              <a:rPr lang="en-US" i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A</a:t>
            </a:r>
            <a:r>
              <a:rPr lang="en-US" baseline="-25000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2</a:t>
            </a:r>
            <a:r>
              <a:rPr lang="en-US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| + … + |</a:t>
            </a:r>
            <a:r>
              <a:rPr lang="en-US" i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A</a:t>
            </a:r>
            <a:r>
              <a:rPr lang="en-US" i="1" baseline="-25000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m</a:t>
            </a:r>
            <a:r>
              <a:rPr lang="en-US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|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503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>
                <a:solidFill>
                  <a:schemeClr val="tx2"/>
                </a:solidFill>
              </a:rPr>
              <a:t>Basics of Counting</a:t>
            </a:r>
            <a:endParaRPr lang="en-US" sz="4800" dirty="0">
              <a:solidFill>
                <a:schemeClr val="tx2"/>
              </a:solidFill>
            </a:endParaRPr>
          </a:p>
        </p:txBody>
      </p:sp>
      <p:sp>
        <p:nvSpPr>
          <p:cNvPr id="7174" name="Rectangle 3"/>
          <p:cNvSpPr>
            <a:spLocks noGrp="1" noChangeArrowheads="1"/>
          </p:cNvSpPr>
          <p:nvPr>
            <p:ph idx="1"/>
          </p:nvPr>
        </p:nvSpPr>
        <p:spPr>
          <a:xfrm>
            <a:off x="1752600" y="1524000"/>
            <a:ext cx="8915400" cy="48768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tx2"/>
                </a:solidFill>
              </a:rPr>
              <a:t>Introduction</a:t>
            </a:r>
          </a:p>
          <a:p>
            <a:pPr lvl="1" eaLnBrk="1" hangingPunct="1"/>
            <a:r>
              <a:rPr lang="en-US" dirty="0" smtClean="0"/>
              <a:t>Complexity of algorithms</a:t>
            </a:r>
          </a:p>
          <a:p>
            <a:pPr lvl="1" eaLnBrk="1" hangingPunct="1"/>
            <a:r>
              <a:rPr lang="en-US" dirty="0" smtClean="0"/>
              <a:t>Probabilities of events</a:t>
            </a:r>
          </a:p>
          <a:p>
            <a:pPr lvl="1" eaLnBrk="1" hangingPunct="1"/>
            <a:r>
              <a:rPr lang="en-US" dirty="0" smtClean="0"/>
              <a:t>Other applications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699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998376" y="323060"/>
            <a:ext cx="8077200" cy="6413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10972800" cy="5429251"/>
          </a:xfrm>
        </p:spPr>
        <p:txBody>
          <a:bodyPr>
            <a:normAutofit fontScale="92500" lnSpcReduction="20000"/>
          </a:bodyPr>
          <a:lstStyle/>
          <a:p>
            <a:r>
              <a:rPr lang="en-US" sz="3900" dirty="0" smtClean="0"/>
              <a:t>What is the value of </a:t>
            </a:r>
            <a:r>
              <a:rPr lang="en-US" sz="3900" i="1" dirty="0" smtClean="0">
                <a:solidFill>
                  <a:schemeClr val="tx1"/>
                </a:solidFill>
              </a:rPr>
              <a:t>k</a:t>
            </a:r>
            <a:r>
              <a:rPr lang="en-US" sz="3900" dirty="0" smtClean="0"/>
              <a:t> after the execution of the following code</a:t>
            </a:r>
            <a:r>
              <a:rPr lang="en-US" sz="3900" dirty="0"/>
              <a:t>? where </a:t>
            </a:r>
            <a:r>
              <a:rPr lang="en-US" sz="3900" i="1" dirty="0">
                <a:solidFill>
                  <a:schemeClr val="tx1"/>
                </a:solidFill>
              </a:rPr>
              <a:t>n</a:t>
            </a:r>
            <a:r>
              <a:rPr lang="en-US" sz="3900" baseline="-25000" dirty="0">
                <a:solidFill>
                  <a:schemeClr val="tx1"/>
                </a:solidFill>
              </a:rPr>
              <a:t>1</a:t>
            </a:r>
            <a:r>
              <a:rPr lang="en-US" sz="3900" dirty="0">
                <a:solidFill>
                  <a:schemeClr val="tx1"/>
                </a:solidFill>
              </a:rPr>
              <a:t>,</a:t>
            </a:r>
            <a:r>
              <a:rPr lang="en-US" sz="3900" i="1" dirty="0">
                <a:solidFill>
                  <a:schemeClr val="tx1"/>
                </a:solidFill>
              </a:rPr>
              <a:t> n</a:t>
            </a:r>
            <a:r>
              <a:rPr lang="en-US" sz="3900" baseline="-25000" dirty="0">
                <a:solidFill>
                  <a:schemeClr val="tx1"/>
                </a:solidFill>
              </a:rPr>
              <a:t>2</a:t>
            </a:r>
            <a:r>
              <a:rPr lang="en-US" sz="3900" dirty="0">
                <a:solidFill>
                  <a:schemeClr val="tx1"/>
                </a:solidFill>
              </a:rPr>
              <a:t>, …, </a:t>
            </a:r>
            <a:r>
              <a:rPr lang="en-US" sz="3900" i="1" dirty="0">
                <a:solidFill>
                  <a:schemeClr val="tx1"/>
                </a:solidFill>
              </a:rPr>
              <a:t>n</a:t>
            </a:r>
            <a:r>
              <a:rPr lang="en-US" sz="3900" i="1" baseline="-25000" dirty="0">
                <a:solidFill>
                  <a:schemeClr val="tx1"/>
                </a:solidFill>
              </a:rPr>
              <a:t>m</a:t>
            </a:r>
            <a:r>
              <a:rPr lang="en-US" sz="3900" i="1" dirty="0">
                <a:solidFill>
                  <a:schemeClr val="tx1"/>
                </a:solidFill>
              </a:rPr>
              <a:t> </a:t>
            </a:r>
            <a:r>
              <a:rPr lang="en-US" sz="3900" dirty="0"/>
              <a:t>are positive integers</a:t>
            </a:r>
            <a:endParaRPr lang="en-US" sz="3900" dirty="0" smtClean="0"/>
          </a:p>
          <a:p>
            <a:pPr marL="457189" lvl="1" indent="0">
              <a:buNone/>
            </a:pP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k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:= 0</a:t>
            </a:r>
          </a:p>
          <a:p>
            <a:pPr marL="457189" lvl="1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:= 1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to 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n</a:t>
            </a:r>
            <a:r>
              <a:rPr lang="en-US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marL="457189" lvl="1" indent="0">
              <a:buNone/>
            </a:pPr>
            <a:r>
              <a:rPr lang="en-US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k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:= 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k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+ 1</a:t>
            </a:r>
          </a:p>
          <a:p>
            <a:pPr marL="457189" lvl="1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:= 1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to 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n</a:t>
            </a:r>
            <a:r>
              <a:rPr lang="en-US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marL="914377" lvl="2" indent="0">
              <a:buNone/>
            </a:pPr>
            <a:r>
              <a:rPr lang="en-US" sz="3300" i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</a:t>
            </a:r>
            <a:r>
              <a:rPr lang="en-US" sz="33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:= </a:t>
            </a:r>
            <a:r>
              <a:rPr lang="en-US" sz="3300" i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</a:t>
            </a:r>
            <a:r>
              <a:rPr lang="en-US" sz="33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+ 1</a:t>
            </a:r>
          </a:p>
          <a:p>
            <a:pPr marL="914377" lvl="2" indent="0">
              <a:buNone/>
            </a:pPr>
            <a:r>
              <a:rPr lang="en-US" sz="33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pPr marL="914377" lvl="2" indent="0">
              <a:buNone/>
            </a:pPr>
            <a:r>
              <a:rPr lang="en-US" sz="33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pPr marL="914377" lvl="2" indent="0">
              <a:buNone/>
            </a:pPr>
            <a:r>
              <a:rPr lang="en-US" sz="33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pPr marL="457189" lvl="1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i="1" baseline="-25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:= 1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to 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n</a:t>
            </a:r>
            <a:r>
              <a:rPr lang="en-US" i="1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</a:p>
          <a:p>
            <a:pPr marL="457189" lvl="1" indent="0">
              <a:buNone/>
            </a:pPr>
            <a:r>
              <a:rPr lang="en-US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k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:= 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k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+ 1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20</a:t>
            </a:fld>
            <a:endParaRPr lang="en-US" altLang="en-US"/>
          </a:p>
        </p:txBody>
      </p:sp>
      <p:sp>
        <p:nvSpPr>
          <p:cNvPr id="5" name="Rectangle 4"/>
          <p:cNvSpPr/>
          <p:nvPr/>
        </p:nvSpPr>
        <p:spPr>
          <a:xfrm>
            <a:off x="7333626" y="3864999"/>
            <a:ext cx="29530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i="1" dirty="0" smtClean="0">
                <a:solidFill>
                  <a:srgbClr val="FFFF00"/>
                </a:solidFill>
                <a:latin typeface="Cambria" panose="02040503050406030204" pitchFamily="18" charset="0"/>
              </a:rPr>
              <a:t>n</a:t>
            </a:r>
            <a:r>
              <a:rPr lang="en-US" sz="3200" baseline="-250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1</a:t>
            </a:r>
            <a:r>
              <a:rPr lang="en-US" sz="3200" i="1" dirty="0" smtClean="0">
                <a:solidFill>
                  <a:srgbClr val="FFFF00"/>
                </a:solidFill>
                <a:latin typeface="Cambria" panose="02040503050406030204" pitchFamily="18" charset="0"/>
              </a:rPr>
              <a:t> + n</a:t>
            </a:r>
            <a:r>
              <a:rPr lang="en-US" sz="3200" baseline="-250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2</a:t>
            </a:r>
            <a:r>
              <a:rPr lang="en-US" sz="32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 </a:t>
            </a:r>
            <a:r>
              <a:rPr lang="en-US" sz="3200" i="1" dirty="0">
                <a:solidFill>
                  <a:srgbClr val="FFFF00"/>
                </a:solidFill>
                <a:latin typeface="Cambria" panose="02040503050406030204" pitchFamily="18" charset="0"/>
              </a:rPr>
              <a:t>+ </a:t>
            </a:r>
            <a:r>
              <a:rPr lang="en-US" sz="32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… </a:t>
            </a:r>
            <a:r>
              <a:rPr lang="en-US" sz="3200" i="1" dirty="0">
                <a:solidFill>
                  <a:srgbClr val="FFFF00"/>
                </a:solidFill>
                <a:latin typeface="Cambria" panose="02040503050406030204" pitchFamily="18" charset="0"/>
              </a:rPr>
              <a:t>+ </a:t>
            </a:r>
            <a:r>
              <a:rPr lang="en-US" sz="3200" i="1" dirty="0" smtClean="0">
                <a:solidFill>
                  <a:srgbClr val="FFFF00"/>
                </a:solidFill>
                <a:latin typeface="Cambria" panose="02040503050406030204" pitchFamily="18" charset="0"/>
              </a:rPr>
              <a:t>n</a:t>
            </a:r>
            <a:r>
              <a:rPr lang="en-US" sz="3200" i="1" baseline="-250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m</a:t>
            </a:r>
            <a:r>
              <a:rPr lang="en-US" sz="3200" i="1" dirty="0" smtClean="0">
                <a:solidFill>
                  <a:srgbClr val="FFFF00"/>
                </a:solidFill>
                <a:latin typeface="Cambria" panose="02040503050406030204" pitchFamily="18" charset="0"/>
              </a:rPr>
              <a:t> </a:t>
            </a:r>
            <a:endParaRPr lang="en-US" sz="3200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0730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Inclusion-exclusion principle</a:t>
            </a:r>
            <a:endParaRPr lang="en-US" dirty="0" smtClean="0"/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Suppose that a task can be done in </a:t>
            </a:r>
            <a:r>
              <a:rPr lang="en-US" i="1" dirty="0" smtClean="0">
                <a:solidFill>
                  <a:schemeClr val="tx1"/>
                </a:solidFill>
              </a:rPr>
              <a:t>n</a:t>
            </a:r>
            <a:r>
              <a:rPr lang="en-US" baseline="-25000" dirty="0" smtClean="0">
                <a:solidFill>
                  <a:schemeClr val="tx1"/>
                </a:solidFill>
              </a:rPr>
              <a:t>1</a:t>
            </a:r>
            <a:r>
              <a:rPr lang="en-US" dirty="0" smtClean="0"/>
              <a:t> or in </a:t>
            </a:r>
            <a:r>
              <a:rPr lang="en-US" i="1" dirty="0" smtClean="0">
                <a:solidFill>
                  <a:schemeClr val="tx1"/>
                </a:solidFill>
              </a:rPr>
              <a:t>n</a:t>
            </a:r>
            <a:r>
              <a:rPr lang="en-US" baseline="-25000" dirty="0" smtClean="0">
                <a:solidFill>
                  <a:schemeClr val="tx1"/>
                </a:solidFill>
              </a:rPr>
              <a:t>2</a:t>
            </a:r>
            <a:r>
              <a:rPr lang="en-US" dirty="0" smtClean="0"/>
              <a:t> ways, but some of the set of </a:t>
            </a:r>
            <a:r>
              <a:rPr lang="en-US" i="1" dirty="0" smtClean="0">
                <a:solidFill>
                  <a:schemeClr val="tx1"/>
                </a:solidFill>
              </a:rPr>
              <a:t>n</a:t>
            </a:r>
            <a:r>
              <a:rPr lang="en-US" baseline="-25000" dirty="0" smtClean="0">
                <a:solidFill>
                  <a:schemeClr val="tx1"/>
                </a:solidFill>
              </a:rPr>
              <a:t>1</a:t>
            </a:r>
            <a:r>
              <a:rPr lang="en-US" dirty="0" smtClean="0"/>
              <a:t> ways to do the task are the same as some of the </a:t>
            </a:r>
            <a:r>
              <a:rPr lang="en-US" i="1" dirty="0" smtClean="0">
                <a:solidFill>
                  <a:schemeClr val="tx1"/>
                </a:solidFill>
              </a:rPr>
              <a:t>n</a:t>
            </a:r>
            <a:r>
              <a:rPr lang="en-US" baseline="-25000" dirty="0" smtClean="0">
                <a:solidFill>
                  <a:schemeClr val="tx1"/>
                </a:solidFill>
              </a:rPr>
              <a:t>2</a:t>
            </a:r>
            <a:r>
              <a:rPr lang="en-US" dirty="0" smtClean="0"/>
              <a:t> ways to do the task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Cannot simply add </a:t>
            </a:r>
            <a:r>
              <a:rPr lang="en-US" i="1" dirty="0" smtClean="0"/>
              <a:t>n</a:t>
            </a:r>
            <a:r>
              <a:rPr lang="en-US" baseline="-25000" dirty="0" smtClean="0"/>
              <a:t>1</a:t>
            </a:r>
            <a:r>
              <a:rPr lang="en-US" dirty="0" smtClean="0">
                <a:solidFill>
                  <a:schemeClr val="tx1"/>
                </a:solidFill>
              </a:rPr>
              <a:t> and </a:t>
            </a:r>
            <a:r>
              <a:rPr lang="en-US" i="1" dirty="0" smtClean="0"/>
              <a:t>n</a:t>
            </a:r>
            <a:r>
              <a:rPr lang="en-US" baseline="-25000" dirty="0" smtClean="0"/>
              <a:t>2</a:t>
            </a:r>
            <a:r>
              <a:rPr lang="en-US" dirty="0" smtClean="0">
                <a:solidFill>
                  <a:schemeClr val="tx1"/>
                </a:solidFill>
              </a:rPr>
              <a:t>, but need to subtract the number of ways to the task that is common in both sets</a:t>
            </a:r>
          </a:p>
          <a:p>
            <a:r>
              <a:rPr lang="en-US" dirty="0" smtClean="0"/>
              <a:t>This technique is called </a:t>
            </a:r>
            <a:r>
              <a:rPr lang="en-US" b="1" dirty="0" smtClean="0"/>
              <a:t>principle of inclusion-exclusion</a:t>
            </a:r>
            <a:r>
              <a:rPr lang="en-US" dirty="0" smtClean="0"/>
              <a:t> or </a:t>
            </a:r>
            <a:r>
              <a:rPr lang="en-US" b="1" dirty="0" smtClean="0"/>
              <a:t>subtraction principle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043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Each user on a computer system has a password, which is 6 to 8 characters long, where each character is an uppercase letter or a digit. Each password must contain at least one digit. How many possible passwords are there?</a:t>
            </a:r>
          </a:p>
          <a:p>
            <a:r>
              <a:rPr lang="en-US" sz="2800" dirty="0"/>
              <a:t>Let </a:t>
            </a:r>
            <a:r>
              <a:rPr lang="en-US" sz="2800" i="1" dirty="0">
                <a:solidFill>
                  <a:schemeClr val="tx1"/>
                </a:solidFill>
              </a:rPr>
              <a:t>P</a:t>
            </a:r>
            <a:r>
              <a:rPr lang="en-US" sz="2800" dirty="0"/>
              <a:t> be the number of all possible passwords and </a:t>
            </a:r>
            <a:r>
              <a:rPr lang="en-US" sz="2800" i="1" dirty="0" smtClean="0">
                <a:solidFill>
                  <a:schemeClr val="tx1"/>
                </a:solidFill>
              </a:rPr>
              <a:t>P</a:t>
            </a:r>
            <a:r>
              <a:rPr lang="en-US" sz="2800" dirty="0" smtClean="0">
                <a:solidFill>
                  <a:schemeClr val="tx1"/>
                </a:solidFill>
              </a:rPr>
              <a:t> = </a:t>
            </a:r>
            <a:r>
              <a:rPr lang="en-US" sz="2800" i="1" dirty="0" smtClean="0">
                <a:solidFill>
                  <a:schemeClr val="tx1"/>
                </a:solidFill>
              </a:rPr>
              <a:t>P</a:t>
            </a:r>
            <a:r>
              <a:rPr lang="en-US" sz="2800" baseline="-25000" dirty="0" smtClean="0">
                <a:solidFill>
                  <a:schemeClr val="tx1"/>
                </a:solidFill>
              </a:rPr>
              <a:t>6 </a:t>
            </a:r>
            <a:r>
              <a:rPr lang="en-US" sz="2800" dirty="0" smtClean="0">
                <a:solidFill>
                  <a:schemeClr val="tx1"/>
                </a:solidFill>
              </a:rPr>
              <a:t>+ </a:t>
            </a:r>
            <a:r>
              <a:rPr lang="en-US" sz="2800" i="1" dirty="0" smtClean="0">
                <a:solidFill>
                  <a:schemeClr val="tx1"/>
                </a:solidFill>
              </a:rPr>
              <a:t>P</a:t>
            </a:r>
            <a:r>
              <a:rPr lang="en-US" sz="2800" baseline="-25000" dirty="0" smtClean="0">
                <a:solidFill>
                  <a:schemeClr val="tx1"/>
                </a:solidFill>
              </a:rPr>
              <a:t>7 </a:t>
            </a:r>
            <a:r>
              <a:rPr lang="en-US" sz="2800" dirty="0" smtClean="0">
                <a:solidFill>
                  <a:schemeClr val="tx1"/>
                </a:solidFill>
              </a:rPr>
              <a:t>+ </a:t>
            </a:r>
            <a:r>
              <a:rPr lang="en-US" sz="2800" i="1" dirty="0" smtClean="0">
                <a:solidFill>
                  <a:schemeClr val="tx1"/>
                </a:solidFill>
              </a:rPr>
              <a:t>P</a:t>
            </a:r>
            <a:r>
              <a:rPr lang="en-US" sz="2800" baseline="-25000" dirty="0" smtClean="0">
                <a:solidFill>
                  <a:schemeClr val="tx1"/>
                </a:solidFill>
              </a:rPr>
              <a:t>8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/>
              <a:t>where </a:t>
            </a:r>
            <a:r>
              <a:rPr lang="en-US" sz="2800" i="1" dirty="0">
                <a:solidFill>
                  <a:schemeClr val="tx1"/>
                </a:solidFill>
              </a:rPr>
              <a:t>P</a:t>
            </a:r>
            <a:r>
              <a:rPr lang="en-US" sz="2800" i="1" baseline="-25000" dirty="0">
                <a:solidFill>
                  <a:schemeClr val="tx1"/>
                </a:solidFill>
              </a:rPr>
              <a:t>i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/>
              <a:t>is a password of </a:t>
            </a:r>
            <a:r>
              <a:rPr lang="en-US" sz="2800" i="1" dirty="0" err="1">
                <a:solidFill>
                  <a:schemeClr val="tx1"/>
                </a:solidFill>
              </a:rPr>
              <a:t>i</a:t>
            </a:r>
            <a:r>
              <a:rPr lang="en-US" sz="2800" dirty="0"/>
              <a:t> </a:t>
            </a:r>
            <a:r>
              <a:rPr lang="en-US" sz="2800" dirty="0" smtClean="0"/>
              <a:t>characters</a:t>
            </a:r>
          </a:p>
          <a:p>
            <a:r>
              <a:rPr lang="en-US" sz="2800" i="1" dirty="0" smtClean="0"/>
              <a:t>P</a:t>
            </a:r>
            <a:r>
              <a:rPr lang="en-US" sz="2800" baseline="-25000" dirty="0" smtClean="0"/>
              <a:t>6</a:t>
            </a:r>
            <a:r>
              <a:rPr lang="en-US" sz="2800" dirty="0" smtClean="0"/>
              <a:t> = 36</a:t>
            </a:r>
            <a:r>
              <a:rPr lang="en-US" sz="2800" baseline="30000" dirty="0" smtClean="0"/>
              <a:t>6 </a:t>
            </a:r>
            <a:r>
              <a:rPr lang="en-US" sz="2800" dirty="0" smtClean="0"/>
              <a:t>- 26</a:t>
            </a:r>
            <a:r>
              <a:rPr lang="en-US" sz="2800" baseline="30000" dirty="0" smtClean="0"/>
              <a:t>6</a:t>
            </a:r>
            <a:r>
              <a:rPr lang="en-US" sz="2800" dirty="0" smtClean="0"/>
              <a:t> = 1,867,866,560 </a:t>
            </a:r>
            <a:endParaRPr lang="en-US" sz="2800" dirty="0"/>
          </a:p>
          <a:p>
            <a:r>
              <a:rPr lang="en-US" sz="2800" i="1" dirty="0" smtClean="0"/>
              <a:t>P</a:t>
            </a:r>
            <a:r>
              <a:rPr lang="en-US" sz="2800" baseline="-25000" dirty="0" smtClean="0"/>
              <a:t>7</a:t>
            </a:r>
            <a:r>
              <a:rPr lang="en-US" sz="2800" dirty="0" smtClean="0"/>
              <a:t> = 36</a:t>
            </a:r>
            <a:r>
              <a:rPr lang="en-US" sz="2800" baseline="30000" dirty="0" smtClean="0"/>
              <a:t>7 </a:t>
            </a:r>
            <a:r>
              <a:rPr lang="en-US" sz="2800" dirty="0" smtClean="0"/>
              <a:t>- 26</a:t>
            </a:r>
            <a:r>
              <a:rPr lang="en-US" sz="2800" baseline="30000" dirty="0" smtClean="0"/>
              <a:t>7</a:t>
            </a:r>
            <a:r>
              <a:rPr lang="en-US" sz="2800" dirty="0" smtClean="0"/>
              <a:t> = 70,332,353,920</a:t>
            </a:r>
            <a:endParaRPr lang="en-US" sz="2800" dirty="0"/>
          </a:p>
          <a:p>
            <a:r>
              <a:rPr lang="en-US" sz="2800" i="1" dirty="0" smtClean="0"/>
              <a:t>P</a:t>
            </a:r>
            <a:r>
              <a:rPr lang="en-US" sz="2800" baseline="-25000" dirty="0" smtClean="0"/>
              <a:t>8</a:t>
            </a:r>
            <a:r>
              <a:rPr lang="en-US" sz="2800" dirty="0" smtClean="0"/>
              <a:t> = 36</a:t>
            </a:r>
            <a:r>
              <a:rPr lang="en-US" sz="2800" baseline="30000" dirty="0" smtClean="0"/>
              <a:t>8 </a:t>
            </a:r>
            <a:r>
              <a:rPr lang="en-US" sz="2800" dirty="0" smtClean="0"/>
              <a:t>- 26</a:t>
            </a:r>
            <a:r>
              <a:rPr lang="en-US" sz="2800" baseline="30000" dirty="0" smtClean="0"/>
              <a:t>8</a:t>
            </a:r>
            <a:r>
              <a:rPr lang="en-US" sz="2800" dirty="0" smtClean="0"/>
              <a:t> = 208,827,064,576</a:t>
            </a:r>
            <a:endParaRPr lang="en-US" sz="2800" dirty="0"/>
          </a:p>
          <a:p>
            <a:r>
              <a:rPr lang="en-US" sz="2800" i="1" dirty="0" smtClean="0"/>
              <a:t>P</a:t>
            </a:r>
            <a:r>
              <a:rPr lang="en-US" sz="2800" dirty="0" smtClean="0"/>
              <a:t> = </a:t>
            </a:r>
            <a:r>
              <a:rPr lang="en-US" sz="2800" i="1" dirty="0" smtClean="0"/>
              <a:t>P</a:t>
            </a:r>
            <a:r>
              <a:rPr lang="en-US" sz="2800" baseline="-25000" dirty="0" smtClean="0"/>
              <a:t>6 </a:t>
            </a:r>
            <a:r>
              <a:rPr lang="en-US" sz="2800" dirty="0" smtClean="0"/>
              <a:t>+ </a:t>
            </a:r>
            <a:r>
              <a:rPr lang="en-US" sz="2800" i="1" dirty="0" smtClean="0"/>
              <a:t>P</a:t>
            </a:r>
            <a:r>
              <a:rPr lang="en-US" sz="2800" baseline="-25000" dirty="0" smtClean="0"/>
              <a:t>7 </a:t>
            </a:r>
            <a:r>
              <a:rPr lang="en-US" sz="2800" dirty="0" smtClean="0"/>
              <a:t>+ </a:t>
            </a:r>
            <a:r>
              <a:rPr lang="en-US" sz="2800" i="1" dirty="0" smtClean="0"/>
              <a:t>P</a:t>
            </a:r>
            <a:r>
              <a:rPr lang="en-US" sz="2800" baseline="-25000" dirty="0" smtClean="0"/>
              <a:t>8</a:t>
            </a:r>
            <a:r>
              <a:rPr lang="en-US" sz="2800" dirty="0" smtClean="0"/>
              <a:t> = 2,684,483,063,360</a:t>
            </a:r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22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6096000" y="3730753"/>
            <a:ext cx="5715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Cambria" panose="02040503050406030204" pitchFamily="18" charset="0"/>
              </a:rPr>
              <a:t>number of strings of uppercase letters and digits that are six characters </a:t>
            </a:r>
            <a:r>
              <a:rPr lang="en-US" dirty="0" smtClean="0">
                <a:latin typeface="Cambria" panose="02040503050406030204" pitchFamily="18" charset="0"/>
              </a:rPr>
              <a:t>long, </a:t>
            </a:r>
            <a:r>
              <a:rPr lang="en-US" dirty="0">
                <a:latin typeface="Cambria" panose="02040503050406030204" pitchFamily="18" charset="0"/>
              </a:rPr>
              <a:t>including those with no digits</a:t>
            </a:r>
            <a:r>
              <a:rPr lang="en-US" dirty="0" smtClean="0">
                <a:latin typeface="Cambria" panose="02040503050406030204" pitchFamily="18" charset="0"/>
              </a:rPr>
              <a:t> </a:t>
            </a:r>
            <a:r>
              <a:rPr lang="en-US" dirty="0">
                <a:latin typeface="Cambria" panose="02040503050406030204" pitchFamily="18" charset="0"/>
              </a:rPr>
              <a:t>is </a:t>
            </a:r>
            <a:r>
              <a:rPr lang="en-US" dirty="0" smtClean="0">
                <a:solidFill>
                  <a:srgbClr val="FFFF00"/>
                </a:solidFill>
                <a:latin typeface="Cambria" panose="02040503050406030204" pitchFamily="18" charset="0"/>
              </a:rPr>
              <a:t>(26+10)</a:t>
            </a:r>
            <a:r>
              <a:rPr lang="en-US" baseline="300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6 </a:t>
            </a:r>
            <a:r>
              <a:rPr lang="en-US" dirty="0" smtClean="0">
                <a:solidFill>
                  <a:srgbClr val="FFFF00"/>
                </a:solidFill>
                <a:latin typeface="Cambria" panose="02040503050406030204" pitchFamily="18" charset="0"/>
              </a:rPr>
              <a:t>= 36</a:t>
            </a:r>
            <a:r>
              <a:rPr lang="en-US" baseline="300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6</a:t>
            </a:r>
            <a:endParaRPr lang="en-US" baseline="30000" dirty="0">
              <a:solidFill>
                <a:srgbClr val="FFFF00"/>
              </a:solidFill>
              <a:latin typeface="Cambria" panose="020405030504060302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aseline="30000" dirty="0" smtClean="0">
              <a:solidFill>
                <a:srgbClr val="FFFF00"/>
              </a:solidFill>
              <a:latin typeface="Cambria" panose="020405030504060302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Cambria" panose="02040503050406030204" pitchFamily="18" charset="0"/>
              </a:rPr>
              <a:t>number of strings with no </a:t>
            </a:r>
            <a:r>
              <a:rPr lang="en-US" dirty="0" smtClean="0">
                <a:latin typeface="Cambria" panose="02040503050406030204" pitchFamily="18" charset="0"/>
              </a:rPr>
              <a:t>digits </a:t>
            </a:r>
            <a:r>
              <a:rPr lang="en-US" dirty="0">
                <a:latin typeface="Cambria" panose="02040503050406030204" pitchFamily="18" charset="0"/>
              </a:rPr>
              <a:t>that are six characters long is </a:t>
            </a:r>
            <a:r>
              <a:rPr lang="en-US" dirty="0" smtClean="0">
                <a:solidFill>
                  <a:srgbClr val="FFFF00"/>
                </a:solidFill>
                <a:latin typeface="Cambria" panose="02040503050406030204" pitchFamily="18" charset="0"/>
              </a:rPr>
              <a:t>26</a:t>
            </a:r>
            <a:r>
              <a:rPr lang="en-US" baseline="300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6</a:t>
            </a:r>
            <a:r>
              <a:rPr lang="en-US" dirty="0" smtClean="0">
                <a:latin typeface="Cambria" panose="02040503050406030204" pitchFamily="18" charset="0"/>
              </a:rPr>
              <a:t> </a:t>
            </a:r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1749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/>
              <a:t>More </a:t>
            </a:r>
            <a:r>
              <a:rPr lang="en-US" dirty="0" smtClean="0"/>
              <a:t>Counting </a:t>
            </a:r>
            <a:r>
              <a:rPr lang="en-US" dirty="0"/>
              <a:t>Problems</a:t>
            </a:r>
            <a:endParaRPr lang="en-US" dirty="0" smtClean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990600" y="838200"/>
            <a:ext cx="10287000" cy="5791200"/>
          </a:xfrm>
        </p:spPr>
        <p:txBody>
          <a:bodyPr>
            <a:noAutofit/>
          </a:bodyPr>
          <a:lstStyle/>
          <a:p>
            <a:r>
              <a:rPr lang="en-US" sz="2800" dirty="0"/>
              <a:t>In some cases, it is not enough to use only the sum rule or the product rule.</a:t>
            </a:r>
          </a:p>
          <a:p>
            <a:r>
              <a:rPr lang="en-US" sz="2800" dirty="0">
                <a:solidFill>
                  <a:schemeClr val="tx1"/>
                </a:solidFill>
              </a:rPr>
              <a:t>In a version of the BASIC programming language, the name of a variable is a string of 1 or 2 alphanumeric characters, where uppercase and lowercase letters are not distinguished. </a:t>
            </a:r>
          </a:p>
          <a:p>
            <a:r>
              <a:rPr lang="en-US" sz="2800" dirty="0"/>
              <a:t>Moreover, a variable name must begin with a letter and must be different from the five strings of two characters that are reserved for programming use</a:t>
            </a:r>
          </a:p>
          <a:p>
            <a:r>
              <a:rPr lang="en-US" sz="2800" dirty="0">
                <a:solidFill>
                  <a:schemeClr val="tx1"/>
                </a:solidFill>
              </a:rPr>
              <a:t>How many different variables names are there?</a:t>
            </a:r>
          </a:p>
          <a:p>
            <a:r>
              <a:rPr lang="en-US" sz="2800" dirty="0"/>
              <a:t>Let </a:t>
            </a:r>
            <a:r>
              <a:rPr lang="en-US" sz="2800" i="1" dirty="0"/>
              <a:t>V</a:t>
            </a:r>
            <a:r>
              <a:rPr lang="en-US" sz="2800" baseline="-25000" dirty="0"/>
              <a:t>1</a:t>
            </a:r>
            <a:r>
              <a:rPr lang="en-US" sz="2800" dirty="0"/>
              <a:t> be the number of these variables of 1 character, and likewise </a:t>
            </a:r>
            <a:r>
              <a:rPr lang="en-US" sz="2800" i="1" dirty="0"/>
              <a:t>V</a:t>
            </a:r>
            <a:r>
              <a:rPr lang="en-US" sz="2800" baseline="-25000" dirty="0"/>
              <a:t>2</a:t>
            </a:r>
            <a:r>
              <a:rPr lang="en-US" sz="2800" dirty="0"/>
              <a:t> for variables of 2 characters</a:t>
            </a:r>
          </a:p>
          <a:p>
            <a:r>
              <a:rPr lang="en-US" sz="2800" dirty="0">
                <a:solidFill>
                  <a:schemeClr val="tx1"/>
                </a:solidFill>
              </a:rPr>
              <a:t>So, </a:t>
            </a:r>
            <a:r>
              <a:rPr lang="en-US" sz="2800" i="1" dirty="0" smtClean="0">
                <a:solidFill>
                  <a:schemeClr val="tx1"/>
                </a:solidFill>
              </a:rPr>
              <a:t>V</a:t>
            </a:r>
            <a:r>
              <a:rPr lang="en-US" sz="2800" baseline="-25000" dirty="0" smtClean="0">
                <a:solidFill>
                  <a:schemeClr val="tx1"/>
                </a:solidFill>
              </a:rPr>
              <a:t>1</a:t>
            </a:r>
            <a:r>
              <a:rPr lang="en-US" sz="2800" dirty="0" smtClean="0">
                <a:solidFill>
                  <a:schemeClr val="tx1"/>
                </a:solidFill>
              </a:rPr>
              <a:t> = 26</a:t>
            </a:r>
            <a:r>
              <a:rPr lang="en-US" sz="2800" dirty="0">
                <a:solidFill>
                  <a:schemeClr val="tx1"/>
                </a:solidFill>
              </a:rPr>
              <a:t>, and </a:t>
            </a:r>
            <a:r>
              <a:rPr lang="en-US" sz="2800" i="1" dirty="0" smtClean="0">
                <a:solidFill>
                  <a:schemeClr val="tx1"/>
                </a:solidFill>
              </a:rPr>
              <a:t>V</a:t>
            </a:r>
            <a:r>
              <a:rPr lang="en-US" sz="2800" baseline="-25000" dirty="0" smtClean="0">
                <a:solidFill>
                  <a:schemeClr val="tx1"/>
                </a:solidFill>
              </a:rPr>
              <a:t>2</a:t>
            </a:r>
            <a:r>
              <a:rPr lang="en-US" sz="2800" dirty="0" smtClean="0">
                <a:solidFill>
                  <a:schemeClr val="tx1"/>
                </a:solidFill>
              </a:rPr>
              <a:t> = 26 </a:t>
            </a:r>
            <a:r>
              <a:rPr lang="en-US" sz="2800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× 36 - 5 = 931</a:t>
            </a:r>
            <a:endParaRPr lang="en-US" sz="28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  <a:cs typeface="Cambria Math" panose="02040503050406030204" pitchFamily="18" charset="0"/>
            </a:endParaRPr>
          </a:p>
          <a:p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In total, there are </a:t>
            </a:r>
            <a:r>
              <a:rPr lang="en-US" sz="2800" dirty="0" smtClean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26 + 931 = 957 </a:t>
            </a: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different variables</a:t>
            </a:r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6389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many bit strings of length 8 either start with a 1 or end with two bits 00?</a:t>
            </a:r>
          </a:p>
          <a:p>
            <a:pPr marL="457189" lvl="1" indent="0">
              <a:buNone/>
            </a:pPr>
            <a:r>
              <a:rPr lang="en-US" dirty="0" smtClean="0">
                <a:solidFill>
                  <a:schemeClr val="tx1"/>
                </a:solidFill>
                <a:cs typeface="Consolas" panose="020B0609020204030204" pitchFamily="49" charset="0"/>
              </a:rPr>
              <a:t>1 </a:t>
            </a:r>
            <a:r>
              <a:rPr lang="en-US" dirty="0" smtClean="0">
                <a:solidFill>
                  <a:srgbClr val="66FF33"/>
                </a:solidFill>
                <a:cs typeface="Consolas" panose="020B0609020204030204" pitchFamily="49" charset="0"/>
              </a:rPr>
              <a:t>_ _ _ _ _ _ _</a:t>
            </a:r>
            <a:r>
              <a:rPr lang="en-US" dirty="0" smtClean="0">
                <a:cs typeface="Consolas" panose="020B0609020204030204" pitchFamily="49" charset="0"/>
              </a:rPr>
              <a:t>: </a:t>
            </a:r>
            <a:r>
              <a:rPr lang="en-US" dirty="0" smtClean="0"/>
              <a:t>2</a:t>
            </a:r>
            <a:r>
              <a:rPr lang="en-US" baseline="30000" dirty="0" smtClean="0"/>
              <a:t>7</a:t>
            </a:r>
            <a:r>
              <a:rPr lang="en-US" dirty="0" smtClean="0"/>
              <a:t> = 128 ways</a:t>
            </a:r>
          </a:p>
          <a:p>
            <a:pPr marL="457189" lvl="1" indent="0">
              <a:buNone/>
            </a:pPr>
            <a:r>
              <a:rPr lang="en-US" dirty="0" smtClean="0">
                <a:solidFill>
                  <a:srgbClr val="66FF33"/>
                </a:solidFill>
                <a:cs typeface="Consolas" panose="020B0609020204030204" pitchFamily="49" charset="0"/>
              </a:rPr>
              <a:t>_ _ _ _ _ _</a:t>
            </a:r>
            <a:r>
              <a:rPr lang="en-US" dirty="0" smtClean="0">
                <a:solidFill>
                  <a:schemeClr val="tx1"/>
                </a:solidFill>
                <a:cs typeface="Consolas" panose="020B0609020204030204" pitchFamily="49" charset="0"/>
              </a:rPr>
              <a:t> 0 0</a:t>
            </a:r>
            <a:r>
              <a:rPr lang="en-US" dirty="0" smtClean="0">
                <a:cs typeface="Consolas" panose="020B0609020204030204" pitchFamily="49" charset="0"/>
              </a:rPr>
              <a:t>:</a:t>
            </a:r>
            <a:r>
              <a:rPr lang="en-US" dirty="0" smtClean="0"/>
              <a:t> 2</a:t>
            </a:r>
            <a:r>
              <a:rPr lang="en-US" baseline="30000" dirty="0" smtClean="0"/>
              <a:t>6</a:t>
            </a:r>
            <a:r>
              <a:rPr lang="en-US" dirty="0" smtClean="0"/>
              <a:t> = 64 ways</a:t>
            </a:r>
          </a:p>
          <a:p>
            <a:pPr marL="457189" lvl="1" indent="0">
              <a:buNone/>
            </a:pPr>
            <a:r>
              <a:rPr lang="en-US" dirty="0" smtClean="0">
                <a:solidFill>
                  <a:schemeClr val="tx1"/>
                </a:solidFill>
                <a:cs typeface="Consolas" panose="020B0609020204030204" pitchFamily="49" charset="0"/>
              </a:rPr>
              <a:t>1 </a:t>
            </a:r>
            <a:r>
              <a:rPr lang="en-US" dirty="0" smtClean="0">
                <a:solidFill>
                  <a:srgbClr val="66FF33"/>
                </a:solidFill>
                <a:cs typeface="Consolas" panose="020B0609020204030204" pitchFamily="49" charset="0"/>
              </a:rPr>
              <a:t>_ _ _ _ _</a:t>
            </a:r>
            <a:r>
              <a:rPr lang="en-US" dirty="0" smtClean="0">
                <a:solidFill>
                  <a:schemeClr val="tx1"/>
                </a:solidFill>
                <a:cs typeface="Consolas" panose="020B0609020204030204" pitchFamily="49" charset="0"/>
              </a:rPr>
              <a:t> 0 0</a:t>
            </a:r>
            <a:r>
              <a:rPr lang="en-US" dirty="0" smtClean="0">
                <a:cs typeface="Consolas" panose="020B0609020204030204" pitchFamily="49" charset="0"/>
              </a:rPr>
              <a:t>: </a:t>
            </a:r>
            <a:r>
              <a:rPr lang="en-US" dirty="0" smtClean="0"/>
              <a:t>2</a:t>
            </a:r>
            <a:r>
              <a:rPr lang="en-US" baseline="30000" dirty="0" smtClean="0"/>
              <a:t>5</a:t>
            </a:r>
            <a:r>
              <a:rPr lang="en-US" dirty="0" smtClean="0"/>
              <a:t> = 32 ways</a:t>
            </a:r>
          </a:p>
          <a:p>
            <a:pPr marL="0" indent="0">
              <a:buNone/>
            </a:pPr>
            <a:r>
              <a:rPr lang="en-US" dirty="0" smtClean="0"/>
              <a:t>Number of possible bit strings is </a:t>
            </a:r>
          </a:p>
          <a:p>
            <a:pPr marL="457189" lvl="1" indent="0">
              <a:buNone/>
            </a:pPr>
            <a:r>
              <a:rPr lang="en-US" dirty="0" smtClean="0"/>
              <a:t>128 + 64 - 32 = 160 </a:t>
            </a:r>
            <a:endParaRPr lang="en-US" dirty="0"/>
          </a:p>
        </p:txBody>
      </p:sp>
      <p:pic>
        <p:nvPicPr>
          <p:cNvPr id="5" name="Picture 4" descr="0503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01001" y="1904999"/>
            <a:ext cx="3810000" cy="129540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24</a:t>
            </a:fld>
            <a:endParaRPr lang="en-US" altLang="en-US"/>
          </a:p>
        </p:txBody>
      </p:sp>
      <p:pic>
        <p:nvPicPr>
          <p:cNvPr id="6" name="Picture 5" descr="0503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01001" y="3200400"/>
            <a:ext cx="3810000" cy="1371600"/>
          </a:xfrm>
          <a:prstGeom prst="rect">
            <a:avLst/>
          </a:prstGeom>
        </p:spPr>
      </p:pic>
      <p:pic>
        <p:nvPicPr>
          <p:cNvPr id="7" name="Picture 6" descr="0503.jpg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01001" y="4572000"/>
            <a:ext cx="3810000" cy="1281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040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Inclusion-exclusion principle</a:t>
            </a:r>
            <a:endParaRPr lang="en-US" dirty="0" smtClean="0"/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sets to explain the principle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dirty="0" smtClean="0"/>
              <a:t>   </a:t>
            </a:r>
            <a:r>
              <a:rPr lang="en-US" dirty="0" smtClean="0">
                <a:solidFill>
                  <a:schemeClr val="tx1"/>
                </a:solidFill>
              </a:rPr>
              <a:t>|</a:t>
            </a:r>
            <a:r>
              <a:rPr lang="en-US" i="1" dirty="0" smtClean="0">
                <a:solidFill>
                  <a:schemeClr val="tx1"/>
                </a:solidFill>
              </a:rPr>
              <a:t>A</a:t>
            </a:r>
            <a:r>
              <a:rPr lang="en-US" baseline="-25000" dirty="0" smtClean="0">
                <a:solidFill>
                  <a:schemeClr val="tx1"/>
                </a:solidFill>
              </a:rPr>
              <a:t>1 </a:t>
            </a:r>
            <a:r>
              <a:rPr lang="en-US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⋃ </a:t>
            </a:r>
            <a:r>
              <a:rPr lang="en-US" i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A</a:t>
            </a:r>
            <a:r>
              <a:rPr lang="en-US" baseline="-25000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2</a:t>
            </a:r>
            <a:r>
              <a:rPr lang="en-US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| = |</a:t>
            </a:r>
            <a:r>
              <a:rPr lang="en-US" i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A</a:t>
            </a:r>
            <a:r>
              <a:rPr lang="en-US" baseline="-25000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1</a:t>
            </a:r>
            <a:r>
              <a:rPr lang="en-US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| + |</a:t>
            </a:r>
            <a:r>
              <a:rPr lang="en-US" i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A</a:t>
            </a:r>
            <a:r>
              <a:rPr lang="en-US" baseline="-25000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2</a:t>
            </a:r>
            <a:r>
              <a:rPr lang="en-US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| - |</a:t>
            </a:r>
            <a:r>
              <a:rPr lang="en-US" i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A</a:t>
            </a:r>
            <a:r>
              <a:rPr lang="en-US" baseline="-25000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1 </a:t>
            </a:r>
            <a:r>
              <a:rPr lang="en-US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⋂ </a:t>
            </a:r>
            <a:r>
              <a:rPr lang="en-US" i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A</a:t>
            </a:r>
            <a:r>
              <a:rPr lang="en-US" baseline="-25000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2</a:t>
            </a:r>
            <a:r>
              <a:rPr lang="en-US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|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150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97517" y="182189"/>
            <a:ext cx="4255483" cy="685800"/>
          </a:xfrm>
        </p:spPr>
        <p:txBody>
          <a:bodyPr/>
          <a:lstStyle/>
          <a:p>
            <a:r>
              <a:rPr lang="en-US" altLang="en-US" sz="4000" dirty="0"/>
              <a:t>Tree Diagrams</a:t>
            </a:r>
            <a:endParaRPr lang="en-CA" altLang="en-US" sz="4000" dirty="0"/>
          </a:p>
        </p:txBody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2090" y="997880"/>
            <a:ext cx="3585628" cy="4107520"/>
          </a:xfrm>
        </p:spPr>
        <p:txBody>
          <a:bodyPr>
            <a:norm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en-US" sz="2800" dirty="0"/>
              <a:t>In some cases, we can use tree diagrams for counting</a:t>
            </a:r>
          </a:p>
          <a:p>
            <a:pPr marL="0" indent="0">
              <a:spcBef>
                <a:spcPct val="0"/>
              </a:spcBef>
              <a:buNone/>
            </a:pPr>
            <a:endParaRPr lang="en-US" altLang="en-US" sz="2800" dirty="0" smtClean="0">
              <a:sym typeface="Symbol" panose="05050102010706020507" pitchFamily="18" charset="2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2800" dirty="0" smtClean="0">
                <a:sym typeface="Symbol" panose="05050102010706020507" pitchFamily="18" charset="2"/>
              </a:rPr>
              <a:t>How </a:t>
            </a:r>
            <a:r>
              <a:rPr lang="en-US" altLang="en-US" sz="2800" dirty="0">
                <a:sym typeface="Symbol" panose="05050102010706020507" pitchFamily="18" charset="2"/>
              </a:rPr>
              <a:t>many bit strings of length four do not have two consecutive 1s?</a:t>
            </a:r>
            <a:endParaRPr lang="en-US" altLang="en-US" sz="2800" b="1" dirty="0">
              <a:solidFill>
                <a:srgbClr val="C00000"/>
              </a:solidFill>
              <a:sym typeface="Symbol" panose="05050102010706020507" pitchFamily="18" charset="2"/>
            </a:endParaRPr>
          </a:p>
        </p:txBody>
      </p:sp>
      <p:sp>
        <p:nvSpPr>
          <p:cNvPr id="305229" name="Text Box 77"/>
          <p:cNvSpPr txBox="1">
            <a:spLocks noChangeArrowheads="1"/>
          </p:cNvSpPr>
          <p:nvPr/>
        </p:nvSpPr>
        <p:spPr bwMode="auto">
          <a:xfrm>
            <a:off x="5711997" y="6362570"/>
            <a:ext cx="305871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66FF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There are 8 </a:t>
            </a:r>
            <a:r>
              <a:rPr lang="en-US" altLang="en-US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strings</a:t>
            </a:r>
            <a:endParaRPr lang="en-US" altLang="en-US" dirty="0">
              <a:effectLst>
                <a:outerShdw blurRad="38100" dist="38100" dir="2700000" algn="tl">
                  <a:srgbClr val="000000"/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81" name="Rectangle 3"/>
          <p:cNvSpPr txBox="1">
            <a:spLocks noChangeArrowheads="1"/>
          </p:cNvSpPr>
          <p:nvPr/>
        </p:nvSpPr>
        <p:spPr bwMode="auto">
          <a:xfrm>
            <a:off x="4419600" y="974458"/>
            <a:ext cx="1600200" cy="1021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r>
              <a:rPr lang="en-US" altLang="en-US" sz="2800" dirty="0" smtClean="0">
                <a:solidFill>
                  <a:srgbClr val="66FF33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Task 1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2800" dirty="0" smtClean="0">
                <a:solidFill>
                  <a:srgbClr val="66FF33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altLang="en-US" sz="2800" dirty="0">
                <a:solidFill>
                  <a:srgbClr val="66FF33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1</a:t>
            </a:r>
            <a:r>
              <a:rPr lang="en-US" altLang="en-US" sz="2800" baseline="30000" dirty="0">
                <a:solidFill>
                  <a:srgbClr val="66FF33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st</a:t>
            </a:r>
            <a:r>
              <a:rPr lang="en-US" altLang="en-US" sz="2800" dirty="0">
                <a:solidFill>
                  <a:srgbClr val="66FF33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 bit</a:t>
            </a:r>
            <a:r>
              <a:rPr lang="en-US" altLang="en-US" sz="2800" dirty="0" smtClean="0">
                <a:solidFill>
                  <a:srgbClr val="66FF33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)</a:t>
            </a:r>
            <a:endParaRPr lang="en-US" altLang="en-US" sz="2800" b="1" dirty="0">
              <a:solidFill>
                <a:srgbClr val="66FF33"/>
              </a:solidFill>
              <a:latin typeface="Cambria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26</a:t>
            </a:fld>
            <a:endParaRPr lang="en-US" altLang="en-US"/>
          </a:p>
        </p:txBody>
      </p:sp>
      <p:sp>
        <p:nvSpPr>
          <p:cNvPr id="305156" name="Oval 4"/>
          <p:cNvSpPr>
            <a:spLocks noChangeArrowheads="1"/>
          </p:cNvSpPr>
          <p:nvPr/>
        </p:nvSpPr>
        <p:spPr bwMode="auto">
          <a:xfrm>
            <a:off x="7693058" y="252954"/>
            <a:ext cx="206764" cy="243153"/>
          </a:xfrm>
          <a:prstGeom prst="ellipse">
            <a:avLst/>
          </a:prstGeom>
          <a:solidFill>
            <a:srgbClr val="FF3300"/>
          </a:solidFill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5157" name="Line 5"/>
          <p:cNvSpPr>
            <a:spLocks noChangeShapeType="1"/>
          </p:cNvSpPr>
          <p:nvPr/>
        </p:nvSpPr>
        <p:spPr bwMode="auto">
          <a:xfrm rot="5400000" flipV="1">
            <a:off x="7978219" y="288200"/>
            <a:ext cx="906869" cy="1063662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5158" name="Line 6"/>
          <p:cNvSpPr>
            <a:spLocks noChangeShapeType="1"/>
          </p:cNvSpPr>
          <p:nvPr/>
        </p:nvSpPr>
        <p:spPr bwMode="auto">
          <a:xfrm rot="5400000" flipV="1">
            <a:off x="8752928" y="1645176"/>
            <a:ext cx="1306902" cy="790764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5159" name="Line 7"/>
          <p:cNvSpPr>
            <a:spLocks noChangeShapeType="1"/>
          </p:cNvSpPr>
          <p:nvPr/>
        </p:nvSpPr>
        <p:spPr bwMode="auto">
          <a:xfrm rot="5400000" flipV="1">
            <a:off x="9440309" y="3169104"/>
            <a:ext cx="1250080" cy="527176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5160" name="Line 8"/>
          <p:cNvSpPr>
            <a:spLocks noChangeShapeType="1"/>
          </p:cNvSpPr>
          <p:nvPr/>
        </p:nvSpPr>
        <p:spPr bwMode="auto">
          <a:xfrm rot="5400000" flipV="1">
            <a:off x="9864101" y="4636211"/>
            <a:ext cx="1193258" cy="263588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5161" name="Line 9"/>
          <p:cNvSpPr>
            <a:spLocks noChangeShapeType="1"/>
          </p:cNvSpPr>
          <p:nvPr/>
        </p:nvSpPr>
        <p:spPr bwMode="auto">
          <a:xfrm rot="5400000">
            <a:off x="9520885" y="4584043"/>
            <a:ext cx="1193259" cy="367923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5162" name="Line 10"/>
          <p:cNvSpPr>
            <a:spLocks noChangeShapeType="1"/>
          </p:cNvSpPr>
          <p:nvPr/>
        </p:nvSpPr>
        <p:spPr bwMode="auto">
          <a:xfrm rot="5400000">
            <a:off x="8913133" y="3169104"/>
            <a:ext cx="1250080" cy="527176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5163" name="Line 11"/>
          <p:cNvSpPr>
            <a:spLocks noChangeShapeType="1"/>
          </p:cNvSpPr>
          <p:nvPr/>
        </p:nvSpPr>
        <p:spPr bwMode="auto">
          <a:xfrm rot="5400000">
            <a:off x="8677956" y="4768005"/>
            <a:ext cx="1193258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5164" name="Line 12"/>
          <p:cNvSpPr>
            <a:spLocks noChangeShapeType="1"/>
          </p:cNvSpPr>
          <p:nvPr/>
        </p:nvSpPr>
        <p:spPr bwMode="auto">
          <a:xfrm rot="5400000">
            <a:off x="8028061" y="1711073"/>
            <a:ext cx="1306902" cy="65897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5165" name="Line 13"/>
          <p:cNvSpPr>
            <a:spLocks noChangeShapeType="1"/>
          </p:cNvSpPr>
          <p:nvPr/>
        </p:nvSpPr>
        <p:spPr bwMode="auto">
          <a:xfrm rot="5400000">
            <a:off x="7726987" y="3432692"/>
            <a:ext cx="1250080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5166" name="Line 14"/>
          <p:cNvSpPr>
            <a:spLocks noChangeShapeType="1"/>
          </p:cNvSpPr>
          <p:nvPr/>
        </p:nvSpPr>
        <p:spPr bwMode="auto">
          <a:xfrm rot="5400000" flipV="1">
            <a:off x="7887192" y="4636211"/>
            <a:ext cx="1193258" cy="263588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5167" name="Line 15"/>
          <p:cNvSpPr>
            <a:spLocks noChangeShapeType="1"/>
          </p:cNvSpPr>
          <p:nvPr/>
        </p:nvSpPr>
        <p:spPr bwMode="auto">
          <a:xfrm rot="5400000">
            <a:off x="7563312" y="4603379"/>
            <a:ext cx="1154588" cy="367922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5168" name="Line 16"/>
          <p:cNvSpPr>
            <a:spLocks noChangeShapeType="1"/>
          </p:cNvSpPr>
          <p:nvPr/>
        </p:nvSpPr>
        <p:spPr bwMode="auto">
          <a:xfrm rot="5400000">
            <a:off x="6702231" y="282639"/>
            <a:ext cx="852329" cy="1129325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5169" name="Line 17"/>
          <p:cNvSpPr>
            <a:spLocks noChangeShapeType="1"/>
          </p:cNvSpPr>
          <p:nvPr/>
        </p:nvSpPr>
        <p:spPr bwMode="auto">
          <a:xfrm rot="5400000">
            <a:off x="5853461" y="2040557"/>
            <a:ext cx="1306902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5170" name="Line 18"/>
          <p:cNvSpPr>
            <a:spLocks noChangeShapeType="1"/>
          </p:cNvSpPr>
          <p:nvPr/>
        </p:nvSpPr>
        <p:spPr bwMode="auto">
          <a:xfrm rot="5400000" flipV="1">
            <a:off x="6145460" y="3169104"/>
            <a:ext cx="1250080" cy="527176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5171" name="Line 19"/>
          <p:cNvSpPr>
            <a:spLocks noChangeShapeType="1"/>
          </p:cNvSpPr>
          <p:nvPr/>
        </p:nvSpPr>
        <p:spPr bwMode="auto">
          <a:xfrm rot="5400000" flipV="1">
            <a:off x="6569253" y="4636211"/>
            <a:ext cx="1193258" cy="263588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5172" name="Line 20"/>
          <p:cNvSpPr>
            <a:spLocks noChangeShapeType="1"/>
          </p:cNvSpPr>
          <p:nvPr/>
        </p:nvSpPr>
        <p:spPr bwMode="auto">
          <a:xfrm rot="5400000">
            <a:off x="6226154" y="4622598"/>
            <a:ext cx="1154587" cy="329484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5173" name="Line 21"/>
          <p:cNvSpPr>
            <a:spLocks noChangeShapeType="1"/>
          </p:cNvSpPr>
          <p:nvPr/>
        </p:nvSpPr>
        <p:spPr bwMode="auto">
          <a:xfrm rot="5400000">
            <a:off x="5618284" y="3169104"/>
            <a:ext cx="1250080" cy="527176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5174" name="Line 22"/>
          <p:cNvSpPr>
            <a:spLocks noChangeShapeType="1"/>
          </p:cNvSpPr>
          <p:nvPr/>
        </p:nvSpPr>
        <p:spPr bwMode="auto">
          <a:xfrm rot="5400000">
            <a:off x="5383107" y="4768005"/>
            <a:ext cx="1193258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>
              <a:solidFill>
                <a:srgbClr val="66FF33"/>
              </a:solidFill>
              <a:latin typeface="Cambria" panose="02040503050406030204" pitchFamily="18" charset="0"/>
            </a:endParaRPr>
          </a:p>
        </p:txBody>
      </p:sp>
      <p:sp>
        <p:nvSpPr>
          <p:cNvPr id="305176" name="Oval 24"/>
          <p:cNvSpPr>
            <a:spLocks noChangeArrowheads="1"/>
          </p:cNvSpPr>
          <p:nvPr/>
        </p:nvSpPr>
        <p:spPr bwMode="auto">
          <a:xfrm>
            <a:off x="8879203" y="1218925"/>
            <a:ext cx="206764" cy="243153"/>
          </a:xfrm>
          <a:prstGeom prst="ellipse">
            <a:avLst/>
          </a:prstGeom>
          <a:solidFill>
            <a:srgbClr val="FF3300"/>
          </a:solidFill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5177" name="Text Box 25"/>
          <p:cNvSpPr txBox="1">
            <a:spLocks noChangeArrowheads="1"/>
          </p:cNvSpPr>
          <p:nvPr/>
        </p:nvSpPr>
        <p:spPr bwMode="auto">
          <a:xfrm>
            <a:off x="9122773" y="1066800"/>
            <a:ext cx="22728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66FF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0</a:t>
            </a:r>
            <a:endParaRPr lang="en-US" altLang="en-US" sz="2800" dirty="0">
              <a:effectLst>
                <a:outerShdw blurRad="38100" dist="38100" dir="2700000" algn="tl">
                  <a:srgbClr val="000000"/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05179" name="Oval 27"/>
          <p:cNvSpPr>
            <a:spLocks noChangeArrowheads="1"/>
          </p:cNvSpPr>
          <p:nvPr/>
        </p:nvSpPr>
        <p:spPr bwMode="auto">
          <a:xfrm>
            <a:off x="9669967" y="2639470"/>
            <a:ext cx="206764" cy="243153"/>
          </a:xfrm>
          <a:prstGeom prst="ellipse">
            <a:avLst/>
          </a:prstGeom>
          <a:solidFill>
            <a:srgbClr val="FF3300"/>
          </a:solidFill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5180" name="Text Box 28"/>
          <p:cNvSpPr txBox="1">
            <a:spLocks noChangeArrowheads="1"/>
          </p:cNvSpPr>
          <p:nvPr/>
        </p:nvSpPr>
        <p:spPr bwMode="auto">
          <a:xfrm>
            <a:off x="9913537" y="2487345"/>
            <a:ext cx="22728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66FF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0</a:t>
            </a:r>
            <a:endParaRPr lang="en-US" altLang="en-US" sz="2800" dirty="0">
              <a:effectLst>
                <a:outerShdw blurRad="38100" dist="38100" dir="2700000" algn="tl">
                  <a:srgbClr val="000000"/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05182" name="Oval 30"/>
          <p:cNvSpPr>
            <a:spLocks noChangeArrowheads="1"/>
          </p:cNvSpPr>
          <p:nvPr/>
        </p:nvSpPr>
        <p:spPr bwMode="auto">
          <a:xfrm>
            <a:off x="10197143" y="4003194"/>
            <a:ext cx="206764" cy="243153"/>
          </a:xfrm>
          <a:prstGeom prst="ellipse">
            <a:avLst/>
          </a:prstGeom>
          <a:solidFill>
            <a:srgbClr val="FF3300"/>
          </a:solidFill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5183" name="Text Box 31"/>
          <p:cNvSpPr txBox="1">
            <a:spLocks noChangeArrowheads="1"/>
          </p:cNvSpPr>
          <p:nvPr/>
        </p:nvSpPr>
        <p:spPr bwMode="auto">
          <a:xfrm>
            <a:off x="10363200" y="3851069"/>
            <a:ext cx="22728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66FF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0</a:t>
            </a:r>
            <a:endParaRPr lang="en-US" altLang="en-US" sz="2800" dirty="0">
              <a:effectLst>
                <a:outerShdw blurRad="38100" dist="38100" dir="2700000" algn="tl">
                  <a:srgbClr val="000000"/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05185" name="Oval 33"/>
          <p:cNvSpPr>
            <a:spLocks noChangeArrowheads="1"/>
          </p:cNvSpPr>
          <p:nvPr/>
        </p:nvSpPr>
        <p:spPr bwMode="auto">
          <a:xfrm>
            <a:off x="10460729" y="5310096"/>
            <a:ext cx="206764" cy="243153"/>
          </a:xfrm>
          <a:prstGeom prst="ellipse">
            <a:avLst/>
          </a:prstGeom>
          <a:solidFill>
            <a:srgbClr val="FF3300"/>
          </a:solidFill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5186" name="Text Box 34"/>
          <p:cNvSpPr txBox="1">
            <a:spLocks noChangeArrowheads="1"/>
          </p:cNvSpPr>
          <p:nvPr/>
        </p:nvSpPr>
        <p:spPr bwMode="auto">
          <a:xfrm>
            <a:off x="10404411" y="5486400"/>
            <a:ext cx="26358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66FF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0</a:t>
            </a:r>
            <a:endParaRPr lang="en-US" altLang="en-US" sz="2800" dirty="0">
              <a:effectLst>
                <a:outerShdw blurRad="38100" dist="38100" dir="2700000" algn="tl">
                  <a:srgbClr val="000000"/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05188" name="Oval 36"/>
          <p:cNvSpPr>
            <a:spLocks noChangeArrowheads="1"/>
          </p:cNvSpPr>
          <p:nvPr/>
        </p:nvSpPr>
        <p:spPr bwMode="auto">
          <a:xfrm>
            <a:off x="9801759" y="5310096"/>
            <a:ext cx="206764" cy="243153"/>
          </a:xfrm>
          <a:prstGeom prst="ellipse">
            <a:avLst/>
          </a:prstGeom>
          <a:solidFill>
            <a:srgbClr val="FF3300"/>
          </a:solidFill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5189" name="Text Box 37"/>
          <p:cNvSpPr txBox="1">
            <a:spLocks noChangeArrowheads="1"/>
          </p:cNvSpPr>
          <p:nvPr/>
        </p:nvSpPr>
        <p:spPr bwMode="auto">
          <a:xfrm>
            <a:off x="9745441" y="5486400"/>
            <a:ext cx="26358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66FF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1</a:t>
            </a:r>
            <a:endParaRPr lang="en-US" altLang="en-US" sz="2800" dirty="0">
              <a:effectLst>
                <a:outerShdw blurRad="38100" dist="38100" dir="2700000" algn="tl">
                  <a:srgbClr val="000000"/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05191" name="Oval 39"/>
          <p:cNvSpPr>
            <a:spLocks noChangeArrowheads="1"/>
          </p:cNvSpPr>
          <p:nvPr/>
        </p:nvSpPr>
        <p:spPr bwMode="auto">
          <a:xfrm>
            <a:off x="9142791" y="4003194"/>
            <a:ext cx="206764" cy="243153"/>
          </a:xfrm>
          <a:prstGeom prst="ellipse">
            <a:avLst/>
          </a:prstGeom>
          <a:solidFill>
            <a:srgbClr val="FF3300"/>
          </a:solidFill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5192" name="Text Box 40"/>
          <p:cNvSpPr txBox="1">
            <a:spLocks noChangeArrowheads="1"/>
          </p:cNvSpPr>
          <p:nvPr/>
        </p:nvSpPr>
        <p:spPr bwMode="auto">
          <a:xfrm>
            <a:off x="9254567" y="3851069"/>
            <a:ext cx="22728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66FF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1</a:t>
            </a:r>
            <a:endParaRPr lang="en-US" altLang="en-US" sz="2800" dirty="0">
              <a:effectLst>
                <a:outerShdw blurRad="38100" dist="38100" dir="2700000" algn="tl">
                  <a:srgbClr val="000000"/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05194" name="Oval 42"/>
          <p:cNvSpPr>
            <a:spLocks noChangeArrowheads="1"/>
          </p:cNvSpPr>
          <p:nvPr/>
        </p:nvSpPr>
        <p:spPr bwMode="auto">
          <a:xfrm>
            <a:off x="9142789" y="5310096"/>
            <a:ext cx="206764" cy="243153"/>
          </a:xfrm>
          <a:prstGeom prst="ellipse">
            <a:avLst/>
          </a:prstGeom>
          <a:solidFill>
            <a:srgbClr val="FF3300"/>
          </a:solidFill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5195" name="Text Box 43"/>
          <p:cNvSpPr txBox="1">
            <a:spLocks noChangeArrowheads="1"/>
          </p:cNvSpPr>
          <p:nvPr/>
        </p:nvSpPr>
        <p:spPr bwMode="auto">
          <a:xfrm>
            <a:off x="9086471" y="5486400"/>
            <a:ext cx="26358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66FF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305197" name="Oval 45"/>
          <p:cNvSpPr>
            <a:spLocks noChangeArrowheads="1"/>
          </p:cNvSpPr>
          <p:nvPr/>
        </p:nvSpPr>
        <p:spPr bwMode="auto">
          <a:xfrm>
            <a:off x="8220233" y="2639470"/>
            <a:ext cx="206764" cy="243153"/>
          </a:xfrm>
          <a:prstGeom prst="ellipse">
            <a:avLst/>
          </a:prstGeom>
          <a:solidFill>
            <a:srgbClr val="FF3300"/>
          </a:solidFill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5198" name="Text Box 46"/>
          <p:cNvSpPr txBox="1">
            <a:spLocks noChangeArrowheads="1"/>
          </p:cNvSpPr>
          <p:nvPr/>
        </p:nvSpPr>
        <p:spPr bwMode="auto">
          <a:xfrm>
            <a:off x="8332009" y="2487345"/>
            <a:ext cx="22728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66FF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1</a:t>
            </a:r>
            <a:endParaRPr lang="en-US" altLang="en-US" sz="2800" dirty="0">
              <a:effectLst>
                <a:outerShdw blurRad="38100" dist="38100" dir="2700000" algn="tl">
                  <a:srgbClr val="000000"/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05200" name="Oval 48"/>
          <p:cNvSpPr>
            <a:spLocks noChangeArrowheads="1"/>
          </p:cNvSpPr>
          <p:nvPr/>
        </p:nvSpPr>
        <p:spPr bwMode="auto">
          <a:xfrm>
            <a:off x="8220233" y="4003194"/>
            <a:ext cx="206764" cy="243153"/>
          </a:xfrm>
          <a:prstGeom prst="ellipse">
            <a:avLst/>
          </a:prstGeom>
          <a:solidFill>
            <a:srgbClr val="FF3300"/>
          </a:solidFill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5201" name="Text Box 49"/>
          <p:cNvSpPr txBox="1">
            <a:spLocks noChangeArrowheads="1"/>
          </p:cNvSpPr>
          <p:nvPr/>
        </p:nvSpPr>
        <p:spPr bwMode="auto">
          <a:xfrm>
            <a:off x="8383313" y="3851069"/>
            <a:ext cx="22728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66FF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305203" name="Oval 51"/>
          <p:cNvSpPr>
            <a:spLocks noChangeArrowheads="1"/>
          </p:cNvSpPr>
          <p:nvPr/>
        </p:nvSpPr>
        <p:spPr bwMode="auto">
          <a:xfrm>
            <a:off x="8483819" y="5310096"/>
            <a:ext cx="206764" cy="243153"/>
          </a:xfrm>
          <a:prstGeom prst="ellipse">
            <a:avLst/>
          </a:prstGeom>
          <a:solidFill>
            <a:srgbClr val="FF3300"/>
          </a:solidFill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5204" name="Text Box 52"/>
          <p:cNvSpPr txBox="1">
            <a:spLocks noChangeArrowheads="1"/>
          </p:cNvSpPr>
          <p:nvPr/>
        </p:nvSpPr>
        <p:spPr bwMode="auto">
          <a:xfrm>
            <a:off x="8427501" y="5486400"/>
            <a:ext cx="26358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66FF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0</a:t>
            </a:r>
            <a:endParaRPr lang="en-US" altLang="en-US" sz="2800" dirty="0">
              <a:effectLst>
                <a:outerShdw blurRad="38100" dist="38100" dir="2700000" algn="tl">
                  <a:srgbClr val="000000"/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05206" name="Oval 54"/>
          <p:cNvSpPr>
            <a:spLocks noChangeArrowheads="1"/>
          </p:cNvSpPr>
          <p:nvPr/>
        </p:nvSpPr>
        <p:spPr bwMode="auto">
          <a:xfrm>
            <a:off x="7824850" y="5310096"/>
            <a:ext cx="206764" cy="243153"/>
          </a:xfrm>
          <a:prstGeom prst="ellipse">
            <a:avLst/>
          </a:prstGeom>
          <a:solidFill>
            <a:srgbClr val="FF3300"/>
          </a:solidFill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5207" name="Text Box 55"/>
          <p:cNvSpPr txBox="1">
            <a:spLocks noChangeArrowheads="1"/>
          </p:cNvSpPr>
          <p:nvPr/>
        </p:nvSpPr>
        <p:spPr bwMode="auto">
          <a:xfrm>
            <a:off x="7768532" y="5486400"/>
            <a:ext cx="26358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66FF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1</a:t>
            </a:r>
            <a:endParaRPr lang="en-US" altLang="en-US" sz="2800" dirty="0">
              <a:effectLst>
                <a:outerShdw blurRad="38100" dist="38100" dir="2700000" algn="tl">
                  <a:srgbClr val="000000"/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05209" name="Oval 57"/>
          <p:cNvSpPr>
            <a:spLocks noChangeArrowheads="1"/>
          </p:cNvSpPr>
          <p:nvPr/>
        </p:nvSpPr>
        <p:spPr bwMode="auto">
          <a:xfrm>
            <a:off x="6375118" y="1218925"/>
            <a:ext cx="206764" cy="243153"/>
          </a:xfrm>
          <a:prstGeom prst="ellipse">
            <a:avLst/>
          </a:prstGeom>
          <a:solidFill>
            <a:srgbClr val="FF3300"/>
          </a:solidFill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5210" name="Text Box 58"/>
          <p:cNvSpPr txBox="1">
            <a:spLocks noChangeArrowheads="1"/>
          </p:cNvSpPr>
          <p:nvPr/>
        </p:nvSpPr>
        <p:spPr bwMode="auto">
          <a:xfrm>
            <a:off x="6618688" y="1066800"/>
            <a:ext cx="22728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66FF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1</a:t>
            </a:r>
            <a:endParaRPr lang="en-US" altLang="en-US" sz="2800" dirty="0">
              <a:effectLst>
                <a:outerShdw blurRad="38100" dist="38100" dir="2700000" algn="tl">
                  <a:srgbClr val="000000"/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05212" name="Oval 60"/>
          <p:cNvSpPr>
            <a:spLocks noChangeArrowheads="1"/>
          </p:cNvSpPr>
          <p:nvPr/>
        </p:nvSpPr>
        <p:spPr bwMode="auto">
          <a:xfrm>
            <a:off x="6375118" y="2639470"/>
            <a:ext cx="206764" cy="243153"/>
          </a:xfrm>
          <a:prstGeom prst="ellipse">
            <a:avLst/>
          </a:prstGeom>
          <a:solidFill>
            <a:srgbClr val="FF3300"/>
          </a:solidFill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5213" name="Text Box 61"/>
          <p:cNvSpPr txBox="1">
            <a:spLocks noChangeArrowheads="1"/>
          </p:cNvSpPr>
          <p:nvPr/>
        </p:nvSpPr>
        <p:spPr bwMode="auto">
          <a:xfrm>
            <a:off x="6486894" y="2487345"/>
            <a:ext cx="22728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66FF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305215" name="Oval 63"/>
          <p:cNvSpPr>
            <a:spLocks noChangeArrowheads="1"/>
          </p:cNvSpPr>
          <p:nvPr/>
        </p:nvSpPr>
        <p:spPr bwMode="auto">
          <a:xfrm>
            <a:off x="6902294" y="4003194"/>
            <a:ext cx="206764" cy="243153"/>
          </a:xfrm>
          <a:prstGeom prst="ellipse">
            <a:avLst/>
          </a:prstGeom>
          <a:solidFill>
            <a:srgbClr val="FF3300"/>
          </a:solidFill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5216" name="Text Box 64"/>
          <p:cNvSpPr txBox="1">
            <a:spLocks noChangeArrowheads="1"/>
          </p:cNvSpPr>
          <p:nvPr/>
        </p:nvSpPr>
        <p:spPr bwMode="auto">
          <a:xfrm>
            <a:off x="7014070" y="3851069"/>
            <a:ext cx="22728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66FF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0</a:t>
            </a:r>
            <a:endParaRPr lang="en-US" altLang="en-US" sz="2800" dirty="0">
              <a:effectLst>
                <a:outerShdw blurRad="38100" dist="38100" dir="2700000" algn="tl">
                  <a:srgbClr val="000000"/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05218" name="Oval 66"/>
          <p:cNvSpPr>
            <a:spLocks noChangeArrowheads="1"/>
          </p:cNvSpPr>
          <p:nvPr/>
        </p:nvSpPr>
        <p:spPr bwMode="auto">
          <a:xfrm>
            <a:off x="7165880" y="5310096"/>
            <a:ext cx="206764" cy="243153"/>
          </a:xfrm>
          <a:prstGeom prst="ellipse">
            <a:avLst/>
          </a:prstGeom>
          <a:solidFill>
            <a:srgbClr val="FF3300"/>
          </a:solidFill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5219" name="Text Box 67"/>
          <p:cNvSpPr txBox="1">
            <a:spLocks noChangeArrowheads="1"/>
          </p:cNvSpPr>
          <p:nvPr/>
        </p:nvSpPr>
        <p:spPr bwMode="auto">
          <a:xfrm>
            <a:off x="7109562" y="5486400"/>
            <a:ext cx="26358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66FF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0</a:t>
            </a:r>
            <a:endParaRPr lang="en-US" altLang="en-US" sz="2800" dirty="0">
              <a:effectLst>
                <a:outerShdw blurRad="38100" dist="38100" dir="2700000" algn="tl">
                  <a:srgbClr val="000000"/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05221" name="Oval 69"/>
          <p:cNvSpPr>
            <a:spLocks noChangeArrowheads="1"/>
          </p:cNvSpPr>
          <p:nvPr/>
        </p:nvSpPr>
        <p:spPr bwMode="auto">
          <a:xfrm>
            <a:off x="6506910" y="5310096"/>
            <a:ext cx="206764" cy="243153"/>
          </a:xfrm>
          <a:prstGeom prst="ellipse">
            <a:avLst/>
          </a:prstGeom>
          <a:solidFill>
            <a:srgbClr val="FF3300"/>
          </a:solidFill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5222" name="Text Box 70"/>
          <p:cNvSpPr txBox="1">
            <a:spLocks noChangeArrowheads="1"/>
          </p:cNvSpPr>
          <p:nvPr/>
        </p:nvSpPr>
        <p:spPr bwMode="auto">
          <a:xfrm>
            <a:off x="6450592" y="5486400"/>
            <a:ext cx="26358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66FF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1</a:t>
            </a:r>
            <a:endParaRPr lang="en-US" altLang="en-US" sz="2800" dirty="0">
              <a:effectLst>
                <a:outerShdw blurRad="38100" dist="38100" dir="2700000" algn="tl">
                  <a:srgbClr val="000000"/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05224" name="Oval 72"/>
          <p:cNvSpPr>
            <a:spLocks noChangeArrowheads="1"/>
          </p:cNvSpPr>
          <p:nvPr/>
        </p:nvSpPr>
        <p:spPr bwMode="auto">
          <a:xfrm>
            <a:off x="5847942" y="4003194"/>
            <a:ext cx="206764" cy="243153"/>
          </a:xfrm>
          <a:prstGeom prst="ellipse">
            <a:avLst/>
          </a:prstGeom>
          <a:solidFill>
            <a:srgbClr val="FF3300"/>
          </a:solidFill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5225" name="Text Box 73"/>
          <p:cNvSpPr txBox="1">
            <a:spLocks noChangeArrowheads="1"/>
          </p:cNvSpPr>
          <p:nvPr/>
        </p:nvSpPr>
        <p:spPr bwMode="auto">
          <a:xfrm>
            <a:off x="5959718" y="3851069"/>
            <a:ext cx="22728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66FF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1</a:t>
            </a:r>
            <a:endParaRPr lang="en-US" altLang="en-US" sz="2800" dirty="0">
              <a:effectLst>
                <a:outerShdw blurRad="38100" dist="38100" dir="2700000" algn="tl">
                  <a:srgbClr val="000000"/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05227" name="Oval 75"/>
          <p:cNvSpPr>
            <a:spLocks noChangeArrowheads="1"/>
          </p:cNvSpPr>
          <p:nvPr/>
        </p:nvSpPr>
        <p:spPr bwMode="auto">
          <a:xfrm>
            <a:off x="5847940" y="5310096"/>
            <a:ext cx="206764" cy="243153"/>
          </a:xfrm>
          <a:prstGeom prst="ellipse">
            <a:avLst/>
          </a:prstGeom>
          <a:solidFill>
            <a:srgbClr val="FF3300"/>
          </a:solidFill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5228" name="Text Box 76"/>
          <p:cNvSpPr txBox="1">
            <a:spLocks noChangeArrowheads="1"/>
          </p:cNvSpPr>
          <p:nvPr/>
        </p:nvSpPr>
        <p:spPr bwMode="auto">
          <a:xfrm>
            <a:off x="5791622" y="5486400"/>
            <a:ext cx="26358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66FF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3" name="Right Brace 2"/>
          <p:cNvSpPr/>
          <p:nvPr/>
        </p:nvSpPr>
        <p:spPr>
          <a:xfrm rot="5400000">
            <a:off x="8228120" y="3748204"/>
            <a:ext cx="397753" cy="5417278"/>
          </a:xfrm>
          <a:prstGeom prst="rightBrac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Cambria" panose="02040503050406030204" pitchFamily="18" charset="0"/>
            </a:endParaRPr>
          </a:p>
        </p:txBody>
      </p:sp>
      <p:sp>
        <p:nvSpPr>
          <p:cNvPr id="83" name="Rectangle 3"/>
          <p:cNvSpPr txBox="1">
            <a:spLocks noChangeArrowheads="1"/>
          </p:cNvSpPr>
          <p:nvPr/>
        </p:nvSpPr>
        <p:spPr bwMode="auto">
          <a:xfrm>
            <a:off x="4419600" y="2388114"/>
            <a:ext cx="1600200" cy="1021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r>
              <a:rPr lang="en-US" altLang="en-US" sz="2800" dirty="0" smtClean="0">
                <a:solidFill>
                  <a:srgbClr val="66FF33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Task 2 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2800" dirty="0" smtClean="0">
                <a:solidFill>
                  <a:srgbClr val="66FF33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altLang="en-US" sz="2800" dirty="0">
                <a:solidFill>
                  <a:srgbClr val="66FF33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2</a:t>
            </a:r>
            <a:r>
              <a:rPr lang="en-US" altLang="en-US" sz="2800" baseline="30000" dirty="0">
                <a:solidFill>
                  <a:srgbClr val="66FF33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nd</a:t>
            </a:r>
            <a:r>
              <a:rPr lang="en-US" altLang="en-US" sz="2800" dirty="0">
                <a:solidFill>
                  <a:srgbClr val="66FF33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altLang="en-US" sz="2800" dirty="0" smtClean="0">
                <a:solidFill>
                  <a:srgbClr val="66FF33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bit)</a:t>
            </a:r>
            <a:endParaRPr lang="en-US" altLang="en-US" sz="2800" b="1" dirty="0">
              <a:solidFill>
                <a:srgbClr val="66FF33"/>
              </a:solidFill>
              <a:latin typeface="Cambria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84" name="Rectangle 3"/>
          <p:cNvSpPr txBox="1">
            <a:spLocks noChangeArrowheads="1"/>
          </p:cNvSpPr>
          <p:nvPr/>
        </p:nvSpPr>
        <p:spPr bwMode="auto">
          <a:xfrm>
            <a:off x="4419600" y="3725132"/>
            <a:ext cx="1600200" cy="1021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r>
              <a:rPr lang="en-US" altLang="en-US" sz="2800" dirty="0" smtClean="0">
                <a:solidFill>
                  <a:srgbClr val="66FF33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Task 3 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2800" dirty="0" smtClean="0">
                <a:solidFill>
                  <a:srgbClr val="66FF33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altLang="en-US" sz="2800" dirty="0">
                <a:solidFill>
                  <a:srgbClr val="66FF33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3</a:t>
            </a:r>
            <a:r>
              <a:rPr lang="en-US" altLang="en-US" sz="2800" baseline="30000" dirty="0">
                <a:solidFill>
                  <a:srgbClr val="66FF33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rd</a:t>
            </a:r>
            <a:r>
              <a:rPr lang="en-US" altLang="en-US" sz="2800" dirty="0">
                <a:solidFill>
                  <a:srgbClr val="66FF33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 bit</a:t>
            </a:r>
            <a:r>
              <a:rPr lang="en-US" altLang="en-US" sz="2800" dirty="0" smtClean="0">
                <a:solidFill>
                  <a:srgbClr val="66FF33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)</a:t>
            </a:r>
            <a:endParaRPr lang="en-US" altLang="en-US" sz="2800" b="1" dirty="0">
              <a:solidFill>
                <a:srgbClr val="66FF33"/>
              </a:solidFill>
              <a:latin typeface="Cambria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85" name="Rectangle 3"/>
          <p:cNvSpPr txBox="1">
            <a:spLocks noChangeArrowheads="1"/>
          </p:cNvSpPr>
          <p:nvPr/>
        </p:nvSpPr>
        <p:spPr bwMode="auto">
          <a:xfrm>
            <a:off x="4419599" y="4879944"/>
            <a:ext cx="1600200" cy="1021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r>
              <a:rPr lang="en-US" altLang="en-US" sz="2800" dirty="0" smtClean="0">
                <a:solidFill>
                  <a:srgbClr val="66FF33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Task </a:t>
            </a:r>
            <a:r>
              <a:rPr lang="en-US" altLang="en-US" sz="2800" dirty="0">
                <a:solidFill>
                  <a:srgbClr val="66FF33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4</a:t>
            </a:r>
            <a:br>
              <a:rPr lang="en-US" altLang="en-US" sz="2800" dirty="0">
                <a:solidFill>
                  <a:srgbClr val="66FF33"/>
                </a:solidFill>
                <a:latin typeface="Cambria" panose="02040503050406030204" pitchFamily="18" charset="0"/>
                <a:sym typeface="Symbol" panose="05050102010706020507" pitchFamily="18" charset="2"/>
              </a:rPr>
            </a:br>
            <a:r>
              <a:rPr lang="en-US" altLang="en-US" sz="2800" dirty="0" smtClean="0">
                <a:solidFill>
                  <a:srgbClr val="66FF33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altLang="en-US" sz="2800" dirty="0">
                <a:solidFill>
                  <a:srgbClr val="66FF33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4</a:t>
            </a:r>
            <a:r>
              <a:rPr lang="en-US" altLang="en-US" sz="2800" baseline="30000" dirty="0">
                <a:solidFill>
                  <a:srgbClr val="66FF33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th</a:t>
            </a:r>
            <a:r>
              <a:rPr lang="en-US" altLang="en-US" sz="2800" dirty="0">
                <a:solidFill>
                  <a:srgbClr val="66FF33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 bit)</a:t>
            </a:r>
            <a:endParaRPr lang="en-US" altLang="en-US" sz="2800" b="1" dirty="0">
              <a:solidFill>
                <a:srgbClr val="66FF33"/>
              </a:solidFill>
              <a:latin typeface="Cambria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66" name="Rectangle 3"/>
          <p:cNvSpPr txBox="1">
            <a:spLocks noChangeArrowheads="1"/>
          </p:cNvSpPr>
          <p:nvPr/>
        </p:nvSpPr>
        <p:spPr>
          <a:xfrm>
            <a:off x="5366282" y="5825307"/>
            <a:ext cx="958318" cy="4380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en-US" sz="2400" b="1" dirty="0" smtClean="0">
                <a:sym typeface="Symbol" panose="05050102010706020507" pitchFamily="18" charset="2"/>
              </a:rPr>
              <a:t>1010</a:t>
            </a:r>
            <a:endParaRPr lang="en-US" altLang="en-US" sz="2400" b="1" dirty="0">
              <a:sym typeface="Symbol" panose="05050102010706020507" pitchFamily="18" charset="2"/>
            </a:endParaRPr>
          </a:p>
        </p:txBody>
      </p:sp>
      <p:sp>
        <p:nvSpPr>
          <p:cNvPr id="67" name="Rectangle 3"/>
          <p:cNvSpPr txBox="1">
            <a:spLocks noChangeArrowheads="1"/>
          </p:cNvSpPr>
          <p:nvPr/>
        </p:nvSpPr>
        <p:spPr>
          <a:xfrm>
            <a:off x="6204482" y="6038932"/>
            <a:ext cx="958318" cy="4380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en-US" sz="2400" b="1" dirty="0" smtClean="0">
                <a:solidFill>
                  <a:srgbClr val="66FF33"/>
                </a:solidFill>
                <a:sym typeface="Symbol" panose="05050102010706020507" pitchFamily="18" charset="2"/>
              </a:rPr>
              <a:t>1001</a:t>
            </a:r>
            <a:endParaRPr lang="en-US" altLang="en-US" sz="2400" b="1" dirty="0">
              <a:solidFill>
                <a:srgbClr val="66FF33"/>
              </a:solidFill>
              <a:sym typeface="Symbol" panose="05050102010706020507" pitchFamily="18" charset="2"/>
            </a:endParaRPr>
          </a:p>
        </p:txBody>
      </p:sp>
      <p:sp>
        <p:nvSpPr>
          <p:cNvPr id="68" name="Rectangle 3"/>
          <p:cNvSpPr txBox="1">
            <a:spLocks noChangeArrowheads="1"/>
          </p:cNvSpPr>
          <p:nvPr/>
        </p:nvSpPr>
        <p:spPr>
          <a:xfrm>
            <a:off x="6966482" y="5825307"/>
            <a:ext cx="958318" cy="4380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en-US" sz="2400" b="1" dirty="0" smtClean="0">
                <a:sym typeface="Symbol" panose="05050102010706020507" pitchFamily="18" charset="2"/>
              </a:rPr>
              <a:t>1000</a:t>
            </a:r>
            <a:endParaRPr lang="en-US" altLang="en-US" sz="2400" b="1" dirty="0">
              <a:sym typeface="Symbol" panose="05050102010706020507" pitchFamily="18" charset="2"/>
            </a:endParaRPr>
          </a:p>
        </p:txBody>
      </p:sp>
      <p:sp>
        <p:nvSpPr>
          <p:cNvPr id="69" name="Rectangle 3"/>
          <p:cNvSpPr txBox="1">
            <a:spLocks noChangeArrowheads="1"/>
          </p:cNvSpPr>
          <p:nvPr/>
        </p:nvSpPr>
        <p:spPr>
          <a:xfrm>
            <a:off x="7696200" y="6038932"/>
            <a:ext cx="958318" cy="4380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en-US" sz="2400" b="1" dirty="0" smtClean="0">
                <a:solidFill>
                  <a:srgbClr val="66FF33"/>
                </a:solidFill>
                <a:sym typeface="Symbol" panose="05050102010706020507" pitchFamily="18" charset="2"/>
              </a:rPr>
              <a:t>0101</a:t>
            </a:r>
            <a:endParaRPr lang="en-US" altLang="en-US" sz="2400" b="1" dirty="0">
              <a:solidFill>
                <a:srgbClr val="66FF33"/>
              </a:solidFill>
              <a:sym typeface="Symbol" panose="05050102010706020507" pitchFamily="18" charset="2"/>
            </a:endParaRPr>
          </a:p>
        </p:txBody>
      </p:sp>
      <p:sp>
        <p:nvSpPr>
          <p:cNvPr id="70" name="Rectangle 3"/>
          <p:cNvSpPr txBox="1">
            <a:spLocks noChangeArrowheads="1"/>
          </p:cNvSpPr>
          <p:nvPr/>
        </p:nvSpPr>
        <p:spPr>
          <a:xfrm>
            <a:off x="8383733" y="5825307"/>
            <a:ext cx="958318" cy="4380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en-US" sz="2400" b="1" dirty="0" smtClean="0">
                <a:sym typeface="Symbol" panose="05050102010706020507" pitchFamily="18" charset="2"/>
              </a:rPr>
              <a:t>0100</a:t>
            </a:r>
            <a:endParaRPr lang="en-US" altLang="en-US" sz="2400" b="1" dirty="0">
              <a:sym typeface="Symbol" panose="05050102010706020507" pitchFamily="18" charset="2"/>
            </a:endParaRPr>
          </a:p>
        </p:txBody>
      </p:sp>
      <p:sp>
        <p:nvSpPr>
          <p:cNvPr id="71" name="Rectangle 3"/>
          <p:cNvSpPr txBox="1">
            <a:spLocks noChangeArrowheads="1"/>
          </p:cNvSpPr>
          <p:nvPr/>
        </p:nvSpPr>
        <p:spPr>
          <a:xfrm>
            <a:off x="9022844" y="6038932"/>
            <a:ext cx="958318" cy="4380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en-US" sz="2400" b="1" dirty="0" smtClean="0">
                <a:solidFill>
                  <a:srgbClr val="66FF33"/>
                </a:solidFill>
                <a:sym typeface="Symbol" panose="05050102010706020507" pitchFamily="18" charset="2"/>
              </a:rPr>
              <a:t>0010</a:t>
            </a:r>
            <a:endParaRPr lang="en-US" altLang="en-US" sz="2400" b="1" dirty="0">
              <a:solidFill>
                <a:srgbClr val="66FF33"/>
              </a:solidFill>
              <a:sym typeface="Symbol" panose="05050102010706020507" pitchFamily="18" charset="2"/>
            </a:endParaRPr>
          </a:p>
        </p:txBody>
      </p:sp>
      <p:sp>
        <p:nvSpPr>
          <p:cNvPr id="72" name="Rectangle 3"/>
          <p:cNvSpPr txBox="1">
            <a:spLocks noChangeArrowheads="1"/>
          </p:cNvSpPr>
          <p:nvPr/>
        </p:nvSpPr>
        <p:spPr>
          <a:xfrm>
            <a:off x="9649156" y="5825307"/>
            <a:ext cx="958318" cy="4380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en-US" sz="2400" b="1" dirty="0" smtClean="0">
                <a:sym typeface="Symbol" panose="05050102010706020507" pitchFamily="18" charset="2"/>
              </a:rPr>
              <a:t>0001</a:t>
            </a:r>
            <a:endParaRPr lang="en-US" altLang="en-US" sz="2400" b="1" dirty="0">
              <a:sym typeface="Symbol" panose="05050102010706020507" pitchFamily="18" charset="2"/>
            </a:endParaRPr>
          </a:p>
        </p:txBody>
      </p:sp>
      <p:sp>
        <p:nvSpPr>
          <p:cNvPr id="73" name="Rectangle 3"/>
          <p:cNvSpPr txBox="1">
            <a:spLocks noChangeArrowheads="1"/>
          </p:cNvSpPr>
          <p:nvPr/>
        </p:nvSpPr>
        <p:spPr>
          <a:xfrm>
            <a:off x="10330137" y="6038932"/>
            <a:ext cx="958318" cy="4380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en-US" sz="2400" b="1" dirty="0" smtClean="0">
                <a:solidFill>
                  <a:srgbClr val="66FF33"/>
                </a:solidFill>
                <a:sym typeface="Symbol" panose="05050102010706020507" pitchFamily="18" charset="2"/>
              </a:rPr>
              <a:t>0000</a:t>
            </a:r>
            <a:endParaRPr lang="en-US" altLang="en-US" sz="2400" b="1" dirty="0">
              <a:solidFill>
                <a:srgbClr val="66FF33"/>
              </a:solidFill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01416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5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5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500"/>
                            </p:stCondLst>
                            <p:childTnLst>
                              <p:par>
                                <p:cTn id="188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000"/>
                            </p:stCondLst>
                            <p:childTnLst>
                              <p:par>
                                <p:cTn id="191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1500"/>
                            </p:stCondLst>
                            <p:childTnLst>
                              <p:par>
                                <p:cTn id="194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000"/>
                            </p:stCondLst>
                            <p:childTnLst>
                              <p:par>
                                <p:cTn id="197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0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3000"/>
                            </p:stCondLst>
                            <p:childTnLst>
                              <p:par>
                                <p:cTn id="203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3500"/>
                            </p:stCondLst>
                            <p:childTnLst>
                              <p:par>
                                <p:cTn id="206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305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305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155" grpId="0" build="p" autoUpdateAnimBg="0"/>
      <p:bldP spid="305229" grpId="0" autoUpdateAnimBg="0"/>
      <p:bldP spid="81" grpId="0" uiExpand="1" build="p" autoUpdateAnimBg="0"/>
      <p:bldP spid="305156" grpId="0" animBg="1"/>
      <p:bldP spid="305157" grpId="0" animBg="1"/>
      <p:bldP spid="305158" grpId="0" animBg="1"/>
      <p:bldP spid="305159" grpId="0" animBg="1"/>
      <p:bldP spid="305160" grpId="0" animBg="1"/>
      <p:bldP spid="305161" grpId="0" animBg="1"/>
      <p:bldP spid="305162" grpId="0" animBg="1"/>
      <p:bldP spid="305163" grpId="0" animBg="1"/>
      <p:bldP spid="305164" grpId="0" animBg="1"/>
      <p:bldP spid="305165" grpId="0" animBg="1"/>
      <p:bldP spid="305166" grpId="0" animBg="1"/>
      <p:bldP spid="305167" grpId="0" animBg="1"/>
      <p:bldP spid="305168" grpId="0" animBg="1"/>
      <p:bldP spid="305169" grpId="0" animBg="1"/>
      <p:bldP spid="305170" grpId="0" animBg="1"/>
      <p:bldP spid="305171" grpId="0" animBg="1"/>
      <p:bldP spid="305172" grpId="0" animBg="1"/>
      <p:bldP spid="305173" grpId="0" animBg="1"/>
      <p:bldP spid="305174" grpId="0" animBg="1"/>
      <p:bldP spid="305176" grpId="0" animBg="1"/>
      <p:bldP spid="305177" grpId="0"/>
      <p:bldP spid="305179" grpId="0" animBg="1"/>
      <p:bldP spid="305180" grpId="0"/>
      <p:bldP spid="305182" grpId="0" animBg="1"/>
      <p:bldP spid="305183" grpId="0"/>
      <p:bldP spid="305185" grpId="0" animBg="1"/>
      <p:bldP spid="305186" grpId="0"/>
      <p:bldP spid="305188" grpId="0" animBg="1"/>
      <p:bldP spid="305189" grpId="0"/>
      <p:bldP spid="305191" grpId="0" animBg="1"/>
      <p:bldP spid="305192" grpId="0"/>
      <p:bldP spid="305194" grpId="0" animBg="1"/>
      <p:bldP spid="305195" grpId="0"/>
      <p:bldP spid="305197" grpId="0" animBg="1"/>
      <p:bldP spid="305198" grpId="0"/>
      <p:bldP spid="305200" grpId="0" animBg="1"/>
      <p:bldP spid="305201" grpId="0"/>
      <p:bldP spid="305203" grpId="0" animBg="1"/>
      <p:bldP spid="305204" grpId="0"/>
      <p:bldP spid="305206" grpId="0" animBg="1"/>
      <p:bldP spid="305207" grpId="0"/>
      <p:bldP spid="305209" grpId="0" animBg="1"/>
      <p:bldP spid="305210" grpId="0"/>
      <p:bldP spid="305212" grpId="0" animBg="1"/>
      <p:bldP spid="305213" grpId="0"/>
      <p:bldP spid="305215" grpId="0" animBg="1"/>
      <p:bldP spid="305216" grpId="0"/>
      <p:bldP spid="305218" grpId="0" animBg="1"/>
      <p:bldP spid="305219" grpId="0"/>
      <p:bldP spid="305221" grpId="0" animBg="1"/>
      <p:bldP spid="305222" grpId="0"/>
      <p:bldP spid="305224" grpId="0" animBg="1"/>
      <p:bldP spid="305225" grpId="0"/>
      <p:bldP spid="305227" grpId="0" animBg="1"/>
      <p:bldP spid="305228" grpId="0"/>
      <p:bldP spid="3" grpId="0" animBg="1"/>
      <p:bldP spid="83" grpId="0" uiExpand="1" build="p" autoUpdateAnimBg="0"/>
      <p:bldP spid="84" grpId="0" uiExpand="1" build="p" autoUpdateAnimBg="0"/>
      <p:bldP spid="85" grpId="0" build="p" autoUpdateAnimBg="0"/>
      <p:bldP spid="66" grpId="0" build="p" autoUpdateAnimBg="0"/>
      <p:bldP spid="67" grpId="0" build="p" autoUpdateAnimBg="0"/>
      <p:bldP spid="68" grpId="0" build="p" autoUpdateAnimBg="0"/>
      <p:bldP spid="69" grpId="0" build="p" autoUpdateAnimBg="0"/>
      <p:bldP spid="70" grpId="0" build="p" autoUpdateAnimBg="0"/>
      <p:bldP spid="71" grpId="0" build="p" autoUpdateAnimBg="0"/>
      <p:bldP spid="72" grpId="0" build="p" autoUpdateAnimBg="0"/>
      <p:bldP spid="73" grpId="0" build="p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9296400" cy="6858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altLang="en-US" sz="2800" dirty="0" smtClean="0"/>
              <a:t>Sometimes you may want to have the tree from left to right</a:t>
            </a:r>
            <a:endParaRPr lang="en-CA" altLang="en-US" sz="2800" dirty="0"/>
          </a:p>
        </p:txBody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914400"/>
            <a:ext cx="8763000" cy="2286000"/>
          </a:xfrm>
        </p:spPr>
        <p:txBody>
          <a:bodyPr/>
          <a:lstStyle/>
          <a:p>
            <a:pPr marL="0" indent="0">
              <a:spcBef>
                <a:spcPct val="0"/>
              </a:spcBef>
              <a:buNone/>
            </a:pPr>
            <a:r>
              <a:rPr lang="en-US" altLang="en-US" sz="2800" dirty="0">
                <a:sym typeface="Symbol" panose="05050102010706020507" pitchFamily="18" charset="2"/>
              </a:rPr>
              <a:t>How many bit strings of length four do not have two consecutive 1s?</a:t>
            </a:r>
            <a:endParaRPr lang="en-US" altLang="en-US" sz="2800" b="1" dirty="0">
              <a:solidFill>
                <a:srgbClr val="C00000"/>
              </a:solidFill>
              <a:sym typeface="Symbol" panose="05050102010706020507" pitchFamily="18" charset="2"/>
            </a:endParaRPr>
          </a:p>
        </p:txBody>
      </p:sp>
      <p:sp>
        <p:nvSpPr>
          <p:cNvPr id="305156" name="Oval 4"/>
          <p:cNvSpPr>
            <a:spLocks noChangeArrowheads="1"/>
          </p:cNvSpPr>
          <p:nvPr/>
        </p:nvSpPr>
        <p:spPr bwMode="auto">
          <a:xfrm>
            <a:off x="1981200" y="4724400"/>
            <a:ext cx="152400" cy="152400"/>
          </a:xfrm>
          <a:prstGeom prst="ellipse">
            <a:avLst/>
          </a:prstGeom>
          <a:solidFill>
            <a:srgbClr val="FF3300"/>
          </a:solidFill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5157" name="Line 5"/>
          <p:cNvSpPr>
            <a:spLocks noChangeShapeType="1"/>
          </p:cNvSpPr>
          <p:nvPr/>
        </p:nvSpPr>
        <p:spPr bwMode="auto">
          <a:xfrm flipV="1">
            <a:off x="2133600" y="4191000"/>
            <a:ext cx="1143000" cy="53340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305158" name="Line 6"/>
          <p:cNvSpPr>
            <a:spLocks noChangeShapeType="1"/>
          </p:cNvSpPr>
          <p:nvPr/>
        </p:nvSpPr>
        <p:spPr bwMode="auto">
          <a:xfrm flipV="1">
            <a:off x="3429000" y="3657600"/>
            <a:ext cx="1752600" cy="45720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305159" name="Line 7"/>
          <p:cNvSpPr>
            <a:spLocks noChangeShapeType="1"/>
          </p:cNvSpPr>
          <p:nvPr/>
        </p:nvSpPr>
        <p:spPr bwMode="auto">
          <a:xfrm flipV="1">
            <a:off x="5334000" y="3352800"/>
            <a:ext cx="1676400" cy="30480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305160" name="Line 8"/>
          <p:cNvSpPr>
            <a:spLocks noChangeShapeType="1"/>
          </p:cNvSpPr>
          <p:nvPr/>
        </p:nvSpPr>
        <p:spPr bwMode="auto">
          <a:xfrm flipV="1">
            <a:off x="7162800" y="3200400"/>
            <a:ext cx="1600200" cy="15240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305161" name="Line 9"/>
          <p:cNvSpPr>
            <a:spLocks noChangeShapeType="1"/>
          </p:cNvSpPr>
          <p:nvPr/>
        </p:nvSpPr>
        <p:spPr bwMode="auto">
          <a:xfrm>
            <a:off x="7162800" y="3429000"/>
            <a:ext cx="1600200" cy="15240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305162" name="Line 10"/>
          <p:cNvSpPr>
            <a:spLocks noChangeShapeType="1"/>
          </p:cNvSpPr>
          <p:nvPr/>
        </p:nvSpPr>
        <p:spPr bwMode="auto">
          <a:xfrm>
            <a:off x="5334000" y="3657600"/>
            <a:ext cx="1676400" cy="30480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305163" name="Line 11"/>
          <p:cNvSpPr>
            <a:spLocks noChangeShapeType="1"/>
          </p:cNvSpPr>
          <p:nvPr/>
        </p:nvSpPr>
        <p:spPr bwMode="auto">
          <a:xfrm>
            <a:off x="7162800" y="3962400"/>
            <a:ext cx="1600200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305164" name="Line 12"/>
          <p:cNvSpPr>
            <a:spLocks noChangeShapeType="1"/>
          </p:cNvSpPr>
          <p:nvPr/>
        </p:nvSpPr>
        <p:spPr bwMode="auto">
          <a:xfrm>
            <a:off x="3429000" y="4114800"/>
            <a:ext cx="1752600" cy="38100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305165" name="Line 13"/>
          <p:cNvSpPr>
            <a:spLocks noChangeShapeType="1"/>
          </p:cNvSpPr>
          <p:nvPr/>
        </p:nvSpPr>
        <p:spPr bwMode="auto">
          <a:xfrm>
            <a:off x="5334000" y="4495800"/>
            <a:ext cx="1676400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305166" name="Line 14"/>
          <p:cNvSpPr>
            <a:spLocks noChangeShapeType="1"/>
          </p:cNvSpPr>
          <p:nvPr/>
        </p:nvSpPr>
        <p:spPr bwMode="auto">
          <a:xfrm flipV="1">
            <a:off x="7162800" y="4343400"/>
            <a:ext cx="1600200" cy="15240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305167" name="Line 15"/>
          <p:cNvSpPr>
            <a:spLocks noChangeShapeType="1"/>
          </p:cNvSpPr>
          <p:nvPr/>
        </p:nvSpPr>
        <p:spPr bwMode="auto">
          <a:xfrm>
            <a:off x="7162800" y="4572000"/>
            <a:ext cx="1600200" cy="15240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305168" name="Line 16"/>
          <p:cNvSpPr>
            <a:spLocks noChangeShapeType="1"/>
          </p:cNvSpPr>
          <p:nvPr/>
        </p:nvSpPr>
        <p:spPr bwMode="auto">
          <a:xfrm>
            <a:off x="2133600" y="4876800"/>
            <a:ext cx="1143000" cy="60960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305169" name="Line 17"/>
          <p:cNvSpPr>
            <a:spLocks noChangeShapeType="1"/>
          </p:cNvSpPr>
          <p:nvPr/>
        </p:nvSpPr>
        <p:spPr bwMode="auto">
          <a:xfrm>
            <a:off x="3429000" y="5562600"/>
            <a:ext cx="1752600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305170" name="Line 18"/>
          <p:cNvSpPr>
            <a:spLocks noChangeShapeType="1"/>
          </p:cNvSpPr>
          <p:nvPr/>
        </p:nvSpPr>
        <p:spPr bwMode="auto">
          <a:xfrm flipV="1">
            <a:off x="5334000" y="5257800"/>
            <a:ext cx="1676400" cy="30480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305171" name="Line 19"/>
          <p:cNvSpPr>
            <a:spLocks noChangeShapeType="1"/>
          </p:cNvSpPr>
          <p:nvPr/>
        </p:nvSpPr>
        <p:spPr bwMode="auto">
          <a:xfrm flipV="1">
            <a:off x="7162800" y="5105400"/>
            <a:ext cx="1600200" cy="15240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305172" name="Line 20"/>
          <p:cNvSpPr>
            <a:spLocks noChangeShapeType="1"/>
          </p:cNvSpPr>
          <p:nvPr/>
        </p:nvSpPr>
        <p:spPr bwMode="auto">
          <a:xfrm>
            <a:off x="7162800" y="5334000"/>
            <a:ext cx="1600200" cy="15240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305173" name="Line 21"/>
          <p:cNvSpPr>
            <a:spLocks noChangeShapeType="1"/>
          </p:cNvSpPr>
          <p:nvPr/>
        </p:nvSpPr>
        <p:spPr bwMode="auto">
          <a:xfrm>
            <a:off x="5334000" y="5562600"/>
            <a:ext cx="1676400" cy="30480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305174" name="Line 22"/>
          <p:cNvSpPr>
            <a:spLocks noChangeShapeType="1"/>
          </p:cNvSpPr>
          <p:nvPr/>
        </p:nvSpPr>
        <p:spPr bwMode="auto">
          <a:xfrm>
            <a:off x="7162800" y="5867400"/>
            <a:ext cx="1600200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grpSp>
        <p:nvGrpSpPr>
          <p:cNvPr id="305175" name="Group 23"/>
          <p:cNvGrpSpPr>
            <a:grpSpLocks/>
          </p:cNvGrpSpPr>
          <p:nvPr/>
        </p:nvGrpSpPr>
        <p:grpSpPr bwMode="auto">
          <a:xfrm>
            <a:off x="3200400" y="3581400"/>
            <a:ext cx="304800" cy="609600"/>
            <a:chOff x="1056" y="2256"/>
            <a:chExt cx="192" cy="384"/>
          </a:xfrm>
        </p:grpSpPr>
        <p:sp>
          <p:nvSpPr>
            <p:cNvPr id="305176" name="Oval 24"/>
            <p:cNvSpPr>
              <a:spLocks noChangeArrowheads="1"/>
            </p:cNvSpPr>
            <p:nvPr/>
          </p:nvSpPr>
          <p:spPr bwMode="auto">
            <a:xfrm>
              <a:off x="1104" y="2544"/>
              <a:ext cx="96" cy="96"/>
            </a:xfrm>
            <a:prstGeom prst="ellipse">
              <a:avLst/>
            </a:prstGeom>
            <a:solidFill>
              <a:srgbClr val="FF3300"/>
            </a:solidFill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5177" name="Text Box 25"/>
            <p:cNvSpPr txBox="1">
              <a:spLocks noChangeArrowheads="1"/>
            </p:cNvSpPr>
            <p:nvPr/>
          </p:nvSpPr>
          <p:spPr bwMode="auto">
            <a:xfrm>
              <a:off x="1056" y="2256"/>
              <a:ext cx="19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66FF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0</a:t>
              </a:r>
            </a:p>
          </p:txBody>
        </p:sp>
      </p:grpSp>
      <p:grpSp>
        <p:nvGrpSpPr>
          <p:cNvPr id="305178" name="Group 26"/>
          <p:cNvGrpSpPr>
            <a:grpSpLocks/>
          </p:cNvGrpSpPr>
          <p:nvPr/>
        </p:nvGrpSpPr>
        <p:grpSpPr bwMode="auto">
          <a:xfrm>
            <a:off x="5105400" y="3124200"/>
            <a:ext cx="304800" cy="609600"/>
            <a:chOff x="2256" y="1968"/>
            <a:chExt cx="192" cy="384"/>
          </a:xfrm>
        </p:grpSpPr>
        <p:sp>
          <p:nvSpPr>
            <p:cNvPr id="305179" name="Oval 27"/>
            <p:cNvSpPr>
              <a:spLocks noChangeArrowheads="1"/>
            </p:cNvSpPr>
            <p:nvPr/>
          </p:nvSpPr>
          <p:spPr bwMode="auto">
            <a:xfrm>
              <a:off x="2304" y="2256"/>
              <a:ext cx="96" cy="96"/>
            </a:xfrm>
            <a:prstGeom prst="ellipse">
              <a:avLst/>
            </a:prstGeom>
            <a:solidFill>
              <a:srgbClr val="FF3300"/>
            </a:solidFill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5180" name="Text Box 28"/>
            <p:cNvSpPr txBox="1">
              <a:spLocks noChangeArrowheads="1"/>
            </p:cNvSpPr>
            <p:nvPr/>
          </p:nvSpPr>
          <p:spPr bwMode="auto">
            <a:xfrm>
              <a:off x="2256" y="1968"/>
              <a:ext cx="19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66FF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0</a:t>
              </a:r>
            </a:p>
          </p:txBody>
        </p:sp>
      </p:grpSp>
      <p:grpSp>
        <p:nvGrpSpPr>
          <p:cNvPr id="305181" name="Group 29"/>
          <p:cNvGrpSpPr>
            <a:grpSpLocks/>
          </p:cNvGrpSpPr>
          <p:nvPr/>
        </p:nvGrpSpPr>
        <p:grpSpPr bwMode="auto">
          <a:xfrm>
            <a:off x="6934200" y="2819400"/>
            <a:ext cx="304800" cy="609600"/>
            <a:chOff x="3408" y="1776"/>
            <a:chExt cx="192" cy="384"/>
          </a:xfrm>
        </p:grpSpPr>
        <p:sp>
          <p:nvSpPr>
            <p:cNvPr id="305182" name="Oval 30"/>
            <p:cNvSpPr>
              <a:spLocks noChangeArrowheads="1"/>
            </p:cNvSpPr>
            <p:nvPr/>
          </p:nvSpPr>
          <p:spPr bwMode="auto">
            <a:xfrm>
              <a:off x="3456" y="2064"/>
              <a:ext cx="96" cy="96"/>
            </a:xfrm>
            <a:prstGeom prst="ellipse">
              <a:avLst/>
            </a:prstGeom>
            <a:solidFill>
              <a:srgbClr val="FF3300"/>
            </a:solidFill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5183" name="Text Box 31"/>
            <p:cNvSpPr txBox="1">
              <a:spLocks noChangeArrowheads="1"/>
            </p:cNvSpPr>
            <p:nvPr/>
          </p:nvSpPr>
          <p:spPr bwMode="auto">
            <a:xfrm>
              <a:off x="3408" y="1776"/>
              <a:ext cx="19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66FF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0</a:t>
              </a:r>
            </a:p>
          </p:txBody>
        </p:sp>
      </p:grpSp>
      <p:grpSp>
        <p:nvGrpSpPr>
          <p:cNvPr id="305184" name="Group 32"/>
          <p:cNvGrpSpPr>
            <a:grpSpLocks/>
          </p:cNvGrpSpPr>
          <p:nvPr/>
        </p:nvGrpSpPr>
        <p:grpSpPr bwMode="auto">
          <a:xfrm>
            <a:off x="8763000" y="2971801"/>
            <a:ext cx="457200" cy="396875"/>
            <a:chOff x="4560" y="1872"/>
            <a:chExt cx="288" cy="250"/>
          </a:xfrm>
        </p:grpSpPr>
        <p:sp>
          <p:nvSpPr>
            <p:cNvPr id="305185" name="Oval 33"/>
            <p:cNvSpPr>
              <a:spLocks noChangeArrowheads="1"/>
            </p:cNvSpPr>
            <p:nvPr/>
          </p:nvSpPr>
          <p:spPr bwMode="auto">
            <a:xfrm>
              <a:off x="4560" y="1968"/>
              <a:ext cx="96" cy="96"/>
            </a:xfrm>
            <a:prstGeom prst="ellipse">
              <a:avLst/>
            </a:prstGeom>
            <a:solidFill>
              <a:srgbClr val="FF3300"/>
            </a:solidFill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5186" name="Text Box 34"/>
            <p:cNvSpPr txBox="1">
              <a:spLocks noChangeArrowheads="1"/>
            </p:cNvSpPr>
            <p:nvPr/>
          </p:nvSpPr>
          <p:spPr bwMode="auto">
            <a:xfrm>
              <a:off x="4656" y="1872"/>
              <a:ext cx="19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66FF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0</a:t>
              </a:r>
            </a:p>
          </p:txBody>
        </p:sp>
      </p:grpSp>
      <p:grpSp>
        <p:nvGrpSpPr>
          <p:cNvPr id="305187" name="Group 35"/>
          <p:cNvGrpSpPr>
            <a:grpSpLocks/>
          </p:cNvGrpSpPr>
          <p:nvPr/>
        </p:nvGrpSpPr>
        <p:grpSpPr bwMode="auto">
          <a:xfrm>
            <a:off x="8763000" y="3352801"/>
            <a:ext cx="457200" cy="396875"/>
            <a:chOff x="4560" y="2112"/>
            <a:chExt cx="288" cy="250"/>
          </a:xfrm>
        </p:grpSpPr>
        <p:sp>
          <p:nvSpPr>
            <p:cNvPr id="305188" name="Oval 36"/>
            <p:cNvSpPr>
              <a:spLocks noChangeArrowheads="1"/>
            </p:cNvSpPr>
            <p:nvPr/>
          </p:nvSpPr>
          <p:spPr bwMode="auto">
            <a:xfrm>
              <a:off x="4560" y="2208"/>
              <a:ext cx="96" cy="96"/>
            </a:xfrm>
            <a:prstGeom prst="ellipse">
              <a:avLst/>
            </a:prstGeom>
            <a:solidFill>
              <a:srgbClr val="FF3300"/>
            </a:solidFill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5189" name="Text Box 37"/>
            <p:cNvSpPr txBox="1">
              <a:spLocks noChangeArrowheads="1"/>
            </p:cNvSpPr>
            <p:nvPr/>
          </p:nvSpPr>
          <p:spPr bwMode="auto">
            <a:xfrm>
              <a:off x="4656" y="2112"/>
              <a:ext cx="19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66FF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</a:t>
              </a:r>
            </a:p>
          </p:txBody>
        </p:sp>
      </p:grpSp>
      <p:grpSp>
        <p:nvGrpSpPr>
          <p:cNvPr id="305190" name="Group 38"/>
          <p:cNvGrpSpPr>
            <a:grpSpLocks/>
          </p:cNvGrpSpPr>
          <p:nvPr/>
        </p:nvGrpSpPr>
        <p:grpSpPr bwMode="auto">
          <a:xfrm>
            <a:off x="6934200" y="3505200"/>
            <a:ext cx="304800" cy="533400"/>
            <a:chOff x="3408" y="2208"/>
            <a:chExt cx="192" cy="336"/>
          </a:xfrm>
        </p:grpSpPr>
        <p:sp>
          <p:nvSpPr>
            <p:cNvPr id="305191" name="Oval 39"/>
            <p:cNvSpPr>
              <a:spLocks noChangeArrowheads="1"/>
            </p:cNvSpPr>
            <p:nvPr/>
          </p:nvSpPr>
          <p:spPr bwMode="auto">
            <a:xfrm>
              <a:off x="3456" y="2448"/>
              <a:ext cx="96" cy="96"/>
            </a:xfrm>
            <a:prstGeom prst="ellipse">
              <a:avLst/>
            </a:prstGeom>
            <a:solidFill>
              <a:srgbClr val="FF3300"/>
            </a:solidFill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5192" name="Text Box 40"/>
            <p:cNvSpPr txBox="1">
              <a:spLocks noChangeArrowheads="1"/>
            </p:cNvSpPr>
            <p:nvPr/>
          </p:nvSpPr>
          <p:spPr bwMode="auto">
            <a:xfrm>
              <a:off x="3408" y="2208"/>
              <a:ext cx="19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66FF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</a:t>
              </a:r>
            </a:p>
          </p:txBody>
        </p:sp>
      </p:grpSp>
      <p:grpSp>
        <p:nvGrpSpPr>
          <p:cNvPr id="305193" name="Group 41"/>
          <p:cNvGrpSpPr>
            <a:grpSpLocks/>
          </p:cNvGrpSpPr>
          <p:nvPr/>
        </p:nvGrpSpPr>
        <p:grpSpPr bwMode="auto">
          <a:xfrm>
            <a:off x="8763000" y="3733801"/>
            <a:ext cx="457200" cy="396875"/>
            <a:chOff x="4560" y="2352"/>
            <a:chExt cx="288" cy="250"/>
          </a:xfrm>
        </p:grpSpPr>
        <p:sp>
          <p:nvSpPr>
            <p:cNvPr id="305194" name="Oval 42"/>
            <p:cNvSpPr>
              <a:spLocks noChangeArrowheads="1"/>
            </p:cNvSpPr>
            <p:nvPr/>
          </p:nvSpPr>
          <p:spPr bwMode="auto">
            <a:xfrm>
              <a:off x="4560" y="2448"/>
              <a:ext cx="96" cy="96"/>
            </a:xfrm>
            <a:prstGeom prst="ellipse">
              <a:avLst/>
            </a:prstGeom>
            <a:solidFill>
              <a:srgbClr val="FF3300"/>
            </a:solidFill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5195" name="Text Box 43"/>
            <p:cNvSpPr txBox="1">
              <a:spLocks noChangeArrowheads="1"/>
            </p:cNvSpPr>
            <p:nvPr/>
          </p:nvSpPr>
          <p:spPr bwMode="auto">
            <a:xfrm>
              <a:off x="4656" y="2352"/>
              <a:ext cx="19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66FF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0</a:t>
              </a:r>
            </a:p>
          </p:txBody>
        </p:sp>
      </p:grpSp>
      <p:grpSp>
        <p:nvGrpSpPr>
          <p:cNvPr id="305196" name="Group 44"/>
          <p:cNvGrpSpPr>
            <a:grpSpLocks/>
          </p:cNvGrpSpPr>
          <p:nvPr/>
        </p:nvGrpSpPr>
        <p:grpSpPr bwMode="auto">
          <a:xfrm>
            <a:off x="5105400" y="4038600"/>
            <a:ext cx="304800" cy="533400"/>
            <a:chOff x="2256" y="2544"/>
            <a:chExt cx="192" cy="336"/>
          </a:xfrm>
        </p:grpSpPr>
        <p:sp>
          <p:nvSpPr>
            <p:cNvPr id="305197" name="Oval 45"/>
            <p:cNvSpPr>
              <a:spLocks noChangeArrowheads="1"/>
            </p:cNvSpPr>
            <p:nvPr/>
          </p:nvSpPr>
          <p:spPr bwMode="auto">
            <a:xfrm>
              <a:off x="2304" y="2784"/>
              <a:ext cx="96" cy="96"/>
            </a:xfrm>
            <a:prstGeom prst="ellipse">
              <a:avLst/>
            </a:prstGeom>
            <a:solidFill>
              <a:srgbClr val="FF3300"/>
            </a:solidFill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5198" name="Text Box 46"/>
            <p:cNvSpPr txBox="1">
              <a:spLocks noChangeArrowheads="1"/>
            </p:cNvSpPr>
            <p:nvPr/>
          </p:nvSpPr>
          <p:spPr bwMode="auto">
            <a:xfrm>
              <a:off x="2256" y="2544"/>
              <a:ext cx="19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66FF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</a:t>
              </a:r>
            </a:p>
          </p:txBody>
        </p:sp>
      </p:grpSp>
      <p:grpSp>
        <p:nvGrpSpPr>
          <p:cNvPr id="305199" name="Group 47"/>
          <p:cNvGrpSpPr>
            <a:grpSpLocks/>
          </p:cNvGrpSpPr>
          <p:nvPr/>
        </p:nvGrpSpPr>
        <p:grpSpPr bwMode="auto">
          <a:xfrm>
            <a:off x="6934200" y="4076700"/>
            <a:ext cx="304800" cy="495300"/>
            <a:chOff x="3408" y="2568"/>
            <a:chExt cx="192" cy="312"/>
          </a:xfrm>
        </p:grpSpPr>
        <p:sp>
          <p:nvSpPr>
            <p:cNvPr id="305200" name="Oval 48"/>
            <p:cNvSpPr>
              <a:spLocks noChangeArrowheads="1"/>
            </p:cNvSpPr>
            <p:nvPr/>
          </p:nvSpPr>
          <p:spPr bwMode="auto">
            <a:xfrm>
              <a:off x="3456" y="2784"/>
              <a:ext cx="96" cy="96"/>
            </a:xfrm>
            <a:prstGeom prst="ellipse">
              <a:avLst/>
            </a:prstGeom>
            <a:solidFill>
              <a:srgbClr val="FF3300"/>
            </a:solidFill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5201" name="Text Box 49"/>
            <p:cNvSpPr txBox="1">
              <a:spLocks noChangeArrowheads="1"/>
            </p:cNvSpPr>
            <p:nvPr/>
          </p:nvSpPr>
          <p:spPr bwMode="auto">
            <a:xfrm>
              <a:off x="3408" y="2568"/>
              <a:ext cx="19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66FF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0</a:t>
              </a:r>
            </a:p>
          </p:txBody>
        </p:sp>
      </p:grpSp>
      <p:grpSp>
        <p:nvGrpSpPr>
          <p:cNvPr id="305202" name="Group 50"/>
          <p:cNvGrpSpPr>
            <a:grpSpLocks/>
          </p:cNvGrpSpPr>
          <p:nvPr/>
        </p:nvGrpSpPr>
        <p:grpSpPr bwMode="auto">
          <a:xfrm>
            <a:off x="8763000" y="4114801"/>
            <a:ext cx="457200" cy="396875"/>
            <a:chOff x="4560" y="2592"/>
            <a:chExt cx="288" cy="250"/>
          </a:xfrm>
        </p:grpSpPr>
        <p:sp>
          <p:nvSpPr>
            <p:cNvPr id="305203" name="Oval 51"/>
            <p:cNvSpPr>
              <a:spLocks noChangeArrowheads="1"/>
            </p:cNvSpPr>
            <p:nvPr/>
          </p:nvSpPr>
          <p:spPr bwMode="auto">
            <a:xfrm>
              <a:off x="4560" y="2688"/>
              <a:ext cx="96" cy="96"/>
            </a:xfrm>
            <a:prstGeom prst="ellipse">
              <a:avLst/>
            </a:prstGeom>
            <a:solidFill>
              <a:srgbClr val="FF3300"/>
            </a:solidFill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5204" name="Text Box 52"/>
            <p:cNvSpPr txBox="1">
              <a:spLocks noChangeArrowheads="1"/>
            </p:cNvSpPr>
            <p:nvPr/>
          </p:nvSpPr>
          <p:spPr bwMode="auto">
            <a:xfrm>
              <a:off x="4656" y="2592"/>
              <a:ext cx="19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66FF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0</a:t>
              </a:r>
            </a:p>
          </p:txBody>
        </p:sp>
      </p:grpSp>
      <p:grpSp>
        <p:nvGrpSpPr>
          <p:cNvPr id="305205" name="Group 53"/>
          <p:cNvGrpSpPr>
            <a:grpSpLocks/>
          </p:cNvGrpSpPr>
          <p:nvPr/>
        </p:nvGrpSpPr>
        <p:grpSpPr bwMode="auto">
          <a:xfrm>
            <a:off x="8763000" y="4495801"/>
            <a:ext cx="457200" cy="396875"/>
            <a:chOff x="4560" y="2832"/>
            <a:chExt cx="288" cy="250"/>
          </a:xfrm>
        </p:grpSpPr>
        <p:sp>
          <p:nvSpPr>
            <p:cNvPr id="305206" name="Oval 54"/>
            <p:cNvSpPr>
              <a:spLocks noChangeArrowheads="1"/>
            </p:cNvSpPr>
            <p:nvPr/>
          </p:nvSpPr>
          <p:spPr bwMode="auto">
            <a:xfrm>
              <a:off x="4560" y="2928"/>
              <a:ext cx="96" cy="96"/>
            </a:xfrm>
            <a:prstGeom prst="ellipse">
              <a:avLst/>
            </a:prstGeom>
            <a:solidFill>
              <a:srgbClr val="FF3300"/>
            </a:solidFill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5207" name="Text Box 55"/>
            <p:cNvSpPr txBox="1">
              <a:spLocks noChangeArrowheads="1"/>
            </p:cNvSpPr>
            <p:nvPr/>
          </p:nvSpPr>
          <p:spPr bwMode="auto">
            <a:xfrm>
              <a:off x="4656" y="2832"/>
              <a:ext cx="19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66FF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</a:t>
              </a:r>
            </a:p>
          </p:txBody>
        </p:sp>
      </p:grpSp>
      <p:grpSp>
        <p:nvGrpSpPr>
          <p:cNvPr id="305208" name="Group 56"/>
          <p:cNvGrpSpPr>
            <a:grpSpLocks/>
          </p:cNvGrpSpPr>
          <p:nvPr/>
        </p:nvGrpSpPr>
        <p:grpSpPr bwMode="auto">
          <a:xfrm>
            <a:off x="3200400" y="5029200"/>
            <a:ext cx="304800" cy="609600"/>
            <a:chOff x="1056" y="3168"/>
            <a:chExt cx="192" cy="384"/>
          </a:xfrm>
        </p:grpSpPr>
        <p:sp>
          <p:nvSpPr>
            <p:cNvPr id="305209" name="Oval 57"/>
            <p:cNvSpPr>
              <a:spLocks noChangeArrowheads="1"/>
            </p:cNvSpPr>
            <p:nvPr/>
          </p:nvSpPr>
          <p:spPr bwMode="auto">
            <a:xfrm>
              <a:off x="1104" y="3456"/>
              <a:ext cx="96" cy="96"/>
            </a:xfrm>
            <a:prstGeom prst="ellipse">
              <a:avLst/>
            </a:prstGeom>
            <a:solidFill>
              <a:srgbClr val="FF3300"/>
            </a:solidFill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5210" name="Text Box 58"/>
            <p:cNvSpPr txBox="1">
              <a:spLocks noChangeArrowheads="1"/>
            </p:cNvSpPr>
            <p:nvPr/>
          </p:nvSpPr>
          <p:spPr bwMode="auto">
            <a:xfrm>
              <a:off x="1056" y="3168"/>
              <a:ext cx="19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66FF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2000" dirty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</a:t>
              </a:r>
            </a:p>
          </p:txBody>
        </p:sp>
      </p:grpSp>
      <p:grpSp>
        <p:nvGrpSpPr>
          <p:cNvPr id="305211" name="Group 59"/>
          <p:cNvGrpSpPr>
            <a:grpSpLocks/>
          </p:cNvGrpSpPr>
          <p:nvPr/>
        </p:nvGrpSpPr>
        <p:grpSpPr bwMode="auto">
          <a:xfrm>
            <a:off x="5105400" y="5105400"/>
            <a:ext cx="304800" cy="533400"/>
            <a:chOff x="2256" y="3216"/>
            <a:chExt cx="192" cy="336"/>
          </a:xfrm>
        </p:grpSpPr>
        <p:sp>
          <p:nvSpPr>
            <p:cNvPr id="305212" name="Oval 60"/>
            <p:cNvSpPr>
              <a:spLocks noChangeArrowheads="1"/>
            </p:cNvSpPr>
            <p:nvPr/>
          </p:nvSpPr>
          <p:spPr bwMode="auto">
            <a:xfrm>
              <a:off x="2304" y="3456"/>
              <a:ext cx="96" cy="96"/>
            </a:xfrm>
            <a:prstGeom prst="ellipse">
              <a:avLst/>
            </a:prstGeom>
            <a:solidFill>
              <a:srgbClr val="FF3300"/>
            </a:solidFill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5213" name="Text Box 61"/>
            <p:cNvSpPr txBox="1">
              <a:spLocks noChangeArrowheads="1"/>
            </p:cNvSpPr>
            <p:nvPr/>
          </p:nvSpPr>
          <p:spPr bwMode="auto">
            <a:xfrm>
              <a:off x="2256" y="3216"/>
              <a:ext cx="19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66FF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0</a:t>
              </a:r>
            </a:p>
          </p:txBody>
        </p:sp>
      </p:grpSp>
      <p:grpSp>
        <p:nvGrpSpPr>
          <p:cNvPr id="305214" name="Group 62"/>
          <p:cNvGrpSpPr>
            <a:grpSpLocks/>
          </p:cNvGrpSpPr>
          <p:nvPr/>
        </p:nvGrpSpPr>
        <p:grpSpPr bwMode="auto">
          <a:xfrm>
            <a:off x="6934200" y="4800600"/>
            <a:ext cx="304800" cy="533400"/>
            <a:chOff x="3408" y="3024"/>
            <a:chExt cx="192" cy="336"/>
          </a:xfrm>
        </p:grpSpPr>
        <p:sp>
          <p:nvSpPr>
            <p:cNvPr id="305215" name="Oval 63"/>
            <p:cNvSpPr>
              <a:spLocks noChangeArrowheads="1"/>
            </p:cNvSpPr>
            <p:nvPr/>
          </p:nvSpPr>
          <p:spPr bwMode="auto">
            <a:xfrm>
              <a:off x="3456" y="3264"/>
              <a:ext cx="96" cy="96"/>
            </a:xfrm>
            <a:prstGeom prst="ellipse">
              <a:avLst/>
            </a:prstGeom>
            <a:solidFill>
              <a:srgbClr val="FF3300"/>
            </a:solidFill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5216" name="Text Box 64"/>
            <p:cNvSpPr txBox="1">
              <a:spLocks noChangeArrowheads="1"/>
            </p:cNvSpPr>
            <p:nvPr/>
          </p:nvSpPr>
          <p:spPr bwMode="auto">
            <a:xfrm>
              <a:off x="3408" y="3024"/>
              <a:ext cx="19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66FF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0</a:t>
              </a:r>
            </a:p>
          </p:txBody>
        </p:sp>
      </p:grpSp>
      <p:grpSp>
        <p:nvGrpSpPr>
          <p:cNvPr id="305217" name="Group 65"/>
          <p:cNvGrpSpPr>
            <a:grpSpLocks/>
          </p:cNvGrpSpPr>
          <p:nvPr/>
        </p:nvGrpSpPr>
        <p:grpSpPr bwMode="auto">
          <a:xfrm>
            <a:off x="8763000" y="4876801"/>
            <a:ext cx="457200" cy="396875"/>
            <a:chOff x="4560" y="3072"/>
            <a:chExt cx="288" cy="250"/>
          </a:xfrm>
        </p:grpSpPr>
        <p:sp>
          <p:nvSpPr>
            <p:cNvPr id="305218" name="Oval 66"/>
            <p:cNvSpPr>
              <a:spLocks noChangeArrowheads="1"/>
            </p:cNvSpPr>
            <p:nvPr/>
          </p:nvSpPr>
          <p:spPr bwMode="auto">
            <a:xfrm>
              <a:off x="4560" y="3168"/>
              <a:ext cx="96" cy="96"/>
            </a:xfrm>
            <a:prstGeom prst="ellipse">
              <a:avLst/>
            </a:prstGeom>
            <a:solidFill>
              <a:srgbClr val="FF3300"/>
            </a:solidFill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5219" name="Text Box 67"/>
            <p:cNvSpPr txBox="1">
              <a:spLocks noChangeArrowheads="1"/>
            </p:cNvSpPr>
            <p:nvPr/>
          </p:nvSpPr>
          <p:spPr bwMode="auto">
            <a:xfrm>
              <a:off x="4656" y="3072"/>
              <a:ext cx="19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66FF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0</a:t>
              </a:r>
            </a:p>
          </p:txBody>
        </p:sp>
      </p:grpSp>
      <p:grpSp>
        <p:nvGrpSpPr>
          <p:cNvPr id="305220" name="Group 68"/>
          <p:cNvGrpSpPr>
            <a:grpSpLocks/>
          </p:cNvGrpSpPr>
          <p:nvPr/>
        </p:nvGrpSpPr>
        <p:grpSpPr bwMode="auto">
          <a:xfrm>
            <a:off x="8763000" y="5257801"/>
            <a:ext cx="457200" cy="396875"/>
            <a:chOff x="4560" y="3312"/>
            <a:chExt cx="288" cy="250"/>
          </a:xfrm>
        </p:grpSpPr>
        <p:sp>
          <p:nvSpPr>
            <p:cNvPr id="305221" name="Oval 69"/>
            <p:cNvSpPr>
              <a:spLocks noChangeArrowheads="1"/>
            </p:cNvSpPr>
            <p:nvPr/>
          </p:nvSpPr>
          <p:spPr bwMode="auto">
            <a:xfrm>
              <a:off x="4560" y="3408"/>
              <a:ext cx="96" cy="96"/>
            </a:xfrm>
            <a:prstGeom prst="ellipse">
              <a:avLst/>
            </a:prstGeom>
            <a:solidFill>
              <a:srgbClr val="FF3300"/>
            </a:solidFill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5222" name="Text Box 70"/>
            <p:cNvSpPr txBox="1">
              <a:spLocks noChangeArrowheads="1"/>
            </p:cNvSpPr>
            <p:nvPr/>
          </p:nvSpPr>
          <p:spPr bwMode="auto">
            <a:xfrm>
              <a:off x="4656" y="3312"/>
              <a:ext cx="19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66FF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</a:t>
              </a:r>
            </a:p>
          </p:txBody>
        </p:sp>
      </p:grpSp>
      <p:grpSp>
        <p:nvGrpSpPr>
          <p:cNvPr id="305223" name="Group 71"/>
          <p:cNvGrpSpPr>
            <a:grpSpLocks/>
          </p:cNvGrpSpPr>
          <p:nvPr/>
        </p:nvGrpSpPr>
        <p:grpSpPr bwMode="auto">
          <a:xfrm>
            <a:off x="6934200" y="5410200"/>
            <a:ext cx="304800" cy="533400"/>
            <a:chOff x="3408" y="3408"/>
            <a:chExt cx="192" cy="336"/>
          </a:xfrm>
        </p:grpSpPr>
        <p:sp>
          <p:nvSpPr>
            <p:cNvPr id="305224" name="Oval 72"/>
            <p:cNvSpPr>
              <a:spLocks noChangeArrowheads="1"/>
            </p:cNvSpPr>
            <p:nvPr/>
          </p:nvSpPr>
          <p:spPr bwMode="auto">
            <a:xfrm>
              <a:off x="3456" y="3648"/>
              <a:ext cx="96" cy="96"/>
            </a:xfrm>
            <a:prstGeom prst="ellipse">
              <a:avLst/>
            </a:prstGeom>
            <a:solidFill>
              <a:srgbClr val="FF3300"/>
            </a:solidFill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5225" name="Text Box 73"/>
            <p:cNvSpPr txBox="1">
              <a:spLocks noChangeArrowheads="1"/>
            </p:cNvSpPr>
            <p:nvPr/>
          </p:nvSpPr>
          <p:spPr bwMode="auto">
            <a:xfrm>
              <a:off x="3408" y="3408"/>
              <a:ext cx="19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66FF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</a:t>
              </a:r>
            </a:p>
          </p:txBody>
        </p:sp>
      </p:grpSp>
      <p:grpSp>
        <p:nvGrpSpPr>
          <p:cNvPr id="305226" name="Group 74"/>
          <p:cNvGrpSpPr>
            <a:grpSpLocks/>
          </p:cNvGrpSpPr>
          <p:nvPr/>
        </p:nvGrpSpPr>
        <p:grpSpPr bwMode="auto">
          <a:xfrm>
            <a:off x="8763000" y="5638801"/>
            <a:ext cx="457200" cy="396875"/>
            <a:chOff x="4560" y="3552"/>
            <a:chExt cx="288" cy="250"/>
          </a:xfrm>
        </p:grpSpPr>
        <p:sp>
          <p:nvSpPr>
            <p:cNvPr id="305227" name="Oval 75"/>
            <p:cNvSpPr>
              <a:spLocks noChangeArrowheads="1"/>
            </p:cNvSpPr>
            <p:nvPr/>
          </p:nvSpPr>
          <p:spPr bwMode="auto">
            <a:xfrm>
              <a:off x="4560" y="3648"/>
              <a:ext cx="96" cy="96"/>
            </a:xfrm>
            <a:prstGeom prst="ellipse">
              <a:avLst/>
            </a:prstGeom>
            <a:solidFill>
              <a:srgbClr val="FF3300"/>
            </a:solidFill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5228" name="Text Box 76"/>
            <p:cNvSpPr txBox="1">
              <a:spLocks noChangeArrowheads="1"/>
            </p:cNvSpPr>
            <p:nvPr/>
          </p:nvSpPr>
          <p:spPr bwMode="auto">
            <a:xfrm>
              <a:off x="4656" y="3552"/>
              <a:ext cx="19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66FF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0</a:t>
              </a:r>
            </a:p>
          </p:txBody>
        </p:sp>
      </p:grpSp>
      <p:sp>
        <p:nvSpPr>
          <p:cNvPr id="305229" name="Text Box 77"/>
          <p:cNvSpPr txBox="1">
            <a:spLocks noChangeArrowheads="1"/>
          </p:cNvSpPr>
          <p:nvPr/>
        </p:nvSpPr>
        <p:spPr bwMode="auto">
          <a:xfrm>
            <a:off x="10255005" y="3792000"/>
            <a:ext cx="14097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66FF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There are 8 </a:t>
            </a:r>
            <a:r>
              <a:rPr lang="en-US" alt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strings</a:t>
            </a:r>
            <a:endParaRPr lang="en-US" alt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1" name="Rectangle 3"/>
          <p:cNvSpPr txBox="1">
            <a:spLocks noChangeArrowheads="1"/>
          </p:cNvSpPr>
          <p:nvPr/>
        </p:nvSpPr>
        <p:spPr bwMode="auto">
          <a:xfrm>
            <a:off x="1774902" y="1879102"/>
            <a:ext cx="8763000" cy="1021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r>
              <a:rPr lang="en-US" altLang="en-US" sz="2800" dirty="0">
                <a:solidFill>
                  <a:schemeClr val="tx1"/>
                </a:solidFill>
                <a:sym typeface="Symbol" panose="05050102010706020507" pitchFamily="18" charset="2"/>
              </a:rPr>
              <a:t>	Task 1		Task 2		Task 3		Task 4</a:t>
            </a:r>
            <a:br>
              <a:rPr lang="en-US" altLang="en-US" sz="2800" dirty="0">
                <a:solidFill>
                  <a:schemeClr val="tx1"/>
                </a:solidFill>
                <a:sym typeface="Symbol" panose="05050102010706020507" pitchFamily="18" charset="2"/>
              </a:rPr>
            </a:br>
            <a:r>
              <a:rPr lang="en-US" altLang="en-US" sz="2800" dirty="0">
                <a:solidFill>
                  <a:schemeClr val="tx1"/>
                </a:solidFill>
                <a:sym typeface="Symbol" panose="05050102010706020507" pitchFamily="18" charset="2"/>
              </a:rPr>
              <a:t>	(1</a:t>
            </a:r>
            <a:r>
              <a:rPr lang="en-US" altLang="en-US" sz="2800" baseline="30000" dirty="0">
                <a:solidFill>
                  <a:schemeClr val="tx1"/>
                </a:solidFill>
                <a:sym typeface="Symbol" panose="05050102010706020507" pitchFamily="18" charset="2"/>
              </a:rPr>
              <a:t>st</a:t>
            </a:r>
            <a:r>
              <a:rPr lang="en-US" altLang="en-US" sz="2800" dirty="0">
                <a:solidFill>
                  <a:schemeClr val="tx1"/>
                </a:solidFill>
                <a:sym typeface="Symbol" panose="05050102010706020507" pitchFamily="18" charset="2"/>
              </a:rPr>
              <a:t> bit)	(2</a:t>
            </a:r>
            <a:r>
              <a:rPr lang="en-US" altLang="en-US" sz="2800" baseline="30000" dirty="0">
                <a:solidFill>
                  <a:schemeClr val="tx1"/>
                </a:solidFill>
                <a:sym typeface="Symbol" panose="05050102010706020507" pitchFamily="18" charset="2"/>
              </a:rPr>
              <a:t>nd</a:t>
            </a:r>
            <a:r>
              <a:rPr lang="en-US" altLang="en-US" sz="2800" dirty="0">
                <a:solidFill>
                  <a:schemeClr val="tx1"/>
                </a:solidFill>
                <a:sym typeface="Symbol" panose="05050102010706020507" pitchFamily="18" charset="2"/>
              </a:rPr>
              <a:t> bit) 	(3</a:t>
            </a:r>
            <a:r>
              <a:rPr lang="en-US" altLang="en-US" sz="2800" baseline="30000" dirty="0">
                <a:solidFill>
                  <a:schemeClr val="tx1"/>
                </a:solidFill>
                <a:sym typeface="Symbol" panose="05050102010706020507" pitchFamily="18" charset="2"/>
              </a:rPr>
              <a:t>rd</a:t>
            </a:r>
            <a:r>
              <a:rPr lang="en-US" altLang="en-US" sz="2800" dirty="0">
                <a:solidFill>
                  <a:schemeClr val="tx1"/>
                </a:solidFill>
                <a:sym typeface="Symbol" panose="05050102010706020507" pitchFamily="18" charset="2"/>
              </a:rPr>
              <a:t> bit)	(4</a:t>
            </a:r>
            <a:r>
              <a:rPr lang="en-US" altLang="en-US" sz="2800" baseline="30000" dirty="0">
                <a:solidFill>
                  <a:schemeClr val="tx1"/>
                </a:solidFill>
                <a:sym typeface="Symbol" panose="05050102010706020507" pitchFamily="18" charset="2"/>
              </a:rPr>
              <a:t>th</a:t>
            </a:r>
            <a:r>
              <a:rPr lang="en-US" altLang="en-US" sz="2800" dirty="0">
                <a:solidFill>
                  <a:schemeClr val="tx1"/>
                </a:solidFill>
                <a:sym typeface="Symbol" panose="05050102010706020507" pitchFamily="18" charset="2"/>
              </a:rPr>
              <a:t> bit)</a:t>
            </a:r>
            <a:endParaRPr lang="en-US" altLang="en-US" sz="2800" b="1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27</a:t>
            </a:fld>
            <a:endParaRPr lang="en-US" altLang="en-US"/>
          </a:p>
        </p:txBody>
      </p:sp>
      <p:sp>
        <p:nvSpPr>
          <p:cNvPr id="3" name="Right Brace 2"/>
          <p:cNvSpPr/>
          <p:nvPr/>
        </p:nvSpPr>
        <p:spPr>
          <a:xfrm>
            <a:off x="9934781" y="2971801"/>
            <a:ext cx="533400" cy="3132136"/>
          </a:xfrm>
          <a:prstGeom prst="rightBrac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3"/>
          <p:cNvSpPr txBox="1">
            <a:spLocks noChangeArrowheads="1"/>
          </p:cNvSpPr>
          <p:nvPr/>
        </p:nvSpPr>
        <p:spPr>
          <a:xfrm>
            <a:off x="9198405" y="5619204"/>
            <a:ext cx="958318" cy="4380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en-US" sz="2400" b="1" dirty="0" smtClean="0">
                <a:sym typeface="Symbol" panose="05050102010706020507" pitchFamily="18" charset="2"/>
              </a:rPr>
              <a:t>1010</a:t>
            </a:r>
            <a:endParaRPr lang="en-US" altLang="en-US" sz="2400" b="1" dirty="0">
              <a:sym typeface="Symbol" panose="05050102010706020507" pitchFamily="18" charset="2"/>
            </a:endParaRPr>
          </a:p>
        </p:txBody>
      </p:sp>
      <p:sp>
        <p:nvSpPr>
          <p:cNvPr id="84" name="Rectangle 3"/>
          <p:cNvSpPr txBox="1">
            <a:spLocks noChangeArrowheads="1"/>
          </p:cNvSpPr>
          <p:nvPr/>
        </p:nvSpPr>
        <p:spPr>
          <a:xfrm>
            <a:off x="9198241" y="5250964"/>
            <a:ext cx="958318" cy="4380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en-US" sz="2400" b="1" dirty="0" smtClean="0">
                <a:solidFill>
                  <a:srgbClr val="66FF33"/>
                </a:solidFill>
                <a:sym typeface="Symbol" panose="05050102010706020507" pitchFamily="18" charset="2"/>
              </a:rPr>
              <a:t>1001</a:t>
            </a:r>
            <a:endParaRPr lang="en-US" altLang="en-US" sz="2400" b="1" dirty="0">
              <a:solidFill>
                <a:srgbClr val="66FF33"/>
              </a:solidFill>
              <a:sym typeface="Symbol" panose="05050102010706020507" pitchFamily="18" charset="2"/>
            </a:endParaRPr>
          </a:p>
        </p:txBody>
      </p:sp>
      <p:sp>
        <p:nvSpPr>
          <p:cNvPr id="85" name="Rectangle 3"/>
          <p:cNvSpPr txBox="1">
            <a:spLocks noChangeArrowheads="1"/>
          </p:cNvSpPr>
          <p:nvPr/>
        </p:nvSpPr>
        <p:spPr>
          <a:xfrm>
            <a:off x="9189638" y="4881716"/>
            <a:ext cx="958318" cy="4380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en-US" sz="2400" b="1" dirty="0" smtClean="0">
                <a:sym typeface="Symbol" panose="05050102010706020507" pitchFamily="18" charset="2"/>
              </a:rPr>
              <a:t>1000</a:t>
            </a:r>
            <a:endParaRPr lang="en-US" altLang="en-US" sz="2400" b="1" dirty="0">
              <a:sym typeface="Symbol" panose="05050102010706020507" pitchFamily="18" charset="2"/>
            </a:endParaRPr>
          </a:p>
        </p:txBody>
      </p:sp>
      <p:sp>
        <p:nvSpPr>
          <p:cNvPr id="86" name="Rectangle 3"/>
          <p:cNvSpPr txBox="1">
            <a:spLocks noChangeArrowheads="1"/>
          </p:cNvSpPr>
          <p:nvPr/>
        </p:nvSpPr>
        <p:spPr>
          <a:xfrm>
            <a:off x="9217742" y="4467368"/>
            <a:ext cx="958318" cy="4380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en-US" sz="2400" b="1" dirty="0" smtClean="0">
                <a:solidFill>
                  <a:srgbClr val="66FF33"/>
                </a:solidFill>
                <a:sym typeface="Symbol" panose="05050102010706020507" pitchFamily="18" charset="2"/>
              </a:rPr>
              <a:t>0101</a:t>
            </a:r>
            <a:endParaRPr lang="en-US" altLang="en-US" sz="2400" b="1" dirty="0">
              <a:solidFill>
                <a:srgbClr val="66FF33"/>
              </a:solidFill>
              <a:sym typeface="Symbol" panose="05050102010706020507" pitchFamily="18" charset="2"/>
            </a:endParaRPr>
          </a:p>
        </p:txBody>
      </p:sp>
      <p:sp>
        <p:nvSpPr>
          <p:cNvPr id="87" name="Rectangle 3"/>
          <p:cNvSpPr txBox="1">
            <a:spLocks noChangeArrowheads="1"/>
          </p:cNvSpPr>
          <p:nvPr/>
        </p:nvSpPr>
        <p:spPr>
          <a:xfrm>
            <a:off x="9232490" y="4124366"/>
            <a:ext cx="958318" cy="4380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en-US" sz="2400" b="1" dirty="0" smtClean="0">
                <a:sym typeface="Symbol" panose="05050102010706020507" pitchFamily="18" charset="2"/>
              </a:rPr>
              <a:t>0100</a:t>
            </a:r>
            <a:endParaRPr lang="en-US" altLang="en-US" sz="2400" b="1" dirty="0">
              <a:sym typeface="Symbol" panose="05050102010706020507" pitchFamily="18" charset="2"/>
            </a:endParaRPr>
          </a:p>
        </p:txBody>
      </p:sp>
      <p:sp>
        <p:nvSpPr>
          <p:cNvPr id="88" name="Rectangle 3"/>
          <p:cNvSpPr txBox="1">
            <a:spLocks noChangeArrowheads="1"/>
          </p:cNvSpPr>
          <p:nvPr/>
        </p:nvSpPr>
        <p:spPr>
          <a:xfrm>
            <a:off x="9220200" y="3738716"/>
            <a:ext cx="958318" cy="4380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en-US" sz="2400" b="1" dirty="0" smtClean="0">
                <a:solidFill>
                  <a:srgbClr val="66FF33"/>
                </a:solidFill>
                <a:sym typeface="Symbol" panose="05050102010706020507" pitchFamily="18" charset="2"/>
              </a:rPr>
              <a:t>0010</a:t>
            </a:r>
            <a:endParaRPr lang="en-US" altLang="en-US" sz="2400" b="1" dirty="0">
              <a:solidFill>
                <a:srgbClr val="66FF33"/>
              </a:solidFill>
              <a:sym typeface="Symbol" panose="05050102010706020507" pitchFamily="18" charset="2"/>
            </a:endParaRPr>
          </a:p>
        </p:txBody>
      </p:sp>
      <p:sp>
        <p:nvSpPr>
          <p:cNvPr id="89" name="Rectangle 3"/>
          <p:cNvSpPr txBox="1">
            <a:spLocks noChangeArrowheads="1"/>
          </p:cNvSpPr>
          <p:nvPr/>
        </p:nvSpPr>
        <p:spPr>
          <a:xfrm>
            <a:off x="9220200" y="3376316"/>
            <a:ext cx="958318" cy="4380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en-US" sz="2400" b="1" dirty="0" smtClean="0">
                <a:sym typeface="Symbol" panose="05050102010706020507" pitchFamily="18" charset="2"/>
              </a:rPr>
              <a:t>0001</a:t>
            </a:r>
            <a:endParaRPr lang="en-US" altLang="en-US" sz="2400" b="1" dirty="0">
              <a:sym typeface="Symbol" panose="05050102010706020507" pitchFamily="18" charset="2"/>
            </a:endParaRPr>
          </a:p>
        </p:txBody>
      </p:sp>
      <p:sp>
        <p:nvSpPr>
          <p:cNvPr id="90" name="Rectangle 3"/>
          <p:cNvSpPr txBox="1">
            <a:spLocks noChangeArrowheads="1"/>
          </p:cNvSpPr>
          <p:nvPr/>
        </p:nvSpPr>
        <p:spPr>
          <a:xfrm>
            <a:off x="9220200" y="2990932"/>
            <a:ext cx="958318" cy="4380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en-US" sz="2400" b="1" dirty="0" smtClean="0">
                <a:solidFill>
                  <a:srgbClr val="66FF33"/>
                </a:solidFill>
                <a:sym typeface="Symbol" panose="05050102010706020507" pitchFamily="18" charset="2"/>
              </a:rPr>
              <a:t>0000</a:t>
            </a:r>
            <a:endParaRPr lang="en-US" altLang="en-US" sz="2400" b="1" dirty="0">
              <a:solidFill>
                <a:srgbClr val="66FF33"/>
              </a:solidFill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44376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5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5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5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1250"/>
                            </p:stCondLst>
                            <p:childTnLst>
                              <p:par>
                                <p:cTn id="17" presetID="17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5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5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5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5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5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5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17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5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5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5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5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5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5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50"/>
                            </p:stCondLst>
                            <p:childTnLst>
                              <p:par>
                                <p:cTn id="41" presetID="17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5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5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5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5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withGroup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5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5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750"/>
                            </p:stCondLst>
                            <p:childTnLst>
                              <p:par>
                                <p:cTn id="53" presetID="17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5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05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5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05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5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05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250"/>
                            </p:stCondLst>
                            <p:childTnLst>
                              <p:par>
                                <p:cTn id="65" presetID="17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5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05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05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05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05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05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withGroup">
                            <p:stCondLst>
                              <p:cond delay="8750"/>
                            </p:stCondLst>
                            <p:childTnLst>
                              <p:par>
                                <p:cTn id="77" presetID="17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05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05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05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5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withGroup">
                            <p:stCondLst>
                              <p:cond delay="9500"/>
                            </p:stCondLst>
                            <p:childTnLst>
                              <p:par>
                                <p:cTn id="84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05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05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withGroup">
                            <p:stCondLst>
                              <p:cond delay="10250"/>
                            </p:stCondLst>
                            <p:childTnLst>
                              <p:par>
                                <p:cTn id="89" presetID="17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05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05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05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05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000"/>
                            </p:stCondLst>
                            <p:childTnLst>
                              <p:par>
                                <p:cTn id="96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05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05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1750"/>
                            </p:stCondLst>
                            <p:childTnLst>
                              <p:par>
                                <p:cTn id="101" presetID="17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05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05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05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05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8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05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05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250"/>
                            </p:stCondLst>
                            <p:childTnLst>
                              <p:par>
                                <p:cTn id="113" presetID="17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05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05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05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05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0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05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05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4750"/>
                            </p:stCondLst>
                            <p:childTnLst>
                              <p:par>
                                <p:cTn id="125" presetID="17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05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05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05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305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5500"/>
                            </p:stCondLst>
                            <p:childTnLst>
                              <p:par>
                                <p:cTn id="132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05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305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250"/>
                            </p:stCondLst>
                            <p:childTnLst>
                              <p:par>
                                <p:cTn id="137" presetID="17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05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05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305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305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 nodeType="withGroup">
                            <p:stCondLst>
                              <p:cond delay="17000"/>
                            </p:stCondLst>
                            <p:childTnLst>
                              <p:par>
                                <p:cTn id="144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05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305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withGroup">
                            <p:stCondLst>
                              <p:cond delay="17750"/>
                            </p:stCondLst>
                            <p:childTnLst>
                              <p:par>
                                <p:cTn id="149" presetID="17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305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05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05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305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 nodeType="withGroup">
                            <p:stCondLst>
                              <p:cond delay="18500"/>
                            </p:stCondLst>
                            <p:childTnLst>
                              <p:par>
                                <p:cTn id="156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305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305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 nodeType="withGroup">
                            <p:stCondLst>
                              <p:cond delay="19250"/>
                            </p:stCondLst>
                            <p:childTnLst>
                              <p:par>
                                <p:cTn id="161" presetID="17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05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305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305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305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 nodeType="withGroup">
                            <p:stCondLst>
                              <p:cond delay="20000"/>
                            </p:stCondLst>
                            <p:childTnLst>
                              <p:par>
                                <p:cTn id="168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305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305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 nodeType="withGroup">
                            <p:stCondLst>
                              <p:cond delay="20750"/>
                            </p:stCondLst>
                            <p:childTnLst>
                              <p:par>
                                <p:cTn id="173" presetID="17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305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305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305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305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 nodeType="withGroup">
                            <p:stCondLst>
                              <p:cond delay="21500"/>
                            </p:stCondLst>
                            <p:childTnLst>
                              <p:par>
                                <p:cTn id="180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305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305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 nodeType="withGroup">
                            <p:stCondLst>
                              <p:cond delay="22250"/>
                            </p:stCondLst>
                            <p:childTnLst>
                              <p:par>
                                <p:cTn id="185" presetID="17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305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305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305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305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 nodeType="withGroup">
                            <p:stCondLst>
                              <p:cond delay="23000"/>
                            </p:stCondLst>
                            <p:childTnLst>
                              <p:par>
                                <p:cTn id="192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305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305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3750"/>
                            </p:stCondLst>
                            <p:childTnLst>
                              <p:par>
                                <p:cTn id="197" presetID="17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305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305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305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305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 nodeType="withGroup">
                            <p:stCondLst>
                              <p:cond delay="24500"/>
                            </p:stCondLst>
                            <p:childTnLst>
                              <p:par>
                                <p:cTn id="204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305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305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 nodeType="withGroup">
                            <p:stCondLst>
                              <p:cond delay="25250"/>
                            </p:stCondLst>
                            <p:childTnLst>
                              <p:par>
                                <p:cTn id="209" presetID="17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305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305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305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305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 nodeType="withGroup">
                            <p:stCondLst>
                              <p:cond delay="26000"/>
                            </p:stCondLst>
                            <p:childTnLst>
                              <p:par>
                                <p:cTn id="216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305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305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 nodeType="withGroup">
                            <p:stCondLst>
                              <p:cond delay="26750"/>
                            </p:stCondLst>
                            <p:childTnLst>
                              <p:par>
                                <p:cTn id="221" presetID="17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305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305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305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305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 nodeType="withGroup">
                            <p:stCondLst>
                              <p:cond delay="27500"/>
                            </p:stCondLst>
                            <p:childTnLst>
                              <p:par>
                                <p:cTn id="228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305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305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28250"/>
                            </p:stCondLst>
                            <p:childTnLst>
                              <p:par>
                                <p:cTn id="2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3" dur="500" fill="hold"/>
                                        <p:tgtEl>
                                          <p:spTgt spid="305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4" dur="500" fill="hold"/>
                                        <p:tgtEl>
                                          <p:spTgt spid="305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155" grpId="0" build="p" autoUpdateAnimBg="0"/>
      <p:bldP spid="305156" grpId="0" animBg="1"/>
      <p:bldP spid="305157" grpId="0" animBg="1"/>
      <p:bldP spid="305158" grpId="0" animBg="1"/>
      <p:bldP spid="305159" grpId="0" animBg="1"/>
      <p:bldP spid="305160" grpId="0" animBg="1"/>
      <p:bldP spid="305161" grpId="0" animBg="1"/>
      <p:bldP spid="305162" grpId="0" animBg="1"/>
      <p:bldP spid="305163" grpId="0" animBg="1"/>
      <p:bldP spid="305164" grpId="0" animBg="1"/>
      <p:bldP spid="305165" grpId="0" animBg="1"/>
      <p:bldP spid="305166" grpId="0" animBg="1"/>
      <p:bldP spid="305167" grpId="0" animBg="1"/>
      <p:bldP spid="305168" grpId="0" animBg="1"/>
      <p:bldP spid="305169" grpId="0" animBg="1"/>
      <p:bldP spid="305170" grpId="0" animBg="1"/>
      <p:bldP spid="305171" grpId="0" animBg="1"/>
      <p:bldP spid="305172" grpId="0" animBg="1"/>
      <p:bldP spid="305173" grpId="0" animBg="1"/>
      <p:bldP spid="305174" grpId="0" animBg="1"/>
      <p:bldP spid="305229" grpId="0" autoUpdateAnimBg="0"/>
      <p:bldP spid="81" grpId="0" build="p" autoUpdateAnimBg="0"/>
      <p:bldP spid="3" grpId="0" animBg="1"/>
      <p:bldP spid="83" grpId="0" build="p" autoUpdateAnimBg="0"/>
      <p:bldP spid="84" grpId="0" build="p" autoUpdateAnimBg="0"/>
      <p:bldP spid="85" grpId="0" build="p" autoUpdateAnimBg="0"/>
      <p:bldP spid="86" grpId="0" build="p" autoUpdateAnimBg="0"/>
      <p:bldP spid="87" grpId="0" build="p" autoUpdateAnimBg="0"/>
      <p:bldP spid="88" grpId="0" build="p" autoUpdateAnimBg="0"/>
      <p:bldP spid="89" grpId="0" build="p" autoUpdateAnimBg="0"/>
      <p:bldP spid="90" grpId="0" build="p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A playoff between 2 teams consists of at most 5 games. The 1</a:t>
            </a:r>
            <a:r>
              <a:rPr lang="en-US" sz="3200" baseline="30000" dirty="0"/>
              <a:t>st</a:t>
            </a:r>
            <a:r>
              <a:rPr lang="en-US" sz="3200" dirty="0"/>
              <a:t> team that wins 3 games wins the playoff. How many different ways are there?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880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ontent Placeholder 2"/>
          <p:cNvSpPr>
            <a:spLocks noGrp="1"/>
          </p:cNvSpPr>
          <p:nvPr>
            <p:ph idx="1"/>
          </p:nvPr>
        </p:nvSpPr>
        <p:spPr>
          <a:xfrm>
            <a:off x="76200" y="76200"/>
            <a:ext cx="4710111" cy="992534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400" dirty="0"/>
              <a:t>A playoff between 2 teams consists of at most 5 games. The 1</a:t>
            </a:r>
            <a:r>
              <a:rPr lang="en-US" sz="2400" baseline="30000" dirty="0"/>
              <a:t>st</a:t>
            </a:r>
            <a:r>
              <a:rPr lang="en-US" sz="2400" dirty="0"/>
              <a:t> team that wins 3 games wins the playoff. How many different ways are there?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29</a:t>
            </a:fld>
            <a:endParaRPr lang="en-US" altLang="en-US"/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6150503" y="373859"/>
            <a:ext cx="2215965" cy="971058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 flipH="1">
            <a:off x="3105952" y="377294"/>
            <a:ext cx="2905577" cy="967623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3" name="Line 5"/>
          <p:cNvSpPr>
            <a:spLocks noChangeShapeType="1"/>
          </p:cNvSpPr>
          <p:nvPr/>
        </p:nvSpPr>
        <p:spPr bwMode="auto">
          <a:xfrm>
            <a:off x="3293241" y="1713476"/>
            <a:ext cx="1070575" cy="638141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4" name="Line 5"/>
          <p:cNvSpPr>
            <a:spLocks noChangeShapeType="1"/>
          </p:cNvSpPr>
          <p:nvPr/>
        </p:nvSpPr>
        <p:spPr bwMode="auto">
          <a:xfrm flipH="1">
            <a:off x="1175665" y="1744779"/>
            <a:ext cx="1668272" cy="606838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5" name="Line 5"/>
          <p:cNvSpPr>
            <a:spLocks noChangeShapeType="1"/>
          </p:cNvSpPr>
          <p:nvPr/>
        </p:nvSpPr>
        <p:spPr bwMode="auto">
          <a:xfrm>
            <a:off x="8744380" y="1504591"/>
            <a:ext cx="2003074" cy="745898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6" name="Line 5"/>
          <p:cNvSpPr>
            <a:spLocks noChangeShapeType="1"/>
          </p:cNvSpPr>
          <p:nvPr/>
        </p:nvSpPr>
        <p:spPr bwMode="auto">
          <a:xfrm flipH="1">
            <a:off x="7772297" y="1713477"/>
            <a:ext cx="724310" cy="724923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Line 5"/>
          <p:cNvSpPr>
            <a:spLocks noChangeShapeType="1"/>
          </p:cNvSpPr>
          <p:nvPr/>
        </p:nvSpPr>
        <p:spPr bwMode="auto">
          <a:xfrm>
            <a:off x="1183919" y="2644517"/>
            <a:ext cx="724177" cy="808525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9" name="Line 5"/>
          <p:cNvSpPr>
            <a:spLocks noChangeShapeType="1"/>
          </p:cNvSpPr>
          <p:nvPr/>
        </p:nvSpPr>
        <p:spPr bwMode="auto">
          <a:xfrm flipH="1">
            <a:off x="379883" y="2644516"/>
            <a:ext cx="404520" cy="844689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30" name="Line 5"/>
          <p:cNvSpPr>
            <a:spLocks noChangeShapeType="1"/>
          </p:cNvSpPr>
          <p:nvPr/>
        </p:nvSpPr>
        <p:spPr bwMode="auto">
          <a:xfrm flipH="1">
            <a:off x="10454409" y="2704570"/>
            <a:ext cx="196837" cy="731982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31" name="Line 5"/>
          <p:cNvSpPr>
            <a:spLocks noChangeShapeType="1"/>
          </p:cNvSpPr>
          <p:nvPr/>
        </p:nvSpPr>
        <p:spPr bwMode="auto">
          <a:xfrm>
            <a:off x="11006079" y="2644516"/>
            <a:ext cx="321335" cy="62851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35" name="Line 5"/>
          <p:cNvSpPr>
            <a:spLocks noChangeShapeType="1"/>
          </p:cNvSpPr>
          <p:nvPr/>
        </p:nvSpPr>
        <p:spPr bwMode="auto">
          <a:xfrm flipH="1">
            <a:off x="3822971" y="2644516"/>
            <a:ext cx="506946" cy="881716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36" name="Line 5"/>
          <p:cNvSpPr>
            <a:spLocks noChangeShapeType="1"/>
          </p:cNvSpPr>
          <p:nvPr/>
        </p:nvSpPr>
        <p:spPr bwMode="auto">
          <a:xfrm>
            <a:off x="4729432" y="2644517"/>
            <a:ext cx="722430" cy="113759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38" name="Line 5"/>
          <p:cNvSpPr>
            <a:spLocks noChangeShapeType="1"/>
          </p:cNvSpPr>
          <p:nvPr/>
        </p:nvSpPr>
        <p:spPr bwMode="auto">
          <a:xfrm flipH="1">
            <a:off x="7460706" y="2597928"/>
            <a:ext cx="198154" cy="696243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39" name="Line 5"/>
          <p:cNvSpPr>
            <a:spLocks noChangeShapeType="1"/>
          </p:cNvSpPr>
          <p:nvPr/>
        </p:nvSpPr>
        <p:spPr bwMode="auto">
          <a:xfrm>
            <a:off x="7883225" y="2644516"/>
            <a:ext cx="379152" cy="608866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42" name="Line 5"/>
          <p:cNvSpPr>
            <a:spLocks noChangeShapeType="1"/>
          </p:cNvSpPr>
          <p:nvPr/>
        </p:nvSpPr>
        <p:spPr bwMode="auto">
          <a:xfrm>
            <a:off x="2035185" y="3908511"/>
            <a:ext cx="158790" cy="1055072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43" name="Line 5"/>
          <p:cNvSpPr>
            <a:spLocks noChangeShapeType="1"/>
          </p:cNvSpPr>
          <p:nvPr/>
        </p:nvSpPr>
        <p:spPr bwMode="auto">
          <a:xfrm flipH="1">
            <a:off x="969300" y="3782106"/>
            <a:ext cx="804935" cy="769478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46" name="Line 5"/>
          <p:cNvSpPr>
            <a:spLocks noChangeShapeType="1"/>
          </p:cNvSpPr>
          <p:nvPr/>
        </p:nvSpPr>
        <p:spPr bwMode="auto">
          <a:xfrm>
            <a:off x="3864401" y="4015383"/>
            <a:ext cx="190794" cy="795005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48" name="Line 5"/>
          <p:cNvSpPr>
            <a:spLocks noChangeShapeType="1"/>
          </p:cNvSpPr>
          <p:nvPr/>
        </p:nvSpPr>
        <p:spPr bwMode="auto">
          <a:xfrm flipH="1">
            <a:off x="10597414" y="3999127"/>
            <a:ext cx="120964" cy="852006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51" name="Line 5"/>
          <p:cNvSpPr>
            <a:spLocks noChangeShapeType="1"/>
          </p:cNvSpPr>
          <p:nvPr/>
        </p:nvSpPr>
        <p:spPr bwMode="auto">
          <a:xfrm>
            <a:off x="10787013" y="3964366"/>
            <a:ext cx="718989" cy="882806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54" name="Line 5"/>
          <p:cNvSpPr>
            <a:spLocks noChangeShapeType="1"/>
          </p:cNvSpPr>
          <p:nvPr/>
        </p:nvSpPr>
        <p:spPr bwMode="auto">
          <a:xfrm>
            <a:off x="7518729" y="3888283"/>
            <a:ext cx="158333" cy="732641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56" name="Line 5"/>
          <p:cNvSpPr>
            <a:spLocks noChangeShapeType="1"/>
          </p:cNvSpPr>
          <p:nvPr/>
        </p:nvSpPr>
        <p:spPr bwMode="auto">
          <a:xfrm flipH="1">
            <a:off x="5083838" y="4015382"/>
            <a:ext cx="96052" cy="605542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57" name="Line 5"/>
          <p:cNvSpPr>
            <a:spLocks noChangeShapeType="1"/>
          </p:cNvSpPr>
          <p:nvPr/>
        </p:nvSpPr>
        <p:spPr bwMode="auto">
          <a:xfrm>
            <a:off x="5407840" y="3927582"/>
            <a:ext cx="444912" cy="693342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60" name="Line 5"/>
          <p:cNvSpPr>
            <a:spLocks noChangeShapeType="1"/>
          </p:cNvSpPr>
          <p:nvPr/>
        </p:nvSpPr>
        <p:spPr bwMode="auto">
          <a:xfrm>
            <a:off x="8474241" y="3833327"/>
            <a:ext cx="270139" cy="854477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61" name="Line 5"/>
          <p:cNvSpPr>
            <a:spLocks noChangeShapeType="1"/>
          </p:cNvSpPr>
          <p:nvPr/>
        </p:nvSpPr>
        <p:spPr bwMode="auto">
          <a:xfrm>
            <a:off x="8625480" y="3888283"/>
            <a:ext cx="998879" cy="732641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65" name="Line 5"/>
          <p:cNvSpPr>
            <a:spLocks noChangeShapeType="1"/>
          </p:cNvSpPr>
          <p:nvPr/>
        </p:nvSpPr>
        <p:spPr bwMode="auto">
          <a:xfrm flipH="1">
            <a:off x="890667" y="5158469"/>
            <a:ext cx="1121202" cy="795055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68" name="Line 5"/>
          <p:cNvSpPr>
            <a:spLocks noChangeShapeType="1"/>
          </p:cNvSpPr>
          <p:nvPr/>
        </p:nvSpPr>
        <p:spPr bwMode="auto">
          <a:xfrm flipH="1">
            <a:off x="3238635" y="3908511"/>
            <a:ext cx="497009" cy="1030353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70" name="Line 5"/>
          <p:cNvSpPr>
            <a:spLocks noChangeShapeType="1"/>
          </p:cNvSpPr>
          <p:nvPr/>
        </p:nvSpPr>
        <p:spPr bwMode="auto">
          <a:xfrm flipH="1">
            <a:off x="7011038" y="3999129"/>
            <a:ext cx="279247" cy="572872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76" name="Line 5"/>
          <p:cNvSpPr>
            <a:spLocks noChangeShapeType="1"/>
          </p:cNvSpPr>
          <p:nvPr/>
        </p:nvSpPr>
        <p:spPr bwMode="auto">
          <a:xfrm>
            <a:off x="2181233" y="5316430"/>
            <a:ext cx="523" cy="758934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83" name="Line 5"/>
          <p:cNvSpPr>
            <a:spLocks noChangeShapeType="1"/>
          </p:cNvSpPr>
          <p:nvPr/>
        </p:nvSpPr>
        <p:spPr bwMode="auto">
          <a:xfrm flipH="1">
            <a:off x="10215455" y="5264439"/>
            <a:ext cx="345920" cy="811618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85" name="Line 5"/>
          <p:cNvSpPr>
            <a:spLocks noChangeShapeType="1"/>
          </p:cNvSpPr>
          <p:nvPr/>
        </p:nvSpPr>
        <p:spPr bwMode="auto">
          <a:xfrm>
            <a:off x="10759550" y="5281553"/>
            <a:ext cx="427590" cy="749605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3" name="Line 5"/>
          <p:cNvSpPr>
            <a:spLocks noChangeShapeType="1"/>
          </p:cNvSpPr>
          <p:nvPr/>
        </p:nvSpPr>
        <p:spPr bwMode="auto">
          <a:xfrm flipH="1">
            <a:off x="3709275" y="5189585"/>
            <a:ext cx="345920" cy="811618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5" name="Line 5"/>
          <p:cNvSpPr>
            <a:spLocks noChangeShapeType="1"/>
          </p:cNvSpPr>
          <p:nvPr/>
        </p:nvSpPr>
        <p:spPr bwMode="auto">
          <a:xfrm>
            <a:off x="4125608" y="5124293"/>
            <a:ext cx="347476" cy="818543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8" name="Line 5"/>
          <p:cNvSpPr>
            <a:spLocks noChangeShapeType="1"/>
          </p:cNvSpPr>
          <p:nvPr/>
        </p:nvSpPr>
        <p:spPr bwMode="auto">
          <a:xfrm>
            <a:off x="8820648" y="5264439"/>
            <a:ext cx="12456" cy="807177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0" name="Line 5"/>
          <p:cNvSpPr>
            <a:spLocks noChangeShapeType="1"/>
          </p:cNvSpPr>
          <p:nvPr/>
        </p:nvSpPr>
        <p:spPr bwMode="auto">
          <a:xfrm>
            <a:off x="8988198" y="5229302"/>
            <a:ext cx="672119" cy="846062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8" name="Line 5"/>
          <p:cNvSpPr>
            <a:spLocks noChangeShapeType="1"/>
          </p:cNvSpPr>
          <p:nvPr/>
        </p:nvSpPr>
        <p:spPr bwMode="auto">
          <a:xfrm>
            <a:off x="4951614" y="5316429"/>
            <a:ext cx="143521" cy="128173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10" name="Line 5"/>
          <p:cNvSpPr>
            <a:spLocks noChangeShapeType="1"/>
          </p:cNvSpPr>
          <p:nvPr/>
        </p:nvSpPr>
        <p:spPr bwMode="auto">
          <a:xfrm>
            <a:off x="5216608" y="5251206"/>
            <a:ext cx="686547" cy="709965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13" name="Line 5"/>
          <p:cNvSpPr>
            <a:spLocks noChangeShapeType="1"/>
          </p:cNvSpPr>
          <p:nvPr/>
        </p:nvSpPr>
        <p:spPr bwMode="auto">
          <a:xfrm flipH="1">
            <a:off x="7238351" y="5281553"/>
            <a:ext cx="539120" cy="71965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15" name="Line 5"/>
          <p:cNvSpPr>
            <a:spLocks noChangeShapeType="1"/>
          </p:cNvSpPr>
          <p:nvPr/>
        </p:nvSpPr>
        <p:spPr bwMode="auto">
          <a:xfrm>
            <a:off x="7828875" y="5274628"/>
            <a:ext cx="347476" cy="818543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pic>
        <p:nvPicPr>
          <p:cNvPr id="30724" name="Picture 30723"/>
          <p:cNvPicPr>
            <a:picLocks noChangeAspect="1"/>
          </p:cNvPicPr>
          <p:nvPr/>
        </p:nvPicPr>
        <p:blipFill>
          <a:blip r:embed="rId4" cstate="email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6134" y="102129"/>
            <a:ext cx="543459" cy="543459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</p:pic>
      <p:pic>
        <p:nvPicPr>
          <p:cNvPr id="30726" name="Picture 3072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2376" y="982444"/>
            <a:ext cx="576303" cy="762000"/>
          </a:xfrm>
          <a:prstGeom prst="rect">
            <a:avLst/>
          </a:prstGeom>
        </p:spPr>
      </p:pic>
      <p:pic>
        <p:nvPicPr>
          <p:cNvPr id="30727" name="Picture 3072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0941" y="1125271"/>
            <a:ext cx="576000" cy="744429"/>
          </a:xfrm>
          <a:prstGeom prst="rect">
            <a:avLst/>
          </a:prstGeom>
        </p:spPr>
      </p:pic>
      <p:pic>
        <p:nvPicPr>
          <p:cNvPr id="140" name="Picture 13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598" y="2023945"/>
            <a:ext cx="576000" cy="744429"/>
          </a:xfrm>
          <a:prstGeom prst="rect">
            <a:avLst/>
          </a:prstGeom>
        </p:spPr>
      </p:pic>
      <p:pic>
        <p:nvPicPr>
          <p:cNvPr id="141" name="Picture 14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800" y="3294171"/>
            <a:ext cx="576000" cy="744429"/>
          </a:xfrm>
          <a:prstGeom prst="rect">
            <a:avLst/>
          </a:prstGeom>
        </p:spPr>
      </p:pic>
      <p:pic>
        <p:nvPicPr>
          <p:cNvPr id="142" name="Picture 14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159" y="2006374"/>
            <a:ext cx="576303" cy="762000"/>
          </a:xfrm>
          <a:prstGeom prst="rect">
            <a:avLst/>
          </a:prstGeom>
        </p:spPr>
      </p:pic>
      <p:pic>
        <p:nvPicPr>
          <p:cNvPr id="143" name="Picture 14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7340" y="3276600"/>
            <a:ext cx="576303" cy="762000"/>
          </a:xfrm>
          <a:prstGeom prst="rect">
            <a:avLst/>
          </a:prstGeom>
        </p:spPr>
      </p:pic>
      <p:pic>
        <p:nvPicPr>
          <p:cNvPr id="144" name="Picture 14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7667" y="3273026"/>
            <a:ext cx="576000" cy="744429"/>
          </a:xfrm>
          <a:prstGeom prst="rect">
            <a:avLst/>
          </a:prstGeom>
        </p:spPr>
      </p:pic>
      <p:pic>
        <p:nvPicPr>
          <p:cNvPr id="145" name="Picture 14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000" y="3253382"/>
            <a:ext cx="576303" cy="762000"/>
          </a:xfrm>
          <a:prstGeom prst="rect">
            <a:avLst/>
          </a:prstGeom>
        </p:spPr>
      </p:pic>
      <p:pic>
        <p:nvPicPr>
          <p:cNvPr id="146" name="Picture 14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600" y="5961171"/>
            <a:ext cx="576000" cy="744429"/>
          </a:xfrm>
          <a:prstGeom prst="rect">
            <a:avLst/>
          </a:prstGeom>
        </p:spPr>
      </p:pic>
      <p:pic>
        <p:nvPicPr>
          <p:cNvPr id="147" name="Picture 14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5103" y="4572000"/>
            <a:ext cx="576303" cy="762000"/>
          </a:xfrm>
          <a:prstGeom prst="rect">
            <a:avLst/>
          </a:prstGeom>
        </p:spPr>
      </p:pic>
      <p:pic>
        <p:nvPicPr>
          <p:cNvPr id="148" name="Picture 14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0" y="5943600"/>
            <a:ext cx="576303" cy="762000"/>
          </a:xfrm>
          <a:prstGeom prst="rect">
            <a:avLst/>
          </a:prstGeom>
        </p:spPr>
      </p:pic>
      <p:pic>
        <p:nvPicPr>
          <p:cNvPr id="149" name="Picture 14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248" y="4572000"/>
            <a:ext cx="576000" cy="744429"/>
          </a:xfrm>
          <a:prstGeom prst="rect">
            <a:avLst/>
          </a:prstGeom>
        </p:spPr>
      </p:pic>
      <p:pic>
        <p:nvPicPr>
          <p:cNvPr id="150" name="Picture 14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6305" y="4620924"/>
            <a:ext cx="576000" cy="744429"/>
          </a:xfrm>
          <a:prstGeom prst="rect">
            <a:avLst/>
          </a:prstGeom>
        </p:spPr>
      </p:pic>
      <p:pic>
        <p:nvPicPr>
          <p:cNvPr id="151" name="Picture 15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8283" y="4573331"/>
            <a:ext cx="576303" cy="762000"/>
          </a:xfrm>
          <a:prstGeom prst="rect">
            <a:avLst/>
          </a:prstGeom>
        </p:spPr>
      </p:pic>
      <p:pic>
        <p:nvPicPr>
          <p:cNvPr id="152" name="Picture 15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5946" y="5944462"/>
            <a:ext cx="576000" cy="744429"/>
          </a:xfrm>
          <a:prstGeom prst="rect">
            <a:avLst/>
          </a:prstGeom>
        </p:spPr>
      </p:pic>
      <p:pic>
        <p:nvPicPr>
          <p:cNvPr id="153" name="Picture 15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5591" y="5935676"/>
            <a:ext cx="576303" cy="762000"/>
          </a:xfrm>
          <a:prstGeom prst="rect">
            <a:avLst/>
          </a:prstGeom>
        </p:spPr>
      </p:pic>
      <p:pic>
        <p:nvPicPr>
          <p:cNvPr id="154" name="Picture 15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8800" y="4557864"/>
            <a:ext cx="576303" cy="762000"/>
          </a:xfrm>
          <a:prstGeom prst="rect">
            <a:avLst/>
          </a:prstGeom>
        </p:spPr>
      </p:pic>
      <p:pic>
        <p:nvPicPr>
          <p:cNvPr id="155" name="Picture 15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311" y="4590085"/>
            <a:ext cx="576000" cy="744429"/>
          </a:xfrm>
          <a:prstGeom prst="rect">
            <a:avLst/>
          </a:prstGeom>
        </p:spPr>
      </p:pic>
      <p:pic>
        <p:nvPicPr>
          <p:cNvPr id="156" name="Picture 15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4141" y="5952385"/>
            <a:ext cx="576000" cy="744429"/>
          </a:xfrm>
          <a:prstGeom prst="rect">
            <a:avLst/>
          </a:prstGeom>
        </p:spPr>
      </p:pic>
      <p:pic>
        <p:nvPicPr>
          <p:cNvPr id="157" name="Picture 15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0256" y="5935676"/>
            <a:ext cx="576303" cy="762000"/>
          </a:xfrm>
          <a:prstGeom prst="rect">
            <a:avLst/>
          </a:prstGeom>
        </p:spPr>
      </p:pic>
      <p:pic>
        <p:nvPicPr>
          <p:cNvPr id="158" name="Picture 15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4797" y="2006374"/>
            <a:ext cx="576000" cy="744429"/>
          </a:xfrm>
          <a:prstGeom prst="rect">
            <a:avLst/>
          </a:prstGeom>
        </p:spPr>
      </p:pic>
      <p:pic>
        <p:nvPicPr>
          <p:cNvPr id="159" name="Picture 15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8897" y="2018380"/>
            <a:ext cx="576303" cy="762000"/>
          </a:xfrm>
          <a:prstGeom prst="rect">
            <a:avLst/>
          </a:prstGeom>
        </p:spPr>
      </p:pic>
      <p:pic>
        <p:nvPicPr>
          <p:cNvPr id="160" name="Picture 15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8341" y="3254700"/>
            <a:ext cx="576000" cy="744429"/>
          </a:xfrm>
          <a:prstGeom prst="rect">
            <a:avLst/>
          </a:prstGeom>
        </p:spPr>
      </p:pic>
      <p:pic>
        <p:nvPicPr>
          <p:cNvPr id="161" name="Picture 16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8284" y="3252016"/>
            <a:ext cx="576303" cy="762000"/>
          </a:xfrm>
          <a:prstGeom prst="rect">
            <a:avLst/>
          </a:prstGeom>
        </p:spPr>
      </p:pic>
      <p:pic>
        <p:nvPicPr>
          <p:cNvPr id="162" name="Picture 16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5084" y="4557864"/>
            <a:ext cx="576303" cy="762000"/>
          </a:xfrm>
          <a:prstGeom prst="rect">
            <a:avLst/>
          </a:prstGeom>
        </p:spPr>
      </p:pic>
      <p:pic>
        <p:nvPicPr>
          <p:cNvPr id="163" name="Picture 16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9532" y="4579769"/>
            <a:ext cx="576000" cy="744429"/>
          </a:xfrm>
          <a:prstGeom prst="rect">
            <a:avLst/>
          </a:prstGeom>
        </p:spPr>
      </p:pic>
      <p:pic>
        <p:nvPicPr>
          <p:cNvPr id="164" name="Picture 16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4200" y="5950133"/>
            <a:ext cx="576000" cy="744429"/>
          </a:xfrm>
          <a:prstGeom prst="rect">
            <a:avLst/>
          </a:prstGeom>
        </p:spPr>
      </p:pic>
      <p:pic>
        <p:nvPicPr>
          <p:cNvPr id="165" name="Picture 16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2400" y="5952385"/>
            <a:ext cx="576303" cy="762000"/>
          </a:xfrm>
          <a:prstGeom prst="rect">
            <a:avLst/>
          </a:prstGeom>
        </p:spPr>
      </p:pic>
      <p:pic>
        <p:nvPicPr>
          <p:cNvPr id="166" name="Picture 16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9697" y="4554429"/>
            <a:ext cx="576303" cy="762000"/>
          </a:xfrm>
          <a:prstGeom prst="rect">
            <a:avLst/>
          </a:prstGeom>
        </p:spPr>
      </p:pic>
      <p:pic>
        <p:nvPicPr>
          <p:cNvPr id="167" name="Picture 16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8000" y="4562072"/>
            <a:ext cx="576000" cy="744429"/>
          </a:xfrm>
          <a:prstGeom prst="rect">
            <a:avLst/>
          </a:prstGeom>
        </p:spPr>
      </p:pic>
      <p:pic>
        <p:nvPicPr>
          <p:cNvPr id="168" name="Picture 16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5269" y="5957294"/>
            <a:ext cx="576000" cy="744429"/>
          </a:xfrm>
          <a:prstGeom prst="rect">
            <a:avLst/>
          </a:prstGeom>
        </p:spPr>
      </p:pic>
      <p:pic>
        <p:nvPicPr>
          <p:cNvPr id="169" name="Picture 16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18820" y="5950133"/>
            <a:ext cx="576303" cy="762000"/>
          </a:xfrm>
          <a:prstGeom prst="rect">
            <a:avLst/>
          </a:prstGeom>
        </p:spPr>
      </p:pic>
      <p:pic>
        <p:nvPicPr>
          <p:cNvPr id="170" name="Picture 16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4697" y="3251068"/>
            <a:ext cx="576303" cy="762000"/>
          </a:xfrm>
          <a:prstGeom prst="rect">
            <a:avLst/>
          </a:prstGeom>
        </p:spPr>
      </p:pic>
      <p:pic>
        <p:nvPicPr>
          <p:cNvPr id="171" name="Picture 17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685" y="3254699"/>
            <a:ext cx="576000" cy="744429"/>
          </a:xfrm>
          <a:prstGeom prst="rect">
            <a:avLst/>
          </a:prstGeom>
        </p:spPr>
      </p:pic>
      <p:pic>
        <p:nvPicPr>
          <p:cNvPr id="172" name="Picture 17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4697" y="4556129"/>
            <a:ext cx="576303" cy="762000"/>
          </a:xfrm>
          <a:prstGeom prst="rect">
            <a:avLst/>
          </a:prstGeom>
        </p:spPr>
      </p:pic>
      <p:pic>
        <p:nvPicPr>
          <p:cNvPr id="173" name="Picture 17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3200" y="4562072"/>
            <a:ext cx="576000" cy="744429"/>
          </a:xfrm>
          <a:prstGeom prst="rect">
            <a:avLst/>
          </a:prstGeom>
        </p:spPr>
      </p:pic>
      <p:pic>
        <p:nvPicPr>
          <p:cNvPr id="174" name="Picture 17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53940" y="5942836"/>
            <a:ext cx="576000" cy="744429"/>
          </a:xfrm>
          <a:prstGeom prst="rect">
            <a:avLst/>
          </a:prstGeom>
        </p:spPr>
      </p:pic>
      <p:pic>
        <p:nvPicPr>
          <p:cNvPr id="175" name="Picture 17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9699" y="5934050"/>
            <a:ext cx="576303" cy="762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757705" y="1125271"/>
            <a:ext cx="1265114" cy="338554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- Game</a:t>
            </a:r>
            <a:r>
              <a:rPr lang="en-US" sz="1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1 - -</a:t>
            </a:r>
            <a:endParaRPr lang="en-US" sz="1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3" name="Rectangle 122"/>
          <p:cNvSpPr/>
          <p:nvPr/>
        </p:nvSpPr>
        <p:spPr>
          <a:xfrm>
            <a:off x="5757731" y="2111635"/>
            <a:ext cx="1265090" cy="338554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- Game</a:t>
            </a:r>
            <a:r>
              <a:rPr lang="en-US" sz="1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2 - -</a:t>
            </a:r>
            <a:endParaRPr lang="en-US" sz="1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5734486" y="3404682"/>
            <a:ext cx="1311578" cy="338554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- - Game</a:t>
            </a:r>
            <a:r>
              <a:rPr lang="en-US" sz="1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3 - -</a:t>
            </a:r>
            <a:endParaRPr lang="en-US" sz="1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5826658" y="4720811"/>
            <a:ext cx="1127232" cy="307777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- Game</a:t>
            </a:r>
            <a:r>
              <a:rPr lang="en-US" sz="1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4 - -</a:t>
            </a:r>
            <a:endParaRPr lang="en-US" sz="1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6" name="Rectangle 125"/>
          <p:cNvSpPr/>
          <p:nvPr/>
        </p:nvSpPr>
        <p:spPr>
          <a:xfrm>
            <a:off x="5826658" y="6180007"/>
            <a:ext cx="1127232" cy="307777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- Game</a:t>
            </a:r>
            <a:r>
              <a:rPr lang="en-US" sz="1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5 - -</a:t>
            </a:r>
            <a:endParaRPr lang="en-US" sz="1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9409943" y="728823"/>
            <a:ext cx="2705857" cy="954107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 different </a:t>
            </a:r>
            <a:r>
              <a:rPr lang="en-U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ways (Terminals)</a:t>
            </a:r>
            <a:endPara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25899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>
        <p:sndAc>
          <p:stSnd>
            <p:snd r:embed="rId3" name="Efect_audio_fluier._Whistle_sound_effects.wav"/>
          </p:stSnd>
        </p:sndAc>
      </p:transition>
    </mc:Choice>
    <mc:Fallback xmlns="">
      <p:transition>
        <p:sndAc>
          <p:stSnd>
            <p:snd r:embed="rId8" name="Efect_audio_fluier._Whistle_sound_effect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900" decel="100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900" decel="100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900" decel="100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900" decel="100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"/>
                            </p:stCondLst>
                            <p:childTnLst>
                              <p:par>
                                <p:cTn id="13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900" decel="100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500"/>
                            </p:stCondLst>
                            <p:childTnLst>
                              <p:par>
                                <p:cTn id="15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900" decel="100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500"/>
                            </p:stCondLst>
                            <p:childTnLst>
                              <p:par>
                                <p:cTn id="16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900" decel="100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500"/>
                            </p:stCondLst>
                            <p:childTnLst>
                              <p:par>
                                <p:cTn id="17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900" decel="100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500"/>
                            </p:stCondLst>
                            <p:childTnLst>
                              <p:par>
                                <p:cTn id="19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900" decel="100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500"/>
                            </p:stCondLst>
                            <p:childTnLst>
                              <p:par>
                                <p:cTn id="20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900" decel="100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900" decel="100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500"/>
                            </p:stCondLst>
                            <p:childTnLst>
                              <p:par>
                                <p:cTn id="23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900" decel="100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500"/>
                            </p:stCondLst>
                            <p:childTnLst>
                              <p:par>
                                <p:cTn id="24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900" decel="100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4" fill="hold">
                      <p:stCondLst>
                        <p:cond delay="indefinite"/>
                      </p:stCondLst>
                      <p:childTnLst>
                        <p:par>
                          <p:cTn id="255" fill="hold">
                            <p:stCondLst>
                              <p:cond delay="0"/>
                            </p:stCondLst>
                            <p:childTnLst>
                              <p:par>
                                <p:cTn id="25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500"/>
                            </p:stCondLst>
                            <p:childTnLst>
                              <p:par>
                                <p:cTn id="26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900" decel="100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3" fill="hold">
                            <p:stCondLst>
                              <p:cond delay="500"/>
                            </p:stCondLst>
                            <p:childTnLst>
                              <p:par>
                                <p:cTn id="27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7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900" decel="100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0" fill="hold">
                      <p:stCondLst>
                        <p:cond delay="indefinite"/>
                      </p:stCondLst>
                      <p:childTnLst>
                        <p:par>
                          <p:cTn id="281" fill="hold">
                            <p:stCondLst>
                              <p:cond delay="0"/>
                            </p:stCondLst>
                            <p:childTnLst>
                              <p:par>
                                <p:cTn id="28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500"/>
                            </p:stCondLst>
                            <p:childTnLst>
                              <p:par>
                                <p:cTn id="28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900" decel="100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3" fill="hold">
                      <p:stCondLst>
                        <p:cond delay="indefinite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9" fill="hold">
                            <p:stCondLst>
                              <p:cond delay="500"/>
                            </p:stCondLst>
                            <p:childTnLst>
                              <p:par>
                                <p:cTn id="30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2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900" decel="100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6" fill="hold">
                      <p:stCondLst>
                        <p:cond delay="indefinite"/>
                      </p:stCondLst>
                      <p:childTnLst>
                        <p:par>
                          <p:cTn id="307" fill="hold">
                            <p:stCondLst>
                              <p:cond delay="0"/>
                            </p:stCondLst>
                            <p:childTnLst>
                              <p:par>
                                <p:cTn id="30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2" fill="hold">
                            <p:stCondLst>
                              <p:cond delay="500"/>
                            </p:stCondLst>
                            <p:childTnLst>
                              <p:par>
                                <p:cTn id="3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5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6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900" decel="100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9" fill="hold">
                      <p:stCondLst>
                        <p:cond delay="indefinite"/>
                      </p:stCondLst>
                      <p:childTnLst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500"/>
                            </p:stCondLst>
                            <p:childTnLst>
                              <p:par>
                                <p:cTn id="3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8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9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900" decel="100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2" fill="hold">
                      <p:stCondLst>
                        <p:cond delay="indefinite"/>
                      </p:stCondLst>
                      <p:childTnLst>
                        <p:par>
                          <p:cTn id="333" fill="hold">
                            <p:stCondLst>
                              <p:cond delay="0"/>
                            </p:stCondLst>
                            <p:childTnLst>
                              <p:par>
                                <p:cTn id="33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8" fill="hold">
                            <p:stCondLst>
                              <p:cond delay="500"/>
                            </p:stCondLst>
                            <p:childTnLst>
                              <p:par>
                                <p:cTn id="33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1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2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900" decel="100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5" fill="hold">
                      <p:stCondLst>
                        <p:cond delay="indefinite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1" fill="hold">
                            <p:stCondLst>
                              <p:cond delay="500"/>
                            </p:stCondLst>
                            <p:childTnLst>
                              <p:par>
                                <p:cTn id="35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5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900" decel="100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8" fill="hold">
                      <p:stCondLst>
                        <p:cond delay="indefinite"/>
                      </p:stCondLst>
                      <p:childTnLst>
                        <p:par>
                          <p:cTn id="359" fill="hold">
                            <p:stCondLst>
                              <p:cond delay="0"/>
                            </p:stCondLst>
                            <p:childTnLst>
                              <p:par>
                                <p:cTn id="36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4" fill="hold">
                            <p:stCondLst>
                              <p:cond delay="500"/>
                            </p:stCondLst>
                            <p:childTnLst>
                              <p:par>
                                <p:cTn id="36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7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8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900" decel="100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1" fill="hold">
                      <p:stCondLst>
                        <p:cond delay="indefinite"/>
                      </p:stCondLst>
                      <p:childTnLst>
                        <p:par>
                          <p:cTn id="372" fill="hold">
                            <p:stCondLst>
                              <p:cond delay="0"/>
                            </p:stCondLst>
                            <p:childTnLst>
                              <p:par>
                                <p:cTn id="3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5" fill="hold">
                      <p:stCondLst>
                        <p:cond delay="indefinite"/>
                      </p:stCondLst>
                      <p:childTnLst>
                        <p:par>
                          <p:cTn id="376" fill="hold">
                            <p:stCondLst>
                              <p:cond delay="0"/>
                            </p:stCondLst>
                            <p:childTnLst>
                              <p:par>
                                <p:cTn id="37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1" fill="hold">
                            <p:stCondLst>
                              <p:cond delay="500"/>
                            </p:stCondLst>
                            <p:childTnLst>
                              <p:par>
                                <p:cTn id="38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4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900" decel="100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8" fill="hold">
                      <p:stCondLst>
                        <p:cond delay="indefinite"/>
                      </p:stCondLst>
                      <p:childTnLst>
                        <p:par>
                          <p:cTn id="389" fill="hold">
                            <p:stCondLst>
                              <p:cond delay="0"/>
                            </p:stCondLst>
                            <p:childTnLst>
                              <p:par>
                                <p:cTn id="39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4" fill="hold">
                            <p:stCondLst>
                              <p:cond delay="500"/>
                            </p:stCondLst>
                            <p:childTnLst>
                              <p:par>
                                <p:cTn id="39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7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8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900" decel="100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1" fill="hold">
                      <p:stCondLst>
                        <p:cond delay="indefinite"/>
                      </p:stCondLst>
                      <p:childTnLst>
                        <p:par>
                          <p:cTn id="402" fill="hold">
                            <p:stCondLst>
                              <p:cond delay="0"/>
                            </p:stCondLst>
                            <p:childTnLst>
                              <p:par>
                                <p:cTn id="40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7" fill="hold">
                            <p:stCondLst>
                              <p:cond delay="500"/>
                            </p:stCondLst>
                            <p:childTnLst>
                              <p:par>
                                <p:cTn id="40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0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1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2" dur="900" decel="100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4" fill="hold">
                      <p:stCondLst>
                        <p:cond delay="indefinite"/>
                      </p:stCondLst>
                      <p:childTnLst>
                        <p:par>
                          <p:cTn id="415" fill="hold">
                            <p:stCondLst>
                              <p:cond delay="0"/>
                            </p:stCondLst>
                            <p:childTnLst>
                              <p:par>
                                <p:cTn id="4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0" fill="hold">
                            <p:stCondLst>
                              <p:cond delay="500"/>
                            </p:stCondLst>
                            <p:childTnLst>
                              <p:par>
                                <p:cTn id="42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4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5" dur="900" decel="100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7" fill="hold">
                      <p:stCondLst>
                        <p:cond delay="indefinite"/>
                      </p:stCondLst>
                      <p:childTnLst>
                        <p:par>
                          <p:cTn id="428" fill="hold">
                            <p:stCondLst>
                              <p:cond delay="0"/>
                            </p:stCondLst>
                            <p:childTnLst>
                              <p:par>
                                <p:cTn id="4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3" fill="hold">
                            <p:stCondLst>
                              <p:cond delay="500"/>
                            </p:stCondLst>
                            <p:childTnLst>
                              <p:par>
                                <p:cTn id="43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6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7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8" dur="900" decel="100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0" fill="hold">
                      <p:stCondLst>
                        <p:cond delay="indefinite"/>
                      </p:stCondLst>
                      <p:childTnLst>
                        <p:par>
                          <p:cTn id="441" fill="hold">
                            <p:stCondLst>
                              <p:cond delay="0"/>
                            </p:stCondLst>
                            <p:childTnLst>
                              <p:par>
                                <p:cTn id="44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5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6" fill="hold">
                            <p:stCondLst>
                              <p:cond delay="500"/>
                            </p:stCondLst>
                            <p:childTnLst>
                              <p:par>
                                <p:cTn id="44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9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0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1" dur="900" decel="100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3" fill="hold">
                      <p:stCondLst>
                        <p:cond delay="indefinite"/>
                      </p:stCondLst>
                      <p:childTnLst>
                        <p:par>
                          <p:cTn id="454" fill="hold">
                            <p:stCondLst>
                              <p:cond delay="0"/>
                            </p:stCondLst>
                            <p:childTnLst>
                              <p:par>
                                <p:cTn id="45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00"/>
                            </p:stCondLst>
                            <p:childTnLst>
                              <p:par>
                                <p:cTn id="46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2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3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900" decel="100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6" fill="hold">
                      <p:stCondLst>
                        <p:cond delay="indefinite"/>
                      </p:stCondLst>
                      <p:childTnLst>
                        <p:par>
                          <p:cTn id="467" fill="hold">
                            <p:stCondLst>
                              <p:cond delay="0"/>
                            </p:stCondLst>
                            <p:childTnLst>
                              <p:par>
                                <p:cTn id="46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0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2" fill="hold">
                            <p:stCondLst>
                              <p:cond delay="500"/>
                            </p:stCondLst>
                            <p:childTnLst>
                              <p:par>
                                <p:cTn id="47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5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6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7" dur="900" decel="100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9" fill="hold">
                      <p:stCondLst>
                        <p:cond delay="indefinite"/>
                      </p:stCondLst>
                      <p:childTnLst>
                        <p:par>
                          <p:cTn id="480" fill="hold">
                            <p:stCondLst>
                              <p:cond delay="0"/>
                            </p:stCondLst>
                            <p:childTnLst>
                              <p:par>
                                <p:cTn id="48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500"/>
                            </p:stCondLst>
                            <p:childTnLst>
                              <p:par>
                                <p:cTn id="48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8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9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0" dur="900" decel="100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2" fill="hold">
                      <p:stCondLst>
                        <p:cond delay="indefinite"/>
                      </p:stCondLst>
                      <p:childTnLst>
                        <p:par>
                          <p:cTn id="493" fill="hold">
                            <p:stCondLst>
                              <p:cond delay="0"/>
                            </p:stCondLst>
                            <p:childTnLst>
                              <p:par>
                                <p:cTn id="49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8" fill="hold">
                            <p:stCondLst>
                              <p:cond delay="500"/>
                            </p:stCondLst>
                            <p:childTnLst>
                              <p:par>
                                <p:cTn id="49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1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2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3" dur="900" decel="100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5" fill="hold">
                      <p:stCondLst>
                        <p:cond delay="indefinite"/>
                      </p:stCondLst>
                      <p:childTnLst>
                        <p:par>
                          <p:cTn id="506" fill="hold">
                            <p:stCondLst>
                              <p:cond delay="0"/>
                            </p:stCondLst>
                            <p:childTnLst>
                              <p:par>
                                <p:cTn id="50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1" fill="hold">
                            <p:stCondLst>
                              <p:cond delay="500"/>
                            </p:stCondLst>
                            <p:childTnLst>
                              <p:par>
                                <p:cTn id="5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4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5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6" dur="900" decel="100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8" fill="hold">
                      <p:stCondLst>
                        <p:cond delay="indefinite"/>
                      </p:stCondLst>
                      <p:childTnLst>
                        <p:par>
                          <p:cTn id="519" fill="hold">
                            <p:stCondLst>
                              <p:cond delay="0"/>
                            </p:stCondLst>
                            <p:childTnLst>
                              <p:par>
                                <p:cTn id="52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4" fill="hold">
                            <p:stCondLst>
                              <p:cond delay="500"/>
                            </p:stCondLst>
                            <p:childTnLst>
                              <p:par>
                                <p:cTn id="52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7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8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9" dur="900" decel="100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1" fill="hold">
                      <p:stCondLst>
                        <p:cond delay="indefinite"/>
                      </p:stCondLst>
                      <p:childTnLst>
                        <p:par>
                          <p:cTn id="532" fill="hold">
                            <p:stCondLst>
                              <p:cond delay="0"/>
                            </p:stCondLst>
                            <p:childTnLst>
                              <p:par>
                                <p:cTn id="5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19" grpId="0" animBg="1"/>
      <p:bldP spid="30" grpId="0" animBg="1"/>
      <p:bldP spid="31" grpId="0" animBg="1"/>
      <p:bldP spid="35" grpId="0" animBg="1"/>
      <p:bldP spid="36" grpId="0" animBg="1"/>
      <p:bldP spid="38" grpId="0" animBg="1"/>
      <p:bldP spid="39" grpId="0" animBg="1"/>
      <p:bldP spid="42" grpId="0" animBg="1"/>
      <p:bldP spid="43" grpId="0" animBg="1"/>
      <p:bldP spid="46" grpId="0" animBg="1"/>
      <p:bldP spid="48" grpId="0" animBg="1"/>
      <p:bldP spid="51" grpId="0" animBg="1"/>
      <p:bldP spid="54" grpId="0" animBg="1"/>
      <p:bldP spid="56" grpId="0" animBg="1"/>
      <p:bldP spid="57" grpId="0" animBg="1"/>
      <p:bldP spid="60" grpId="0" animBg="1"/>
      <p:bldP spid="61" grpId="0" animBg="1"/>
      <p:bldP spid="65" grpId="0" animBg="1"/>
      <p:bldP spid="68" grpId="0" animBg="1"/>
      <p:bldP spid="70" grpId="0" animBg="1"/>
      <p:bldP spid="76" grpId="0" animBg="1"/>
      <p:bldP spid="83" grpId="0" animBg="1"/>
      <p:bldP spid="85" grpId="0" animBg="1"/>
      <p:bldP spid="93" grpId="0" animBg="1"/>
      <p:bldP spid="95" grpId="0" animBg="1"/>
      <p:bldP spid="98" grpId="0" animBg="1"/>
      <p:bldP spid="100" grpId="0" animBg="1"/>
      <p:bldP spid="108" grpId="0" animBg="1"/>
      <p:bldP spid="110" grpId="0" animBg="1"/>
      <p:bldP spid="113" grpId="0" animBg="1"/>
      <p:bldP spid="115" grpId="0" animBg="1"/>
      <p:bldP spid="4" grpId="0" animBg="1"/>
      <p:bldP spid="123" grpId="0" animBg="1"/>
      <p:bldP spid="124" grpId="0" animBg="1"/>
      <p:bldP spid="125" grpId="0" animBg="1"/>
      <p:bldP spid="126" grpId="0" animBg="1"/>
      <p:bldP spid="8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6.1 Basics </a:t>
            </a:r>
            <a:r>
              <a:rPr lang="en-US" smtClean="0"/>
              <a:t>of Counting</a:t>
            </a:r>
            <a:endParaRPr lang="en-US" dirty="0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err="1" smtClean="0">
                <a:solidFill>
                  <a:schemeClr val="tx1"/>
                </a:solidFill>
              </a:rPr>
              <a:t>Combinatorics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  <a:r>
              <a:rPr lang="en-US" dirty="0" smtClean="0"/>
              <a:t> the study of arrangements of objects</a:t>
            </a:r>
          </a:p>
          <a:p>
            <a:pPr lvl="1"/>
            <a:r>
              <a:rPr lang="en-US" b="1" dirty="0" smtClean="0">
                <a:solidFill>
                  <a:schemeClr val="tx1"/>
                </a:solidFill>
              </a:rPr>
              <a:t>Enumeration</a:t>
            </a:r>
            <a:r>
              <a:rPr lang="en-US" dirty="0" smtClean="0">
                <a:solidFill>
                  <a:schemeClr val="tx1"/>
                </a:solidFill>
              </a:rPr>
              <a:t>: </a:t>
            </a:r>
            <a:r>
              <a:rPr lang="en-US" dirty="0" smtClean="0"/>
              <a:t>the counting of objects with certain properties (an important part of </a:t>
            </a:r>
            <a:r>
              <a:rPr lang="en-US" dirty="0" err="1" smtClean="0"/>
              <a:t>combinatorics</a:t>
            </a:r>
            <a:r>
              <a:rPr lang="en-US" dirty="0" smtClean="0"/>
              <a:t>)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a key role in </a:t>
            </a:r>
            <a:r>
              <a:rPr lang="en-US" dirty="0" smtClean="0">
                <a:solidFill>
                  <a:schemeClr val="tx1"/>
                </a:solidFill>
              </a:rPr>
              <a:t>mathematical biology</a:t>
            </a:r>
            <a:r>
              <a:rPr lang="en-US" dirty="0">
                <a:solidFill>
                  <a:schemeClr val="tx1"/>
                </a:solidFill>
              </a:rPr>
              <a:t>, especially in sequencing DNA.</a:t>
            </a:r>
          </a:p>
          <a:p>
            <a:pPr lvl="2"/>
            <a:r>
              <a:rPr lang="en-US" dirty="0" smtClean="0"/>
              <a:t>Enumerate the different telephone numbers possible in KSA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The allowable password on a computer</a:t>
            </a:r>
          </a:p>
          <a:p>
            <a:pPr lvl="2"/>
            <a:r>
              <a:rPr lang="en-US" dirty="0" smtClean="0"/>
              <a:t>The different orders in which runners in a race can reach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614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Suppose a T-shirt comes in 5 different sizes: S, M, L, XL, and XXL. Further suppose that each size comes in 4 colors, white, green, red, and black except for XL which comes only in red, green and black, and XXL which comes only in green and black. How many possible size and color of the T-shirt?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629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Content Placeholder 2"/>
          <p:cNvSpPr>
            <a:spLocks noGrp="1"/>
          </p:cNvSpPr>
          <p:nvPr>
            <p:ph idx="1"/>
          </p:nvPr>
        </p:nvSpPr>
        <p:spPr>
          <a:xfrm>
            <a:off x="-8440" y="23526"/>
            <a:ext cx="5647240" cy="1210158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/>
              <a:t>Suppose a T-shirt comes in 5 different sizes: S, M, L, XL, and XXL. Further suppose that each size comes in 4 colors</a:t>
            </a:r>
            <a:r>
              <a:rPr lang="en-US" sz="1600" dirty="0" smtClean="0"/>
              <a:t>, white, </a:t>
            </a:r>
            <a:r>
              <a:rPr lang="en-US" sz="1600" dirty="0"/>
              <a:t>green, red, and </a:t>
            </a:r>
            <a:r>
              <a:rPr lang="en-US" sz="1600" dirty="0" smtClean="0"/>
              <a:t>black </a:t>
            </a:r>
            <a:r>
              <a:rPr lang="en-US" sz="1600" dirty="0"/>
              <a:t>except for XL which comes only in red, green and black, and XXL which comes only in green and black. How many possible size and color of the T-shirt?</a:t>
            </a:r>
          </a:p>
        </p:txBody>
      </p:sp>
      <p:sp>
        <p:nvSpPr>
          <p:cNvPr id="90" name="Line 5"/>
          <p:cNvSpPr>
            <a:spLocks noChangeShapeType="1"/>
          </p:cNvSpPr>
          <p:nvPr/>
        </p:nvSpPr>
        <p:spPr bwMode="auto">
          <a:xfrm flipH="1">
            <a:off x="11162879" y="3790309"/>
            <a:ext cx="1" cy="165373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2" name="Line 5"/>
          <p:cNvSpPr>
            <a:spLocks noChangeShapeType="1"/>
          </p:cNvSpPr>
          <p:nvPr/>
        </p:nvSpPr>
        <p:spPr bwMode="auto">
          <a:xfrm>
            <a:off x="11162880" y="3790309"/>
            <a:ext cx="729170" cy="165373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85" name="Line 5"/>
          <p:cNvSpPr>
            <a:spLocks noChangeShapeType="1"/>
          </p:cNvSpPr>
          <p:nvPr/>
        </p:nvSpPr>
        <p:spPr bwMode="auto">
          <a:xfrm>
            <a:off x="8574611" y="3698354"/>
            <a:ext cx="424770" cy="1858946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83" name="Line 5"/>
          <p:cNvSpPr>
            <a:spLocks noChangeShapeType="1"/>
          </p:cNvSpPr>
          <p:nvPr/>
        </p:nvSpPr>
        <p:spPr bwMode="auto">
          <a:xfrm>
            <a:off x="8574611" y="3698354"/>
            <a:ext cx="1186689" cy="1858946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84" name="Line 5"/>
          <p:cNvSpPr>
            <a:spLocks noChangeShapeType="1"/>
          </p:cNvSpPr>
          <p:nvPr/>
        </p:nvSpPr>
        <p:spPr bwMode="auto">
          <a:xfrm>
            <a:off x="8574611" y="3698354"/>
            <a:ext cx="1867354" cy="1759773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50" name="Line 5"/>
          <p:cNvSpPr>
            <a:spLocks noChangeShapeType="1"/>
          </p:cNvSpPr>
          <p:nvPr/>
        </p:nvSpPr>
        <p:spPr bwMode="auto">
          <a:xfrm>
            <a:off x="3360703" y="3201724"/>
            <a:ext cx="2082068" cy="2355576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57" name="Line 5"/>
          <p:cNvSpPr>
            <a:spLocks noChangeShapeType="1"/>
          </p:cNvSpPr>
          <p:nvPr/>
        </p:nvSpPr>
        <p:spPr bwMode="auto">
          <a:xfrm>
            <a:off x="3379802" y="3235146"/>
            <a:ext cx="1325441" cy="2322154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51" name="Line 5"/>
          <p:cNvSpPr>
            <a:spLocks noChangeShapeType="1"/>
          </p:cNvSpPr>
          <p:nvPr/>
        </p:nvSpPr>
        <p:spPr bwMode="auto">
          <a:xfrm>
            <a:off x="3362463" y="3187112"/>
            <a:ext cx="591275" cy="2370187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52" name="Line 5"/>
          <p:cNvSpPr>
            <a:spLocks noChangeShapeType="1"/>
          </p:cNvSpPr>
          <p:nvPr/>
        </p:nvSpPr>
        <p:spPr bwMode="auto">
          <a:xfrm flipH="1">
            <a:off x="3235379" y="3109468"/>
            <a:ext cx="114113" cy="2447832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39" name="Line 5"/>
          <p:cNvSpPr>
            <a:spLocks noChangeShapeType="1"/>
          </p:cNvSpPr>
          <p:nvPr/>
        </p:nvSpPr>
        <p:spPr bwMode="auto">
          <a:xfrm>
            <a:off x="601083" y="2892192"/>
            <a:ext cx="1214697" cy="2665108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41" name="Line 5"/>
          <p:cNvSpPr>
            <a:spLocks noChangeShapeType="1"/>
          </p:cNvSpPr>
          <p:nvPr/>
        </p:nvSpPr>
        <p:spPr bwMode="auto">
          <a:xfrm>
            <a:off x="673823" y="3006080"/>
            <a:ext cx="1850485" cy="2437958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40" name="Line 5"/>
          <p:cNvSpPr>
            <a:spLocks noChangeShapeType="1"/>
          </p:cNvSpPr>
          <p:nvPr/>
        </p:nvSpPr>
        <p:spPr bwMode="auto">
          <a:xfrm>
            <a:off x="643059" y="3006080"/>
            <a:ext cx="443598" cy="255122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35" name="Line 5"/>
          <p:cNvSpPr>
            <a:spLocks noChangeShapeType="1"/>
          </p:cNvSpPr>
          <p:nvPr/>
        </p:nvSpPr>
        <p:spPr bwMode="auto">
          <a:xfrm flipH="1">
            <a:off x="349168" y="3006080"/>
            <a:ext cx="282679" cy="2437958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2" name="Line 5"/>
          <p:cNvSpPr>
            <a:spLocks noChangeShapeType="1"/>
          </p:cNvSpPr>
          <p:nvPr/>
        </p:nvSpPr>
        <p:spPr bwMode="auto">
          <a:xfrm>
            <a:off x="6108192" y="847310"/>
            <a:ext cx="2499684" cy="1244602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3" name="Line 5"/>
          <p:cNvSpPr>
            <a:spLocks noChangeShapeType="1"/>
          </p:cNvSpPr>
          <p:nvPr/>
        </p:nvSpPr>
        <p:spPr bwMode="auto">
          <a:xfrm>
            <a:off x="6029775" y="847311"/>
            <a:ext cx="5171625" cy="1244602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787878"/>
              </a:clrFrom>
              <a:clrTo>
                <a:srgbClr val="787878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2066" y="1809793"/>
            <a:ext cx="2032331" cy="2164799"/>
          </a:xfrm>
          <a:prstGeom prst="rect">
            <a:avLst/>
          </a:prstGeom>
        </p:spPr>
      </p:pic>
      <p:sp>
        <p:nvSpPr>
          <p:cNvPr id="10" name="Line 5"/>
          <p:cNvSpPr>
            <a:spLocks noChangeShapeType="1"/>
          </p:cNvSpPr>
          <p:nvPr/>
        </p:nvSpPr>
        <p:spPr bwMode="auto">
          <a:xfrm flipH="1">
            <a:off x="601082" y="847313"/>
            <a:ext cx="5428691" cy="1144414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61" y="5397040"/>
            <a:ext cx="648000" cy="64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31</a:t>
            </a:fld>
            <a:endParaRPr lang="en-US" altLang="en-US"/>
          </a:p>
        </p:txBody>
      </p:sp>
      <p:sp>
        <p:nvSpPr>
          <p:cNvPr id="11" name="Line 5"/>
          <p:cNvSpPr>
            <a:spLocks noChangeShapeType="1"/>
          </p:cNvSpPr>
          <p:nvPr/>
        </p:nvSpPr>
        <p:spPr bwMode="auto">
          <a:xfrm flipH="1">
            <a:off x="3349492" y="847312"/>
            <a:ext cx="2680284" cy="1155197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4" name="Line 5"/>
          <p:cNvSpPr>
            <a:spLocks noChangeShapeType="1"/>
          </p:cNvSpPr>
          <p:nvPr/>
        </p:nvSpPr>
        <p:spPr bwMode="auto">
          <a:xfrm>
            <a:off x="6096001" y="765508"/>
            <a:ext cx="12191" cy="126446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7500" y="-218277"/>
            <a:ext cx="1397000" cy="1397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48502" y="2211468"/>
            <a:ext cx="38985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</a:t>
            </a:r>
            <a:endParaRPr lang="en-U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885099" y="2298194"/>
            <a:ext cx="52893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</a:t>
            </a:r>
            <a:endParaRPr lang="en-US" sz="400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0409294" y="2602643"/>
            <a:ext cx="149787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XXL</a:t>
            </a:r>
            <a:endParaRPr lang="en-US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098985" y="2347125"/>
            <a:ext cx="52610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</a:t>
            </a:r>
            <a:endParaRPr lang="en-US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787878"/>
              </a:clrFrom>
              <a:clrTo>
                <a:srgbClr val="787878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6862" y="1842845"/>
            <a:ext cx="1828294" cy="1947463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8102637" y="2479738"/>
            <a:ext cx="89674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XL</a:t>
            </a:r>
            <a:endParaRPr lang="en-US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3303" y="5397040"/>
            <a:ext cx="648000" cy="6480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475" y="5397040"/>
            <a:ext cx="648000" cy="64800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2389" y="5397040"/>
            <a:ext cx="648000" cy="648000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4217" y="5397040"/>
            <a:ext cx="648000" cy="648000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6959" y="5397040"/>
            <a:ext cx="648000" cy="648000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5131" y="5397040"/>
            <a:ext cx="648000" cy="648000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6045" y="5397040"/>
            <a:ext cx="648000" cy="648000"/>
          </a:xfrm>
          <a:prstGeom prst="rect">
            <a:avLst/>
          </a:prstGeom>
        </p:spPr>
      </p:pic>
      <p:sp>
        <p:nvSpPr>
          <p:cNvPr id="58" name="Line 5"/>
          <p:cNvSpPr>
            <a:spLocks noChangeShapeType="1"/>
          </p:cNvSpPr>
          <p:nvPr/>
        </p:nvSpPr>
        <p:spPr bwMode="auto">
          <a:xfrm>
            <a:off x="6108192" y="3352800"/>
            <a:ext cx="1462138" cy="220450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59" name="Line 5"/>
          <p:cNvSpPr>
            <a:spLocks noChangeShapeType="1"/>
          </p:cNvSpPr>
          <p:nvPr/>
        </p:nvSpPr>
        <p:spPr bwMode="auto">
          <a:xfrm>
            <a:off x="6115725" y="3352799"/>
            <a:ext cx="2276465" cy="2204501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60" name="Line 5"/>
          <p:cNvSpPr>
            <a:spLocks noChangeShapeType="1"/>
          </p:cNvSpPr>
          <p:nvPr/>
        </p:nvSpPr>
        <p:spPr bwMode="auto">
          <a:xfrm>
            <a:off x="6108192" y="3290009"/>
            <a:ext cx="777101" cy="2267291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61" name="Line 5"/>
          <p:cNvSpPr>
            <a:spLocks noChangeShapeType="1"/>
          </p:cNvSpPr>
          <p:nvPr/>
        </p:nvSpPr>
        <p:spPr bwMode="auto">
          <a:xfrm>
            <a:off x="6096001" y="3290008"/>
            <a:ext cx="10430" cy="2267292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7873" y="5397040"/>
            <a:ext cx="648000" cy="648000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0615" y="5397040"/>
            <a:ext cx="648000" cy="648000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8787" y="5397040"/>
            <a:ext cx="648000" cy="648000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9701" y="5344583"/>
            <a:ext cx="648000" cy="700457"/>
          </a:xfrm>
          <a:prstGeom prst="rect">
            <a:avLst/>
          </a:prstGeom>
        </p:spPr>
      </p:pic>
      <p:pic>
        <p:nvPicPr>
          <p:cNvPr id="86" name="Picture 8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1529" y="5397040"/>
            <a:ext cx="648000" cy="648000"/>
          </a:xfrm>
          <a:prstGeom prst="rect">
            <a:avLst/>
          </a:prstGeom>
        </p:spPr>
      </p:pic>
      <p:pic>
        <p:nvPicPr>
          <p:cNvPr id="88" name="Picture 8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2443" y="5397040"/>
            <a:ext cx="648000" cy="648000"/>
          </a:xfrm>
          <a:prstGeom prst="rect">
            <a:avLst/>
          </a:prstGeom>
        </p:spPr>
      </p:pic>
      <p:pic>
        <p:nvPicPr>
          <p:cNvPr id="89" name="Picture 8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3357" y="5397040"/>
            <a:ext cx="648000" cy="648000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271" y="5397040"/>
            <a:ext cx="648000" cy="648000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75186" y="5397040"/>
            <a:ext cx="648000" cy="648000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787878"/>
              </a:clrFrom>
              <a:clrTo>
                <a:srgbClr val="787878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8481" y="1757608"/>
            <a:ext cx="1671665" cy="1780625"/>
          </a:xfrm>
          <a:prstGeom prst="rect">
            <a:avLst/>
          </a:prstGeom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787878"/>
              </a:clrFrom>
              <a:clrTo>
                <a:srgbClr val="787878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2978" y="1828800"/>
            <a:ext cx="1541822" cy="1642319"/>
          </a:xfrm>
          <a:prstGeom prst="rect">
            <a:avLst/>
          </a:prstGeom>
        </p:spPr>
      </p:pic>
      <p:pic>
        <p:nvPicPr>
          <p:cNvPr id="69" name="Picture 68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787878"/>
              </a:clrFrom>
              <a:clrTo>
                <a:srgbClr val="787878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82" y="1924973"/>
            <a:ext cx="1268918" cy="1351627"/>
          </a:xfrm>
          <a:prstGeom prst="rect">
            <a:avLst/>
          </a:prstGeom>
        </p:spPr>
      </p:pic>
      <p:sp>
        <p:nvSpPr>
          <p:cNvPr id="70" name="Rectangle 69"/>
          <p:cNvSpPr/>
          <p:nvPr/>
        </p:nvSpPr>
        <p:spPr>
          <a:xfrm>
            <a:off x="7894166" y="91886"/>
            <a:ext cx="2239191" cy="107721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 different T-Shirt</a:t>
            </a:r>
            <a:endParaRPr 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9486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" accel="100000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" accel="100000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3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3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3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00"/>
                            </p:stCondLst>
                            <p:childTnLst>
                              <p:par>
                                <p:cTn id="131" presetID="3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500"/>
                            </p:stCondLst>
                            <p:childTnLst>
                              <p:par>
                                <p:cTn id="14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500"/>
                            </p:stCondLst>
                            <p:childTnLst>
                              <p:par>
                                <p:cTn id="16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500"/>
                            </p:stCondLst>
                            <p:childTnLst>
                              <p:par>
                                <p:cTn id="176" presetID="3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000"/>
                            </p:stCondLst>
                            <p:childTnLst>
                              <p:par>
                                <p:cTn id="183" presetID="17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3500"/>
                            </p:stCondLst>
                            <p:childTnLst>
                              <p:par>
                                <p:cTn id="190" presetID="3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9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" accel="100000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5000"/>
                            </p:stCondLst>
                            <p:childTnLst>
                              <p:par>
                                <p:cTn id="197" presetID="17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6500"/>
                            </p:stCondLst>
                            <p:childTnLst>
                              <p:par>
                                <p:cTn id="204" presetID="3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9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" accel="100000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1" presetID="17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9500"/>
                            </p:stCondLst>
                            <p:childTnLst>
                              <p:par>
                                <p:cTn id="218" presetID="3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9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" accel="100000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500"/>
                            </p:stCondLst>
                            <p:childTnLst>
                              <p:par>
                                <p:cTn id="233" presetID="3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900" decel="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2000"/>
                            </p:stCondLst>
                            <p:childTnLst>
                              <p:par>
                                <p:cTn id="240" presetID="17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6" fill="hold">
                            <p:stCondLst>
                              <p:cond delay="3500"/>
                            </p:stCondLst>
                            <p:childTnLst>
                              <p:par>
                                <p:cTn id="247" presetID="3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900" decel="100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" accel="100000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5000"/>
                            </p:stCondLst>
                            <p:childTnLst>
                              <p:par>
                                <p:cTn id="254" presetID="17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6500"/>
                            </p:stCondLst>
                            <p:childTnLst>
                              <p:par>
                                <p:cTn id="261" presetID="3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900" decel="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" accel="100000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8000"/>
                            </p:stCondLst>
                            <p:childTnLst>
                              <p:par>
                                <p:cTn id="268" presetID="17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9500"/>
                            </p:stCondLst>
                            <p:childTnLst>
                              <p:par>
                                <p:cTn id="275" presetID="3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900" decel="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1" accel="100000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1" fill="hold">
                      <p:stCondLst>
                        <p:cond delay="indefinite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9" fill="hold">
                            <p:stCondLst>
                              <p:cond delay="500"/>
                            </p:stCondLst>
                            <p:childTnLst>
                              <p:par>
                                <p:cTn id="290" presetID="3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900" decel="100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6" fill="hold">
                            <p:stCondLst>
                              <p:cond delay="2000"/>
                            </p:stCondLst>
                            <p:childTnLst>
                              <p:par>
                                <p:cTn id="297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3" fill="hold">
                            <p:stCondLst>
                              <p:cond delay="3000"/>
                            </p:stCondLst>
                            <p:childTnLst>
                              <p:par>
                                <p:cTn id="30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7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900" decel="100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1" accel="100000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1" presetID="17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7" fill="hold">
                            <p:stCondLst>
                              <p:cond delay="5500"/>
                            </p:stCondLst>
                            <p:childTnLst>
                              <p:par>
                                <p:cTn id="31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0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900" decel="100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1" accel="100000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4" fill="hold">
                      <p:stCondLst>
                        <p:cond delay="indefinite"/>
                      </p:stCondLst>
                      <p:childTnLst>
                        <p:par>
                          <p:cTn id="325" fill="hold">
                            <p:stCondLst>
                              <p:cond delay="0"/>
                            </p:stCondLst>
                            <p:childTnLst>
                              <p:par>
                                <p:cTn id="326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3" presetID="3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5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6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900" decel="100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9" fill="hold">
                            <p:stCondLst>
                              <p:cond delay="2000"/>
                            </p:stCondLst>
                            <p:childTnLst>
                              <p:par>
                                <p:cTn id="340" presetID="17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6" fill="hold">
                            <p:stCondLst>
                              <p:cond delay="3500"/>
                            </p:stCondLst>
                            <p:childTnLst>
                              <p:par>
                                <p:cTn id="34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9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900" decel="100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1" accel="100000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3" fill="hold">
                      <p:stCondLst>
                        <p:cond delay="indefinite"/>
                      </p:stCondLst>
                      <p:childTnLst>
                        <p:par>
                          <p:cTn id="354" fill="hold">
                            <p:stCondLst>
                              <p:cond delay="0"/>
                            </p:stCondLst>
                            <p:childTnLst>
                              <p:par>
                                <p:cTn id="3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2" grpId="0" animBg="1"/>
      <p:bldP spid="85" grpId="0" animBg="1"/>
      <p:bldP spid="83" grpId="0" animBg="1"/>
      <p:bldP spid="84" grpId="0" animBg="1"/>
      <p:bldP spid="50" grpId="0" animBg="1"/>
      <p:bldP spid="57" grpId="0" animBg="1"/>
      <p:bldP spid="51" grpId="0" animBg="1"/>
      <p:bldP spid="52" grpId="0" animBg="1"/>
      <p:bldP spid="39" grpId="0" animBg="1"/>
      <p:bldP spid="41" grpId="0" animBg="1"/>
      <p:bldP spid="40" grpId="0" animBg="1"/>
      <p:bldP spid="35" grpId="0" animBg="1"/>
      <p:bldP spid="12" grpId="0" animBg="1"/>
      <p:bldP spid="13" grpId="0" animBg="1"/>
      <p:bldP spid="10" grpId="0" animBg="1"/>
      <p:bldP spid="11" grpId="0" animBg="1"/>
      <p:bldP spid="14" grpId="0" animBg="1"/>
      <p:bldP spid="9" grpId="0"/>
      <p:bldP spid="22" grpId="0"/>
      <p:bldP spid="24" grpId="0"/>
      <p:bldP spid="25" grpId="0"/>
      <p:bldP spid="23" grpId="0"/>
      <p:bldP spid="58" grpId="0" animBg="1"/>
      <p:bldP spid="59" grpId="0" animBg="1"/>
      <p:bldP spid="60" grpId="0" animBg="1"/>
      <p:bldP spid="61" grpId="0" animBg="1"/>
      <p:bldP spid="7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Suppose a password on a system consists of 6, 7, or 8 characters</a:t>
            </a:r>
          </a:p>
          <a:p>
            <a:r>
              <a:rPr lang="en-US" dirty="0" smtClean="0"/>
              <a:t>Each of these characters must be a digit or a letter of the alphabet</a:t>
            </a:r>
          </a:p>
          <a:p>
            <a:r>
              <a:rPr lang="en-US" dirty="0" smtClean="0"/>
              <a:t>Each password must contain at least one digit</a:t>
            </a:r>
          </a:p>
          <a:p>
            <a:r>
              <a:rPr lang="en-US" dirty="0" smtClean="0"/>
              <a:t>How many passwords are there?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4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4648200" y="1905000"/>
            <a:ext cx="1540806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3200" dirty="0" smtClean="0">
                <a:latin typeface="Cambria" panose="02040503050406030204" pitchFamily="18" charset="0"/>
              </a:rPr>
              <a:t>- - - - - - </a:t>
            </a:r>
            <a:endParaRPr lang="en-US" sz="3200" dirty="0">
              <a:latin typeface="Cambria" panose="020405030504060302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934200" y="1904999"/>
            <a:ext cx="1766830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3200" dirty="0" smtClean="0">
                <a:latin typeface="Cambria" panose="02040503050406030204" pitchFamily="18" charset="0"/>
              </a:rPr>
              <a:t>- - - - - - - </a:t>
            </a:r>
            <a:endParaRPr lang="en-US" sz="3200" dirty="0">
              <a:latin typeface="Cambria" panose="020405030504060302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90055" y="1905000"/>
            <a:ext cx="1903085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3200" dirty="0" smtClean="0">
                <a:latin typeface="Cambria" panose="02040503050406030204" pitchFamily="18" charset="0"/>
              </a:rPr>
              <a:t>- - - - - - - -</a:t>
            </a:r>
            <a:endParaRPr lang="en-US" sz="3200" dirty="0">
              <a:latin typeface="Cambria" panose="020405030504060302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715000" y="3145978"/>
            <a:ext cx="1701107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3200" dirty="0" smtClean="0">
                <a:latin typeface="Cambria" panose="02040503050406030204" pitchFamily="18" charset="0"/>
              </a:rPr>
              <a:t>0, 1, …, 9</a:t>
            </a:r>
            <a:endParaRPr lang="en-US" sz="3200" dirty="0">
              <a:latin typeface="Cambria" panose="020405030504060302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772401" y="3145978"/>
            <a:ext cx="3352800" cy="58477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3200" dirty="0" smtClean="0">
                <a:latin typeface="Cambria" panose="02040503050406030204" pitchFamily="18" charset="0"/>
              </a:rPr>
              <a:t>A, B, …, Z, a, b, …, z</a:t>
            </a:r>
            <a:endParaRPr lang="en-US" sz="32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9475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uiExpand="1" build="p"/>
      <p:bldP spid="3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smtClean="0"/>
              <a:t>Basic counting principles</a:t>
            </a:r>
            <a:endParaRPr lang="en-US" dirty="0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1143000" y="762000"/>
            <a:ext cx="10058400" cy="5867400"/>
          </a:xfrm>
        </p:spPr>
        <p:txBody>
          <a:bodyPr>
            <a:noAutofit/>
          </a:bodyPr>
          <a:lstStyle/>
          <a:p>
            <a:r>
              <a:rPr lang="en-US" sz="2800" b="1" dirty="0"/>
              <a:t>Product rule</a:t>
            </a:r>
            <a:r>
              <a:rPr lang="en-US" sz="2800" dirty="0"/>
              <a:t>: Suppose that a procedure can be broken down into a sequence of two tasks. </a:t>
            </a:r>
            <a:r>
              <a:rPr lang="en-US" sz="2800" dirty="0">
                <a:solidFill>
                  <a:srgbClr val="66FF33"/>
                </a:solidFill>
              </a:rPr>
              <a:t>If there are </a:t>
            </a:r>
            <a:r>
              <a:rPr lang="en-US" sz="2800" i="1" dirty="0">
                <a:solidFill>
                  <a:schemeClr val="tx1"/>
                </a:solidFill>
              </a:rPr>
              <a:t>n</a:t>
            </a:r>
            <a:r>
              <a:rPr lang="en-US" sz="2800" baseline="-25000" dirty="0">
                <a:solidFill>
                  <a:schemeClr val="tx1"/>
                </a:solidFill>
                <a:ea typeface="Cambria Math" pitchFamily="18" charset="0"/>
              </a:rPr>
              <a:t>1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  <a:ea typeface="Cambria Math" pitchFamily="18" charset="0"/>
              </a:rPr>
              <a:t> </a:t>
            </a:r>
            <a:r>
              <a:rPr lang="en-US" sz="2800" dirty="0">
                <a:solidFill>
                  <a:srgbClr val="66FF33"/>
                </a:solidFill>
              </a:rPr>
              <a:t>ways to do the first task </a:t>
            </a:r>
            <a:r>
              <a:rPr lang="en-US" sz="2800" b="1" u="sng" dirty="0">
                <a:solidFill>
                  <a:srgbClr val="66FF33"/>
                </a:solidFill>
              </a:rPr>
              <a:t>and</a:t>
            </a:r>
            <a:r>
              <a:rPr lang="en-US" sz="2800" dirty="0">
                <a:solidFill>
                  <a:srgbClr val="66FF33"/>
                </a:solidFill>
              </a:rPr>
              <a:t> </a:t>
            </a:r>
            <a:r>
              <a:rPr lang="en-US" sz="2800" i="1" dirty="0">
                <a:solidFill>
                  <a:schemeClr val="tx1"/>
                </a:solidFill>
              </a:rPr>
              <a:t>n</a:t>
            </a:r>
            <a:r>
              <a:rPr lang="en-US" sz="2800" baseline="-25000" dirty="0">
                <a:solidFill>
                  <a:schemeClr val="tx1"/>
                </a:solidFill>
                <a:ea typeface="Cambria Math" pitchFamily="18" charset="0"/>
              </a:rPr>
              <a:t>2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  <a:ea typeface="Cambria Math" pitchFamily="18" charset="0"/>
              </a:rPr>
              <a:t> </a:t>
            </a:r>
            <a:r>
              <a:rPr lang="en-US" sz="2800" dirty="0">
                <a:solidFill>
                  <a:srgbClr val="66FF33"/>
                </a:solidFill>
              </a:rPr>
              <a:t>ways to do the second task. Then there are </a:t>
            </a:r>
            <a:r>
              <a:rPr lang="en-US" sz="2800" i="1" dirty="0">
                <a:solidFill>
                  <a:schemeClr val="tx1"/>
                </a:solidFill>
              </a:rPr>
              <a:t>n</a:t>
            </a:r>
            <a:r>
              <a:rPr lang="en-US" sz="2800" baseline="-25000" dirty="0">
                <a:solidFill>
                  <a:schemeClr val="tx1"/>
                </a:solidFill>
                <a:ea typeface="Cambria Math" pitchFamily="18" charset="0"/>
              </a:rPr>
              <a:t>1 </a:t>
            </a:r>
            <a:r>
              <a:rPr lang="en-US" sz="2800" dirty="0">
                <a:ea typeface="Cambria Math" panose="02040503050406030204" pitchFamily="18" charset="0"/>
                <a:cs typeface="Cambria Math" panose="02040503050406030204" pitchFamily="18" charset="0"/>
              </a:rPr>
              <a:t>∙</a:t>
            </a:r>
            <a:r>
              <a:rPr lang="en-US" sz="2800" i="1" dirty="0" smtClean="0">
                <a:solidFill>
                  <a:schemeClr val="tx1"/>
                </a:solidFill>
              </a:rPr>
              <a:t> </a:t>
            </a:r>
            <a:r>
              <a:rPr lang="en-US" sz="2800" i="1" dirty="0">
                <a:solidFill>
                  <a:schemeClr val="tx1"/>
                </a:solidFill>
              </a:rPr>
              <a:t>n</a:t>
            </a:r>
            <a:r>
              <a:rPr lang="en-US" sz="2800" baseline="-25000" dirty="0">
                <a:solidFill>
                  <a:schemeClr val="tx1"/>
                </a:solidFill>
                <a:ea typeface="Cambria Math" pitchFamily="18" charset="0"/>
              </a:rPr>
              <a:t>2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rgbClr val="66FF33"/>
                </a:solidFill>
              </a:rPr>
              <a:t>ways to do the procedure.</a:t>
            </a:r>
          </a:p>
          <a:p>
            <a:r>
              <a:rPr lang="en-US" sz="2800" b="1" dirty="0"/>
              <a:t>Sum rule</a:t>
            </a:r>
            <a:r>
              <a:rPr lang="en-US" sz="2800" dirty="0"/>
              <a:t>: </a:t>
            </a:r>
            <a:r>
              <a:rPr lang="en-US" sz="2800" dirty="0">
                <a:solidFill>
                  <a:srgbClr val="66FF33"/>
                </a:solidFill>
              </a:rPr>
              <a:t>if a task can be done either in one of </a:t>
            </a:r>
            <a:r>
              <a:rPr lang="en-US" sz="2800" i="1" dirty="0">
                <a:solidFill>
                  <a:schemeClr val="tx1"/>
                </a:solidFill>
              </a:rPr>
              <a:t>n</a:t>
            </a:r>
            <a:r>
              <a:rPr lang="en-US" sz="2800" baseline="-25000" dirty="0">
                <a:solidFill>
                  <a:schemeClr val="tx1"/>
                </a:solidFill>
                <a:ea typeface="Cambria Math" pitchFamily="18" charset="0"/>
              </a:rPr>
              <a:t>1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dirty="0">
                <a:solidFill>
                  <a:srgbClr val="66FF33"/>
                </a:solidFill>
              </a:rPr>
              <a:t>ways </a:t>
            </a:r>
            <a:r>
              <a:rPr lang="en-US" sz="2800" b="1" u="sng" dirty="0">
                <a:solidFill>
                  <a:srgbClr val="66FF33"/>
                </a:solidFill>
              </a:rPr>
              <a:t>or</a:t>
            </a:r>
            <a:r>
              <a:rPr lang="en-US" sz="2800" dirty="0">
                <a:solidFill>
                  <a:srgbClr val="66FF33"/>
                </a:solidFill>
              </a:rPr>
              <a:t> in one of </a:t>
            </a:r>
            <a:r>
              <a:rPr lang="en-US" sz="2800" i="1" dirty="0">
                <a:solidFill>
                  <a:schemeClr val="tx1"/>
                </a:solidFill>
              </a:rPr>
              <a:t>n</a:t>
            </a:r>
            <a:r>
              <a:rPr lang="en-US" sz="2800" baseline="-25000" dirty="0">
                <a:solidFill>
                  <a:schemeClr val="tx1"/>
                </a:solidFill>
                <a:ea typeface="Cambria Math" pitchFamily="18" charset="0"/>
              </a:rPr>
              <a:t>2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dirty="0">
                <a:solidFill>
                  <a:srgbClr val="66FF33"/>
                </a:solidFill>
              </a:rPr>
              <a:t>ways, where </a:t>
            </a:r>
            <a:r>
              <a:rPr lang="en-US" sz="2800" b="1" u="sng" dirty="0">
                <a:solidFill>
                  <a:srgbClr val="66FF33"/>
                </a:solidFill>
              </a:rPr>
              <a:t>none</a:t>
            </a:r>
            <a:r>
              <a:rPr lang="en-US" sz="2800" dirty="0">
                <a:solidFill>
                  <a:srgbClr val="66FF33"/>
                </a:solidFill>
              </a:rPr>
              <a:t> of the set of</a:t>
            </a:r>
            <a:r>
              <a:rPr lang="en-US" sz="2800" i="1" dirty="0">
                <a:solidFill>
                  <a:srgbClr val="66FF33"/>
                </a:solidFill>
              </a:rPr>
              <a:t> </a:t>
            </a:r>
            <a:r>
              <a:rPr lang="en-US" sz="2800" i="1" dirty="0">
                <a:solidFill>
                  <a:schemeClr val="tx1"/>
                </a:solidFill>
              </a:rPr>
              <a:t>n</a:t>
            </a:r>
            <a:r>
              <a:rPr lang="en-US" sz="2800" baseline="-25000" dirty="0">
                <a:solidFill>
                  <a:schemeClr val="tx1"/>
                </a:solidFill>
                <a:ea typeface="Cambria Math" pitchFamily="18" charset="0"/>
              </a:rPr>
              <a:t>1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dirty="0">
                <a:solidFill>
                  <a:srgbClr val="66FF33"/>
                </a:solidFill>
              </a:rPr>
              <a:t>ways is the same as any of the </a:t>
            </a:r>
            <a:r>
              <a:rPr lang="en-US" sz="2800" i="1" dirty="0">
                <a:solidFill>
                  <a:schemeClr val="tx1"/>
                </a:solidFill>
              </a:rPr>
              <a:t>n</a:t>
            </a:r>
            <a:r>
              <a:rPr lang="en-US" sz="2800" baseline="-25000" dirty="0">
                <a:solidFill>
                  <a:schemeClr val="tx1"/>
                </a:solidFill>
                <a:ea typeface="Cambria Math" pitchFamily="18" charset="0"/>
              </a:rPr>
              <a:t>2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dirty="0">
                <a:solidFill>
                  <a:srgbClr val="66FF33"/>
                </a:solidFill>
              </a:rPr>
              <a:t>ways, then there are </a:t>
            </a:r>
            <a:r>
              <a:rPr lang="en-US" sz="2800" i="1" dirty="0">
                <a:solidFill>
                  <a:schemeClr val="tx1"/>
                </a:solidFill>
              </a:rPr>
              <a:t>n</a:t>
            </a:r>
            <a:r>
              <a:rPr lang="en-US" sz="2800" baseline="-25000" dirty="0">
                <a:solidFill>
                  <a:schemeClr val="tx1"/>
                </a:solidFill>
                <a:ea typeface="Cambria Math" pitchFamily="18" charset="0"/>
              </a:rPr>
              <a:t>1 </a:t>
            </a:r>
            <a:r>
              <a:rPr lang="en-US" sz="2800" dirty="0">
                <a:solidFill>
                  <a:schemeClr val="tx1"/>
                </a:solidFill>
                <a:ea typeface="Cambria Math"/>
              </a:rPr>
              <a:t>+</a:t>
            </a:r>
            <a:r>
              <a:rPr lang="en-US" sz="2800" i="1" dirty="0">
                <a:solidFill>
                  <a:schemeClr val="tx1"/>
                </a:solidFill>
              </a:rPr>
              <a:t> n</a:t>
            </a:r>
            <a:r>
              <a:rPr lang="en-US" sz="2800" baseline="-25000" dirty="0">
                <a:solidFill>
                  <a:schemeClr val="tx1"/>
                </a:solidFill>
                <a:ea typeface="Cambria Math" pitchFamily="18" charset="0"/>
              </a:rPr>
              <a:t>2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rgbClr val="66FF33"/>
                </a:solidFill>
              </a:rPr>
              <a:t>ways to </a:t>
            </a:r>
            <a:r>
              <a:rPr lang="en-US" sz="2800" dirty="0">
                <a:solidFill>
                  <a:srgbClr val="66FF33"/>
                </a:solidFill>
              </a:rPr>
              <a:t>do the task.</a:t>
            </a:r>
          </a:p>
          <a:p>
            <a:r>
              <a:rPr lang="en-US" sz="2800" b="1" dirty="0"/>
              <a:t>Subtraction rule (inclusion-exclusion): </a:t>
            </a:r>
            <a:r>
              <a:rPr lang="en-US" sz="2800" dirty="0">
                <a:solidFill>
                  <a:srgbClr val="66FF33"/>
                </a:solidFill>
              </a:rPr>
              <a:t>if a task can be done either in one of </a:t>
            </a:r>
            <a:r>
              <a:rPr lang="en-US" sz="2800" i="1" dirty="0">
                <a:solidFill>
                  <a:schemeClr val="tx1"/>
                </a:solidFill>
              </a:rPr>
              <a:t>n</a:t>
            </a:r>
            <a:r>
              <a:rPr lang="en-US" sz="2800" baseline="-25000" dirty="0">
                <a:solidFill>
                  <a:schemeClr val="tx1"/>
                </a:solidFill>
                <a:ea typeface="Cambria Math" pitchFamily="18" charset="0"/>
              </a:rPr>
              <a:t>1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rgbClr val="66FF33"/>
                </a:solidFill>
              </a:rPr>
              <a:t>ways </a:t>
            </a:r>
            <a:r>
              <a:rPr lang="en-US" sz="2800" b="1" u="sng" dirty="0">
                <a:solidFill>
                  <a:srgbClr val="66FF33"/>
                </a:solidFill>
              </a:rPr>
              <a:t>or</a:t>
            </a:r>
            <a:r>
              <a:rPr lang="en-US" sz="2800" dirty="0">
                <a:solidFill>
                  <a:srgbClr val="66FF33"/>
                </a:solidFill>
              </a:rPr>
              <a:t> in one </a:t>
            </a:r>
            <a:r>
              <a:rPr lang="en-US" sz="2800" dirty="0" smtClean="0">
                <a:solidFill>
                  <a:srgbClr val="66FF33"/>
                </a:solidFill>
              </a:rPr>
              <a:t>of </a:t>
            </a:r>
            <a:r>
              <a:rPr lang="en-US" sz="2800" i="1" dirty="0" smtClean="0">
                <a:solidFill>
                  <a:schemeClr val="tx1"/>
                </a:solidFill>
              </a:rPr>
              <a:t>n</a:t>
            </a:r>
            <a:r>
              <a:rPr lang="en-US" sz="2800" baseline="-25000" dirty="0" smtClean="0">
                <a:solidFill>
                  <a:schemeClr val="tx1"/>
                </a:solidFill>
                <a:ea typeface="Cambria Math" pitchFamily="18" charset="0"/>
              </a:rPr>
              <a:t>2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rgbClr val="66FF33"/>
                </a:solidFill>
              </a:rPr>
              <a:t>ways, then the total number of ways to do the task </a:t>
            </a:r>
            <a:r>
              <a:rPr lang="en-US" sz="2800" dirty="0" smtClean="0">
                <a:solidFill>
                  <a:srgbClr val="66FF33"/>
                </a:solidFill>
              </a:rPr>
              <a:t>is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i="1" dirty="0" smtClean="0">
                <a:solidFill>
                  <a:schemeClr val="tx1"/>
                </a:solidFill>
              </a:rPr>
              <a:t>n</a:t>
            </a:r>
            <a:r>
              <a:rPr lang="en-US" sz="2800" baseline="-25000" dirty="0" smtClean="0">
                <a:solidFill>
                  <a:schemeClr val="tx1"/>
                </a:solidFill>
                <a:ea typeface="Cambria Math" pitchFamily="18" charset="0"/>
              </a:rPr>
              <a:t>1 </a:t>
            </a:r>
            <a:r>
              <a:rPr lang="en-US" sz="2800" dirty="0">
                <a:solidFill>
                  <a:schemeClr val="tx1"/>
                </a:solidFill>
                <a:ea typeface="Cambria Math"/>
              </a:rPr>
              <a:t>+</a:t>
            </a:r>
            <a:r>
              <a:rPr lang="en-US" sz="2800" i="1" dirty="0">
                <a:solidFill>
                  <a:schemeClr val="tx1"/>
                </a:solidFill>
              </a:rPr>
              <a:t> n</a:t>
            </a:r>
            <a:r>
              <a:rPr lang="en-US" sz="2800" baseline="-25000" dirty="0">
                <a:solidFill>
                  <a:schemeClr val="tx1"/>
                </a:solidFill>
                <a:ea typeface="Cambria Math" pitchFamily="18" charset="0"/>
              </a:rPr>
              <a:t>2</a:t>
            </a:r>
            <a:r>
              <a:rPr lang="en-US" sz="2800" dirty="0">
                <a:solidFill>
                  <a:schemeClr val="tx1"/>
                </a:solidFill>
              </a:rPr>
              <a:t> minus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dirty="0">
                <a:solidFill>
                  <a:srgbClr val="66FF33"/>
                </a:solidFill>
              </a:rPr>
              <a:t>the number of ways to do the task that are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common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dirty="0">
                <a:solidFill>
                  <a:srgbClr val="66FF33"/>
                </a:solidFill>
              </a:rPr>
              <a:t>to the two different ways.</a:t>
            </a:r>
          </a:p>
          <a:p>
            <a:r>
              <a:rPr lang="en-US" sz="2800" b="1" dirty="0"/>
              <a:t>Division Rule</a:t>
            </a:r>
            <a:r>
              <a:rPr lang="en-US" sz="2800" dirty="0"/>
              <a:t>: </a:t>
            </a:r>
            <a:r>
              <a:rPr lang="en-US" sz="2800" dirty="0">
                <a:solidFill>
                  <a:srgbClr val="66FF33"/>
                </a:solidFill>
              </a:rPr>
              <a:t>there are </a:t>
            </a:r>
            <a:r>
              <a:rPr lang="en-US" sz="2800" i="1" dirty="0">
                <a:solidFill>
                  <a:schemeClr val="tx1"/>
                </a:solidFill>
              </a:rPr>
              <a:t>n</a:t>
            </a:r>
            <a:r>
              <a:rPr lang="en-US" sz="2800" dirty="0">
                <a:solidFill>
                  <a:schemeClr val="tx1"/>
                </a:solidFill>
              </a:rPr>
              <a:t>/</a:t>
            </a:r>
            <a:r>
              <a:rPr lang="en-US" sz="2800" i="1" dirty="0">
                <a:solidFill>
                  <a:schemeClr val="tx1"/>
                </a:solidFill>
              </a:rPr>
              <a:t>d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rgbClr val="66FF33"/>
                </a:solidFill>
              </a:rPr>
              <a:t>ways to do a task if it can be done using a procedure that can be carried out in </a:t>
            </a:r>
            <a:r>
              <a:rPr lang="en-US" sz="2800" i="1" dirty="0">
                <a:solidFill>
                  <a:schemeClr val="tx1"/>
                </a:solidFill>
              </a:rPr>
              <a:t>n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dirty="0">
                <a:solidFill>
                  <a:srgbClr val="66FF33"/>
                </a:solidFill>
              </a:rPr>
              <a:t>ways, and for every way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i="1" dirty="0">
                <a:solidFill>
                  <a:schemeClr val="tx1"/>
                </a:solidFill>
              </a:rPr>
              <a:t>w</a:t>
            </a:r>
            <a:r>
              <a:rPr lang="en-US" sz="2800" dirty="0">
                <a:solidFill>
                  <a:srgbClr val="66FF33"/>
                </a:solidFill>
              </a:rPr>
              <a:t>,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dirty="0">
                <a:solidFill>
                  <a:srgbClr val="66FF33"/>
                </a:solidFill>
              </a:rPr>
              <a:t>exactly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i="1" dirty="0">
                <a:solidFill>
                  <a:schemeClr val="tx1"/>
                </a:solidFill>
              </a:rPr>
              <a:t>d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rgbClr val="66FF33"/>
                </a:solidFill>
              </a:rPr>
              <a:t>of the </a:t>
            </a:r>
            <a:r>
              <a:rPr lang="en-US" sz="2800" i="1" dirty="0">
                <a:solidFill>
                  <a:schemeClr val="tx1"/>
                </a:solidFill>
              </a:rPr>
              <a:t>n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dirty="0">
                <a:solidFill>
                  <a:srgbClr val="66FF33"/>
                </a:solidFill>
              </a:rPr>
              <a:t>ways correspond to way </a:t>
            </a:r>
            <a:r>
              <a:rPr lang="en-US" sz="2800" i="1" dirty="0">
                <a:solidFill>
                  <a:schemeClr val="tx1"/>
                </a:solidFill>
              </a:rPr>
              <a:t>w</a:t>
            </a:r>
            <a:r>
              <a:rPr lang="en-US" sz="2800" dirty="0" smtClean="0">
                <a:solidFill>
                  <a:srgbClr val="66FF33"/>
                </a:solidFill>
              </a:rPr>
              <a:t>.</a:t>
            </a:r>
            <a:endParaRPr lang="en-US" sz="2800" dirty="0">
              <a:solidFill>
                <a:srgbClr val="66FF33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9751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Basic counting principles</a:t>
            </a:r>
            <a:endParaRPr lang="en-US" dirty="0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Two basic counting principles</a:t>
            </a:r>
          </a:p>
          <a:p>
            <a:pPr lvl="1"/>
            <a:r>
              <a:rPr lang="en-US" dirty="0" smtClean="0"/>
              <a:t>Product rule</a:t>
            </a:r>
          </a:p>
          <a:p>
            <a:pPr lvl="1"/>
            <a:r>
              <a:rPr lang="en-US" dirty="0" smtClean="0"/>
              <a:t>Sum rule</a:t>
            </a:r>
          </a:p>
          <a:p>
            <a:r>
              <a:rPr lang="en-US" b="1" dirty="0" smtClean="0"/>
              <a:t>Product rule</a:t>
            </a:r>
            <a:r>
              <a:rPr lang="en-US" dirty="0" smtClean="0"/>
              <a:t>: suppose that a procedure can be broken down into a sequence of two tasks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If there are </a:t>
            </a:r>
            <a:r>
              <a:rPr lang="en-US" i="1" dirty="0" smtClean="0"/>
              <a:t>n</a:t>
            </a:r>
            <a:r>
              <a:rPr lang="en-US" baseline="-25000" dirty="0" smtClean="0"/>
              <a:t>1</a:t>
            </a:r>
            <a:r>
              <a:rPr lang="en-US" dirty="0" smtClean="0">
                <a:solidFill>
                  <a:schemeClr val="tx1"/>
                </a:solidFill>
              </a:rPr>
              <a:t> ways to do the 1</a:t>
            </a:r>
            <a:r>
              <a:rPr lang="en-US" baseline="30000" dirty="0" smtClean="0">
                <a:solidFill>
                  <a:schemeClr val="tx1"/>
                </a:solidFill>
              </a:rPr>
              <a:t>st</a:t>
            </a:r>
            <a:r>
              <a:rPr lang="en-US" dirty="0" smtClean="0">
                <a:solidFill>
                  <a:schemeClr val="tx1"/>
                </a:solidFill>
              </a:rPr>
              <a:t> task, and for each of these there are </a:t>
            </a:r>
            <a:r>
              <a:rPr lang="en-US" i="1" dirty="0" smtClean="0"/>
              <a:t>n</a:t>
            </a:r>
            <a:r>
              <a:rPr lang="en-US" baseline="-25000" dirty="0" smtClean="0"/>
              <a:t>2</a:t>
            </a:r>
            <a:r>
              <a:rPr lang="en-US" dirty="0" smtClean="0">
                <a:solidFill>
                  <a:schemeClr val="tx1"/>
                </a:solidFill>
              </a:rPr>
              <a:t> ways to do the 2</a:t>
            </a:r>
            <a:r>
              <a:rPr lang="en-US" baseline="30000" dirty="0" smtClean="0">
                <a:solidFill>
                  <a:schemeClr val="tx1"/>
                </a:solidFill>
              </a:rPr>
              <a:t>nd</a:t>
            </a:r>
            <a:r>
              <a:rPr lang="en-US" dirty="0" smtClean="0">
                <a:solidFill>
                  <a:schemeClr val="tx1"/>
                </a:solidFill>
              </a:rPr>
              <a:t> task, then there are </a:t>
            </a:r>
            <a:r>
              <a:rPr lang="en-US" i="1" dirty="0" smtClean="0"/>
              <a:t>n</a:t>
            </a:r>
            <a:r>
              <a:rPr lang="en-US" baseline="-25000" dirty="0" smtClean="0"/>
              <a:t>1 </a:t>
            </a:r>
            <a:r>
              <a:rPr lang="en-US" dirty="0" smtClean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∙ </a:t>
            </a:r>
            <a:r>
              <a:rPr lang="en-US" i="1" dirty="0" smtClean="0"/>
              <a:t>n</a:t>
            </a:r>
            <a:r>
              <a:rPr lang="en-US" baseline="-25000" dirty="0" smtClean="0"/>
              <a:t>2 </a:t>
            </a:r>
            <a:r>
              <a:rPr lang="en-US" dirty="0" smtClean="0">
                <a:solidFill>
                  <a:schemeClr val="tx1"/>
                </a:solidFill>
              </a:rPr>
              <a:t>ways to do the procedure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060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838200" y="1292353"/>
            <a:ext cx="9753600" cy="48768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The chairs of a room to be labeled with a capital letter and a positive integer not exceeding 100. What is the largest number of chairs that can be labeled differently? </a:t>
            </a:r>
          </a:p>
          <a:p>
            <a:r>
              <a:rPr lang="en-US" altLang="en-US" sz="3200" dirty="0" smtClean="0"/>
              <a:t>Examples </a:t>
            </a:r>
            <a:r>
              <a:rPr lang="en-US" altLang="en-US" sz="3200" dirty="0"/>
              <a:t>of labels using this scheme are A29, D100, C1, </a:t>
            </a:r>
            <a:r>
              <a:rPr lang="en-US" altLang="en-US" sz="3200" dirty="0" smtClean="0"/>
              <a:t>etc.</a:t>
            </a:r>
            <a:endParaRPr lang="en-US" sz="3200" dirty="0" smtClean="0"/>
          </a:p>
          <a:p>
            <a:r>
              <a:rPr lang="en-US" sz="3200" dirty="0" smtClean="0">
                <a:solidFill>
                  <a:schemeClr val="tx1"/>
                </a:solidFill>
              </a:rPr>
              <a:t>There are 26 letters to assign for the 1</a:t>
            </a:r>
            <a:r>
              <a:rPr lang="en-US" sz="3200" baseline="30000" dirty="0" smtClean="0">
                <a:solidFill>
                  <a:schemeClr val="tx1"/>
                </a:solidFill>
              </a:rPr>
              <a:t>st</a:t>
            </a:r>
            <a:r>
              <a:rPr lang="en-US" sz="3200" dirty="0" smtClean="0">
                <a:solidFill>
                  <a:schemeClr val="tx1"/>
                </a:solidFill>
              </a:rPr>
              <a:t> part and 100 possible integers to assign for the 2</a:t>
            </a:r>
            <a:r>
              <a:rPr lang="en-US" sz="3200" baseline="30000" dirty="0" smtClean="0">
                <a:solidFill>
                  <a:schemeClr val="tx1"/>
                </a:solidFill>
              </a:rPr>
              <a:t>nd</a:t>
            </a:r>
            <a:r>
              <a:rPr lang="en-US" sz="3200" dirty="0" smtClean="0">
                <a:solidFill>
                  <a:schemeClr val="tx1"/>
                </a:solidFill>
              </a:rPr>
              <a:t> part, so there are 26</a:t>
            </a:r>
            <a:r>
              <a:rPr lang="en-US" sz="3200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 × 100 = 2600 different ways to label chairs</a:t>
            </a:r>
            <a:endParaRPr lang="en-US" sz="3200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7</a:t>
            </a:fld>
            <a:endParaRPr lang="en-US" altLang="en-US"/>
          </a:p>
        </p:txBody>
      </p:sp>
      <p:sp>
        <p:nvSpPr>
          <p:cNvPr id="5" name="Rectangle 4"/>
          <p:cNvSpPr/>
          <p:nvPr/>
        </p:nvSpPr>
        <p:spPr>
          <a:xfrm>
            <a:off x="7086600" y="2667000"/>
            <a:ext cx="1904689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800" dirty="0" smtClean="0">
                <a:latin typeface="Cambria" panose="02040503050406030204" pitchFamily="18" charset="0"/>
              </a:rPr>
              <a:t>1, 2, …, 100</a:t>
            </a: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05400" y="2667000"/>
            <a:ext cx="1715795" cy="52322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800" dirty="0" smtClean="0">
                <a:latin typeface="Cambria" panose="02040503050406030204" pitchFamily="18" charset="0"/>
              </a:rPr>
              <a:t>A, B, …, Z</a:t>
            </a: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167212" y="533400"/>
            <a:ext cx="784193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800" dirty="0" smtClean="0">
                <a:latin typeface="Cambria" panose="02040503050406030204" pitchFamily="18" charset="0"/>
              </a:rPr>
              <a:t>1</a:t>
            </a: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634124" y="533400"/>
            <a:ext cx="533089" cy="52322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800" dirty="0" smtClean="0">
                <a:latin typeface="Cambria" panose="02040503050406030204" pitchFamily="18" charset="0"/>
              </a:rPr>
              <a:t>A</a:t>
            </a: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174275" y="968285"/>
            <a:ext cx="783937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800" dirty="0" smtClean="0">
                <a:latin typeface="Cambria" panose="02040503050406030204" pitchFamily="18" charset="0"/>
              </a:rPr>
              <a:t>2</a:t>
            </a: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617319" y="968285"/>
            <a:ext cx="533089" cy="52322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800" dirty="0" smtClean="0">
                <a:latin typeface="Cambria" panose="02040503050406030204" pitchFamily="18" charset="0"/>
              </a:rPr>
              <a:t>A</a:t>
            </a: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163100" y="1810168"/>
            <a:ext cx="783937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800" dirty="0" smtClean="0">
                <a:latin typeface="Cambria" panose="02040503050406030204" pitchFamily="18" charset="0"/>
              </a:rPr>
              <a:t>99</a:t>
            </a: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617319" y="1810168"/>
            <a:ext cx="533089" cy="52322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800" dirty="0" smtClean="0">
                <a:latin typeface="Cambria" panose="02040503050406030204" pitchFamily="18" charset="0"/>
              </a:rPr>
              <a:t>A</a:t>
            </a: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1147732" y="2255511"/>
            <a:ext cx="780983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800" dirty="0" smtClean="0">
                <a:latin typeface="Cambria" panose="02040503050406030204" pitchFamily="18" charset="0"/>
              </a:rPr>
              <a:t>100</a:t>
            </a: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0614643" y="2255511"/>
            <a:ext cx="533089" cy="52322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800" dirty="0" smtClean="0">
                <a:latin typeface="Cambria" panose="02040503050406030204" pitchFamily="18" charset="0"/>
              </a:rPr>
              <a:t>A</a:t>
            </a: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1167469" y="1379226"/>
            <a:ext cx="783937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800" dirty="0" smtClean="0">
                <a:latin typeface="Cambria" panose="02040503050406030204" pitchFamily="18" charset="0"/>
              </a:rPr>
              <a:t>…</a:t>
            </a: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610513" y="1379226"/>
            <a:ext cx="533089" cy="52322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800" dirty="0" smtClean="0">
                <a:latin typeface="Cambria" panose="02040503050406030204" pitchFamily="18" charset="0"/>
              </a:rPr>
              <a:t>A</a:t>
            </a: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1153952" y="2824481"/>
            <a:ext cx="784193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800" dirty="0" smtClean="0">
                <a:latin typeface="Cambria" panose="02040503050406030204" pitchFamily="18" charset="0"/>
              </a:rPr>
              <a:t>1</a:t>
            </a: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0620864" y="2824481"/>
            <a:ext cx="533089" cy="52322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800" dirty="0" smtClean="0">
                <a:latin typeface="Cambria" panose="02040503050406030204" pitchFamily="18" charset="0"/>
              </a:rPr>
              <a:t>B</a:t>
            </a: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1161015" y="3259366"/>
            <a:ext cx="783937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800" dirty="0" smtClean="0">
                <a:latin typeface="Cambria" panose="02040503050406030204" pitchFamily="18" charset="0"/>
              </a:rPr>
              <a:t>2</a:t>
            </a: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0604059" y="3259366"/>
            <a:ext cx="533089" cy="52322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800" dirty="0" smtClean="0">
                <a:latin typeface="Cambria" panose="02040503050406030204" pitchFamily="18" charset="0"/>
              </a:rPr>
              <a:t>B</a:t>
            </a: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1154209" y="3670307"/>
            <a:ext cx="783937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800" dirty="0" smtClean="0">
                <a:latin typeface="Cambria" panose="02040503050406030204" pitchFamily="18" charset="0"/>
              </a:rPr>
              <a:t>…</a:t>
            </a: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0597253" y="3670307"/>
            <a:ext cx="533089" cy="52322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800" dirty="0" smtClean="0">
                <a:latin typeface="Cambria" panose="02040503050406030204" pitchFamily="18" charset="0"/>
              </a:rPr>
              <a:t>…</a:t>
            </a: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1167211" y="4250195"/>
            <a:ext cx="784193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800" dirty="0" smtClean="0">
                <a:latin typeface="Cambria" panose="02040503050406030204" pitchFamily="18" charset="0"/>
              </a:rPr>
              <a:t>1</a:t>
            </a: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0634123" y="4250195"/>
            <a:ext cx="533089" cy="52322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800" dirty="0" smtClean="0">
                <a:latin typeface="Cambria" panose="02040503050406030204" pitchFamily="18" charset="0"/>
              </a:rPr>
              <a:t>Z</a:t>
            </a: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1174274" y="4685080"/>
            <a:ext cx="783937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800" dirty="0" smtClean="0">
                <a:latin typeface="Cambria" panose="02040503050406030204" pitchFamily="18" charset="0"/>
              </a:rPr>
              <a:t>2</a:t>
            </a: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0617318" y="4685080"/>
            <a:ext cx="533089" cy="52322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800" dirty="0" smtClean="0">
                <a:latin typeface="Cambria" panose="02040503050406030204" pitchFamily="18" charset="0"/>
              </a:rPr>
              <a:t>Z</a:t>
            </a: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1163099" y="5526963"/>
            <a:ext cx="783937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800" dirty="0" smtClean="0">
                <a:latin typeface="Cambria" panose="02040503050406030204" pitchFamily="18" charset="0"/>
              </a:rPr>
              <a:t>99</a:t>
            </a: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0617318" y="5526963"/>
            <a:ext cx="533089" cy="52322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800" dirty="0" smtClean="0">
                <a:latin typeface="Cambria" panose="02040503050406030204" pitchFamily="18" charset="0"/>
              </a:rPr>
              <a:t>Z</a:t>
            </a: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1147731" y="5972306"/>
            <a:ext cx="780983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800" dirty="0" smtClean="0">
                <a:latin typeface="Cambria" panose="02040503050406030204" pitchFamily="18" charset="0"/>
              </a:rPr>
              <a:t>100</a:t>
            </a: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0614642" y="5972306"/>
            <a:ext cx="533089" cy="52322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800" dirty="0" smtClean="0">
                <a:latin typeface="Cambria" panose="02040503050406030204" pitchFamily="18" charset="0"/>
              </a:rPr>
              <a:t>Z</a:t>
            </a: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1167468" y="5096021"/>
            <a:ext cx="783937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800" dirty="0" smtClean="0">
                <a:latin typeface="Cambria" panose="02040503050406030204" pitchFamily="18" charset="0"/>
              </a:rPr>
              <a:t>…</a:t>
            </a: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0610512" y="5096021"/>
            <a:ext cx="533089" cy="52322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800" dirty="0" smtClean="0">
                <a:latin typeface="Cambria" panose="02040503050406030204" pitchFamily="18" charset="0"/>
              </a:rPr>
              <a:t>Z</a:t>
            </a:r>
            <a:endParaRPr lang="en-US" sz="28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592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rule (General)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Suppose that a procedure is carried out by performing the tasks </a:t>
            </a:r>
            <a:r>
              <a:rPr lang="en-US" i="1" dirty="0" smtClean="0">
                <a:solidFill>
                  <a:schemeClr val="tx1"/>
                </a:solidFill>
              </a:rPr>
              <a:t>T</a:t>
            </a:r>
            <a:r>
              <a:rPr lang="en-US" baseline="-25000" dirty="0" smtClean="0">
                <a:solidFill>
                  <a:schemeClr val="tx1"/>
                </a:solidFill>
              </a:rPr>
              <a:t>1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i="1" dirty="0" smtClean="0">
                <a:solidFill>
                  <a:schemeClr val="tx1"/>
                </a:solidFill>
              </a:rPr>
              <a:t>T</a:t>
            </a:r>
            <a:r>
              <a:rPr lang="en-US" baseline="-250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, …, </a:t>
            </a:r>
            <a:r>
              <a:rPr lang="en-US" i="1" dirty="0" smtClean="0">
                <a:solidFill>
                  <a:schemeClr val="tx1"/>
                </a:solidFill>
              </a:rPr>
              <a:t>T</a:t>
            </a:r>
            <a:r>
              <a:rPr lang="en-US" i="1" baseline="-25000" dirty="0" smtClean="0">
                <a:solidFill>
                  <a:schemeClr val="tx1"/>
                </a:solidFill>
              </a:rPr>
              <a:t>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/>
              <a:t>in sequence. If each task </a:t>
            </a:r>
            <a:r>
              <a:rPr lang="en-US" i="1" dirty="0" err="1" smtClean="0">
                <a:solidFill>
                  <a:schemeClr val="tx1"/>
                </a:solidFill>
              </a:rPr>
              <a:t>T</a:t>
            </a:r>
            <a:r>
              <a:rPr lang="en-US" i="1" baseline="-25000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i="1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 = 1, 2, …, </a:t>
            </a:r>
            <a:r>
              <a:rPr lang="en-US" i="1" dirty="0" smtClean="0">
                <a:solidFill>
                  <a:schemeClr val="tx1"/>
                </a:solidFill>
              </a:rPr>
              <a:t>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/>
              <a:t>can be done in </a:t>
            </a:r>
            <a:r>
              <a:rPr lang="en-US" i="1" dirty="0" err="1" smtClean="0">
                <a:solidFill>
                  <a:schemeClr val="tx1"/>
                </a:solidFill>
              </a:rPr>
              <a:t>n</a:t>
            </a:r>
            <a:r>
              <a:rPr lang="en-US" i="1" baseline="-25000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/>
              <a:t> ways, regardless of how the previous tasks were done, then there are </a:t>
            </a:r>
            <a:r>
              <a:rPr lang="en-US" i="1" dirty="0" smtClean="0">
                <a:solidFill>
                  <a:schemeClr val="tx1"/>
                </a:solidFill>
              </a:rPr>
              <a:t>n</a:t>
            </a:r>
            <a:r>
              <a:rPr lang="en-US" baseline="-25000" dirty="0" smtClean="0">
                <a:solidFill>
                  <a:schemeClr val="tx1"/>
                </a:solidFill>
              </a:rPr>
              <a:t>1</a:t>
            </a:r>
            <a:r>
              <a:rPr lang="en-US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∙ </a:t>
            </a:r>
            <a:r>
              <a:rPr lang="en-US" i="1" dirty="0" smtClean="0">
                <a:solidFill>
                  <a:schemeClr val="tx1"/>
                </a:solidFill>
              </a:rPr>
              <a:t>n</a:t>
            </a:r>
            <a:r>
              <a:rPr lang="en-US" baseline="-25000" dirty="0" smtClean="0">
                <a:solidFill>
                  <a:schemeClr val="tx1"/>
                </a:solidFill>
              </a:rPr>
              <a:t>2 </a:t>
            </a:r>
            <a:r>
              <a:rPr lang="en-US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∙</a:t>
            </a:r>
            <a:r>
              <a:rPr lang="en-US" dirty="0" smtClean="0">
                <a:solidFill>
                  <a:schemeClr val="tx1"/>
                </a:solidFill>
              </a:rPr>
              <a:t> … </a:t>
            </a:r>
            <a:r>
              <a:rPr lang="en-US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∙ </a:t>
            </a:r>
            <a:r>
              <a:rPr lang="en-US" i="1" dirty="0" smtClean="0">
                <a:solidFill>
                  <a:schemeClr val="tx1"/>
                </a:solidFill>
              </a:rPr>
              <a:t>n</a:t>
            </a:r>
            <a:r>
              <a:rPr lang="en-US" i="1" baseline="-25000" dirty="0" smtClean="0">
                <a:solidFill>
                  <a:schemeClr val="tx1"/>
                </a:solidFill>
              </a:rPr>
              <a:t>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/>
              <a:t>ways to carry out the procedure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329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How many different license plates are available if each plate contains a sequence of 3 capital letters followed by 3 digits (and no sequences of letters are prohibited, even if they are obscene)?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License plate </a:t>
            </a:r>
            <a:r>
              <a:rPr lang="en-US" dirty="0" smtClean="0">
                <a:solidFill>
                  <a:srgbClr val="66FF33"/>
                </a:solidFill>
              </a:rPr>
              <a:t>_ _ _   </a:t>
            </a:r>
            <a:r>
              <a:rPr lang="en-US" dirty="0" smtClean="0"/>
              <a:t>_ _ _ </a:t>
            </a:r>
            <a:r>
              <a:rPr lang="en-US" dirty="0" smtClean="0">
                <a:solidFill>
                  <a:schemeClr val="tx1"/>
                </a:solidFill>
              </a:rPr>
              <a:t>: There are </a:t>
            </a:r>
            <a:r>
              <a:rPr lang="en-US" dirty="0" smtClean="0">
                <a:solidFill>
                  <a:srgbClr val="66FF33"/>
                </a:solidFill>
              </a:rPr>
              <a:t>26 choices for each letter</a:t>
            </a:r>
            <a:r>
              <a:rPr lang="en-US" dirty="0" smtClean="0">
                <a:solidFill>
                  <a:schemeClr val="tx1"/>
                </a:solidFill>
              </a:rPr>
              <a:t> and </a:t>
            </a:r>
            <a:r>
              <a:rPr lang="en-US" dirty="0" smtClean="0"/>
              <a:t>10 choices for each digit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So, there are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rgbClr val="66FF33"/>
                </a:solidFill>
              </a:rPr>
              <a:t>26 </a:t>
            </a:r>
            <a:r>
              <a:rPr lang="en-US" dirty="0" smtClean="0">
                <a:solidFill>
                  <a:srgbClr val="66FF33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× 26 × 26 × </a:t>
            </a:r>
            <a:r>
              <a:rPr lang="en-US" dirty="0" smtClean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10 × 10 × 10  </a:t>
            </a:r>
            <a:r>
              <a:rPr lang="en-US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=  17,576,000 possible license plates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9</a:t>
            </a:fld>
            <a:endParaRPr lang="en-US" altLang="en-US"/>
          </a:p>
        </p:txBody>
      </p:sp>
      <p:sp>
        <p:nvSpPr>
          <p:cNvPr id="7" name="Rectangle 6"/>
          <p:cNvSpPr/>
          <p:nvPr/>
        </p:nvSpPr>
        <p:spPr>
          <a:xfrm>
            <a:off x="10041488" y="4242168"/>
            <a:ext cx="1507144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800" dirty="0" smtClean="0">
                <a:latin typeface="Cambria" panose="02040503050406030204" pitchFamily="18" charset="0"/>
              </a:rPr>
              <a:t>0, 1, …, 9</a:t>
            </a: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019005" y="3657600"/>
            <a:ext cx="1715795" cy="52322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800" dirty="0" smtClean="0">
                <a:latin typeface="Cambria" panose="02040503050406030204" pitchFamily="18" charset="0"/>
              </a:rPr>
              <a:t>A, B, …, Z</a:t>
            </a:r>
            <a:endParaRPr lang="en-US" sz="28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491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1.3PropositionalEquivalences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1.6Rules of Inference</Template>
  <TotalTime>0</TotalTime>
  <Words>2386</Words>
  <Application>Microsoft Office PowerPoint</Application>
  <PresentationFormat>Widescreen</PresentationFormat>
  <Paragraphs>334</Paragraphs>
  <Slides>31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2" baseType="lpstr">
      <vt:lpstr>ＭＳ Ｐゴシック</vt:lpstr>
      <vt:lpstr>Arial</vt:lpstr>
      <vt:lpstr>Calibri</vt:lpstr>
      <vt:lpstr>Cambria</vt:lpstr>
      <vt:lpstr>Cambria Math</vt:lpstr>
      <vt:lpstr>Consolas</vt:lpstr>
      <vt:lpstr>Courier New</vt:lpstr>
      <vt:lpstr>Gulim</vt:lpstr>
      <vt:lpstr>Symbol</vt:lpstr>
      <vt:lpstr>Times New Roman</vt:lpstr>
      <vt:lpstr>1.3PropositionalEquivalences</vt:lpstr>
      <vt:lpstr>6.1 The Basics of Counting</vt:lpstr>
      <vt:lpstr>Basics of Counting</vt:lpstr>
      <vt:lpstr>6.1 Basics of Counting</vt:lpstr>
      <vt:lpstr>Example</vt:lpstr>
      <vt:lpstr>Basic counting principles</vt:lpstr>
      <vt:lpstr>Basic counting principles</vt:lpstr>
      <vt:lpstr>Example</vt:lpstr>
      <vt:lpstr>Product rule (General)</vt:lpstr>
      <vt:lpstr>Example</vt:lpstr>
      <vt:lpstr>Counting functions</vt:lpstr>
      <vt:lpstr>Counting one-to-one functions</vt:lpstr>
      <vt:lpstr>Example</vt:lpstr>
      <vt:lpstr>Example</vt:lpstr>
      <vt:lpstr>Example</vt:lpstr>
      <vt:lpstr>Example</vt:lpstr>
      <vt:lpstr>Example</vt:lpstr>
      <vt:lpstr>Product rule</vt:lpstr>
      <vt:lpstr>Sum rule</vt:lpstr>
      <vt:lpstr>Sum rule</vt:lpstr>
      <vt:lpstr>Examples</vt:lpstr>
      <vt:lpstr>Inclusion-exclusion principle</vt:lpstr>
      <vt:lpstr>Example</vt:lpstr>
      <vt:lpstr>More Counting Problems</vt:lpstr>
      <vt:lpstr>Example</vt:lpstr>
      <vt:lpstr>Inclusion-exclusion principle</vt:lpstr>
      <vt:lpstr>Tree Diagrams</vt:lpstr>
      <vt:lpstr>Sometimes you may want to have the tree from left to right</vt:lpstr>
      <vt:lpstr>Example</vt:lpstr>
      <vt:lpstr>PowerPoint Presentation</vt:lpstr>
      <vt:lpstr>Example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Recursive Definitions and Structural Induction</dc:title>
  <dc:subject>Diacrete Structure</dc:subject>
  <dc:creator/>
  <cp:lastModifiedBy/>
  <cp:revision>1</cp:revision>
  <dcterms:created xsi:type="dcterms:W3CDTF">2013-09-26T11:26:00Z</dcterms:created>
  <dcterms:modified xsi:type="dcterms:W3CDTF">2018-11-20T05:31:07Z</dcterms:modified>
</cp:coreProperties>
</file>