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4852" r:id="rId1"/>
  </p:sldMasterIdLst>
  <p:notesMasterIdLst>
    <p:notesMasterId r:id="rId36"/>
  </p:notesMasterIdLst>
  <p:handoutMasterIdLst>
    <p:handoutMasterId r:id="rId37"/>
  </p:handoutMasterIdLst>
  <p:sldIdLst>
    <p:sldId id="617" r:id="rId2"/>
    <p:sldId id="618" r:id="rId3"/>
    <p:sldId id="619" r:id="rId4"/>
    <p:sldId id="620" r:id="rId5"/>
    <p:sldId id="621" r:id="rId6"/>
    <p:sldId id="655" r:id="rId7"/>
    <p:sldId id="627" r:id="rId8"/>
    <p:sldId id="628" r:id="rId9"/>
    <p:sldId id="629" r:id="rId10"/>
    <p:sldId id="630" r:id="rId11"/>
    <p:sldId id="631" r:id="rId12"/>
    <p:sldId id="632" r:id="rId13"/>
    <p:sldId id="633" r:id="rId14"/>
    <p:sldId id="634" r:id="rId15"/>
    <p:sldId id="635" r:id="rId16"/>
    <p:sldId id="656" r:id="rId17"/>
    <p:sldId id="657" r:id="rId18"/>
    <p:sldId id="658" r:id="rId19"/>
    <p:sldId id="659" r:id="rId20"/>
    <p:sldId id="660" r:id="rId21"/>
    <p:sldId id="661" r:id="rId22"/>
    <p:sldId id="636" r:id="rId23"/>
    <p:sldId id="637" r:id="rId24"/>
    <p:sldId id="640" r:id="rId25"/>
    <p:sldId id="641" r:id="rId26"/>
    <p:sldId id="642" r:id="rId27"/>
    <p:sldId id="643" r:id="rId28"/>
    <p:sldId id="662" r:id="rId29"/>
    <p:sldId id="644" r:id="rId30"/>
    <p:sldId id="645" r:id="rId31"/>
    <p:sldId id="646" r:id="rId32"/>
    <p:sldId id="647" r:id="rId33"/>
    <p:sldId id="648" r:id="rId34"/>
    <p:sldId id="663" r:id="rId35"/>
  </p:sldIdLst>
  <p:sldSz cx="12192000" cy="6858000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288" autoAdjust="0"/>
    <p:restoredTop sz="90886" autoAdjust="0"/>
  </p:normalViewPr>
  <p:slideViewPr>
    <p:cSldViewPr>
      <p:cViewPr varScale="1">
        <p:scale>
          <a:sx n="83" d="100"/>
          <a:sy n="83" d="100"/>
        </p:scale>
        <p:origin x="96" y="4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838" y="-84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36816E-B12D-4CB4-A266-AF1FBE0E7F1A}" type="datetimeFigureOut">
              <a:rPr lang="en-US" altLang="en-US"/>
              <a:pPr/>
              <a:t>10/23/2018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4124CB-47EF-4106-A264-9DEF32410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366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6000" y="514350"/>
            <a:ext cx="4572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084439-0D0F-418E-9CB5-95291BE95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173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084439-0D0F-418E-9CB5-95291BE95DF1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601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898807-53F8-4311-951D-A68038D3407F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465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3766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898807-53F8-4311-951D-A68038D3407F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465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503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fld id="{41579598-0F41-4B07-8F67-2EDCC10AE4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03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4AEE-E31E-4E03-94CD-D36D7E70D1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53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5E0E-39EB-4ED0-A1C6-A65E10F8F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82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>
              <a:defRPr sz="3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>
              <a:defRPr sz="3200">
                <a:solidFill>
                  <a:srgbClr val="FFFF00"/>
                </a:solidFill>
                <a:latin typeface="Cambria" panose="02040503050406030204" pitchFamily="18" charset="0"/>
              </a:defRPr>
            </a:lvl3pPr>
            <a:lvl4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4pPr>
            <a:lvl5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fld id="{3EA9A468-A168-48C4-B46A-E65448296B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79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00092732-E7B7-4F2D-B403-4A973E416F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32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86D3403C-B054-4D04-8D65-A571BCEA10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39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76EA9AEA-03EA-40A7-A400-7FE5056880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961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12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905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1906-11DD-4088-9FB9-64508063C9A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18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89F4-18D2-4DF8-BDD5-C2343397E9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869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1016"/>
            <a:ext cx="10515600" cy="795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2785"/>
            <a:ext cx="10515600" cy="5074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5" y="115098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5696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53" r:id="rId1"/>
    <p:sldLayoutId id="2147484854" r:id="rId2"/>
    <p:sldLayoutId id="2147484855" r:id="rId3"/>
    <p:sldLayoutId id="2147484856" r:id="rId4"/>
    <p:sldLayoutId id="2147484857" r:id="rId5"/>
    <p:sldLayoutId id="2147484858" r:id="rId6"/>
    <p:sldLayoutId id="2147484859" r:id="rId7"/>
    <p:sldLayoutId id="2147484860" r:id="rId8"/>
    <p:sldLayoutId id="2147484861" r:id="rId9"/>
    <p:sldLayoutId id="2147484862" r:id="rId10"/>
    <p:sldLayoutId id="2147484863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hcaptain.com/algebra/composition-of-functions.html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athinsight.org/image/function_machines_composed_combined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google.com/url?sa=i&amp;rct=j&amp;q=&amp;esrc=s&amp;frm=1&amp;source=images&amp;cd=&amp;cad=rja&amp;docid=JWYrr65yM2-S1M&amp;tbnid=4LcwqtiB9aX8OM:&amp;ved=0CAUQjRw&amp;url=http://en.wikipedia.org/wiki/Inverse_function&amp;ei=C1xvUtS0GIa50QWV4YGgDA&amp;bvm=bv.55123115,d.d2k&amp;psig=AFQjCNF8WdTBU-zXp-J-9Lqvm4oILGLwsg&amp;ust=138311613899316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Grp="1" noChangeArrowheads="1"/>
          </p:cNvSpPr>
          <p:nvPr>
            <p:ph type="ctrTitle"/>
          </p:nvPr>
        </p:nvSpPr>
        <p:spPr>
          <a:ln/>
        </p:spPr>
        <p:txBody>
          <a:bodyPr/>
          <a:lstStyle/>
          <a:p>
            <a:r>
              <a:rPr lang="en-US" altLang="ko-KR" b="1" dirty="0" smtClean="0">
                <a:ea typeface="Gulim" pitchFamily="34" charset="-127"/>
              </a:rPr>
              <a:t>2.3 Functions</a:t>
            </a:r>
            <a:endParaRPr lang="en-US" altLang="ko-KR" b="1" dirty="0">
              <a:ea typeface="Gulim" pitchFamily="34" charset="-127"/>
            </a:endParaRPr>
          </a:p>
        </p:txBody>
      </p:sp>
      <p:sp>
        <p:nvSpPr>
          <p:cNvPr id="801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4191000"/>
            <a:ext cx="6400800" cy="1295400"/>
          </a:xfrm>
          <a:ln/>
        </p:spPr>
        <p:txBody>
          <a:bodyPr>
            <a:normAutofit lnSpcReduction="10000"/>
          </a:bodyPr>
          <a:lstStyle/>
          <a:p>
            <a:r>
              <a:rPr lang="en-US" altLang="ko-KR" dirty="0" smtClean="0">
                <a:ea typeface="Gulim" pitchFamily="34" charset="-127"/>
                <a:cs typeface="Times New Roman" pitchFamily="18" charset="0"/>
              </a:rPr>
              <a:t>Credit: Michael P. Frank</a:t>
            </a:r>
          </a:p>
          <a:p>
            <a:r>
              <a:rPr lang="en-US" dirty="0" err="1"/>
              <a:t>Berthe</a:t>
            </a:r>
            <a:r>
              <a:rPr lang="en-US" dirty="0"/>
              <a:t> Y. </a:t>
            </a:r>
            <a:r>
              <a:rPr lang="en-US" dirty="0" err="1" smtClean="0"/>
              <a:t>Choueiry</a:t>
            </a:r>
            <a:endParaRPr lang="en-US" dirty="0" smtClean="0"/>
          </a:p>
          <a:p>
            <a:r>
              <a:rPr lang="en-US" altLang="ko-KR" dirty="0" smtClean="0">
                <a:ea typeface="Gulim" pitchFamily="34" charset="-127"/>
                <a:cs typeface="Times New Roman" pitchFamily="18" charset="0"/>
              </a:rPr>
              <a:t>Husni Al-Muhtaseb</a:t>
            </a:r>
            <a:endParaRPr lang="en-US" altLang="ko-KR" dirty="0"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79598-0F41-4B07-8F67-2EDCC10AE481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092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One-to-One Illustration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905000"/>
            <a:ext cx="8763000" cy="4114800"/>
          </a:xfrm>
          <a:ln/>
        </p:spPr>
        <p:txBody>
          <a:bodyPr/>
          <a:lstStyle/>
          <a:p>
            <a:r>
              <a:rPr lang="en-US" altLang="ko-KR" dirty="0">
                <a:ea typeface="Gulim" pitchFamily="34" charset="-127"/>
              </a:rPr>
              <a:t>Graph representations of functions that are (or not) one-to-one:</a:t>
            </a:r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2819401" y="41910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2819401" y="38100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06" name="Text Box 6"/>
          <p:cNvSpPr txBox="1">
            <a:spLocks noChangeArrowheads="1"/>
          </p:cNvSpPr>
          <p:nvPr/>
        </p:nvSpPr>
        <p:spPr bwMode="auto">
          <a:xfrm>
            <a:off x="2819401" y="35052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07" name="Text Box 7"/>
          <p:cNvSpPr txBox="1">
            <a:spLocks noChangeArrowheads="1"/>
          </p:cNvSpPr>
          <p:nvPr/>
        </p:nvSpPr>
        <p:spPr bwMode="auto">
          <a:xfrm>
            <a:off x="2819401" y="32004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08" name="Text Box 8"/>
          <p:cNvSpPr txBox="1">
            <a:spLocks noChangeArrowheads="1"/>
          </p:cNvSpPr>
          <p:nvPr/>
        </p:nvSpPr>
        <p:spPr bwMode="auto">
          <a:xfrm>
            <a:off x="3962401" y="39624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09" name="Text Box 9"/>
          <p:cNvSpPr txBox="1">
            <a:spLocks noChangeArrowheads="1"/>
          </p:cNvSpPr>
          <p:nvPr/>
        </p:nvSpPr>
        <p:spPr bwMode="auto">
          <a:xfrm>
            <a:off x="3962401" y="44196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10" name="Text Box 10"/>
          <p:cNvSpPr txBox="1">
            <a:spLocks noChangeArrowheads="1"/>
          </p:cNvSpPr>
          <p:nvPr/>
        </p:nvSpPr>
        <p:spPr bwMode="auto">
          <a:xfrm>
            <a:off x="3962401" y="35814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11" name="Text Box 11"/>
          <p:cNvSpPr txBox="1">
            <a:spLocks noChangeArrowheads="1"/>
          </p:cNvSpPr>
          <p:nvPr/>
        </p:nvSpPr>
        <p:spPr bwMode="auto">
          <a:xfrm>
            <a:off x="3962401" y="32004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12" name="Line 12"/>
          <p:cNvSpPr>
            <a:spLocks noChangeShapeType="1"/>
          </p:cNvSpPr>
          <p:nvPr/>
        </p:nvSpPr>
        <p:spPr bwMode="auto">
          <a:xfrm>
            <a:off x="2971800" y="3429000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1613" name="Line 13"/>
          <p:cNvSpPr>
            <a:spLocks noChangeShapeType="1"/>
          </p:cNvSpPr>
          <p:nvPr/>
        </p:nvSpPr>
        <p:spPr bwMode="auto">
          <a:xfrm flipV="1">
            <a:off x="2971800" y="3429000"/>
            <a:ext cx="1143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1614" name="Line 14"/>
          <p:cNvSpPr>
            <a:spLocks noChangeShapeType="1"/>
          </p:cNvSpPr>
          <p:nvPr/>
        </p:nvSpPr>
        <p:spPr bwMode="auto">
          <a:xfrm>
            <a:off x="2971800" y="4038600"/>
            <a:ext cx="1143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1615" name="Line 15"/>
          <p:cNvSpPr>
            <a:spLocks noChangeShapeType="1"/>
          </p:cNvSpPr>
          <p:nvPr/>
        </p:nvSpPr>
        <p:spPr bwMode="auto">
          <a:xfrm>
            <a:off x="2971800" y="4419600"/>
            <a:ext cx="1143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1616" name="Text Box 16"/>
          <p:cNvSpPr txBox="1">
            <a:spLocks noChangeArrowheads="1"/>
          </p:cNvSpPr>
          <p:nvPr/>
        </p:nvSpPr>
        <p:spPr bwMode="auto">
          <a:xfrm>
            <a:off x="3947197" y="4722168"/>
            <a:ext cx="3209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>
                <a:latin typeface="Cambria" panose="02040503050406030204" pitchFamily="18" charset="0"/>
              </a:rPr>
              <a:t>•</a:t>
            </a:r>
          </a:p>
        </p:txBody>
      </p:sp>
      <p:sp>
        <p:nvSpPr>
          <p:cNvPr id="281617" name="Text Box 17"/>
          <p:cNvSpPr txBox="1">
            <a:spLocks noChangeArrowheads="1"/>
          </p:cNvSpPr>
          <p:nvPr/>
        </p:nvSpPr>
        <p:spPr bwMode="auto">
          <a:xfrm>
            <a:off x="2714902" y="5024735"/>
            <a:ext cx="16631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One-to-one</a:t>
            </a:r>
          </a:p>
        </p:txBody>
      </p:sp>
      <p:sp>
        <p:nvSpPr>
          <p:cNvPr id="281618" name="Text Box 18"/>
          <p:cNvSpPr txBox="1">
            <a:spLocks noChangeArrowheads="1"/>
          </p:cNvSpPr>
          <p:nvPr/>
        </p:nvSpPr>
        <p:spPr bwMode="auto">
          <a:xfrm>
            <a:off x="5181601" y="41910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19" name="Text Box 19"/>
          <p:cNvSpPr txBox="1">
            <a:spLocks noChangeArrowheads="1"/>
          </p:cNvSpPr>
          <p:nvPr/>
        </p:nvSpPr>
        <p:spPr bwMode="auto">
          <a:xfrm>
            <a:off x="5181601" y="38862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20" name="Text Box 20"/>
          <p:cNvSpPr txBox="1">
            <a:spLocks noChangeArrowheads="1"/>
          </p:cNvSpPr>
          <p:nvPr/>
        </p:nvSpPr>
        <p:spPr bwMode="auto">
          <a:xfrm>
            <a:off x="5181601" y="35814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21" name="Text Box 21"/>
          <p:cNvSpPr txBox="1">
            <a:spLocks noChangeArrowheads="1"/>
          </p:cNvSpPr>
          <p:nvPr/>
        </p:nvSpPr>
        <p:spPr bwMode="auto">
          <a:xfrm>
            <a:off x="5181601" y="32766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22" name="Text Box 22"/>
          <p:cNvSpPr txBox="1">
            <a:spLocks noChangeArrowheads="1"/>
          </p:cNvSpPr>
          <p:nvPr/>
        </p:nvSpPr>
        <p:spPr bwMode="auto">
          <a:xfrm>
            <a:off x="6324601" y="40386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23" name="Text Box 23"/>
          <p:cNvSpPr txBox="1">
            <a:spLocks noChangeArrowheads="1"/>
          </p:cNvSpPr>
          <p:nvPr/>
        </p:nvSpPr>
        <p:spPr bwMode="auto">
          <a:xfrm>
            <a:off x="6324601" y="43434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24" name="Text Box 24"/>
          <p:cNvSpPr txBox="1">
            <a:spLocks noChangeArrowheads="1"/>
          </p:cNvSpPr>
          <p:nvPr/>
        </p:nvSpPr>
        <p:spPr bwMode="auto">
          <a:xfrm>
            <a:off x="6324601" y="36576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25" name="Text Box 25"/>
          <p:cNvSpPr txBox="1">
            <a:spLocks noChangeArrowheads="1"/>
          </p:cNvSpPr>
          <p:nvPr/>
        </p:nvSpPr>
        <p:spPr bwMode="auto">
          <a:xfrm>
            <a:off x="6324601" y="32766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26" name="Line 26"/>
          <p:cNvSpPr>
            <a:spLocks noChangeShapeType="1"/>
          </p:cNvSpPr>
          <p:nvPr/>
        </p:nvSpPr>
        <p:spPr bwMode="auto">
          <a:xfrm>
            <a:off x="5334000" y="3505200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1627" name="Line 27"/>
          <p:cNvSpPr>
            <a:spLocks noChangeShapeType="1"/>
          </p:cNvSpPr>
          <p:nvPr/>
        </p:nvSpPr>
        <p:spPr bwMode="auto">
          <a:xfrm flipV="1">
            <a:off x="5334000" y="3505200"/>
            <a:ext cx="1143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1628" name="Line 28"/>
          <p:cNvSpPr>
            <a:spLocks noChangeShapeType="1"/>
          </p:cNvSpPr>
          <p:nvPr/>
        </p:nvSpPr>
        <p:spPr bwMode="auto">
          <a:xfrm flipV="1">
            <a:off x="5334000" y="3505200"/>
            <a:ext cx="1143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1629" name="Line 29"/>
          <p:cNvSpPr>
            <a:spLocks noChangeShapeType="1"/>
          </p:cNvSpPr>
          <p:nvPr/>
        </p:nvSpPr>
        <p:spPr bwMode="auto">
          <a:xfrm>
            <a:off x="5334000" y="4419600"/>
            <a:ext cx="1143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1630" name="Text Box 30"/>
          <p:cNvSpPr txBox="1">
            <a:spLocks noChangeArrowheads="1"/>
          </p:cNvSpPr>
          <p:nvPr/>
        </p:nvSpPr>
        <p:spPr bwMode="auto">
          <a:xfrm>
            <a:off x="6309397" y="4645968"/>
            <a:ext cx="3209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>
                <a:latin typeface="Cambria" panose="02040503050406030204" pitchFamily="18" charset="0"/>
              </a:rPr>
              <a:t>•</a:t>
            </a:r>
          </a:p>
        </p:txBody>
      </p:sp>
      <p:sp>
        <p:nvSpPr>
          <p:cNvPr id="281631" name="Text Box 31"/>
          <p:cNvSpPr txBox="1">
            <a:spLocks noChangeArrowheads="1"/>
          </p:cNvSpPr>
          <p:nvPr/>
        </p:nvSpPr>
        <p:spPr bwMode="auto">
          <a:xfrm>
            <a:off x="4851524" y="5026969"/>
            <a:ext cx="22397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>
                <a:latin typeface="Cambria" panose="02040503050406030204" pitchFamily="18" charset="0"/>
              </a:rPr>
              <a:t>Not one-to-one</a:t>
            </a:r>
          </a:p>
        </p:txBody>
      </p:sp>
      <p:sp>
        <p:nvSpPr>
          <p:cNvPr id="281632" name="Text Box 32"/>
          <p:cNvSpPr txBox="1">
            <a:spLocks noChangeArrowheads="1"/>
          </p:cNvSpPr>
          <p:nvPr/>
        </p:nvSpPr>
        <p:spPr bwMode="auto">
          <a:xfrm>
            <a:off x="7848601" y="43434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33" name="Text Box 33"/>
          <p:cNvSpPr txBox="1">
            <a:spLocks noChangeArrowheads="1"/>
          </p:cNvSpPr>
          <p:nvPr/>
        </p:nvSpPr>
        <p:spPr bwMode="auto">
          <a:xfrm>
            <a:off x="7848601" y="40386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34" name="Text Box 34"/>
          <p:cNvSpPr txBox="1">
            <a:spLocks noChangeArrowheads="1"/>
          </p:cNvSpPr>
          <p:nvPr/>
        </p:nvSpPr>
        <p:spPr bwMode="auto">
          <a:xfrm>
            <a:off x="7848601" y="37338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35" name="Text Box 35"/>
          <p:cNvSpPr txBox="1">
            <a:spLocks noChangeArrowheads="1"/>
          </p:cNvSpPr>
          <p:nvPr/>
        </p:nvSpPr>
        <p:spPr bwMode="auto">
          <a:xfrm>
            <a:off x="7848601" y="34290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36" name="Text Box 36"/>
          <p:cNvSpPr txBox="1">
            <a:spLocks noChangeArrowheads="1"/>
          </p:cNvSpPr>
          <p:nvPr/>
        </p:nvSpPr>
        <p:spPr bwMode="auto">
          <a:xfrm>
            <a:off x="8991601" y="41910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37" name="Text Box 37"/>
          <p:cNvSpPr txBox="1">
            <a:spLocks noChangeArrowheads="1"/>
          </p:cNvSpPr>
          <p:nvPr/>
        </p:nvSpPr>
        <p:spPr bwMode="auto">
          <a:xfrm>
            <a:off x="8976397" y="4493568"/>
            <a:ext cx="3209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>
                <a:latin typeface="Cambria" panose="02040503050406030204" pitchFamily="18" charset="0"/>
              </a:rPr>
              <a:t>•</a:t>
            </a:r>
          </a:p>
        </p:txBody>
      </p:sp>
      <p:sp>
        <p:nvSpPr>
          <p:cNvPr id="281638" name="Text Box 38"/>
          <p:cNvSpPr txBox="1">
            <a:spLocks noChangeArrowheads="1"/>
          </p:cNvSpPr>
          <p:nvPr/>
        </p:nvSpPr>
        <p:spPr bwMode="auto">
          <a:xfrm>
            <a:off x="8991601" y="38100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39" name="Text Box 39"/>
          <p:cNvSpPr txBox="1">
            <a:spLocks noChangeArrowheads="1"/>
          </p:cNvSpPr>
          <p:nvPr/>
        </p:nvSpPr>
        <p:spPr bwMode="auto">
          <a:xfrm>
            <a:off x="8991601" y="34290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1640" name="Line 40"/>
          <p:cNvSpPr>
            <a:spLocks noChangeShapeType="1"/>
          </p:cNvSpPr>
          <p:nvPr/>
        </p:nvSpPr>
        <p:spPr bwMode="auto">
          <a:xfrm>
            <a:off x="8001000" y="3657600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1641" name="Line 41"/>
          <p:cNvSpPr>
            <a:spLocks noChangeShapeType="1"/>
          </p:cNvSpPr>
          <p:nvPr/>
        </p:nvSpPr>
        <p:spPr bwMode="auto">
          <a:xfrm flipV="1">
            <a:off x="8001000" y="3657600"/>
            <a:ext cx="1143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1642" name="Line 42"/>
          <p:cNvSpPr>
            <a:spLocks noChangeShapeType="1"/>
          </p:cNvSpPr>
          <p:nvPr/>
        </p:nvSpPr>
        <p:spPr bwMode="auto">
          <a:xfrm>
            <a:off x="8001000" y="4267200"/>
            <a:ext cx="1143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1643" name="Line 43"/>
          <p:cNvSpPr>
            <a:spLocks noChangeShapeType="1"/>
          </p:cNvSpPr>
          <p:nvPr/>
        </p:nvSpPr>
        <p:spPr bwMode="auto">
          <a:xfrm>
            <a:off x="8001000" y="4572000"/>
            <a:ext cx="1143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81644" name="Text Box 44"/>
          <p:cNvSpPr txBox="1">
            <a:spLocks noChangeArrowheads="1"/>
          </p:cNvSpPr>
          <p:nvPr/>
        </p:nvSpPr>
        <p:spPr bwMode="auto">
          <a:xfrm>
            <a:off x="8976397" y="4798368"/>
            <a:ext cx="3209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>
                <a:latin typeface="Cambria" panose="02040503050406030204" pitchFamily="18" charset="0"/>
              </a:rPr>
              <a:t>•</a:t>
            </a:r>
          </a:p>
        </p:txBody>
      </p:sp>
      <p:sp>
        <p:nvSpPr>
          <p:cNvPr id="281645" name="Text Box 45"/>
          <p:cNvSpPr txBox="1">
            <a:spLocks noChangeArrowheads="1"/>
          </p:cNvSpPr>
          <p:nvPr/>
        </p:nvSpPr>
        <p:spPr bwMode="auto">
          <a:xfrm>
            <a:off x="7824378" y="4994703"/>
            <a:ext cx="163435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Not even a </a:t>
            </a:r>
            <a:br>
              <a:rPr lang="en-US" altLang="en-US" dirty="0">
                <a:latin typeface="Cambria" panose="02040503050406030204" pitchFamily="18" charset="0"/>
              </a:rPr>
            </a:br>
            <a:r>
              <a:rPr lang="en-US" altLang="en-US" dirty="0">
                <a:latin typeface="Cambria" panose="02040503050406030204" pitchFamily="18" charset="0"/>
              </a:rPr>
              <a:t>function!</a:t>
            </a:r>
          </a:p>
        </p:txBody>
      </p:sp>
      <p:sp>
        <p:nvSpPr>
          <p:cNvPr id="281646" name="Line 46"/>
          <p:cNvSpPr>
            <a:spLocks noChangeShapeType="1"/>
          </p:cNvSpPr>
          <p:nvPr/>
        </p:nvSpPr>
        <p:spPr bwMode="auto">
          <a:xfrm>
            <a:off x="8001000" y="4267200"/>
            <a:ext cx="1143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127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1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1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1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1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1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1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mph" presetSubtype="6" accel="500" decel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22" dur="2000" fill="hold"/>
                                        <p:tgtEl>
                                          <p:spTgt spid="2816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28164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7" presetClass="emph" presetSubtype="6" accel="500" decel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25" dur="2000" fill="hold"/>
                                        <p:tgtEl>
                                          <p:spTgt spid="28164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28164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17" grpId="0"/>
      <p:bldP spid="281631" grpId="0"/>
      <p:bldP spid="281642" grpId="0" animBg="1"/>
      <p:bldP spid="281645" grpId="0"/>
      <p:bldP spid="28164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Autofit/>
          </a:bodyPr>
          <a:lstStyle/>
          <a:p>
            <a:r>
              <a:rPr lang="en-US" altLang="ko-KR" sz="3200" dirty="0">
                <a:ea typeface="Gulim" pitchFamily="34" charset="-127"/>
              </a:rPr>
              <a:t>strictly </a:t>
            </a:r>
            <a:r>
              <a:rPr lang="en-US" altLang="ko-KR" sz="3200" dirty="0" smtClean="0">
                <a:ea typeface="Gulim" pitchFamily="34" charset="-127"/>
              </a:rPr>
              <a:t>increasing and </a:t>
            </a:r>
            <a:r>
              <a:rPr lang="en-US" altLang="ko-KR" sz="3200" dirty="0">
                <a:ea typeface="Gulim" pitchFamily="34" charset="-127"/>
              </a:rPr>
              <a:t>strictly decreasing </a:t>
            </a:r>
            <a:r>
              <a:rPr lang="en-US" altLang="ko-KR" sz="3200" dirty="0" smtClean="0">
                <a:ea typeface="Gulim" pitchFamily="34" charset="-127"/>
              </a:rPr>
              <a:t>functions are 1-1</a:t>
            </a:r>
            <a:endParaRPr lang="en-US" altLang="ko-KR" sz="3200" dirty="0">
              <a:ea typeface="Gulim" pitchFamily="34" charset="-127"/>
            </a:endParaRPr>
          </a:p>
        </p:txBody>
      </p:sp>
      <p:sp>
        <p:nvSpPr>
          <p:cNvPr id="28262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457043"/>
            <a:ext cx="8839200" cy="4267200"/>
          </a:xfrm>
          <a:ln/>
        </p:spPr>
        <p:txBody>
          <a:bodyPr>
            <a:normAutofit fontScale="92500"/>
          </a:bodyPr>
          <a:lstStyle/>
          <a:p>
            <a:r>
              <a:rPr lang="en-US" altLang="ko-KR" dirty="0">
                <a:ea typeface="Gulim" pitchFamily="34" charset="-127"/>
              </a:rPr>
              <a:t>Definitions (for functions </a:t>
            </a:r>
            <a:r>
              <a:rPr lang="en-US" altLang="ko-KR" i="1" dirty="0" smtClean="0">
                <a:ea typeface="Gulim" pitchFamily="34" charset="-127"/>
              </a:rPr>
              <a:t>f</a:t>
            </a:r>
            <a:r>
              <a:rPr lang="en-US" altLang="ko-KR" dirty="0" smtClean="0">
                <a:ea typeface="Gulim" pitchFamily="34" charset="-127"/>
              </a:rPr>
              <a:t> over </a:t>
            </a:r>
            <a:r>
              <a:rPr lang="en-US" altLang="ko-KR" dirty="0">
                <a:ea typeface="Gulim" pitchFamily="34" charset="-127"/>
              </a:rPr>
              <a:t>numbers):</a:t>
            </a:r>
          </a:p>
          <a:p>
            <a:pPr lvl="1"/>
            <a:r>
              <a:rPr lang="en-US" altLang="ko-KR" i="1" dirty="0">
                <a:ea typeface="Gulim" pitchFamily="34" charset="-127"/>
              </a:rPr>
              <a:t>f</a:t>
            </a:r>
            <a:r>
              <a:rPr lang="en-US" altLang="ko-KR" dirty="0">
                <a:ea typeface="Gulim" pitchFamily="34" charset="-127"/>
              </a:rPr>
              <a:t> is </a:t>
            </a:r>
            <a:r>
              <a:rPr lang="en-US" altLang="ko-KR" i="1" dirty="0">
                <a:ea typeface="Gulim" pitchFamily="34" charset="-127"/>
              </a:rPr>
              <a:t>strictly</a:t>
            </a:r>
            <a:r>
              <a:rPr lang="en-US" altLang="ko-KR" dirty="0">
                <a:ea typeface="Gulim" pitchFamily="34" charset="-127"/>
              </a:rPr>
              <a:t> </a:t>
            </a:r>
            <a:r>
              <a:rPr lang="en-US" altLang="ko-KR" i="1" dirty="0" smtClean="0">
                <a:ea typeface="Gulim" pitchFamily="34" charset="-127"/>
              </a:rPr>
              <a:t>increasing</a:t>
            </a:r>
            <a:r>
              <a:rPr lang="en-US" altLang="ko-KR" dirty="0" smtClean="0">
                <a:ea typeface="Gulim" pitchFamily="34" charset="-127"/>
              </a:rPr>
              <a:t> </a:t>
            </a:r>
            <a:br>
              <a:rPr lang="en-US" altLang="ko-KR" dirty="0" smtClean="0">
                <a:ea typeface="Gulim" pitchFamily="34" charset="-127"/>
              </a:rPr>
            </a:br>
            <a:r>
              <a:rPr lang="en-US" altLang="ko-KR" dirty="0" err="1" smtClean="0">
                <a:solidFill>
                  <a:srgbClr val="FFFF00"/>
                </a:solidFill>
                <a:ea typeface="Gulim" pitchFamily="34" charset="-127"/>
              </a:rPr>
              <a:t>iff</a:t>
            </a:r>
            <a:r>
              <a:rPr lang="en-US" altLang="ko-KR" dirty="0" smtClean="0">
                <a:solidFill>
                  <a:srgbClr val="FFFF00"/>
                </a:solidFill>
                <a:ea typeface="Gulim" pitchFamily="34" charset="-127"/>
              </a:rPr>
              <a:t> </a:t>
            </a:r>
            <a:r>
              <a:rPr lang="en-US" altLang="ko-KR" i="1" dirty="0" smtClean="0">
                <a:solidFill>
                  <a:srgbClr val="FFFF00"/>
                </a:solidFill>
                <a:ea typeface="Gulim" pitchFamily="34" charset="-127"/>
              </a:rPr>
              <a:t>x </a:t>
            </a:r>
            <a:r>
              <a:rPr lang="en-US" altLang="ko-KR" dirty="0" smtClean="0">
                <a:solidFill>
                  <a:srgbClr val="FFFF00"/>
                </a:solidFill>
                <a:ea typeface="Gulim" pitchFamily="34" charset="-127"/>
              </a:rPr>
              <a:t>&gt;</a:t>
            </a:r>
            <a:r>
              <a:rPr lang="en-US" altLang="ko-KR" i="1" dirty="0" smtClean="0">
                <a:solidFill>
                  <a:srgbClr val="FFFF00"/>
                </a:solidFill>
                <a:ea typeface="Gulim" pitchFamily="34" charset="-127"/>
              </a:rPr>
              <a:t> y </a:t>
            </a:r>
            <a:r>
              <a:rPr lang="en-US" altLang="ko-KR" dirty="0">
                <a:solidFill>
                  <a:srgbClr val="FFFF00"/>
                </a:solidFill>
                <a:ea typeface="Gulim" pitchFamily="34" charset="-127"/>
                <a:sym typeface="Symbol" pitchFamily="18" charset="2"/>
              </a:rPr>
              <a:t> </a:t>
            </a:r>
            <a:r>
              <a:rPr lang="en-US" altLang="ko-KR" i="1" dirty="0" smtClean="0">
                <a:solidFill>
                  <a:srgbClr val="FFFF00"/>
                </a:solidFill>
                <a:ea typeface="Gulim" pitchFamily="34" charset="-127"/>
                <a:sym typeface="Symbol" pitchFamily="18" charset="2"/>
              </a:rPr>
              <a:t>f </a:t>
            </a:r>
            <a:r>
              <a:rPr lang="en-US" altLang="ko-KR" dirty="0" smtClean="0">
                <a:solidFill>
                  <a:srgbClr val="FFFF00"/>
                </a:solidFill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i="1" dirty="0">
                <a:solidFill>
                  <a:srgbClr val="FFFF00"/>
                </a:solidFill>
                <a:ea typeface="Gulim" pitchFamily="34" charset="-127"/>
              </a:rPr>
              <a:t>x</a:t>
            </a:r>
            <a:r>
              <a:rPr lang="en-US" altLang="ko-KR" dirty="0" smtClean="0">
                <a:solidFill>
                  <a:srgbClr val="FFFF00"/>
                </a:solidFill>
                <a:ea typeface="Gulim" pitchFamily="34" charset="-127"/>
              </a:rPr>
              <a:t>)</a:t>
            </a:r>
            <a:r>
              <a:rPr lang="en-US" altLang="ko-KR" i="1" dirty="0" smtClean="0">
                <a:solidFill>
                  <a:srgbClr val="FFFF00"/>
                </a:solidFill>
                <a:ea typeface="Gulim" pitchFamily="34" charset="-127"/>
              </a:rPr>
              <a:t> </a:t>
            </a:r>
            <a:r>
              <a:rPr lang="en-US" altLang="ko-KR" dirty="0" smtClean="0">
                <a:solidFill>
                  <a:srgbClr val="FFFF00"/>
                </a:solidFill>
                <a:ea typeface="Gulim" pitchFamily="34" charset="-127"/>
              </a:rPr>
              <a:t>&gt;</a:t>
            </a:r>
            <a:r>
              <a:rPr lang="en-US" altLang="ko-KR" i="1" dirty="0" smtClean="0">
                <a:solidFill>
                  <a:srgbClr val="FFFF00"/>
                </a:solidFill>
                <a:ea typeface="Gulim" pitchFamily="34" charset="-127"/>
              </a:rPr>
              <a:t> </a:t>
            </a:r>
            <a:r>
              <a:rPr lang="en-US" altLang="ko-KR" i="1" dirty="0">
                <a:solidFill>
                  <a:srgbClr val="FFFF00"/>
                </a:solidFill>
                <a:ea typeface="Gulim" pitchFamily="34" charset="-127"/>
                <a:sym typeface="Symbol" pitchFamily="18" charset="2"/>
              </a:rPr>
              <a:t>f </a:t>
            </a:r>
            <a:r>
              <a:rPr lang="en-US" altLang="ko-KR" dirty="0" smtClean="0">
                <a:solidFill>
                  <a:srgbClr val="FFFF00"/>
                </a:solidFill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i="1" dirty="0" smtClean="0">
                <a:solidFill>
                  <a:srgbClr val="FFFF00"/>
                </a:solidFill>
                <a:ea typeface="Gulim" pitchFamily="34" charset="-127"/>
              </a:rPr>
              <a:t>y</a:t>
            </a:r>
            <a:r>
              <a:rPr lang="en-US" altLang="ko-KR" dirty="0">
                <a:solidFill>
                  <a:srgbClr val="FFFF00"/>
                </a:solidFill>
                <a:ea typeface="Gulim" pitchFamily="34" charset="-127"/>
              </a:rPr>
              <a:t>)</a:t>
            </a:r>
            <a:r>
              <a:rPr lang="en-US" altLang="ko-KR" i="1" dirty="0">
                <a:solidFill>
                  <a:srgbClr val="FFFF00"/>
                </a:solidFill>
                <a:ea typeface="Gulim" pitchFamily="34" charset="-127"/>
              </a:rPr>
              <a:t> </a:t>
            </a:r>
            <a:r>
              <a:rPr lang="en-US" altLang="ko-KR" dirty="0">
                <a:solidFill>
                  <a:srgbClr val="FFFF00"/>
                </a:solidFill>
                <a:ea typeface="Gulim" pitchFamily="34" charset="-127"/>
              </a:rPr>
              <a:t>for all </a:t>
            </a:r>
            <a:r>
              <a:rPr lang="en-US" altLang="ko-KR" i="1" dirty="0" smtClean="0">
                <a:solidFill>
                  <a:srgbClr val="FFFF00"/>
                </a:solidFill>
                <a:ea typeface="Gulim" pitchFamily="34" charset="-127"/>
              </a:rPr>
              <a:t>x, y</a:t>
            </a:r>
            <a:r>
              <a:rPr lang="en-US" altLang="ko-KR" dirty="0" smtClean="0">
                <a:solidFill>
                  <a:srgbClr val="FFFF00"/>
                </a:solidFill>
                <a:ea typeface="Gulim" pitchFamily="34" charset="-127"/>
              </a:rPr>
              <a:t> </a:t>
            </a:r>
            <a:r>
              <a:rPr lang="en-US" altLang="ko-KR" dirty="0">
                <a:solidFill>
                  <a:srgbClr val="FFFF00"/>
                </a:solidFill>
                <a:ea typeface="Gulim" pitchFamily="34" charset="-127"/>
              </a:rPr>
              <a:t>in domain;</a:t>
            </a:r>
          </a:p>
          <a:p>
            <a:pPr lvl="1"/>
            <a:r>
              <a:rPr lang="en-US" altLang="ko-KR" i="1" dirty="0">
                <a:ea typeface="Gulim" pitchFamily="34" charset="-127"/>
              </a:rPr>
              <a:t>f</a:t>
            </a:r>
            <a:r>
              <a:rPr lang="en-US" altLang="ko-KR" dirty="0">
                <a:ea typeface="Gulim" pitchFamily="34" charset="-127"/>
              </a:rPr>
              <a:t> is </a:t>
            </a:r>
            <a:r>
              <a:rPr lang="en-US" altLang="ko-KR" i="1" dirty="0">
                <a:ea typeface="Gulim" pitchFamily="34" charset="-127"/>
              </a:rPr>
              <a:t>strictly</a:t>
            </a:r>
            <a:r>
              <a:rPr lang="en-US" altLang="ko-KR" dirty="0">
                <a:ea typeface="Gulim" pitchFamily="34" charset="-127"/>
              </a:rPr>
              <a:t> </a:t>
            </a:r>
            <a:r>
              <a:rPr lang="en-US" altLang="ko-KR" i="1" dirty="0" smtClean="0">
                <a:ea typeface="Gulim" pitchFamily="34" charset="-127"/>
              </a:rPr>
              <a:t>decreasing</a:t>
            </a:r>
            <a:r>
              <a:rPr lang="en-US" altLang="ko-KR" dirty="0" smtClean="0">
                <a:ea typeface="Gulim" pitchFamily="34" charset="-127"/>
              </a:rPr>
              <a:t> </a:t>
            </a:r>
            <a:br>
              <a:rPr lang="en-US" altLang="ko-KR" dirty="0" smtClean="0">
                <a:ea typeface="Gulim" pitchFamily="34" charset="-127"/>
              </a:rPr>
            </a:br>
            <a:r>
              <a:rPr lang="en-US" altLang="ko-KR" dirty="0" err="1" smtClean="0">
                <a:solidFill>
                  <a:srgbClr val="FFFF00"/>
                </a:solidFill>
                <a:ea typeface="Gulim" pitchFamily="34" charset="-127"/>
              </a:rPr>
              <a:t>iff</a:t>
            </a:r>
            <a:r>
              <a:rPr lang="en-US" altLang="ko-KR" dirty="0" smtClean="0">
                <a:solidFill>
                  <a:srgbClr val="FFFF00"/>
                </a:solidFill>
                <a:ea typeface="Gulim" pitchFamily="34" charset="-127"/>
              </a:rPr>
              <a:t> </a:t>
            </a:r>
            <a:r>
              <a:rPr lang="en-US" altLang="ko-KR" i="1" dirty="0" smtClean="0">
                <a:solidFill>
                  <a:srgbClr val="FFFF00"/>
                </a:solidFill>
                <a:ea typeface="Gulim" pitchFamily="34" charset="-127"/>
              </a:rPr>
              <a:t>x </a:t>
            </a:r>
            <a:r>
              <a:rPr lang="en-US" altLang="ko-KR" dirty="0" smtClean="0">
                <a:solidFill>
                  <a:srgbClr val="FFFF00"/>
                </a:solidFill>
                <a:ea typeface="Gulim" pitchFamily="34" charset="-127"/>
              </a:rPr>
              <a:t>&gt;</a:t>
            </a:r>
            <a:r>
              <a:rPr lang="en-US" altLang="ko-KR" i="1" dirty="0" smtClean="0">
                <a:solidFill>
                  <a:srgbClr val="FFFF00"/>
                </a:solidFill>
                <a:ea typeface="Gulim" pitchFamily="34" charset="-127"/>
              </a:rPr>
              <a:t> y </a:t>
            </a:r>
            <a:r>
              <a:rPr lang="en-US" altLang="ko-KR" dirty="0">
                <a:solidFill>
                  <a:srgbClr val="FFFF00"/>
                </a:solidFill>
                <a:ea typeface="Gulim" pitchFamily="34" charset="-127"/>
                <a:sym typeface="Symbol" pitchFamily="18" charset="2"/>
              </a:rPr>
              <a:t> </a:t>
            </a:r>
            <a:r>
              <a:rPr lang="en-US" altLang="ko-KR" i="1" dirty="0" smtClean="0">
                <a:solidFill>
                  <a:srgbClr val="FFFF00"/>
                </a:solidFill>
                <a:ea typeface="Gulim" pitchFamily="34" charset="-127"/>
                <a:sym typeface="Symbol" pitchFamily="18" charset="2"/>
              </a:rPr>
              <a:t>f </a:t>
            </a:r>
            <a:r>
              <a:rPr lang="en-US" altLang="ko-KR" dirty="0" smtClean="0">
                <a:solidFill>
                  <a:srgbClr val="FFFF00"/>
                </a:solidFill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i="1" dirty="0">
                <a:solidFill>
                  <a:srgbClr val="FFFF00"/>
                </a:solidFill>
                <a:ea typeface="Gulim" pitchFamily="34" charset="-127"/>
              </a:rPr>
              <a:t>x</a:t>
            </a:r>
            <a:r>
              <a:rPr lang="en-US" altLang="ko-KR" dirty="0" smtClean="0">
                <a:solidFill>
                  <a:srgbClr val="FFFF00"/>
                </a:solidFill>
                <a:ea typeface="Gulim" pitchFamily="34" charset="-127"/>
              </a:rPr>
              <a:t>)</a:t>
            </a:r>
            <a:r>
              <a:rPr lang="en-US" altLang="ko-KR" i="1" dirty="0" smtClean="0">
                <a:solidFill>
                  <a:srgbClr val="FFFF00"/>
                </a:solidFill>
                <a:ea typeface="Gulim" pitchFamily="34" charset="-127"/>
              </a:rPr>
              <a:t> </a:t>
            </a:r>
            <a:r>
              <a:rPr lang="en-US" altLang="ko-KR" dirty="0" smtClean="0">
                <a:solidFill>
                  <a:srgbClr val="FFFF00"/>
                </a:solidFill>
                <a:ea typeface="Gulim" pitchFamily="34" charset="-127"/>
              </a:rPr>
              <a:t>&lt;</a:t>
            </a:r>
            <a:r>
              <a:rPr lang="en-US" altLang="ko-KR" i="1" dirty="0" smtClean="0">
                <a:solidFill>
                  <a:srgbClr val="FFFF00"/>
                </a:solidFill>
                <a:ea typeface="Gulim" pitchFamily="34" charset="-127"/>
              </a:rPr>
              <a:t> </a:t>
            </a:r>
            <a:r>
              <a:rPr lang="en-US" altLang="ko-KR" i="1" dirty="0">
                <a:solidFill>
                  <a:srgbClr val="FFFF00"/>
                </a:solidFill>
                <a:ea typeface="Gulim" pitchFamily="34" charset="-127"/>
                <a:sym typeface="Symbol" pitchFamily="18" charset="2"/>
              </a:rPr>
              <a:t>f </a:t>
            </a:r>
            <a:r>
              <a:rPr lang="en-US" altLang="ko-KR" dirty="0" smtClean="0">
                <a:solidFill>
                  <a:srgbClr val="FFFF00"/>
                </a:solidFill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i="1" dirty="0" smtClean="0">
                <a:solidFill>
                  <a:srgbClr val="FFFF00"/>
                </a:solidFill>
                <a:ea typeface="Gulim" pitchFamily="34" charset="-127"/>
              </a:rPr>
              <a:t>y</a:t>
            </a:r>
            <a:r>
              <a:rPr lang="en-US" altLang="ko-KR" dirty="0">
                <a:solidFill>
                  <a:srgbClr val="FFFF00"/>
                </a:solidFill>
                <a:ea typeface="Gulim" pitchFamily="34" charset="-127"/>
              </a:rPr>
              <a:t>)</a:t>
            </a:r>
            <a:r>
              <a:rPr lang="en-US" altLang="ko-KR" i="1" dirty="0">
                <a:solidFill>
                  <a:srgbClr val="FFFF00"/>
                </a:solidFill>
                <a:ea typeface="Gulim" pitchFamily="34" charset="-127"/>
              </a:rPr>
              <a:t> </a:t>
            </a:r>
            <a:r>
              <a:rPr lang="en-US" altLang="ko-KR" dirty="0">
                <a:solidFill>
                  <a:srgbClr val="FFFF00"/>
                </a:solidFill>
                <a:ea typeface="Gulim" pitchFamily="34" charset="-127"/>
              </a:rPr>
              <a:t>for all </a:t>
            </a:r>
            <a:r>
              <a:rPr lang="en-US" altLang="ko-KR" i="1" dirty="0" smtClean="0">
                <a:solidFill>
                  <a:srgbClr val="FFFF00"/>
                </a:solidFill>
                <a:ea typeface="Gulim" pitchFamily="34" charset="-127"/>
              </a:rPr>
              <a:t>x, y</a:t>
            </a:r>
            <a:r>
              <a:rPr lang="en-US" altLang="ko-KR" dirty="0" smtClean="0">
                <a:solidFill>
                  <a:srgbClr val="FFFF00"/>
                </a:solidFill>
                <a:ea typeface="Gulim" pitchFamily="34" charset="-127"/>
              </a:rPr>
              <a:t> </a:t>
            </a:r>
            <a:r>
              <a:rPr lang="en-US" altLang="ko-KR" dirty="0">
                <a:solidFill>
                  <a:srgbClr val="FFFF00"/>
                </a:solidFill>
                <a:ea typeface="Gulim" pitchFamily="34" charset="-127"/>
              </a:rPr>
              <a:t>in domain;</a:t>
            </a:r>
          </a:p>
          <a:p>
            <a:r>
              <a:rPr lang="en-US" altLang="ko-KR" dirty="0">
                <a:solidFill>
                  <a:schemeClr val="tx1"/>
                </a:solidFill>
                <a:ea typeface="Gulim" pitchFamily="34" charset="-127"/>
              </a:rPr>
              <a:t>If </a:t>
            </a:r>
            <a:r>
              <a:rPr lang="en-US" altLang="ko-KR" i="1" dirty="0">
                <a:solidFill>
                  <a:schemeClr val="tx1"/>
                </a:solidFill>
                <a:ea typeface="Gulim" pitchFamily="34" charset="-127"/>
              </a:rPr>
              <a:t>f</a:t>
            </a:r>
            <a:r>
              <a:rPr lang="en-US" altLang="ko-KR" dirty="0">
                <a:solidFill>
                  <a:schemeClr val="tx1"/>
                </a:solidFill>
                <a:ea typeface="Gulim" pitchFamily="34" charset="-127"/>
              </a:rPr>
              <a:t> is either strictly increasing or strictly </a:t>
            </a:r>
            <a:r>
              <a:rPr lang="en-US" altLang="ko-KR" dirty="0" smtClean="0">
                <a:solidFill>
                  <a:schemeClr val="tx1"/>
                </a:solidFill>
                <a:ea typeface="Gulim" pitchFamily="34" charset="-127"/>
              </a:rPr>
              <a:t>decreasing, then </a:t>
            </a:r>
            <a:r>
              <a:rPr lang="en-US" altLang="ko-KR" i="1" dirty="0">
                <a:solidFill>
                  <a:schemeClr val="tx1"/>
                </a:solidFill>
                <a:ea typeface="Gulim" pitchFamily="34" charset="-127"/>
              </a:rPr>
              <a:t>f</a:t>
            </a:r>
            <a:r>
              <a:rPr lang="en-US" altLang="ko-KR" dirty="0">
                <a:solidFill>
                  <a:schemeClr val="tx1"/>
                </a:solidFill>
                <a:ea typeface="Gulim" pitchFamily="34" charset="-127"/>
              </a:rPr>
              <a:t> is one-to-one. </a:t>
            </a:r>
          </a:p>
          <a:p>
            <a:pPr lvl="1"/>
            <a:r>
              <a:rPr lang="en-US" altLang="ko-KR" i="1" dirty="0">
                <a:solidFill>
                  <a:srgbClr val="FFFF00"/>
                </a:solidFill>
                <a:ea typeface="Gulim" pitchFamily="34" charset="-127"/>
              </a:rPr>
              <a:t>e.g.</a:t>
            </a:r>
            <a:r>
              <a:rPr lang="en-US" altLang="ko-KR" dirty="0">
                <a:solidFill>
                  <a:srgbClr val="FFFF00"/>
                </a:solidFill>
                <a:ea typeface="Gulim" pitchFamily="34" charset="-127"/>
              </a:rPr>
              <a:t> </a:t>
            </a:r>
            <a:r>
              <a:rPr lang="en-US" altLang="ko-KR" i="1" dirty="0" smtClean="0">
                <a:solidFill>
                  <a:srgbClr val="FFFF00"/>
                </a:solidFill>
                <a:ea typeface="Gulim" pitchFamily="34" charset="-127"/>
              </a:rPr>
              <a:t>f</a:t>
            </a:r>
            <a:r>
              <a:rPr lang="ar-SA" altLang="ko-KR" i="1" dirty="0" smtClean="0">
                <a:solidFill>
                  <a:srgbClr val="FFFF00"/>
                </a:solidFill>
                <a:ea typeface="Gulim" pitchFamily="34" charset="-127"/>
              </a:rPr>
              <a:t> </a:t>
            </a:r>
            <a:r>
              <a:rPr lang="en-US" altLang="ko-KR" dirty="0" smtClean="0">
                <a:solidFill>
                  <a:srgbClr val="FFFF00"/>
                </a:solidFill>
                <a:ea typeface="Gulim" pitchFamily="34" charset="-127"/>
              </a:rPr>
              <a:t>(</a:t>
            </a:r>
            <a:r>
              <a:rPr lang="en-US" altLang="ko-KR" i="1" dirty="0">
                <a:solidFill>
                  <a:srgbClr val="FFFF00"/>
                </a:solidFill>
                <a:ea typeface="Gulim" pitchFamily="34" charset="-127"/>
              </a:rPr>
              <a:t>x</a:t>
            </a:r>
            <a:r>
              <a:rPr lang="en-US" altLang="ko-KR" dirty="0" smtClean="0">
                <a:solidFill>
                  <a:srgbClr val="FFFF00"/>
                </a:solidFill>
                <a:ea typeface="Gulim" pitchFamily="34" charset="-127"/>
              </a:rPr>
              <a:t>)</a:t>
            </a:r>
            <a:r>
              <a:rPr lang="en-US" altLang="ko-KR" i="1" dirty="0" smtClean="0">
                <a:solidFill>
                  <a:srgbClr val="FFFF00"/>
                </a:solidFill>
                <a:ea typeface="Gulim" pitchFamily="34" charset="-127"/>
              </a:rPr>
              <a:t> </a:t>
            </a:r>
            <a:r>
              <a:rPr lang="en-US" altLang="ko-KR" dirty="0" smtClean="0">
                <a:solidFill>
                  <a:srgbClr val="FFFF00"/>
                </a:solidFill>
                <a:ea typeface="Gulim" pitchFamily="34" charset="-127"/>
              </a:rPr>
              <a:t>=</a:t>
            </a:r>
            <a:r>
              <a:rPr lang="en-US" altLang="ko-KR" i="1" dirty="0" smtClean="0">
                <a:solidFill>
                  <a:srgbClr val="FFFF00"/>
                </a:solidFill>
                <a:ea typeface="Gulim" pitchFamily="34" charset="-127"/>
              </a:rPr>
              <a:t> x</a:t>
            </a:r>
            <a:r>
              <a:rPr lang="en-US" altLang="ko-KR" baseline="30000" dirty="0" smtClean="0">
                <a:solidFill>
                  <a:srgbClr val="FFFF00"/>
                </a:solidFill>
                <a:ea typeface="Gulim" pitchFamily="34" charset="-127"/>
              </a:rPr>
              <a:t>3</a:t>
            </a:r>
            <a:endParaRPr lang="en-US" altLang="ko-KR" i="1" dirty="0">
              <a:solidFill>
                <a:srgbClr val="FFFF00"/>
              </a:solidFill>
              <a:ea typeface="Gulim" pitchFamily="34" charset="-127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11</a:t>
            </a:fld>
            <a:endParaRPr lang="en-US" altLang="en-US"/>
          </a:p>
        </p:txBody>
      </p:sp>
      <p:pic>
        <p:nvPicPr>
          <p:cNvPr id="1026" name="Picture 2" descr="Copyright S-co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4191000"/>
            <a:ext cx="2857500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228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Onto (Surjective) Functions</a:t>
            </a:r>
          </a:p>
        </p:txBody>
      </p:sp>
      <p:sp>
        <p:nvSpPr>
          <p:cNvPr id="283651" name="Rectangle 3"/>
          <p:cNvSpPr>
            <a:spLocks noGrp="1" noChangeArrowheads="1"/>
          </p:cNvSpPr>
          <p:nvPr>
            <p:ph idx="1"/>
          </p:nvPr>
        </p:nvSpPr>
        <p:spPr>
          <a:xfrm>
            <a:off x="1676399" y="1457043"/>
            <a:ext cx="9053805" cy="4267200"/>
          </a:xfrm>
          <a:ln/>
        </p:spPr>
        <p:txBody>
          <a:bodyPr>
            <a:normAutofit lnSpcReduction="10000"/>
          </a:bodyPr>
          <a:lstStyle/>
          <a:p>
            <a:r>
              <a:rPr lang="en-US" altLang="ko-KR" dirty="0">
                <a:ea typeface="Gulim" pitchFamily="34" charset="-127"/>
              </a:rPr>
              <a:t>A function </a:t>
            </a:r>
            <a:r>
              <a:rPr lang="en-US" altLang="ko-KR" i="1" dirty="0" smtClean="0">
                <a:ea typeface="Gulim" pitchFamily="34" charset="-127"/>
              </a:rPr>
              <a:t>f </a:t>
            </a:r>
            <a:r>
              <a:rPr lang="en-US" altLang="ko-KR" dirty="0" smtClean="0">
                <a:ea typeface="Gulim" pitchFamily="34" charset="-127"/>
              </a:rPr>
              <a:t>: </a:t>
            </a:r>
            <a:r>
              <a:rPr lang="en-US" altLang="ko-KR" i="1" dirty="0" smtClean="0">
                <a:ea typeface="Gulim" pitchFamily="34" charset="-127"/>
              </a:rPr>
              <a:t>A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 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B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is 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onto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 or 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surjective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 or 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a surjection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b="1" dirty="0" err="1">
                <a:ea typeface="Gulim" pitchFamily="34" charset="-127"/>
                <a:sym typeface="Symbol" pitchFamily="18" charset="2"/>
              </a:rPr>
              <a:t>iff</a:t>
            </a:r>
            <a:r>
              <a:rPr lang="en-US" altLang="ko-KR" b="1" dirty="0">
                <a:ea typeface="Gulim" pitchFamily="34" charset="-127"/>
                <a:sym typeface="Symbol" pitchFamily="18" charset="2"/>
              </a:rPr>
              <a:t> its </a:t>
            </a:r>
            <a:r>
              <a:rPr lang="en-US" altLang="ko-KR" b="1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range is equal to its codomain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 (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b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 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B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, 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a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 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: 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f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) = 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b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).</a:t>
            </a:r>
          </a:p>
          <a:p>
            <a:r>
              <a:rPr lang="en-US" altLang="ko-KR" dirty="0">
                <a:ea typeface="Gulim" pitchFamily="34" charset="-127"/>
                <a:sym typeface="Symbol" pitchFamily="18" charset="2"/>
              </a:rPr>
              <a:t>An 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onto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 function maps the set 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u="sng" dirty="0">
                <a:ea typeface="Gulim" pitchFamily="34" charset="-127"/>
                <a:sym typeface="Symbol" pitchFamily="18" charset="2"/>
              </a:rPr>
              <a:t>onto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 (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over, covering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) the 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whole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 set 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B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, not 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just over a piece of it.</a:t>
            </a:r>
          </a:p>
          <a:p>
            <a:pPr lvl="1"/>
            <a:r>
              <a:rPr lang="en-US" altLang="ko-KR" i="1" dirty="0">
                <a:ea typeface="Gulim" pitchFamily="34" charset="-127"/>
                <a:sym typeface="Symbol" pitchFamily="18" charset="2"/>
              </a:rPr>
              <a:t>e.g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.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, for 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domain &amp; codomain </a:t>
            </a:r>
            <a:r>
              <a:rPr lang="en-US" altLang="ko-KR" b="1" dirty="0" smtClean="0">
                <a:effectLst/>
                <a:ea typeface="Gulim" pitchFamily="34" charset="-127"/>
                <a:sym typeface="Symbol" pitchFamily="18" charset="2"/>
              </a:rPr>
              <a:t>R</a:t>
            </a:r>
            <a:r>
              <a:rPr lang="en-US" altLang="ko-KR" dirty="0" smtClean="0">
                <a:effectLst/>
                <a:ea typeface="Gulim" pitchFamily="34" charset="-127"/>
                <a:sym typeface="Symbol" pitchFamily="18" charset="2"/>
              </a:rPr>
              <a:t>, 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baseline="30000" dirty="0" smtClean="0">
                <a:ea typeface="Gulim" pitchFamily="34" charset="-127"/>
                <a:sym typeface="Symbol" pitchFamily="18" charset="2"/>
              </a:rPr>
              <a:t>3 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is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onto, whereas 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baseline="30000" dirty="0">
                <a:ea typeface="Gulim" pitchFamily="34" charset="-127"/>
                <a:sym typeface="Symbol" pitchFamily="18" charset="2"/>
              </a:rPr>
              <a:t>2 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isn’t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. (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Why not?)</a:t>
            </a:r>
            <a:endParaRPr lang="en-US" altLang="ko-KR" i="1" dirty="0">
              <a:ea typeface="Gulim" pitchFamily="34" charset="-127"/>
              <a:sym typeface="Symbol" pitchFamily="18" charset="2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12</a:t>
            </a:fld>
            <a:endParaRPr lang="en-US" altLang="en-US"/>
          </a:p>
        </p:txBody>
      </p:sp>
      <p:pic>
        <p:nvPicPr>
          <p:cNvPr id="6" name="Picture 2" descr="Copyright S-co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4" y="4937417"/>
            <a:ext cx="2230056" cy="183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4949491"/>
            <a:ext cx="2230056" cy="18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8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Illustration of Onto</a:t>
            </a:r>
          </a:p>
        </p:txBody>
      </p:sp>
      <p:sp>
        <p:nvSpPr>
          <p:cNvPr id="28467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r>
              <a:rPr lang="en-US" altLang="ko-KR" dirty="0">
                <a:ea typeface="Gulim" pitchFamily="34" charset="-127"/>
              </a:rPr>
              <a:t>Some functions that are or are not </a:t>
            </a:r>
            <a:r>
              <a:rPr lang="en-US" altLang="ko-KR" i="1" dirty="0">
                <a:ea typeface="Gulim" pitchFamily="34" charset="-127"/>
              </a:rPr>
              <a:t>onto</a:t>
            </a:r>
            <a:r>
              <a:rPr lang="en-US" altLang="ko-KR" dirty="0">
                <a:ea typeface="Gulim" pitchFamily="34" charset="-127"/>
              </a:rPr>
              <a:t> their codomains:</a:t>
            </a:r>
          </a:p>
        </p:txBody>
      </p:sp>
      <p:sp>
        <p:nvSpPr>
          <p:cNvPr id="284676" name="Text Box 4"/>
          <p:cNvSpPr txBox="1">
            <a:spLocks noChangeArrowheads="1"/>
          </p:cNvSpPr>
          <p:nvPr/>
        </p:nvSpPr>
        <p:spPr bwMode="auto">
          <a:xfrm>
            <a:off x="2848192" y="5223303"/>
            <a:ext cx="139974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Onto</a:t>
            </a:r>
            <a:br>
              <a:rPr lang="en-US" altLang="en-US" dirty="0">
                <a:latin typeface="Cambria" panose="02040503050406030204" pitchFamily="18" charset="0"/>
              </a:rPr>
            </a:br>
            <a:r>
              <a:rPr lang="en-US" altLang="en-US" dirty="0" smtClean="0">
                <a:latin typeface="Cambria" panose="02040503050406030204" pitchFamily="18" charset="0"/>
              </a:rPr>
              <a:t>(</a:t>
            </a:r>
            <a:r>
              <a:rPr lang="en-US" alt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Not </a:t>
            </a:r>
            <a:r>
              <a:rPr lang="en-US" altLang="en-US" dirty="0">
                <a:solidFill>
                  <a:srgbClr val="FFFF00"/>
                </a:solidFill>
                <a:latin typeface="Cambria" panose="02040503050406030204" pitchFamily="18" charset="0"/>
              </a:rPr>
              <a:t>1-1</a:t>
            </a:r>
            <a:r>
              <a:rPr lang="en-US" altLang="en-US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284677" name="Text Box 5"/>
          <p:cNvSpPr txBox="1">
            <a:spLocks noChangeArrowheads="1"/>
          </p:cNvSpPr>
          <p:nvPr/>
        </p:nvSpPr>
        <p:spPr bwMode="auto">
          <a:xfrm>
            <a:off x="2743201" y="45720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678" name="Text Box 6"/>
          <p:cNvSpPr txBox="1">
            <a:spLocks noChangeArrowheads="1"/>
          </p:cNvSpPr>
          <p:nvPr/>
        </p:nvSpPr>
        <p:spPr bwMode="auto">
          <a:xfrm>
            <a:off x="2743201" y="41910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679" name="Text Box 7"/>
          <p:cNvSpPr txBox="1">
            <a:spLocks noChangeArrowheads="1"/>
          </p:cNvSpPr>
          <p:nvPr/>
        </p:nvSpPr>
        <p:spPr bwMode="auto">
          <a:xfrm>
            <a:off x="2743201" y="38862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680" name="Text Box 8"/>
          <p:cNvSpPr txBox="1">
            <a:spLocks noChangeArrowheads="1"/>
          </p:cNvSpPr>
          <p:nvPr/>
        </p:nvSpPr>
        <p:spPr bwMode="auto">
          <a:xfrm>
            <a:off x="2743201" y="35814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681" name="Text Box 9"/>
          <p:cNvSpPr txBox="1">
            <a:spLocks noChangeArrowheads="1"/>
          </p:cNvSpPr>
          <p:nvPr/>
        </p:nvSpPr>
        <p:spPr bwMode="auto">
          <a:xfrm>
            <a:off x="3886201" y="43434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682" name="Text Box 10"/>
          <p:cNvSpPr txBox="1">
            <a:spLocks noChangeArrowheads="1"/>
          </p:cNvSpPr>
          <p:nvPr/>
        </p:nvSpPr>
        <p:spPr bwMode="auto">
          <a:xfrm>
            <a:off x="2727997" y="4950768"/>
            <a:ext cx="3209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>
                <a:latin typeface="Cambria" panose="02040503050406030204" pitchFamily="18" charset="0"/>
              </a:rPr>
              <a:t>•</a:t>
            </a:r>
          </a:p>
        </p:txBody>
      </p:sp>
      <p:sp>
        <p:nvSpPr>
          <p:cNvPr id="284683" name="Text Box 11"/>
          <p:cNvSpPr txBox="1">
            <a:spLocks noChangeArrowheads="1"/>
          </p:cNvSpPr>
          <p:nvPr/>
        </p:nvSpPr>
        <p:spPr bwMode="auto">
          <a:xfrm>
            <a:off x="3886201" y="39624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684" name="Text Box 12"/>
          <p:cNvSpPr txBox="1">
            <a:spLocks noChangeArrowheads="1"/>
          </p:cNvSpPr>
          <p:nvPr/>
        </p:nvSpPr>
        <p:spPr bwMode="auto">
          <a:xfrm>
            <a:off x="3886201" y="35814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685" name="Line 13"/>
          <p:cNvSpPr>
            <a:spLocks noChangeShapeType="1"/>
          </p:cNvSpPr>
          <p:nvPr/>
        </p:nvSpPr>
        <p:spPr bwMode="auto">
          <a:xfrm>
            <a:off x="2895600" y="3810000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686" name="Line 14"/>
          <p:cNvSpPr>
            <a:spLocks noChangeShapeType="1"/>
          </p:cNvSpPr>
          <p:nvPr/>
        </p:nvSpPr>
        <p:spPr bwMode="auto">
          <a:xfrm flipV="1">
            <a:off x="2895600" y="3810000"/>
            <a:ext cx="1143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687" name="Line 15"/>
          <p:cNvSpPr>
            <a:spLocks noChangeShapeType="1"/>
          </p:cNvSpPr>
          <p:nvPr/>
        </p:nvSpPr>
        <p:spPr bwMode="auto">
          <a:xfrm>
            <a:off x="2895600" y="4419600"/>
            <a:ext cx="1143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688" name="Line 16"/>
          <p:cNvSpPr>
            <a:spLocks noChangeShapeType="1"/>
          </p:cNvSpPr>
          <p:nvPr/>
        </p:nvSpPr>
        <p:spPr bwMode="auto">
          <a:xfrm>
            <a:off x="2895600" y="4800600"/>
            <a:ext cx="1143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84689" name="Text Box 17"/>
          <p:cNvSpPr txBox="1">
            <a:spLocks noChangeArrowheads="1"/>
          </p:cNvSpPr>
          <p:nvPr/>
        </p:nvSpPr>
        <p:spPr bwMode="auto">
          <a:xfrm>
            <a:off x="3886201" y="47244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690" name="Line 18"/>
          <p:cNvSpPr>
            <a:spLocks noChangeShapeType="1"/>
          </p:cNvSpPr>
          <p:nvPr/>
        </p:nvSpPr>
        <p:spPr bwMode="auto">
          <a:xfrm flipV="1">
            <a:off x="2895600" y="4953000"/>
            <a:ext cx="1143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84691" name="Text Box 19"/>
          <p:cNvSpPr txBox="1">
            <a:spLocks noChangeArrowheads="1"/>
          </p:cNvSpPr>
          <p:nvPr/>
        </p:nvSpPr>
        <p:spPr bwMode="auto">
          <a:xfrm>
            <a:off x="4897577" y="5223303"/>
            <a:ext cx="141577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>
                <a:solidFill>
                  <a:srgbClr val="66FF33"/>
                </a:solidFill>
                <a:latin typeface="Cambria" panose="02040503050406030204" pitchFamily="18" charset="0"/>
              </a:rPr>
              <a:t>Not Onto</a:t>
            </a:r>
            <a:r>
              <a:rPr lang="en-US" altLang="en-US" dirty="0">
                <a:latin typeface="Cambria" panose="02040503050406030204" pitchFamily="18" charset="0"/>
              </a:rPr>
              <a:t/>
            </a:r>
            <a:br>
              <a:rPr lang="en-US" altLang="en-US" dirty="0">
                <a:latin typeface="Cambria" panose="02040503050406030204" pitchFamily="18" charset="0"/>
              </a:rPr>
            </a:br>
            <a:r>
              <a:rPr lang="en-US" alt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(Not 1-1</a:t>
            </a:r>
            <a:r>
              <a:rPr lang="en-US" altLang="en-US" dirty="0">
                <a:solidFill>
                  <a:srgbClr val="FFFF00"/>
                </a:solidFill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284692" name="Text Box 20"/>
          <p:cNvSpPr txBox="1">
            <a:spLocks noChangeArrowheads="1"/>
          </p:cNvSpPr>
          <p:nvPr/>
        </p:nvSpPr>
        <p:spPr bwMode="auto">
          <a:xfrm>
            <a:off x="4800601" y="45720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693" name="Text Box 21"/>
          <p:cNvSpPr txBox="1">
            <a:spLocks noChangeArrowheads="1"/>
          </p:cNvSpPr>
          <p:nvPr/>
        </p:nvSpPr>
        <p:spPr bwMode="auto">
          <a:xfrm>
            <a:off x="4800601" y="41910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694" name="Text Box 22"/>
          <p:cNvSpPr txBox="1">
            <a:spLocks noChangeArrowheads="1"/>
          </p:cNvSpPr>
          <p:nvPr/>
        </p:nvSpPr>
        <p:spPr bwMode="auto">
          <a:xfrm>
            <a:off x="4800601" y="38862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695" name="Text Box 23"/>
          <p:cNvSpPr txBox="1">
            <a:spLocks noChangeArrowheads="1"/>
          </p:cNvSpPr>
          <p:nvPr/>
        </p:nvSpPr>
        <p:spPr bwMode="auto">
          <a:xfrm>
            <a:off x="4800601" y="35814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696" name="Text Box 24"/>
          <p:cNvSpPr txBox="1">
            <a:spLocks noChangeArrowheads="1"/>
          </p:cNvSpPr>
          <p:nvPr/>
        </p:nvSpPr>
        <p:spPr bwMode="auto">
          <a:xfrm>
            <a:off x="5973098" y="4344855"/>
            <a:ext cx="235792" cy="475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/>
              <a:t>•</a:t>
            </a:r>
          </a:p>
        </p:txBody>
      </p:sp>
      <p:sp>
        <p:nvSpPr>
          <p:cNvPr id="284697" name="Text Box 25"/>
          <p:cNvSpPr txBox="1">
            <a:spLocks noChangeArrowheads="1"/>
          </p:cNvSpPr>
          <p:nvPr/>
        </p:nvSpPr>
        <p:spPr bwMode="auto">
          <a:xfrm>
            <a:off x="4785397" y="4950768"/>
            <a:ext cx="3209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•</a:t>
            </a:r>
          </a:p>
        </p:txBody>
      </p:sp>
      <p:sp>
        <p:nvSpPr>
          <p:cNvPr id="284698" name="Text Box 26"/>
          <p:cNvSpPr txBox="1">
            <a:spLocks noChangeArrowheads="1"/>
          </p:cNvSpPr>
          <p:nvPr/>
        </p:nvSpPr>
        <p:spPr bwMode="auto">
          <a:xfrm>
            <a:off x="5943601" y="39624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699" name="Text Box 27"/>
          <p:cNvSpPr txBox="1">
            <a:spLocks noChangeArrowheads="1"/>
          </p:cNvSpPr>
          <p:nvPr/>
        </p:nvSpPr>
        <p:spPr bwMode="auto">
          <a:xfrm>
            <a:off x="5943601" y="35814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700" name="Line 28"/>
          <p:cNvSpPr>
            <a:spLocks noChangeShapeType="1"/>
          </p:cNvSpPr>
          <p:nvPr/>
        </p:nvSpPr>
        <p:spPr bwMode="auto">
          <a:xfrm>
            <a:off x="4953000" y="3810000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701" name="Line 29"/>
          <p:cNvSpPr>
            <a:spLocks noChangeShapeType="1"/>
          </p:cNvSpPr>
          <p:nvPr/>
        </p:nvSpPr>
        <p:spPr bwMode="auto">
          <a:xfrm flipV="1">
            <a:off x="4953000" y="3810000"/>
            <a:ext cx="1143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702" name="Line 30"/>
          <p:cNvSpPr>
            <a:spLocks noChangeShapeType="1"/>
          </p:cNvSpPr>
          <p:nvPr/>
        </p:nvSpPr>
        <p:spPr bwMode="auto">
          <a:xfrm flipV="1">
            <a:off x="4953000" y="4191000"/>
            <a:ext cx="1143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703" name="Line 31"/>
          <p:cNvSpPr>
            <a:spLocks noChangeShapeType="1"/>
          </p:cNvSpPr>
          <p:nvPr/>
        </p:nvSpPr>
        <p:spPr bwMode="auto">
          <a:xfrm>
            <a:off x="4953000" y="4800600"/>
            <a:ext cx="1143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84704" name="Text Box 32"/>
          <p:cNvSpPr txBox="1">
            <a:spLocks noChangeArrowheads="1"/>
          </p:cNvSpPr>
          <p:nvPr/>
        </p:nvSpPr>
        <p:spPr bwMode="auto">
          <a:xfrm>
            <a:off x="5943601" y="47244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705" name="Line 33"/>
          <p:cNvSpPr>
            <a:spLocks noChangeShapeType="1"/>
          </p:cNvSpPr>
          <p:nvPr/>
        </p:nvSpPr>
        <p:spPr bwMode="auto">
          <a:xfrm flipV="1">
            <a:off x="4953000" y="4953000"/>
            <a:ext cx="1143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84706" name="Text Box 34"/>
          <p:cNvSpPr txBox="1">
            <a:spLocks noChangeArrowheads="1"/>
          </p:cNvSpPr>
          <p:nvPr/>
        </p:nvSpPr>
        <p:spPr bwMode="auto">
          <a:xfrm>
            <a:off x="6743201" y="5223303"/>
            <a:ext cx="138371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Both 1-1</a:t>
            </a:r>
            <a:br>
              <a:rPr lang="en-US" altLang="en-US" dirty="0">
                <a:latin typeface="Cambria" panose="02040503050406030204" pitchFamily="18" charset="0"/>
              </a:rPr>
            </a:br>
            <a:r>
              <a:rPr lang="en-US" altLang="en-US" dirty="0">
                <a:latin typeface="Cambria" panose="02040503050406030204" pitchFamily="18" charset="0"/>
              </a:rPr>
              <a:t>and onto</a:t>
            </a:r>
          </a:p>
        </p:txBody>
      </p:sp>
      <p:sp>
        <p:nvSpPr>
          <p:cNvPr id="284707" name="Text Box 35"/>
          <p:cNvSpPr txBox="1">
            <a:spLocks noChangeArrowheads="1"/>
          </p:cNvSpPr>
          <p:nvPr/>
        </p:nvSpPr>
        <p:spPr bwMode="auto">
          <a:xfrm>
            <a:off x="6629401" y="46482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708" name="Text Box 36"/>
          <p:cNvSpPr txBox="1">
            <a:spLocks noChangeArrowheads="1"/>
          </p:cNvSpPr>
          <p:nvPr/>
        </p:nvSpPr>
        <p:spPr bwMode="auto">
          <a:xfrm>
            <a:off x="6629401" y="42672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709" name="Text Box 37"/>
          <p:cNvSpPr txBox="1">
            <a:spLocks noChangeArrowheads="1"/>
          </p:cNvSpPr>
          <p:nvPr/>
        </p:nvSpPr>
        <p:spPr bwMode="auto">
          <a:xfrm>
            <a:off x="6629401" y="39624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710" name="Text Box 38"/>
          <p:cNvSpPr txBox="1">
            <a:spLocks noChangeArrowheads="1"/>
          </p:cNvSpPr>
          <p:nvPr/>
        </p:nvSpPr>
        <p:spPr bwMode="auto">
          <a:xfrm>
            <a:off x="6629401" y="36576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711" name="Text Box 39"/>
          <p:cNvSpPr txBox="1">
            <a:spLocks noChangeArrowheads="1"/>
          </p:cNvSpPr>
          <p:nvPr/>
        </p:nvSpPr>
        <p:spPr bwMode="auto">
          <a:xfrm>
            <a:off x="7772401" y="44196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712" name="Text Box 40"/>
          <p:cNvSpPr txBox="1">
            <a:spLocks noChangeArrowheads="1"/>
          </p:cNvSpPr>
          <p:nvPr/>
        </p:nvSpPr>
        <p:spPr bwMode="auto">
          <a:xfrm>
            <a:off x="7772401" y="40386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713" name="Text Box 41"/>
          <p:cNvSpPr txBox="1">
            <a:spLocks noChangeArrowheads="1"/>
          </p:cNvSpPr>
          <p:nvPr/>
        </p:nvSpPr>
        <p:spPr bwMode="auto">
          <a:xfrm>
            <a:off x="7772401" y="36576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714" name="Line 42"/>
          <p:cNvSpPr>
            <a:spLocks noChangeShapeType="1"/>
          </p:cNvSpPr>
          <p:nvPr/>
        </p:nvSpPr>
        <p:spPr bwMode="auto">
          <a:xfrm flipV="1">
            <a:off x="6781800" y="3886200"/>
            <a:ext cx="1143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715" name="Line 43"/>
          <p:cNvSpPr>
            <a:spLocks noChangeShapeType="1"/>
          </p:cNvSpPr>
          <p:nvPr/>
        </p:nvSpPr>
        <p:spPr bwMode="auto">
          <a:xfrm flipV="1">
            <a:off x="6781800" y="4267200"/>
            <a:ext cx="1143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716" name="Line 44"/>
          <p:cNvSpPr>
            <a:spLocks noChangeShapeType="1"/>
          </p:cNvSpPr>
          <p:nvPr/>
        </p:nvSpPr>
        <p:spPr bwMode="auto">
          <a:xfrm>
            <a:off x="6781800" y="3886200"/>
            <a:ext cx="11430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717" name="Text Box 45"/>
          <p:cNvSpPr txBox="1">
            <a:spLocks noChangeArrowheads="1"/>
          </p:cNvSpPr>
          <p:nvPr/>
        </p:nvSpPr>
        <p:spPr bwMode="auto">
          <a:xfrm>
            <a:off x="7757197" y="4798368"/>
            <a:ext cx="3209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>
                <a:latin typeface="Cambria" panose="02040503050406030204" pitchFamily="18" charset="0"/>
              </a:rPr>
              <a:t>•</a:t>
            </a:r>
          </a:p>
        </p:txBody>
      </p:sp>
      <p:sp>
        <p:nvSpPr>
          <p:cNvPr id="284718" name="Line 46"/>
          <p:cNvSpPr>
            <a:spLocks noChangeShapeType="1"/>
          </p:cNvSpPr>
          <p:nvPr/>
        </p:nvSpPr>
        <p:spPr bwMode="auto">
          <a:xfrm flipV="1">
            <a:off x="6858000" y="4648200"/>
            <a:ext cx="1143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719" name="Text Box 47"/>
          <p:cNvSpPr txBox="1">
            <a:spLocks noChangeArrowheads="1"/>
          </p:cNvSpPr>
          <p:nvPr/>
        </p:nvSpPr>
        <p:spPr bwMode="auto">
          <a:xfrm>
            <a:off x="8462088" y="5223303"/>
            <a:ext cx="12971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1-1 but</a:t>
            </a:r>
            <a:br>
              <a:rPr lang="en-US" altLang="en-US" dirty="0">
                <a:latin typeface="Cambria" panose="02040503050406030204" pitchFamily="18" charset="0"/>
              </a:rPr>
            </a:br>
            <a:r>
              <a:rPr lang="en-US" altLang="en-US" dirty="0">
                <a:solidFill>
                  <a:srgbClr val="66FF33"/>
                </a:solidFill>
                <a:latin typeface="Cambria" panose="02040503050406030204" pitchFamily="18" charset="0"/>
              </a:rPr>
              <a:t>not onto</a:t>
            </a:r>
          </a:p>
        </p:txBody>
      </p:sp>
      <p:sp>
        <p:nvSpPr>
          <p:cNvPr id="284720" name="Text Box 48"/>
          <p:cNvSpPr txBox="1">
            <a:spLocks noChangeArrowheads="1"/>
          </p:cNvSpPr>
          <p:nvPr/>
        </p:nvSpPr>
        <p:spPr bwMode="auto">
          <a:xfrm>
            <a:off x="8305801" y="46482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721" name="Text Box 49"/>
          <p:cNvSpPr txBox="1">
            <a:spLocks noChangeArrowheads="1"/>
          </p:cNvSpPr>
          <p:nvPr/>
        </p:nvSpPr>
        <p:spPr bwMode="auto">
          <a:xfrm>
            <a:off x="8305801" y="42672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722" name="Text Box 50"/>
          <p:cNvSpPr txBox="1">
            <a:spLocks noChangeArrowheads="1"/>
          </p:cNvSpPr>
          <p:nvPr/>
        </p:nvSpPr>
        <p:spPr bwMode="auto">
          <a:xfrm>
            <a:off x="8305801" y="39624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723" name="Text Box 51"/>
          <p:cNvSpPr txBox="1">
            <a:spLocks noChangeArrowheads="1"/>
          </p:cNvSpPr>
          <p:nvPr/>
        </p:nvSpPr>
        <p:spPr bwMode="auto">
          <a:xfrm>
            <a:off x="8305801" y="36576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724" name="Text Box 52"/>
          <p:cNvSpPr txBox="1">
            <a:spLocks noChangeArrowheads="1"/>
          </p:cNvSpPr>
          <p:nvPr/>
        </p:nvSpPr>
        <p:spPr bwMode="auto">
          <a:xfrm>
            <a:off x="9448801" y="44196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725" name="Text Box 53"/>
          <p:cNvSpPr txBox="1">
            <a:spLocks noChangeArrowheads="1"/>
          </p:cNvSpPr>
          <p:nvPr/>
        </p:nvSpPr>
        <p:spPr bwMode="auto">
          <a:xfrm>
            <a:off x="9448801" y="40386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726" name="Text Box 54"/>
          <p:cNvSpPr txBox="1">
            <a:spLocks noChangeArrowheads="1"/>
          </p:cNvSpPr>
          <p:nvPr/>
        </p:nvSpPr>
        <p:spPr bwMode="auto">
          <a:xfrm>
            <a:off x="9448801" y="36576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•</a:t>
            </a:r>
          </a:p>
        </p:txBody>
      </p:sp>
      <p:sp>
        <p:nvSpPr>
          <p:cNvPr id="284727" name="Line 55"/>
          <p:cNvSpPr>
            <a:spLocks noChangeShapeType="1"/>
          </p:cNvSpPr>
          <p:nvPr/>
        </p:nvSpPr>
        <p:spPr bwMode="auto">
          <a:xfrm flipV="1">
            <a:off x="8458200" y="3886200"/>
            <a:ext cx="1143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728" name="Line 56"/>
          <p:cNvSpPr>
            <a:spLocks noChangeShapeType="1"/>
          </p:cNvSpPr>
          <p:nvPr/>
        </p:nvSpPr>
        <p:spPr bwMode="auto">
          <a:xfrm flipV="1">
            <a:off x="8458200" y="4267200"/>
            <a:ext cx="1143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729" name="Line 57"/>
          <p:cNvSpPr>
            <a:spLocks noChangeShapeType="1"/>
          </p:cNvSpPr>
          <p:nvPr/>
        </p:nvSpPr>
        <p:spPr bwMode="auto">
          <a:xfrm>
            <a:off x="8458200" y="3886200"/>
            <a:ext cx="11430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730" name="Text Box 58"/>
          <p:cNvSpPr txBox="1">
            <a:spLocks noChangeArrowheads="1"/>
          </p:cNvSpPr>
          <p:nvPr/>
        </p:nvSpPr>
        <p:spPr bwMode="auto">
          <a:xfrm>
            <a:off x="9433597" y="4798368"/>
            <a:ext cx="3209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>
                <a:latin typeface="Cambria" panose="02040503050406030204" pitchFamily="18" charset="0"/>
              </a:rPr>
              <a:t>•</a:t>
            </a:r>
          </a:p>
        </p:txBody>
      </p:sp>
      <p:sp>
        <p:nvSpPr>
          <p:cNvPr id="284731" name="Line 59"/>
          <p:cNvSpPr>
            <a:spLocks noChangeShapeType="1"/>
          </p:cNvSpPr>
          <p:nvPr/>
        </p:nvSpPr>
        <p:spPr bwMode="auto">
          <a:xfrm flipV="1">
            <a:off x="8534400" y="4648200"/>
            <a:ext cx="1143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732" name="Text Box 60"/>
          <p:cNvSpPr txBox="1">
            <a:spLocks noChangeArrowheads="1"/>
          </p:cNvSpPr>
          <p:nvPr/>
        </p:nvSpPr>
        <p:spPr bwMode="auto">
          <a:xfrm>
            <a:off x="9448801" y="3276600"/>
            <a:ext cx="290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/>
              <a:t>•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5209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4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4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28468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28468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000" fill="hold"/>
                                        <p:tgtEl>
                                          <p:spTgt spid="28469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28469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4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4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2846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2846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846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2847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28470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2000" fill="hold"/>
                                        <p:tgtEl>
                                          <p:spTgt spid="28470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8470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4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4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4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4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56" dur="2000" fill="hold"/>
                                        <p:tgtEl>
                                          <p:spTgt spid="28473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60" dur="2000" fill="hold"/>
                                        <p:tgtEl>
                                          <p:spTgt spid="28473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676" grpId="0"/>
      <p:bldP spid="284691" grpId="0"/>
      <p:bldP spid="284696" grpId="0"/>
      <p:bldP spid="284696" grpId="1"/>
      <p:bldP spid="284706" grpId="0"/>
      <p:bldP spid="284719" grpId="0"/>
      <p:bldP spid="284732" grpId="0"/>
      <p:bldP spid="28473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Bijections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r>
              <a:rPr lang="en-US" altLang="ko-KR" dirty="0">
                <a:ea typeface="Gulim" pitchFamily="34" charset="-127"/>
              </a:rPr>
              <a:t>A function </a:t>
            </a:r>
            <a:r>
              <a:rPr lang="en-US" altLang="ko-KR" i="1" dirty="0" smtClean="0">
                <a:ea typeface="Gulim" pitchFamily="34" charset="-127"/>
              </a:rPr>
              <a:t>f</a:t>
            </a:r>
            <a:r>
              <a:rPr lang="en-US" altLang="ko-KR" dirty="0" smtClean="0">
                <a:ea typeface="Gulim" pitchFamily="34" charset="-127"/>
              </a:rPr>
              <a:t> is </a:t>
            </a:r>
            <a:br>
              <a:rPr lang="en-US" altLang="ko-KR" dirty="0" smtClean="0">
                <a:ea typeface="Gulim" pitchFamily="34" charset="-127"/>
              </a:rPr>
            </a:br>
            <a:r>
              <a:rPr lang="en-US" altLang="ko-KR" i="1" dirty="0" smtClean="0">
                <a:ea typeface="Gulim" pitchFamily="34" charset="-127"/>
              </a:rPr>
              <a:t>a </a:t>
            </a:r>
            <a:r>
              <a:rPr lang="en-US" altLang="ko-KR" i="1" dirty="0">
                <a:solidFill>
                  <a:schemeClr val="tx1"/>
                </a:solidFill>
                <a:ea typeface="Gulim" pitchFamily="34" charset="-127"/>
              </a:rPr>
              <a:t>one-to-one </a:t>
            </a:r>
            <a:r>
              <a:rPr lang="en-US" altLang="ko-KR" i="1" dirty="0" smtClean="0">
                <a:solidFill>
                  <a:schemeClr val="tx1"/>
                </a:solidFill>
                <a:ea typeface="Gulim" pitchFamily="34" charset="-127"/>
              </a:rPr>
              <a:t>correspondence</a:t>
            </a:r>
            <a:r>
              <a:rPr lang="en-US" altLang="ko-KR" dirty="0" smtClean="0">
                <a:ea typeface="Gulim" pitchFamily="34" charset="-127"/>
              </a:rPr>
              <a:t>, or </a:t>
            </a:r>
            <a:br>
              <a:rPr lang="en-US" altLang="ko-KR" dirty="0" smtClean="0">
                <a:ea typeface="Gulim" pitchFamily="34" charset="-127"/>
              </a:rPr>
            </a:br>
            <a:r>
              <a:rPr lang="en-US" altLang="ko-KR" i="1" dirty="0" smtClean="0">
                <a:ea typeface="Gulim" pitchFamily="34" charset="-127"/>
              </a:rPr>
              <a:t>a </a:t>
            </a:r>
            <a:r>
              <a:rPr lang="en-US" altLang="ko-KR" i="1" dirty="0" smtClean="0">
                <a:solidFill>
                  <a:schemeClr val="tx1"/>
                </a:solidFill>
                <a:ea typeface="Gulim" pitchFamily="34" charset="-127"/>
              </a:rPr>
              <a:t>bijection</a:t>
            </a:r>
            <a:r>
              <a:rPr lang="en-US" altLang="ko-KR" dirty="0" smtClean="0">
                <a:ea typeface="Gulim" pitchFamily="34" charset="-127"/>
              </a:rPr>
              <a:t>, or </a:t>
            </a:r>
            <a:br>
              <a:rPr lang="en-US" altLang="ko-KR" dirty="0" smtClean="0">
                <a:ea typeface="Gulim" pitchFamily="34" charset="-127"/>
              </a:rPr>
            </a:br>
            <a:r>
              <a:rPr lang="en-US" altLang="ko-KR" i="1" dirty="0" smtClean="0">
                <a:solidFill>
                  <a:schemeClr val="tx1"/>
                </a:solidFill>
                <a:ea typeface="Gulim" pitchFamily="34" charset="-127"/>
              </a:rPr>
              <a:t>reversible</a:t>
            </a:r>
            <a:r>
              <a:rPr lang="en-US" altLang="ko-KR" dirty="0" smtClean="0">
                <a:ea typeface="Gulim" pitchFamily="34" charset="-127"/>
              </a:rPr>
              <a:t>, or </a:t>
            </a:r>
            <a:r>
              <a:rPr lang="en-US" altLang="ko-KR" i="1" dirty="0" smtClean="0">
                <a:solidFill>
                  <a:schemeClr val="tx1"/>
                </a:solidFill>
                <a:ea typeface="Gulim" pitchFamily="34" charset="-127"/>
              </a:rPr>
              <a:t>invertible</a:t>
            </a:r>
            <a:r>
              <a:rPr lang="en-US" altLang="ko-KR" dirty="0" smtClean="0">
                <a:ea typeface="Gulim" pitchFamily="34" charset="-127"/>
              </a:rPr>
              <a:t>, </a:t>
            </a:r>
            <a:br>
              <a:rPr lang="en-US" altLang="ko-KR" dirty="0" smtClean="0">
                <a:ea typeface="Gulim" pitchFamily="34" charset="-127"/>
              </a:rPr>
            </a:br>
            <a:r>
              <a:rPr lang="en-US" altLang="ko-KR" dirty="0" err="1" smtClean="0">
                <a:ea typeface="Gulim" pitchFamily="34" charset="-127"/>
              </a:rPr>
              <a:t>iff</a:t>
            </a:r>
            <a:r>
              <a:rPr lang="en-US" altLang="ko-KR" dirty="0" smtClean="0">
                <a:ea typeface="Gulim" pitchFamily="34" charset="-127"/>
              </a:rPr>
              <a:t> </a:t>
            </a:r>
            <a:r>
              <a:rPr lang="en-US" altLang="ko-KR" b="1" dirty="0">
                <a:ea typeface="Gulim" pitchFamily="34" charset="-127"/>
              </a:rPr>
              <a:t>it is both one-to-one and onto</a:t>
            </a:r>
            <a:r>
              <a:rPr lang="en-US" altLang="ko-KR" dirty="0">
                <a:ea typeface="Gulim" pitchFamily="34" charset="-127"/>
              </a:rPr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898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4560"/>
              </p:ext>
            </p:extLst>
          </p:nvPr>
        </p:nvGraphicFramePr>
        <p:xfrm>
          <a:off x="949124" y="2916819"/>
          <a:ext cx="10488652" cy="3250705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9813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5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1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25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831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7998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47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Function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PMingLiU" pitchFamily="18" charset="-120"/>
                      </a:endParaRPr>
                    </a:p>
                  </a:txBody>
                  <a:tcPr horzOverflow="overflow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Domain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PMingLiU" pitchFamily="18" charset="-120"/>
                      </a:endParaRPr>
                    </a:p>
                  </a:txBody>
                  <a:tcPr horzOverflow="overflow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Codomain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PMingLiU" pitchFamily="18" charset="-120"/>
                      </a:endParaRPr>
                    </a:p>
                  </a:txBody>
                  <a:tcPr horzOverflow="overflow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Injective?</a:t>
                      </a:r>
                    </a:p>
                  </a:txBody>
                  <a:tcPr horzOverflow="overflow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Surjective</a:t>
                      </a:r>
                      <a:r>
                        <a:rPr kumimoji="0" lang="en-US" altLang="zh-TW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?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PMingLiU" pitchFamily="18" charset="-120"/>
                      </a:endParaRPr>
                    </a:p>
                  </a:txBody>
                  <a:tcPr horzOverflow="overflow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Bijective?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PMingLiU" pitchFamily="18" charset="-120"/>
                      </a:endParaRPr>
                    </a:p>
                  </a:txBody>
                  <a:tcPr horzOverflow="overflow">
                    <a:solidFill>
                      <a:schemeClr val="tx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78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r>
                        <a:rPr kumimoji="0" lang="en-US" altLang="zh-TW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(</a:t>
                      </a:r>
                      <a:r>
                        <a:rPr kumimoji="0" lang="en-US" altLang="zh-TW" sz="2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x</a:t>
                      </a:r>
                      <a:r>
                        <a:rPr kumimoji="0" lang="en-US" altLang="zh-TW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) = sin(</a:t>
                      </a:r>
                      <a:r>
                        <a:rPr kumimoji="0" lang="en-US" altLang="zh-TW" sz="2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x</a:t>
                      </a:r>
                      <a:r>
                        <a:rPr kumimoji="0" lang="en-US" altLang="zh-TW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)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PMingLiU" pitchFamily="18" charset="-12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Real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PMingLiU" pitchFamily="18" charset="-12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PMingLiU" pitchFamily="18" charset="-12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47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r>
                        <a:rPr kumimoji="0" lang="en-US" altLang="zh-TW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(</a:t>
                      </a:r>
                      <a:r>
                        <a:rPr kumimoji="0" lang="en-US" altLang="zh-TW" sz="2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x</a:t>
                      </a:r>
                      <a:r>
                        <a:rPr kumimoji="0" lang="en-US" altLang="zh-TW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) = 2</a:t>
                      </a:r>
                      <a:r>
                        <a:rPr kumimoji="0" lang="en-US" altLang="zh-TW" sz="2400" i="1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x</a:t>
                      </a:r>
                      <a:endParaRPr kumimoji="0" lang="en-US" altLang="zh-TW" sz="2400" b="0" i="1" u="none" strike="noStrike" cap="none" normalizeH="0" baseline="3000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PMingLiU" pitchFamily="18" charset="-12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Real</a:t>
                      </a:r>
                      <a:endParaRPr kumimoji="0" lang="en-US" altLang="zh-TW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PMingLiU" pitchFamily="18" charset="-12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mbria" panose="02040503050406030204" pitchFamily="18" charset="0"/>
                        <a:ea typeface="PMingLiU" pitchFamily="18" charset="-12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91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r>
                        <a:rPr kumimoji="0" lang="en-US" altLang="zh-TW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(</a:t>
                      </a:r>
                      <a:r>
                        <a:rPr kumimoji="0" lang="en-US" altLang="zh-TW" sz="2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x</a:t>
                      </a:r>
                      <a:r>
                        <a:rPr kumimoji="0" lang="en-US" altLang="zh-TW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) = </a:t>
                      </a:r>
                      <a:r>
                        <a:rPr kumimoji="0" lang="en-US" altLang="zh-TW" sz="2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x</a:t>
                      </a:r>
                      <a:r>
                        <a:rPr kumimoji="0" lang="en-US" altLang="zh-TW" sz="2400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kumimoji="0" lang="en-US" altLang="zh-TW" sz="24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PMingLiU" pitchFamily="18" charset="-12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Real</a:t>
                      </a:r>
                      <a:endParaRPr kumimoji="0" lang="en-US" altLang="zh-TW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PMingLiU" pitchFamily="18" charset="-12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mbria" panose="02040503050406030204" pitchFamily="18" charset="0"/>
                        <a:ea typeface="PMingLiU" pitchFamily="18" charset="-12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40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Reverse string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PMingLiU" pitchFamily="18" charset="-12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Bit strings of length </a:t>
                      </a:r>
                      <a:r>
                        <a:rPr kumimoji="0" lang="en-US" altLang="zh-TW" sz="2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</a:rPr>
                        <a:t>n</a:t>
                      </a:r>
                      <a:endParaRPr kumimoji="0" lang="en-US" altLang="zh-TW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PMingLiU" pitchFamily="18" charset="-12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PMingLiU" pitchFamily="18" charset="-12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286" name="Text Box 46"/>
          <p:cNvSpPr txBox="1">
            <a:spLocks noChangeArrowheads="1"/>
          </p:cNvSpPr>
          <p:nvPr/>
        </p:nvSpPr>
        <p:spPr bwMode="auto">
          <a:xfrm>
            <a:off x="3476503" y="223925"/>
            <a:ext cx="4731895" cy="774118"/>
          </a:xfrm>
          <a:prstGeom prst="rect">
            <a:avLst/>
          </a:prstGeom>
          <a:solidFill>
            <a:srgbClr val="99CC00"/>
          </a:solidFill>
          <a:ln w="57150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4400">
                <a:latin typeface="+mj-lt"/>
                <a:ea typeface="Gulim" pitchFamily="34" charset="-127"/>
                <a:cs typeface="+mj-cs"/>
              </a:defRPr>
            </a:lvl1pPr>
            <a:lvl2pPr algn="ctr">
              <a:defRPr sz="4400"/>
            </a:lvl2pPr>
            <a:lvl3pPr algn="ctr">
              <a:defRPr sz="4400"/>
            </a:lvl3pPr>
            <a:lvl4pPr algn="ctr">
              <a:defRPr sz="4400"/>
            </a:lvl4pPr>
            <a:lvl5pPr algn="ctr">
              <a:defRPr sz="4400"/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en-US" altLang="zh-TW" sz="2800" dirty="0"/>
              <a:t>Exercises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671065" y="112878"/>
            <a:ext cx="766711" cy="367345"/>
          </a:xfrm>
        </p:spPr>
        <p:txBody>
          <a:bodyPr/>
          <a:lstStyle/>
          <a:p>
            <a:fld id="{463D93AB-D3D1-4896-8588-60FD89AFCAAF}" type="slidenum">
              <a:rPr lang="en-US" altLang="en-US" sz="2800" smtClean="0"/>
              <a:pPr/>
              <a:t>15</a:t>
            </a:fld>
            <a:endParaRPr lang="en-US" altLang="en-US" sz="2800"/>
          </a:p>
        </p:txBody>
      </p:sp>
      <p:sp>
        <p:nvSpPr>
          <p:cNvPr id="2" name="TextBox 1"/>
          <p:cNvSpPr txBox="1"/>
          <p:nvPr/>
        </p:nvSpPr>
        <p:spPr>
          <a:xfrm>
            <a:off x="6977262" y="4324965"/>
            <a:ext cx="617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Yes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63000" y="3581401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No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31251" y="3581400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No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377641" y="3581400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No</a:t>
            </a: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240" y="99891"/>
            <a:ext cx="4352925" cy="266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125" y="176091"/>
            <a:ext cx="4438650" cy="2590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763000" y="4324965"/>
            <a:ext cx="617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Yes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377641" y="4324965"/>
            <a:ext cx="617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Yes</a:t>
            </a: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96" y="122054"/>
            <a:ext cx="4476750" cy="27336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763000" y="4882687"/>
            <a:ext cx="617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Yes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31251" y="4882686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No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377641" y="4882686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No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72346" y="5518534"/>
            <a:ext cx="617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Yes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77837" y="5518534"/>
            <a:ext cx="617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Yes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342856" y="5523889"/>
            <a:ext cx="617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Yes</a:t>
            </a:r>
            <a:endParaRPr lang="en-US" dirty="0">
              <a:latin typeface="Cambria" panose="02040503050406030204" pitchFamily="18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724400" y="4648200"/>
            <a:ext cx="1447800" cy="0"/>
          </a:xfrm>
          <a:prstGeom prst="line">
            <a:avLst/>
          </a:prstGeom>
          <a:ln w="38100" cmpd="thickThin">
            <a:solidFill>
              <a:srgbClr val="66FF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724400" y="5181600"/>
            <a:ext cx="1447800" cy="0"/>
          </a:xfrm>
          <a:prstGeom prst="line">
            <a:avLst/>
          </a:prstGeom>
          <a:ln w="38100" cmpd="thickThin">
            <a:solidFill>
              <a:srgbClr val="66FF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564873" y="4222403"/>
            <a:ext cx="1863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>
              <a:spcBef>
                <a:spcPct val="20000"/>
              </a:spcBef>
            </a:pPr>
            <a:r>
              <a:rPr lang="en-US" altLang="zh-TW" dirty="0">
                <a:solidFill>
                  <a:srgbClr val="FFFF00"/>
                </a:solidFill>
                <a:latin typeface="Cambria" panose="02040503050406030204" pitchFamily="18" charset="0"/>
              </a:rPr>
              <a:t>Positive real</a:t>
            </a:r>
            <a:endParaRPr lang="en-US" altLang="zh-TW" dirty="0">
              <a:solidFill>
                <a:srgbClr val="FFFF00"/>
              </a:solidFill>
              <a:latin typeface="Cambria" panose="02040503050406030204" pitchFamily="18" charset="0"/>
              <a:ea typeface="PMingLiU" pitchFamily="18" charset="-12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962443" y="3581399"/>
            <a:ext cx="7545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latin typeface="Cambria" panose="02040503050406030204" pitchFamily="18" charset="0"/>
              </a:rPr>
              <a:t>Real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584791" y="4692609"/>
            <a:ext cx="1863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>
              <a:spcBef>
                <a:spcPct val="20000"/>
              </a:spcBef>
            </a:pPr>
            <a:r>
              <a:rPr lang="en-US" altLang="zh-TW" dirty="0">
                <a:solidFill>
                  <a:srgbClr val="FFFF00"/>
                </a:solidFill>
                <a:latin typeface="Cambria" panose="02040503050406030204" pitchFamily="18" charset="0"/>
              </a:rPr>
              <a:t>Positive real</a:t>
            </a:r>
            <a:endParaRPr lang="en-US" altLang="zh-TW" dirty="0">
              <a:solidFill>
                <a:srgbClr val="FFFF00"/>
              </a:solidFill>
              <a:latin typeface="Cambria" panose="02040503050406030204" pitchFamily="18" charset="0"/>
              <a:ea typeface="PMingLiU" pitchFamily="18" charset="-12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611093" y="5363474"/>
            <a:ext cx="18367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hangingPunct="1">
              <a:spcBef>
                <a:spcPct val="20000"/>
              </a:spcBef>
            </a:pPr>
            <a:r>
              <a:rPr lang="en-US" altLang="zh-TW" dirty="0">
                <a:latin typeface="Cambria" panose="02040503050406030204" pitchFamily="18" charset="0"/>
              </a:rPr>
              <a:t>Bit strings of length </a:t>
            </a:r>
            <a:r>
              <a:rPr lang="en-US" altLang="zh-TW" i="1" dirty="0">
                <a:latin typeface="Cambria" panose="02040503050406030204" pitchFamily="18" charset="0"/>
              </a:rPr>
              <a:t>n</a:t>
            </a:r>
            <a:endParaRPr lang="en-US" altLang="zh-TW" i="1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PMingLiU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386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Function Composition</a:t>
            </a:r>
          </a:p>
        </p:txBody>
      </p:sp>
      <p:sp>
        <p:nvSpPr>
          <p:cNvPr id="278531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371600"/>
            <a:ext cx="10134600" cy="4495800"/>
          </a:xfrm>
          <a:ln/>
        </p:spPr>
        <p:txBody>
          <a:bodyPr>
            <a:noAutofit/>
          </a:bodyPr>
          <a:lstStyle/>
          <a:p>
            <a:r>
              <a:rPr lang="en-US" altLang="ko-KR" sz="3200" dirty="0">
                <a:ea typeface="Gulim" pitchFamily="34" charset="-127"/>
              </a:rPr>
              <a:t>For functions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g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: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A 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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B</a:t>
            </a:r>
            <a:r>
              <a:rPr lang="en-US" altLang="ko-KR" sz="3200" dirty="0" smtClean="0">
                <a:ea typeface="Gulim" pitchFamily="34" charset="-127"/>
              </a:rPr>
              <a:t> 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and </a:t>
            </a:r>
            <a:r>
              <a:rPr lang="en-US" altLang="ko-KR" sz="3200" i="1" dirty="0" smtClean="0">
                <a:ea typeface="Gulim" pitchFamily="34" charset="-127"/>
              </a:rPr>
              <a:t>f</a:t>
            </a:r>
            <a:r>
              <a:rPr lang="en-US" altLang="ko-KR" sz="3200" dirty="0" smtClean="0">
                <a:ea typeface="Gulim" pitchFamily="34" charset="-127"/>
              </a:rPr>
              <a:t>: </a:t>
            </a:r>
            <a:r>
              <a:rPr lang="en-US" altLang="ko-KR" sz="3200" i="1" dirty="0" smtClean="0">
                <a:ea typeface="Gulim" pitchFamily="34" charset="-127"/>
              </a:rPr>
              <a:t>B 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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C</a:t>
            </a:r>
            <a:r>
              <a:rPr lang="en-US" altLang="ko-KR" sz="3200" dirty="0" smtClean="0">
                <a:ea typeface="Gulim" pitchFamily="34" charset="-127"/>
              </a:rPr>
              <a:t>, there </a:t>
            </a:r>
            <a:r>
              <a:rPr lang="en-US" altLang="ko-KR" sz="3200" dirty="0">
                <a:ea typeface="Gulim" pitchFamily="34" charset="-127"/>
              </a:rPr>
              <a:t>is a special operator called </a:t>
            </a:r>
            <a:r>
              <a:rPr lang="en-US" altLang="ko-KR" sz="3200" i="1" dirty="0">
                <a:ea typeface="Gulim" pitchFamily="34" charset="-127"/>
              </a:rPr>
              <a:t>compose </a:t>
            </a:r>
            <a:r>
              <a:rPr lang="en-US" altLang="ko-KR" sz="3200" dirty="0" smtClean="0">
                <a:ea typeface="Gulim" pitchFamily="34" charset="-127"/>
              </a:rPr>
              <a:t>(“</a:t>
            </a:r>
            <a:r>
              <a:rPr lang="en-US" sz="3200" dirty="0" smtClean="0"/>
              <a:t>◦</a:t>
            </a:r>
            <a:r>
              <a:rPr lang="en-US" altLang="ko-KR" sz="3200" dirty="0" smtClean="0">
                <a:ea typeface="Gulim" pitchFamily="34" charset="-127"/>
              </a:rPr>
              <a:t>”). </a:t>
            </a:r>
            <a:endParaRPr lang="en-US" altLang="ko-KR" sz="3200" dirty="0">
              <a:ea typeface="Gulim" pitchFamily="34" charset="-127"/>
            </a:endParaRPr>
          </a:p>
          <a:p>
            <a:pPr lvl="1"/>
            <a:r>
              <a:rPr lang="en-US" altLang="ko-KR" sz="3200" dirty="0">
                <a:ea typeface="Gulim" pitchFamily="34" charset="-127"/>
              </a:rPr>
              <a:t>It composes (i.e</a:t>
            </a:r>
            <a:r>
              <a:rPr lang="en-US" altLang="ko-KR" sz="3200" dirty="0" smtClean="0">
                <a:ea typeface="Gulim" pitchFamily="34" charset="-127"/>
              </a:rPr>
              <a:t>., creates</a:t>
            </a:r>
            <a:r>
              <a:rPr lang="en-US" altLang="ko-KR" sz="3200" dirty="0">
                <a:ea typeface="Gulim" pitchFamily="34" charset="-127"/>
              </a:rPr>
              <a:t>) a new function out of </a:t>
            </a:r>
            <a:r>
              <a:rPr lang="en-US" altLang="ko-KR" sz="3200" i="1" dirty="0" smtClean="0">
                <a:ea typeface="Gulim" pitchFamily="34" charset="-127"/>
              </a:rPr>
              <a:t>f</a:t>
            </a:r>
            <a:r>
              <a:rPr lang="en-US" altLang="ko-KR" sz="3200" dirty="0" smtClean="0">
                <a:ea typeface="Gulim" pitchFamily="34" charset="-127"/>
              </a:rPr>
              <a:t>, </a:t>
            </a:r>
            <a:r>
              <a:rPr lang="en-US" altLang="ko-KR" sz="3200" i="1" dirty="0" smtClean="0">
                <a:ea typeface="Gulim" pitchFamily="34" charset="-127"/>
              </a:rPr>
              <a:t>g</a:t>
            </a:r>
            <a:r>
              <a:rPr lang="en-US" altLang="ko-KR" sz="3200" dirty="0" smtClean="0">
                <a:ea typeface="Gulim" pitchFamily="34" charset="-127"/>
              </a:rPr>
              <a:t> </a:t>
            </a:r>
            <a:r>
              <a:rPr lang="en-US" altLang="ko-KR" sz="3200" dirty="0">
                <a:ea typeface="Gulim" pitchFamily="34" charset="-127"/>
              </a:rPr>
              <a:t>by </a:t>
            </a:r>
            <a:r>
              <a:rPr lang="en-US" altLang="ko-KR" sz="3200" u="sng" dirty="0">
                <a:ea typeface="Gulim" pitchFamily="34" charset="-127"/>
              </a:rPr>
              <a:t>applying </a:t>
            </a:r>
            <a:r>
              <a:rPr lang="en-US" altLang="ko-KR" sz="3200" i="1" u="sng" dirty="0">
                <a:ea typeface="Gulim" pitchFamily="34" charset="-127"/>
              </a:rPr>
              <a:t>f</a:t>
            </a:r>
            <a:r>
              <a:rPr lang="en-US" altLang="ko-KR" sz="3200" u="sng" dirty="0">
                <a:ea typeface="Gulim" pitchFamily="34" charset="-127"/>
              </a:rPr>
              <a:t> to the result of </a:t>
            </a:r>
            <a:r>
              <a:rPr lang="en-US" altLang="ko-KR" sz="3200" i="1" u="sng" dirty="0" smtClean="0">
                <a:ea typeface="Gulim" pitchFamily="34" charset="-127"/>
              </a:rPr>
              <a:t>g</a:t>
            </a:r>
            <a:endParaRPr lang="en-US" altLang="ko-KR" sz="3200" dirty="0">
              <a:ea typeface="Gulim" pitchFamily="34" charset="-127"/>
            </a:endParaRPr>
          </a:p>
          <a:p>
            <a:pPr lvl="1">
              <a:buFontTx/>
              <a:buNone/>
            </a:pPr>
            <a:r>
              <a:rPr lang="en-US" altLang="ko-KR" sz="3200" dirty="0" smtClean="0">
                <a:solidFill>
                  <a:srgbClr val="FFFF00"/>
                </a:solidFill>
                <a:ea typeface="Gulim" pitchFamily="34" charset="-127"/>
              </a:rPr>
              <a:t> (</a:t>
            </a:r>
            <a:r>
              <a:rPr lang="en-US" altLang="ko-KR" sz="3200" i="1" dirty="0">
                <a:solidFill>
                  <a:srgbClr val="FFFF00"/>
                </a:solidFill>
                <a:ea typeface="Gulim" pitchFamily="34" charset="-127"/>
              </a:rPr>
              <a:t>f </a:t>
            </a:r>
            <a:r>
              <a:rPr lang="en-US" dirty="0" smtClean="0">
                <a:solidFill>
                  <a:srgbClr val="FFFF00"/>
                </a:solidFill>
              </a:rPr>
              <a:t>◦ </a:t>
            </a:r>
            <a:r>
              <a:rPr lang="en-US" altLang="ko-KR" sz="3200" i="1" dirty="0" smtClean="0">
                <a:solidFill>
                  <a:srgbClr val="FFFF00"/>
                </a:solidFill>
                <a:ea typeface="Gulim" pitchFamily="34" charset="-127"/>
              </a:rPr>
              <a:t>g</a:t>
            </a:r>
            <a:r>
              <a:rPr lang="en-US" altLang="ko-KR" sz="3200" dirty="0" smtClean="0">
                <a:solidFill>
                  <a:srgbClr val="FFFF00"/>
                </a:solidFill>
                <a:ea typeface="Gulim" pitchFamily="34" charset="-127"/>
              </a:rPr>
              <a:t>): </a:t>
            </a:r>
            <a:r>
              <a:rPr lang="en-US" altLang="ko-KR" sz="3200" i="1" dirty="0" smtClean="0">
                <a:solidFill>
                  <a:srgbClr val="FFFF00"/>
                </a:solidFill>
                <a:ea typeface="Gulim" pitchFamily="34" charset="-127"/>
              </a:rPr>
              <a:t>A </a:t>
            </a:r>
            <a:r>
              <a:rPr lang="en-US" altLang="ko-KR" sz="3200" dirty="0" smtClean="0">
                <a:solidFill>
                  <a:srgbClr val="FFFF00"/>
                </a:solidFill>
                <a:ea typeface="Gulim" pitchFamily="34" charset="-127"/>
                <a:sym typeface="Symbol" pitchFamily="18" charset="2"/>
              </a:rPr>
              <a:t> </a:t>
            </a:r>
            <a:r>
              <a:rPr lang="en-US" altLang="ko-KR" sz="3200" i="1" dirty="0" smtClean="0">
                <a:solidFill>
                  <a:srgbClr val="FFFF00"/>
                </a:solidFill>
                <a:ea typeface="Gulim" pitchFamily="34" charset="-127"/>
                <a:sym typeface="Symbol" pitchFamily="18" charset="2"/>
              </a:rPr>
              <a:t>C</a:t>
            </a:r>
            <a:r>
              <a:rPr lang="en-US" altLang="ko-KR" sz="3200" dirty="0" smtClean="0">
                <a:solidFill>
                  <a:srgbClr val="FFFF00"/>
                </a:solidFill>
                <a:ea typeface="Gulim" pitchFamily="34" charset="-127"/>
                <a:sym typeface="Symbol" pitchFamily="18" charset="2"/>
              </a:rPr>
              <a:t>, where </a:t>
            </a:r>
            <a:r>
              <a:rPr lang="en-US" altLang="ko-KR" sz="3200" dirty="0">
                <a:solidFill>
                  <a:srgbClr val="FFFF00"/>
                </a:solidFill>
                <a:ea typeface="Gulim" pitchFamily="34" charset="-127"/>
              </a:rPr>
              <a:t>(</a:t>
            </a:r>
            <a:r>
              <a:rPr lang="en-US" altLang="ko-KR" sz="3200" i="1" dirty="0">
                <a:solidFill>
                  <a:srgbClr val="FFFF00"/>
                </a:solidFill>
                <a:ea typeface="Gulim" pitchFamily="34" charset="-127"/>
              </a:rPr>
              <a:t>f </a:t>
            </a:r>
            <a:r>
              <a:rPr lang="en-US" dirty="0" smtClean="0">
                <a:solidFill>
                  <a:srgbClr val="FFFF00"/>
                </a:solidFill>
              </a:rPr>
              <a:t>◦ </a:t>
            </a:r>
            <a:r>
              <a:rPr lang="en-US" altLang="ko-KR" sz="3200" i="1" dirty="0" smtClean="0">
                <a:solidFill>
                  <a:srgbClr val="FFFF00"/>
                </a:solidFill>
                <a:ea typeface="Gulim" pitchFamily="34" charset="-127"/>
              </a:rPr>
              <a:t>g</a:t>
            </a:r>
            <a:r>
              <a:rPr lang="en-US" altLang="ko-KR" sz="3200" dirty="0">
                <a:solidFill>
                  <a:srgbClr val="FFFF00"/>
                </a:solidFill>
                <a:ea typeface="Gulim" pitchFamily="34" charset="-127"/>
              </a:rPr>
              <a:t>)(</a:t>
            </a:r>
            <a:r>
              <a:rPr lang="en-US" altLang="ko-KR" sz="3200" i="1" dirty="0">
                <a:solidFill>
                  <a:srgbClr val="FFFF00"/>
                </a:solidFill>
                <a:ea typeface="Gulim" pitchFamily="34" charset="-127"/>
              </a:rPr>
              <a:t>a</a:t>
            </a:r>
            <a:r>
              <a:rPr lang="en-US" altLang="ko-KR" sz="3200" dirty="0" smtClean="0">
                <a:solidFill>
                  <a:srgbClr val="FFFF00"/>
                </a:solidFill>
                <a:ea typeface="Gulim" pitchFamily="34" charset="-127"/>
              </a:rPr>
              <a:t>) = </a:t>
            </a:r>
            <a:r>
              <a:rPr lang="en-US" altLang="ko-KR" sz="3200" i="1" dirty="0" smtClean="0">
                <a:solidFill>
                  <a:srgbClr val="FFFF00"/>
                </a:solidFill>
                <a:ea typeface="Gulim" pitchFamily="34" charset="-127"/>
              </a:rPr>
              <a:t>f </a:t>
            </a:r>
            <a:r>
              <a:rPr lang="en-US" altLang="ko-KR" sz="3200" dirty="0">
                <a:solidFill>
                  <a:srgbClr val="FFFF00"/>
                </a:solidFill>
                <a:ea typeface="Gulim" pitchFamily="34" charset="-127"/>
              </a:rPr>
              <a:t>(</a:t>
            </a:r>
            <a:r>
              <a:rPr lang="en-US" altLang="ko-KR" sz="3200" i="1" dirty="0" smtClean="0">
                <a:solidFill>
                  <a:srgbClr val="FFFF00"/>
                </a:solidFill>
                <a:ea typeface="Gulim" pitchFamily="34" charset="-127"/>
              </a:rPr>
              <a:t>g</a:t>
            </a:r>
            <a:r>
              <a:rPr lang="en-US" altLang="ko-KR" sz="3200" dirty="0" smtClean="0">
                <a:solidFill>
                  <a:srgbClr val="FFFF00"/>
                </a:solidFill>
                <a:ea typeface="Gulim" pitchFamily="34" charset="-127"/>
              </a:rPr>
              <a:t>(</a:t>
            </a:r>
            <a:r>
              <a:rPr lang="en-US" altLang="ko-KR" sz="3200" i="1" dirty="0" smtClean="0">
                <a:solidFill>
                  <a:srgbClr val="FFFF00"/>
                </a:solidFill>
                <a:ea typeface="Gulim" pitchFamily="34" charset="-127"/>
              </a:rPr>
              <a:t>a</a:t>
            </a:r>
            <a:r>
              <a:rPr lang="en-US" altLang="ko-KR" sz="3200" dirty="0" smtClean="0">
                <a:solidFill>
                  <a:srgbClr val="FFFF00"/>
                </a:solidFill>
                <a:ea typeface="Gulim" pitchFamily="34" charset="-127"/>
              </a:rPr>
              <a:t>))</a:t>
            </a:r>
            <a:endParaRPr lang="en-US" altLang="ko-KR" sz="3200" dirty="0">
              <a:solidFill>
                <a:srgbClr val="FFFF00"/>
              </a:solidFill>
              <a:ea typeface="Gulim" pitchFamily="34" charset="-127"/>
            </a:endParaRPr>
          </a:p>
          <a:p>
            <a:pPr lvl="1"/>
            <a:r>
              <a:rPr lang="en-US" altLang="ko-KR" sz="3200" dirty="0">
                <a:ea typeface="Gulim" pitchFamily="34" charset="-127"/>
              </a:rPr>
              <a:t>Note </a:t>
            </a:r>
            <a:r>
              <a:rPr lang="en-US" altLang="ko-KR" sz="3200" i="1" dirty="0">
                <a:ea typeface="Gulim" pitchFamily="34" charset="-127"/>
              </a:rPr>
              <a:t>g </a:t>
            </a:r>
            <a:r>
              <a:rPr lang="en-US" altLang="ko-KR" sz="3200" dirty="0">
                <a:ea typeface="Gulim" pitchFamily="34" charset="-127"/>
              </a:rPr>
              <a:t>(</a:t>
            </a:r>
            <a:r>
              <a:rPr lang="en-US" altLang="ko-KR" sz="3200" i="1" dirty="0">
                <a:ea typeface="Gulim" pitchFamily="34" charset="-127"/>
              </a:rPr>
              <a:t>a</a:t>
            </a:r>
            <a:r>
              <a:rPr lang="en-US" altLang="ko-KR" sz="3200" dirty="0" smtClean="0">
                <a:ea typeface="Gulim" pitchFamily="34" charset="-127"/>
              </a:rPr>
              <a:t>)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 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B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, so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f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sz="3200" i="1" dirty="0" smtClean="0">
                <a:ea typeface="Gulim" pitchFamily="34" charset="-127"/>
              </a:rPr>
              <a:t>g</a:t>
            </a:r>
            <a:r>
              <a:rPr lang="en-US" altLang="ko-KR" sz="3200" dirty="0" smtClean="0">
                <a:ea typeface="Gulim" pitchFamily="34" charset="-127"/>
              </a:rPr>
              <a:t>(</a:t>
            </a:r>
            <a:r>
              <a:rPr lang="en-US" altLang="ko-KR" sz="3200" i="1" dirty="0" smtClean="0">
                <a:ea typeface="Gulim" pitchFamily="34" charset="-127"/>
              </a:rPr>
              <a:t>a</a:t>
            </a:r>
            <a:r>
              <a:rPr lang="en-US" altLang="ko-KR" sz="3200" dirty="0">
                <a:ea typeface="Gulim" pitchFamily="34" charset="-127"/>
              </a:rPr>
              <a:t>)) is defined </a:t>
            </a:r>
            <a:r>
              <a:rPr lang="en-US" altLang="ko-KR" sz="3200" dirty="0" smtClean="0">
                <a:ea typeface="Gulim" pitchFamily="34" charset="-127"/>
              </a:rPr>
              <a:t>and 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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C</a:t>
            </a:r>
            <a:endParaRPr lang="en-US" altLang="ko-KR" sz="3200" dirty="0">
              <a:ea typeface="Gulim" pitchFamily="34" charset="-127"/>
              <a:sym typeface="Symbol" pitchFamily="18" charset="2"/>
            </a:endParaRPr>
          </a:p>
          <a:p>
            <a:pPr lvl="1"/>
            <a:r>
              <a:rPr lang="en-US" altLang="ko-KR" sz="3200" b="1" dirty="0">
                <a:solidFill>
                  <a:srgbClr val="FFFF00"/>
                </a:solidFill>
                <a:ea typeface="Gulim" pitchFamily="34" charset="-127"/>
              </a:rPr>
              <a:t>The range of </a:t>
            </a:r>
            <a:r>
              <a:rPr lang="en-US" altLang="ko-KR" sz="3200" b="1" i="1" dirty="0">
                <a:solidFill>
                  <a:srgbClr val="FFFF00"/>
                </a:solidFill>
                <a:ea typeface="Gulim" pitchFamily="34" charset="-127"/>
              </a:rPr>
              <a:t>g</a:t>
            </a:r>
            <a:r>
              <a:rPr lang="en-US" altLang="ko-KR" sz="3200" b="1" dirty="0">
                <a:solidFill>
                  <a:srgbClr val="FFFF00"/>
                </a:solidFill>
                <a:ea typeface="Gulim" pitchFamily="34" charset="-127"/>
              </a:rPr>
              <a:t> must be a subset of </a:t>
            </a:r>
            <a:r>
              <a:rPr lang="en-US" altLang="ko-KR" sz="3200" b="1" i="1" dirty="0">
                <a:solidFill>
                  <a:srgbClr val="FFFF00"/>
                </a:solidFill>
                <a:ea typeface="Gulim" pitchFamily="34" charset="-127"/>
              </a:rPr>
              <a:t>f’</a:t>
            </a:r>
            <a:r>
              <a:rPr lang="en-US" altLang="ko-KR" sz="3200" b="1" dirty="0">
                <a:solidFill>
                  <a:srgbClr val="FFFF00"/>
                </a:solidFill>
                <a:ea typeface="Gulim" pitchFamily="34" charset="-127"/>
              </a:rPr>
              <a:t>s domain!!</a:t>
            </a:r>
          </a:p>
          <a:p>
            <a:pPr lvl="1"/>
            <a:r>
              <a:rPr lang="en-US" altLang="ko-KR" sz="3200" dirty="0">
                <a:ea typeface="Gulim" pitchFamily="34" charset="-127"/>
              </a:rPr>
              <a:t>Note that </a:t>
            </a:r>
            <a:r>
              <a:rPr lang="en-US" sz="3200" dirty="0"/>
              <a:t>◦</a:t>
            </a:r>
            <a:r>
              <a:rPr lang="en-US" altLang="ko-KR" sz="3200" dirty="0" smtClean="0">
                <a:ea typeface="Gulim" pitchFamily="34" charset="-127"/>
              </a:rPr>
              <a:t> </a:t>
            </a:r>
            <a:r>
              <a:rPr lang="en-US" altLang="ko-KR" sz="3200" dirty="0">
                <a:ea typeface="Gulim" pitchFamily="34" charset="-127"/>
              </a:rPr>
              <a:t>(like Cartesian 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, but </a:t>
            </a:r>
            <a:r>
              <a:rPr lang="en-US" altLang="ko-KR" sz="3200" dirty="0">
                <a:ea typeface="Gulim" pitchFamily="34" charset="-127"/>
              </a:rPr>
              <a:t>unlike </a:t>
            </a:r>
            <a:r>
              <a:rPr lang="en-US" altLang="ko-KR" sz="3200" dirty="0" smtClean="0">
                <a:ea typeface="Gulim" pitchFamily="34" charset="-127"/>
              </a:rPr>
              <a:t>+, 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, </a:t>
            </a:r>
            <a:r>
              <a:rPr lang="en-US" sz="3200" dirty="0"/>
              <a:t>∪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) 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is 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/>
            </a:r>
            <a:br>
              <a:rPr lang="en-US" altLang="ko-KR" sz="3200" dirty="0" smtClean="0">
                <a:ea typeface="Gulim" pitchFamily="34" charset="-127"/>
                <a:sym typeface="Symbol" pitchFamily="18" charset="2"/>
              </a:rPr>
            </a:b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non-commuting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. (In 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general,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f </a:t>
            </a:r>
            <a:r>
              <a:rPr lang="en-US" sz="3200" dirty="0"/>
              <a:t>◦</a:t>
            </a:r>
            <a:r>
              <a:rPr lang="en-US" altLang="ko-KR" sz="3200" dirty="0" smtClean="0">
                <a:ea typeface="Gulim" pitchFamily="34" charset="-127"/>
              </a:rPr>
              <a:t>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g 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 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g </a:t>
            </a:r>
            <a:r>
              <a:rPr lang="en-US" sz="3200" dirty="0"/>
              <a:t>◦</a:t>
            </a:r>
            <a:r>
              <a:rPr lang="en-US" altLang="ko-KR" sz="3200" dirty="0" smtClean="0">
                <a:ea typeface="Gulim" pitchFamily="34" charset="-127"/>
              </a:rPr>
              <a:t>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f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.)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694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25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Function Composition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212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981200"/>
            <a:ext cx="8085873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697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25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Function Composition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21255" name="Picture 7" descr="Composition of Func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706" y="2286000"/>
            <a:ext cx="8687495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200400" y="5638801"/>
            <a:ext cx="5257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http://www.mathcaptain.com/algebra/composition-of-functions.html</a:t>
            </a:r>
            <a:r>
              <a:rPr lang="en-US" sz="12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515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25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Function Composition</a:t>
            </a:r>
          </a:p>
        </p:txBody>
      </p:sp>
      <p:pic>
        <p:nvPicPr>
          <p:cNvPr id="9" name="Picture 2" descr="Function machines composed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28" b="-5928"/>
          <a:stretch/>
        </p:blipFill>
        <p:spPr bwMode="auto">
          <a:xfrm>
            <a:off x="6934200" y="2667000"/>
            <a:ext cx="3124200" cy="3767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3540" name="Picture 4" descr="Function machines composed and combined into a new function machin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2" b="4534"/>
          <a:stretch/>
        </p:blipFill>
        <p:spPr bwMode="auto">
          <a:xfrm>
            <a:off x="3124200" y="2590801"/>
            <a:ext cx="3124200" cy="3388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14500" y="6248401"/>
            <a:ext cx="5943600" cy="30777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http://mathinsight.org/image/function_machines_composed_combined</a:t>
            </a:r>
            <a:r>
              <a:rPr lang="en-US" sz="1400" dirty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16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Definition of Functions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r>
              <a:rPr lang="en-US" altLang="ko-KR" dirty="0">
                <a:ea typeface="Gulim" pitchFamily="34" charset="-127"/>
              </a:rPr>
              <a:t>Given any sets </a:t>
            </a:r>
            <a:r>
              <a:rPr lang="en-US" altLang="ko-KR" i="1" dirty="0" smtClean="0">
                <a:solidFill>
                  <a:schemeClr val="tx1"/>
                </a:solidFill>
                <a:ea typeface="Gulim" pitchFamily="34" charset="-127"/>
              </a:rPr>
              <a:t>A</a:t>
            </a:r>
            <a:r>
              <a:rPr lang="en-US" altLang="ko-KR" dirty="0" smtClean="0">
                <a:solidFill>
                  <a:schemeClr val="tx1"/>
                </a:solidFill>
                <a:ea typeface="Gulim" pitchFamily="34" charset="-127"/>
              </a:rPr>
              <a:t>, </a:t>
            </a:r>
            <a:r>
              <a:rPr lang="en-US" altLang="ko-KR" i="1" dirty="0" smtClean="0">
                <a:solidFill>
                  <a:schemeClr val="tx1"/>
                </a:solidFill>
                <a:ea typeface="Gulim" pitchFamily="34" charset="-127"/>
              </a:rPr>
              <a:t>B</a:t>
            </a:r>
            <a:r>
              <a:rPr lang="en-US" altLang="ko-KR" dirty="0" smtClean="0">
                <a:ea typeface="Gulim" pitchFamily="34" charset="-127"/>
              </a:rPr>
              <a:t>, </a:t>
            </a:r>
            <a:br>
              <a:rPr lang="en-US" altLang="ko-KR" dirty="0" smtClean="0">
                <a:ea typeface="Gulim" pitchFamily="34" charset="-127"/>
              </a:rPr>
            </a:br>
            <a:r>
              <a:rPr lang="en-US" altLang="ko-KR" dirty="0" smtClean="0">
                <a:ea typeface="Gulim" pitchFamily="34" charset="-127"/>
              </a:rPr>
              <a:t>a </a:t>
            </a:r>
            <a:r>
              <a:rPr lang="en-US" altLang="ko-KR" dirty="0">
                <a:ea typeface="Gulim" pitchFamily="34" charset="-127"/>
              </a:rPr>
              <a:t>function </a:t>
            </a:r>
            <a:r>
              <a:rPr lang="en-US" altLang="ko-KR" i="1" dirty="0" smtClean="0">
                <a:solidFill>
                  <a:schemeClr val="tx1"/>
                </a:solidFill>
                <a:ea typeface="Gulim" pitchFamily="34" charset="-127"/>
              </a:rPr>
              <a:t>f</a:t>
            </a:r>
            <a:r>
              <a:rPr lang="en-US" altLang="ko-KR" i="1" dirty="0" smtClean="0">
                <a:ea typeface="Gulim" pitchFamily="34" charset="-127"/>
              </a:rPr>
              <a:t> </a:t>
            </a:r>
            <a:r>
              <a:rPr lang="en-US" altLang="ko-KR" dirty="0" smtClean="0">
                <a:ea typeface="Gulim" pitchFamily="34" charset="-127"/>
              </a:rPr>
              <a:t>from</a:t>
            </a:r>
            <a:r>
              <a:rPr lang="en-US" altLang="ko-KR" i="1" dirty="0" smtClean="0">
                <a:ea typeface="Gulim" pitchFamily="34" charset="-127"/>
              </a:rPr>
              <a:t> </a:t>
            </a:r>
            <a:r>
              <a:rPr lang="en-US" altLang="ko-KR" i="1" dirty="0">
                <a:ea typeface="Gulim" pitchFamily="34" charset="-127"/>
              </a:rPr>
              <a:t>(or “mapping”) A to B</a:t>
            </a:r>
            <a:r>
              <a:rPr lang="en-US" altLang="ko-KR" dirty="0">
                <a:ea typeface="Gulim" pitchFamily="34" charset="-127"/>
              </a:rPr>
              <a:t> </a:t>
            </a:r>
            <a:r>
              <a:rPr lang="en-US" altLang="ko-KR" dirty="0" smtClean="0">
                <a:ea typeface="Gulim" pitchFamily="34" charset="-127"/>
              </a:rPr>
              <a:t/>
            </a:r>
            <a:br>
              <a:rPr lang="en-US" altLang="ko-KR" dirty="0" smtClean="0">
                <a:ea typeface="Gulim" pitchFamily="34" charset="-127"/>
              </a:rPr>
            </a:br>
            <a:r>
              <a:rPr lang="en-US" altLang="ko-KR" dirty="0" smtClean="0">
                <a:solidFill>
                  <a:schemeClr val="tx1"/>
                </a:solidFill>
                <a:ea typeface="Gulim" pitchFamily="34" charset="-127"/>
              </a:rPr>
              <a:t>(</a:t>
            </a:r>
            <a:r>
              <a:rPr lang="en-US" altLang="ko-KR" i="1" dirty="0" smtClean="0">
                <a:solidFill>
                  <a:schemeClr val="tx1"/>
                </a:solidFill>
                <a:ea typeface="Gulim" pitchFamily="34" charset="-127"/>
              </a:rPr>
              <a:t>f </a:t>
            </a:r>
            <a:r>
              <a:rPr lang="en-US" altLang="ko-KR" dirty="0" smtClean="0">
                <a:solidFill>
                  <a:schemeClr val="tx1"/>
                </a:solidFill>
                <a:ea typeface="Gulim" pitchFamily="34" charset="-127"/>
              </a:rPr>
              <a:t>: </a:t>
            </a:r>
            <a:r>
              <a:rPr lang="en-US" altLang="ko-KR" i="1" dirty="0" smtClean="0">
                <a:solidFill>
                  <a:schemeClr val="tx1"/>
                </a:solidFill>
                <a:ea typeface="Gulim" pitchFamily="34" charset="-127"/>
              </a:rPr>
              <a:t>A </a:t>
            </a:r>
            <a:r>
              <a:rPr lang="en-US" altLang="ko-KR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 </a:t>
            </a:r>
            <a:r>
              <a:rPr lang="en-US" altLang="ko-KR" i="1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B</a:t>
            </a:r>
            <a:r>
              <a:rPr lang="en-US" altLang="ko-KR" dirty="0">
                <a:solidFill>
                  <a:schemeClr val="tx1"/>
                </a:solidFill>
                <a:ea typeface="Gulim" pitchFamily="34" charset="-127"/>
              </a:rPr>
              <a:t>) </a:t>
            </a:r>
            <a:r>
              <a:rPr lang="en-US" altLang="ko-KR" dirty="0">
                <a:ea typeface="Gulim" pitchFamily="34" charset="-127"/>
              </a:rPr>
              <a:t>is an assignment of </a:t>
            </a:r>
            <a:r>
              <a:rPr lang="en-US" altLang="ko-KR" b="1" dirty="0">
                <a:solidFill>
                  <a:srgbClr val="66FF33"/>
                </a:solidFill>
                <a:ea typeface="Gulim" pitchFamily="34" charset="-127"/>
              </a:rPr>
              <a:t>exactly one</a:t>
            </a:r>
            <a:r>
              <a:rPr lang="en-US" altLang="ko-KR" dirty="0">
                <a:solidFill>
                  <a:srgbClr val="66FF33"/>
                </a:solidFill>
                <a:ea typeface="Gulim" pitchFamily="34" charset="-127"/>
              </a:rPr>
              <a:t> </a:t>
            </a:r>
            <a:r>
              <a:rPr lang="en-US" altLang="ko-KR" dirty="0" smtClean="0">
                <a:ea typeface="Gulim" pitchFamily="34" charset="-127"/>
              </a:rPr>
              <a:t>element </a:t>
            </a:r>
            <a:r>
              <a:rPr lang="en-US" altLang="ko-KR" b="1" i="1" dirty="0" smtClean="0">
                <a:solidFill>
                  <a:schemeClr val="tx1"/>
                </a:solidFill>
                <a:ea typeface="Gulim" pitchFamily="34" charset="-127"/>
              </a:rPr>
              <a:t>f </a:t>
            </a:r>
            <a:r>
              <a:rPr lang="en-US" altLang="ko-KR" b="1" dirty="0" smtClean="0">
                <a:solidFill>
                  <a:schemeClr val="tx1"/>
                </a:solidFill>
                <a:ea typeface="Gulim" pitchFamily="34" charset="-127"/>
              </a:rPr>
              <a:t>(</a:t>
            </a:r>
            <a:r>
              <a:rPr lang="en-US" altLang="ko-KR" b="1" i="1" dirty="0">
                <a:solidFill>
                  <a:schemeClr val="tx1"/>
                </a:solidFill>
                <a:ea typeface="Gulim" pitchFamily="34" charset="-127"/>
              </a:rPr>
              <a:t>x</a:t>
            </a:r>
            <a:r>
              <a:rPr lang="en-US" altLang="ko-KR" b="1" dirty="0" smtClean="0">
                <a:solidFill>
                  <a:schemeClr val="tx1"/>
                </a:solidFill>
                <a:ea typeface="Gulim" pitchFamily="34" charset="-127"/>
              </a:rPr>
              <a:t>) </a:t>
            </a:r>
            <a:r>
              <a:rPr lang="en-US" altLang="ko-KR" b="1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 </a:t>
            </a:r>
            <a:r>
              <a:rPr lang="en-US" altLang="ko-KR" b="1" i="1" dirty="0" smtClean="0">
                <a:solidFill>
                  <a:schemeClr val="tx1"/>
                </a:solidFill>
                <a:ea typeface="Gulim" pitchFamily="34" charset="-127"/>
              </a:rPr>
              <a:t>B </a:t>
            </a:r>
            <a:r>
              <a:rPr lang="en-US" altLang="ko-KR" dirty="0" smtClean="0">
                <a:ea typeface="Gulim" pitchFamily="34" charset="-127"/>
              </a:rPr>
              <a:t>to </a:t>
            </a:r>
            <a:r>
              <a:rPr lang="en-US" altLang="ko-KR" dirty="0">
                <a:ea typeface="Gulim" pitchFamily="34" charset="-127"/>
              </a:rPr>
              <a:t>each element </a:t>
            </a:r>
            <a:r>
              <a:rPr lang="en-US" altLang="ko-KR" b="1" i="1" dirty="0" smtClean="0">
                <a:solidFill>
                  <a:schemeClr val="tx1"/>
                </a:solidFill>
                <a:ea typeface="Gulim" pitchFamily="34" charset="-127"/>
              </a:rPr>
              <a:t>x </a:t>
            </a:r>
            <a:r>
              <a:rPr lang="en-US" altLang="ko-KR" b="1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 </a:t>
            </a:r>
            <a:r>
              <a:rPr lang="en-US" altLang="ko-KR" b="1" i="1" dirty="0" smtClean="0">
                <a:solidFill>
                  <a:schemeClr val="tx1"/>
                </a:solidFill>
                <a:ea typeface="Gulim" pitchFamily="34" charset="-127"/>
              </a:rPr>
              <a:t>A</a:t>
            </a:r>
            <a:endParaRPr lang="en-US" altLang="ko-KR" i="1" dirty="0">
              <a:ea typeface="Gulim" pitchFamily="34" charset="-127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</a:t>
            </a:fld>
            <a:endParaRPr lang="en-US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3200400" y="3730753"/>
            <a:ext cx="5228636" cy="2289047"/>
            <a:chOff x="3200400" y="3730753"/>
            <a:chExt cx="5228636" cy="2289047"/>
          </a:xfrm>
        </p:grpSpPr>
        <p:cxnSp>
          <p:nvCxnSpPr>
            <p:cNvPr id="33" name="AutoShape 5"/>
            <p:cNvCxnSpPr>
              <a:cxnSpLocks noChangeShapeType="1"/>
            </p:cNvCxnSpPr>
            <p:nvPr/>
          </p:nvCxnSpPr>
          <p:spPr bwMode="auto">
            <a:xfrm>
              <a:off x="4224239" y="4088855"/>
              <a:ext cx="3348556" cy="596837"/>
            </a:xfrm>
            <a:prstGeom prst="straightConnector1">
              <a:avLst/>
            </a:prstGeom>
            <a:noFill/>
            <a:ln w="19050">
              <a:solidFill>
                <a:srgbClr val="92D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AutoShape 6"/>
            <p:cNvCxnSpPr>
              <a:cxnSpLocks noChangeShapeType="1"/>
            </p:cNvCxnSpPr>
            <p:nvPr/>
          </p:nvCxnSpPr>
          <p:spPr bwMode="auto">
            <a:xfrm flipV="1">
              <a:off x="4159998" y="4138007"/>
              <a:ext cx="3236134" cy="287886"/>
            </a:xfrm>
            <a:prstGeom prst="straightConnector1">
              <a:avLst/>
            </a:prstGeom>
            <a:noFill/>
            <a:ln w="19050">
              <a:solidFill>
                <a:srgbClr val="92D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AutoShape 7"/>
            <p:cNvCxnSpPr>
              <a:cxnSpLocks noChangeShapeType="1"/>
            </p:cNvCxnSpPr>
            <p:nvPr/>
          </p:nvCxnSpPr>
          <p:spPr bwMode="auto">
            <a:xfrm>
              <a:off x="4224239" y="4812082"/>
              <a:ext cx="3348556" cy="596837"/>
            </a:xfrm>
            <a:prstGeom prst="straightConnector1">
              <a:avLst/>
            </a:prstGeom>
            <a:noFill/>
            <a:ln w="19050">
              <a:solidFill>
                <a:srgbClr val="92D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AutoShape 8"/>
            <p:cNvCxnSpPr>
              <a:cxnSpLocks noChangeShapeType="1"/>
            </p:cNvCxnSpPr>
            <p:nvPr/>
          </p:nvCxnSpPr>
          <p:spPr bwMode="auto">
            <a:xfrm>
              <a:off x="4224239" y="5205292"/>
              <a:ext cx="3348556" cy="596837"/>
            </a:xfrm>
            <a:prstGeom prst="straightConnector1">
              <a:avLst/>
            </a:prstGeom>
            <a:noFill/>
            <a:ln w="19050">
              <a:solidFill>
                <a:srgbClr val="92D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AutoShape 9"/>
            <p:cNvCxnSpPr>
              <a:cxnSpLocks noChangeShapeType="1"/>
            </p:cNvCxnSpPr>
            <p:nvPr/>
          </p:nvCxnSpPr>
          <p:spPr bwMode="auto">
            <a:xfrm flipV="1">
              <a:off x="4224239" y="4994644"/>
              <a:ext cx="3220074" cy="526621"/>
            </a:xfrm>
            <a:prstGeom prst="straightConnector1">
              <a:avLst/>
            </a:prstGeom>
            <a:noFill/>
            <a:ln w="19050">
              <a:solidFill>
                <a:srgbClr val="92D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Oval 10"/>
            <p:cNvSpPr>
              <a:spLocks noChangeArrowheads="1"/>
            </p:cNvSpPr>
            <p:nvPr/>
          </p:nvSpPr>
          <p:spPr bwMode="auto">
            <a:xfrm>
              <a:off x="4170036" y="4053747"/>
              <a:ext cx="99373" cy="84259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39" name="Oval 11"/>
            <p:cNvSpPr>
              <a:spLocks noChangeArrowheads="1"/>
            </p:cNvSpPr>
            <p:nvPr/>
          </p:nvSpPr>
          <p:spPr bwMode="auto">
            <a:xfrm>
              <a:off x="4129885" y="4362698"/>
              <a:ext cx="99373" cy="84259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40" name="Oval 12"/>
            <p:cNvSpPr>
              <a:spLocks noChangeArrowheads="1"/>
            </p:cNvSpPr>
            <p:nvPr/>
          </p:nvSpPr>
          <p:spPr bwMode="auto">
            <a:xfrm>
              <a:off x="4194126" y="4812082"/>
              <a:ext cx="99373" cy="84259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41" name="Oval 13"/>
            <p:cNvSpPr>
              <a:spLocks noChangeArrowheads="1"/>
            </p:cNvSpPr>
            <p:nvPr/>
          </p:nvSpPr>
          <p:spPr bwMode="auto">
            <a:xfrm>
              <a:off x="4170036" y="5177206"/>
              <a:ext cx="99373" cy="84259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42" name="Oval 14"/>
            <p:cNvSpPr>
              <a:spLocks noChangeArrowheads="1"/>
            </p:cNvSpPr>
            <p:nvPr/>
          </p:nvSpPr>
          <p:spPr bwMode="auto">
            <a:xfrm>
              <a:off x="4178066" y="5493179"/>
              <a:ext cx="99373" cy="84259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43" name="Oval 15"/>
            <p:cNvSpPr>
              <a:spLocks noChangeArrowheads="1"/>
            </p:cNvSpPr>
            <p:nvPr/>
          </p:nvSpPr>
          <p:spPr bwMode="auto">
            <a:xfrm>
              <a:off x="7390110" y="4095877"/>
              <a:ext cx="99373" cy="84259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44" name="Oval 16"/>
            <p:cNvSpPr>
              <a:spLocks noChangeArrowheads="1"/>
            </p:cNvSpPr>
            <p:nvPr/>
          </p:nvSpPr>
          <p:spPr bwMode="auto">
            <a:xfrm>
              <a:off x="3856861" y="3765861"/>
              <a:ext cx="690589" cy="2134571"/>
            </a:xfrm>
            <a:prstGeom prst="ellipse">
              <a:avLst/>
            </a:prstGeom>
            <a:solidFill>
              <a:srgbClr val="00CC99">
                <a:alpha val="23137"/>
              </a:srgbClr>
            </a:solidFill>
            <a:ln w="9525">
              <a:solidFill>
                <a:srgbClr val="92D05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sz="1100">
                <a:latin typeface="Cambria" panose="02040503050406030204" pitchFamily="18" charset="0"/>
                <a:ea typeface="PMingLiU" pitchFamily="18" charset="-120"/>
              </a:endParaRPr>
            </a:p>
          </p:txBody>
        </p:sp>
        <p:sp>
          <p:nvSpPr>
            <p:cNvPr id="45" name="Oval 17"/>
            <p:cNvSpPr>
              <a:spLocks noChangeArrowheads="1"/>
            </p:cNvSpPr>
            <p:nvPr/>
          </p:nvSpPr>
          <p:spPr bwMode="auto">
            <a:xfrm>
              <a:off x="7446321" y="4959536"/>
              <a:ext cx="99373" cy="84259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46" name="Oval 18"/>
            <p:cNvSpPr>
              <a:spLocks noChangeArrowheads="1"/>
            </p:cNvSpPr>
            <p:nvPr/>
          </p:nvSpPr>
          <p:spPr bwMode="auto">
            <a:xfrm>
              <a:off x="7566772" y="4636542"/>
              <a:ext cx="99373" cy="84259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47" name="Oval 19"/>
            <p:cNvSpPr>
              <a:spLocks noChangeArrowheads="1"/>
            </p:cNvSpPr>
            <p:nvPr/>
          </p:nvSpPr>
          <p:spPr bwMode="auto">
            <a:xfrm>
              <a:off x="7582832" y="5366790"/>
              <a:ext cx="99373" cy="84259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48" name="Oval 20"/>
            <p:cNvSpPr>
              <a:spLocks noChangeArrowheads="1"/>
            </p:cNvSpPr>
            <p:nvPr/>
          </p:nvSpPr>
          <p:spPr bwMode="auto">
            <a:xfrm>
              <a:off x="7574802" y="5767022"/>
              <a:ext cx="99373" cy="84259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49" name="Oval 21"/>
            <p:cNvSpPr>
              <a:spLocks noChangeArrowheads="1"/>
            </p:cNvSpPr>
            <p:nvPr/>
          </p:nvSpPr>
          <p:spPr bwMode="auto">
            <a:xfrm>
              <a:off x="7173297" y="3730753"/>
              <a:ext cx="819071" cy="2289047"/>
            </a:xfrm>
            <a:prstGeom prst="ellipse">
              <a:avLst/>
            </a:prstGeom>
            <a:solidFill>
              <a:srgbClr val="FF3300">
                <a:alpha val="32156"/>
              </a:srgbClr>
            </a:solidFill>
            <a:ln w="9525">
              <a:solidFill>
                <a:srgbClr val="92D05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50" name="Text Box 22"/>
            <p:cNvSpPr txBox="1">
              <a:spLocks noChangeArrowheads="1"/>
            </p:cNvSpPr>
            <p:nvPr/>
          </p:nvSpPr>
          <p:spPr bwMode="auto">
            <a:xfrm>
              <a:off x="3200400" y="4367087"/>
              <a:ext cx="362359" cy="4616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TW" i="1" dirty="0">
                  <a:latin typeface="Cambria" panose="02040503050406030204" pitchFamily="18" charset="0"/>
                  <a:ea typeface="PMingLiU" pitchFamily="18" charset="-120"/>
                </a:rPr>
                <a:t>A</a:t>
              </a:r>
            </a:p>
          </p:txBody>
        </p:sp>
        <p:sp>
          <p:nvSpPr>
            <p:cNvPr id="51" name="Text Box 23"/>
            <p:cNvSpPr txBox="1">
              <a:spLocks noChangeArrowheads="1"/>
            </p:cNvSpPr>
            <p:nvPr/>
          </p:nvSpPr>
          <p:spPr bwMode="auto">
            <a:xfrm>
              <a:off x="8061628" y="4402195"/>
              <a:ext cx="367408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TW" i="1" dirty="0">
                  <a:solidFill>
                    <a:srgbClr val="66FF33"/>
                  </a:solidFill>
                  <a:latin typeface="Cambria" panose="02040503050406030204" pitchFamily="18" charset="0"/>
                  <a:ea typeface="PMingLiU" pitchFamily="18" charset="-120"/>
                </a:rPr>
                <a:t>B</a:t>
              </a:r>
            </a:p>
          </p:txBody>
        </p:sp>
        <p:sp>
          <p:nvSpPr>
            <p:cNvPr id="53" name="Text Box 22"/>
            <p:cNvSpPr txBox="1">
              <a:spLocks noChangeArrowheads="1"/>
            </p:cNvSpPr>
            <p:nvPr/>
          </p:nvSpPr>
          <p:spPr bwMode="auto">
            <a:xfrm>
              <a:off x="3851357" y="4186535"/>
              <a:ext cx="34657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TW" i="1" dirty="0" smtClean="0">
                  <a:latin typeface="Cambria" panose="02040503050406030204" pitchFamily="18" charset="0"/>
                  <a:ea typeface="PMingLiU" pitchFamily="18" charset="-120"/>
                </a:rPr>
                <a:t>a</a:t>
              </a:r>
              <a:endParaRPr lang="en-US" altLang="zh-TW" i="1" dirty="0">
                <a:latin typeface="Cambria" panose="02040503050406030204" pitchFamily="18" charset="0"/>
                <a:ea typeface="PMingLiU" pitchFamily="18" charset="-120"/>
              </a:endParaRPr>
            </a:p>
          </p:txBody>
        </p:sp>
        <p:sp>
          <p:nvSpPr>
            <p:cNvPr id="54" name="Text Box 22"/>
            <p:cNvSpPr txBox="1">
              <a:spLocks noChangeArrowheads="1"/>
            </p:cNvSpPr>
            <p:nvPr/>
          </p:nvSpPr>
          <p:spPr bwMode="auto">
            <a:xfrm>
              <a:off x="7425830" y="3810000"/>
              <a:ext cx="34657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TW" i="1" dirty="0" smtClean="0">
                  <a:latin typeface="Cambria" panose="02040503050406030204" pitchFamily="18" charset="0"/>
                  <a:ea typeface="PMingLiU" pitchFamily="18" charset="-120"/>
                </a:rPr>
                <a:t>b</a:t>
              </a:r>
              <a:endParaRPr lang="en-US" altLang="zh-TW" i="1" dirty="0">
                <a:latin typeface="Cambria" panose="02040503050406030204" pitchFamily="18" charset="0"/>
                <a:ea typeface="PMingLiU" pitchFamily="18" charset="-120"/>
              </a:endParaRPr>
            </a:p>
          </p:txBody>
        </p:sp>
        <p:sp>
          <p:nvSpPr>
            <p:cNvPr id="56" name="Oval 15"/>
            <p:cNvSpPr>
              <a:spLocks noChangeArrowheads="1"/>
            </p:cNvSpPr>
            <p:nvPr/>
          </p:nvSpPr>
          <p:spPr bwMode="auto">
            <a:xfrm>
              <a:off x="7520627" y="4335341"/>
              <a:ext cx="99373" cy="84259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603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 dirty="0">
                <a:ea typeface="Gulim" pitchFamily="34" charset="-127"/>
              </a:rPr>
              <a:t>The Identity </a:t>
            </a:r>
            <a:r>
              <a:rPr lang="en-US" altLang="ko-KR" dirty="0" smtClean="0">
                <a:ea typeface="Gulim" pitchFamily="34" charset="-127"/>
              </a:rPr>
              <a:t>Function (</a:t>
            </a:r>
            <a:r>
              <a:rPr lang="en-US" altLang="ko-KR" i="1" dirty="0">
                <a:solidFill>
                  <a:schemeClr val="tx1"/>
                </a:solidFill>
                <a:latin typeface="Book Antiqua" panose="02040602050305030304" pitchFamily="18" charset="0"/>
                <a:ea typeface="Gulim" pitchFamily="34" charset="-127"/>
                <a:sym typeface="Symbol" pitchFamily="18" charset="2"/>
              </a:rPr>
              <a:t>I</a:t>
            </a:r>
            <a:r>
              <a:rPr lang="en-US" altLang="ko-KR" dirty="0" smtClean="0">
                <a:ea typeface="Gulim" pitchFamily="34" charset="-127"/>
              </a:rPr>
              <a:t>)</a:t>
            </a:r>
            <a:endParaRPr lang="en-US" altLang="ko-KR" dirty="0">
              <a:ea typeface="Gulim" pitchFamily="34" charset="-127"/>
            </a:endParaRPr>
          </a:p>
        </p:txBody>
      </p:sp>
      <p:sp>
        <p:nvSpPr>
          <p:cNvPr id="297987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 lnSpcReduction="10000"/>
          </a:bodyPr>
          <a:lstStyle/>
          <a:p>
            <a:r>
              <a:rPr lang="en-US" altLang="ko-KR" sz="3600" dirty="0">
                <a:ea typeface="Gulim" pitchFamily="34" charset="-127"/>
              </a:rPr>
              <a:t>For any domain </a:t>
            </a:r>
            <a:r>
              <a:rPr lang="en-US" altLang="ko-KR" sz="3600" i="1" dirty="0" smtClean="0">
                <a:ea typeface="Gulim" pitchFamily="34" charset="-127"/>
              </a:rPr>
              <a:t>A</a:t>
            </a:r>
            <a:r>
              <a:rPr lang="en-US" altLang="ko-KR" sz="3600" dirty="0" smtClean="0">
                <a:ea typeface="Gulim" pitchFamily="34" charset="-127"/>
              </a:rPr>
              <a:t>, the </a:t>
            </a:r>
            <a:r>
              <a:rPr lang="en-US" altLang="ko-KR" sz="3600" i="1" dirty="0">
                <a:ea typeface="Gulim" pitchFamily="34" charset="-127"/>
              </a:rPr>
              <a:t>identity function </a:t>
            </a:r>
            <a:r>
              <a:rPr lang="en-US" altLang="ko-KR" sz="3600" i="1" dirty="0">
                <a:latin typeface="Book Antiqua" panose="02040602050305030304" pitchFamily="18" charset="0"/>
                <a:ea typeface="Gulim" pitchFamily="34" charset="-127"/>
              </a:rPr>
              <a:t>I</a:t>
            </a:r>
            <a:r>
              <a:rPr lang="en-US" altLang="ko-KR" sz="3600" i="1" dirty="0" smtClean="0">
                <a:ea typeface="Gulim" pitchFamily="34" charset="-127"/>
              </a:rPr>
              <a:t>: A </a:t>
            </a:r>
            <a:r>
              <a:rPr lang="en-US" altLang="ko-KR" sz="3600" dirty="0" smtClean="0">
                <a:ea typeface="Gulim" pitchFamily="34" charset="-127"/>
                <a:sym typeface="Symbol" pitchFamily="18" charset="2"/>
              </a:rPr>
              <a:t> </a:t>
            </a:r>
            <a:r>
              <a:rPr lang="en-US" altLang="ko-KR" sz="3600" i="1" dirty="0" smtClean="0"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sz="3600" dirty="0" smtClean="0">
                <a:ea typeface="Gulim" pitchFamily="34" charset="-127"/>
              </a:rPr>
              <a:t> (sometimes written, </a:t>
            </a:r>
            <a:r>
              <a:rPr lang="en-US" altLang="ko-KR" sz="3600" i="1" dirty="0" smtClean="0">
                <a:latin typeface="Book Antiqua" panose="02040602050305030304" pitchFamily="18" charset="0"/>
                <a:ea typeface="Gulim" pitchFamily="34" charset="-127"/>
              </a:rPr>
              <a:t>I</a:t>
            </a:r>
            <a:r>
              <a:rPr lang="en-US" altLang="ko-KR" sz="3600" i="1" baseline="-25000" dirty="0" smtClean="0">
                <a:ea typeface="Gulim" pitchFamily="34" charset="-127"/>
              </a:rPr>
              <a:t>A</a:t>
            </a:r>
            <a:r>
              <a:rPr lang="en-US" altLang="ko-KR" sz="3600" dirty="0" smtClean="0">
                <a:ea typeface="Gulim" pitchFamily="34" charset="-127"/>
              </a:rPr>
              <a:t>,</a:t>
            </a:r>
            <a:r>
              <a:rPr lang="en-US" altLang="ko-KR" sz="3600" i="1" dirty="0" smtClean="0">
                <a:ea typeface="Gulim" pitchFamily="34" charset="-127"/>
              </a:rPr>
              <a:t> </a:t>
            </a:r>
            <a:r>
              <a:rPr lang="en-US" altLang="ko-KR" sz="3600" b="1" dirty="0" smtClean="0">
                <a:ea typeface="Gulim" pitchFamily="34" charset="-127"/>
              </a:rPr>
              <a:t>1</a:t>
            </a:r>
            <a:r>
              <a:rPr lang="en-US" altLang="ko-KR" sz="3600" dirty="0" smtClean="0">
                <a:ea typeface="Gulim" pitchFamily="34" charset="-127"/>
              </a:rPr>
              <a:t>, </a:t>
            </a:r>
            <a:r>
              <a:rPr lang="en-US" altLang="ko-KR" sz="3600" b="1" dirty="0" smtClean="0">
                <a:ea typeface="Gulim" pitchFamily="34" charset="-127"/>
              </a:rPr>
              <a:t>1</a:t>
            </a:r>
            <a:r>
              <a:rPr lang="en-US" altLang="ko-KR" sz="3600" i="1" baseline="-25000" dirty="0" smtClean="0">
                <a:ea typeface="Gulim" pitchFamily="34" charset="-127"/>
              </a:rPr>
              <a:t>A</a:t>
            </a:r>
            <a:r>
              <a:rPr lang="en-US" altLang="ko-KR" sz="3600" dirty="0">
                <a:ea typeface="Gulim" pitchFamily="34" charset="-127"/>
              </a:rPr>
              <a:t>) is the unique function such that </a:t>
            </a:r>
            <a:r>
              <a:rPr lang="en-US" altLang="ko-KR" sz="3600" dirty="0">
                <a:ea typeface="Gulim" pitchFamily="34" charset="-127"/>
                <a:sym typeface="Symbol" pitchFamily="18" charset="2"/>
              </a:rPr>
              <a:t></a:t>
            </a:r>
            <a:r>
              <a:rPr lang="en-US" altLang="ko-KR" sz="3600" i="1" dirty="0" smtClean="0"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sz="3600" dirty="0" smtClean="0">
                <a:ea typeface="Gulim" pitchFamily="34" charset="-127"/>
                <a:sym typeface="Symbol" pitchFamily="18" charset="2"/>
              </a:rPr>
              <a:t>  </a:t>
            </a:r>
            <a:r>
              <a:rPr lang="en-US" altLang="ko-KR" sz="3600" i="1" dirty="0" smtClean="0"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sz="3600" dirty="0" smtClean="0">
                <a:ea typeface="Gulim" pitchFamily="34" charset="-127"/>
                <a:sym typeface="Symbol" pitchFamily="18" charset="2"/>
              </a:rPr>
              <a:t>: </a:t>
            </a:r>
            <a:r>
              <a:rPr lang="en-US" altLang="ko-KR" sz="3600" i="1" dirty="0" smtClean="0">
                <a:latin typeface="Book Antiqua" panose="02040602050305030304" pitchFamily="18" charset="0"/>
                <a:ea typeface="Gulim" pitchFamily="34" charset="-127"/>
                <a:sym typeface="Symbol" pitchFamily="18" charset="2"/>
              </a:rPr>
              <a:t>I</a:t>
            </a:r>
            <a:r>
              <a:rPr lang="en-US" altLang="ko-KR" sz="3600" dirty="0" smtClean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sz="3600" i="1" dirty="0" smtClean="0"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sz="3600" dirty="0" smtClean="0">
                <a:ea typeface="Gulim" pitchFamily="34" charset="-127"/>
                <a:sym typeface="Symbol" pitchFamily="18" charset="2"/>
              </a:rPr>
              <a:t>) = </a:t>
            </a:r>
            <a:r>
              <a:rPr lang="en-US" altLang="ko-KR" sz="3600" i="1" dirty="0" smtClean="0"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sz="3600" dirty="0">
                <a:ea typeface="Gulim" pitchFamily="34" charset="-127"/>
                <a:sym typeface="Symbol" pitchFamily="18" charset="2"/>
              </a:rPr>
              <a:t>.</a:t>
            </a:r>
          </a:p>
          <a:p>
            <a:r>
              <a:rPr lang="en-US" altLang="ko-KR" sz="3600" dirty="0">
                <a:ea typeface="Gulim" pitchFamily="34" charset="-127"/>
                <a:sym typeface="Symbol" pitchFamily="18" charset="2"/>
              </a:rPr>
              <a:t>Some identity functions </a:t>
            </a:r>
            <a:r>
              <a:rPr lang="en-US" altLang="ko-KR" sz="3600" dirty="0" smtClean="0">
                <a:ea typeface="Gulim" pitchFamily="34" charset="-127"/>
                <a:sym typeface="Symbol" pitchFamily="18" charset="2"/>
              </a:rPr>
              <a:t>we have </a:t>
            </a:r>
            <a:r>
              <a:rPr lang="en-US" altLang="ko-KR" sz="3600" dirty="0">
                <a:ea typeface="Gulim" pitchFamily="34" charset="-127"/>
                <a:sym typeface="Symbol" pitchFamily="18" charset="2"/>
              </a:rPr>
              <a:t>seen:</a:t>
            </a:r>
          </a:p>
          <a:p>
            <a:pPr lvl="1"/>
            <a:r>
              <a:rPr lang="en-US" altLang="ko-KR" b="1" dirty="0" smtClean="0">
                <a:solidFill>
                  <a:srgbClr val="66FF33"/>
                </a:solidFill>
                <a:ea typeface="Gulim" pitchFamily="34" charset="-127"/>
                <a:sym typeface="Symbol" pitchFamily="18" charset="2"/>
              </a:rPr>
              <a:t></a:t>
            </a:r>
            <a:r>
              <a:rPr lang="en-US" altLang="ko-KR" dirty="0" err="1" smtClean="0">
                <a:ea typeface="Gulim" pitchFamily="34" charset="-127"/>
                <a:sym typeface="Symbol" pitchFamily="18" charset="2"/>
              </a:rPr>
              <a:t>ing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with </a:t>
            </a:r>
            <a:r>
              <a:rPr lang="en-US" altLang="ko-KR" b="1" dirty="0" smtClean="0">
                <a:ea typeface="Gulim" pitchFamily="34" charset="-127"/>
                <a:sym typeface="Symbol" pitchFamily="18" charset="2"/>
              </a:rPr>
              <a:t>T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, </a:t>
            </a:r>
            <a:r>
              <a:rPr lang="en-US" altLang="ko-KR" b="1" dirty="0" smtClean="0">
                <a:solidFill>
                  <a:srgbClr val="66FF33"/>
                </a:solidFill>
                <a:ea typeface="Gulim" pitchFamily="34" charset="-127"/>
                <a:sym typeface="Symbol" pitchFamily="18" charset="2"/>
              </a:rPr>
              <a:t></a:t>
            </a:r>
            <a:r>
              <a:rPr lang="en-US" altLang="ko-KR" dirty="0" err="1" smtClean="0">
                <a:ea typeface="Gulim" pitchFamily="34" charset="-127"/>
                <a:sym typeface="Symbol" pitchFamily="18" charset="2"/>
              </a:rPr>
              <a:t>ing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with </a:t>
            </a:r>
            <a:r>
              <a:rPr lang="en-US" altLang="ko-KR" b="1" dirty="0" smtClean="0">
                <a:ea typeface="Gulim" pitchFamily="34" charset="-127"/>
                <a:sym typeface="Symbol" pitchFamily="18" charset="2"/>
              </a:rPr>
              <a:t>F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, </a:t>
            </a:r>
            <a:r>
              <a:rPr lang="en-US" altLang="ko-KR" b="1" dirty="0" smtClean="0">
                <a:solidFill>
                  <a:srgbClr val="66FF33"/>
                </a:solidFill>
                <a:ea typeface="Gulim" pitchFamily="34" charset="-127"/>
                <a:sym typeface="Symbol" pitchFamily="18" charset="2"/>
              </a:rPr>
              <a:t></a:t>
            </a:r>
            <a:r>
              <a:rPr lang="en-US" altLang="ko-KR" dirty="0" err="1" smtClean="0">
                <a:ea typeface="Gulim" pitchFamily="34" charset="-127"/>
                <a:sym typeface="Symbol" pitchFamily="18" charset="2"/>
              </a:rPr>
              <a:t>ing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with </a:t>
            </a:r>
            <a:r>
              <a:rPr lang="en-US" altLang="ko-KR" b="1" dirty="0" smtClean="0">
                <a:ea typeface="Gulim" pitchFamily="34" charset="-127"/>
                <a:sym typeface="Symbol" pitchFamily="18" charset="2"/>
              </a:rPr>
              <a:t>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, </a:t>
            </a:r>
            <a:r>
              <a:rPr lang="en-US" altLang="ko-KR" b="1" dirty="0" smtClean="0">
                <a:solidFill>
                  <a:srgbClr val="66FF33"/>
                </a:solidFill>
                <a:ea typeface="Gulim" pitchFamily="34" charset="-127"/>
                <a:sym typeface="Symbol" pitchFamily="18" charset="2"/>
              </a:rPr>
              <a:t></a:t>
            </a:r>
            <a:r>
              <a:rPr lang="en-US" altLang="ko-KR" dirty="0" err="1">
                <a:ea typeface="Gulim" pitchFamily="34" charset="-127"/>
                <a:sym typeface="Symbol" pitchFamily="18" charset="2"/>
              </a:rPr>
              <a:t>ing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 with 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U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.</a:t>
            </a:r>
          </a:p>
          <a:p>
            <a:pPr lvl="2"/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p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b="1" dirty="0" smtClean="0">
                <a:solidFill>
                  <a:srgbClr val="66FF33"/>
                </a:solidFill>
                <a:ea typeface="Gulim" pitchFamily="34" charset="-127"/>
                <a:sym typeface="Symbol" pitchFamily="18" charset="2"/>
              </a:rPr>
              <a:t> </a:t>
            </a:r>
            <a:r>
              <a:rPr lang="en-US" altLang="ko-KR" b="1" dirty="0" smtClean="0">
                <a:ea typeface="Gulim" pitchFamily="34" charset="-127"/>
                <a:sym typeface="Symbol" pitchFamily="18" charset="2"/>
              </a:rPr>
              <a:t>T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= 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p				p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b="1" dirty="0">
                <a:solidFill>
                  <a:srgbClr val="66FF33"/>
                </a:solidFill>
                <a:ea typeface="Gulim" pitchFamily="34" charset="-127"/>
                <a:sym typeface="Symbol" pitchFamily="18" charset="2"/>
              </a:rPr>
              <a:t></a:t>
            </a:r>
            <a:r>
              <a:rPr lang="en-US" altLang="ko-KR" b="1" dirty="0" smtClean="0">
                <a:solidFill>
                  <a:srgbClr val="66FF33"/>
                </a:solidFill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b="1" dirty="0" smtClean="0">
                <a:ea typeface="Gulim" pitchFamily="34" charset="-127"/>
                <a:sym typeface="Symbol" pitchFamily="18" charset="2"/>
              </a:rPr>
              <a:t>F 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= 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p</a:t>
            </a:r>
          </a:p>
          <a:p>
            <a:pPr lvl="2"/>
            <a:r>
              <a:rPr lang="en-US" altLang="ko-KR" b="1" i="1" dirty="0" smtClean="0"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b="1" dirty="0" smtClean="0">
                <a:solidFill>
                  <a:srgbClr val="66FF33"/>
                </a:solidFill>
                <a:ea typeface="Gulim" pitchFamily="34" charset="-127"/>
                <a:sym typeface="Symbol" pitchFamily="18" charset="2"/>
              </a:rPr>
              <a:t>  </a:t>
            </a:r>
            <a:r>
              <a:rPr lang="en-US" altLang="ko-KR" b="1" dirty="0" smtClean="0">
                <a:ea typeface="Gulim" pitchFamily="34" charset="-127"/>
                <a:sym typeface="Symbol" pitchFamily="18" charset="2"/>
              </a:rPr>
              <a:t> = </a:t>
            </a:r>
            <a:r>
              <a:rPr lang="en-US" altLang="ko-KR" b="1" i="1" dirty="0" smtClean="0">
                <a:ea typeface="Gulim" pitchFamily="34" charset="-127"/>
                <a:sym typeface="Symbol" pitchFamily="18" charset="2"/>
              </a:rPr>
              <a:t>A			</a:t>
            </a:r>
            <a:r>
              <a:rPr lang="en-US" altLang="ko-KR" b="1" i="1" dirty="0"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b="1" dirty="0">
                <a:solidFill>
                  <a:srgbClr val="66FF33"/>
                </a:solidFill>
                <a:ea typeface="Gulim" pitchFamily="34" charset="-127"/>
                <a:sym typeface="Symbol" pitchFamily="18" charset="2"/>
              </a:rPr>
              <a:t> </a:t>
            </a:r>
            <a:r>
              <a:rPr lang="en-US" altLang="ko-KR" b="1" dirty="0" smtClean="0">
                <a:solidFill>
                  <a:srgbClr val="66FF33"/>
                </a:solidFill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b="1" i="1" dirty="0" smtClean="0">
                <a:ea typeface="Gulim" pitchFamily="34" charset="-127"/>
                <a:sym typeface="Symbol" pitchFamily="18" charset="2"/>
              </a:rPr>
              <a:t>U</a:t>
            </a:r>
            <a:r>
              <a:rPr lang="en-US" altLang="ko-KR" b="1" dirty="0" smtClean="0"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b="1" dirty="0">
                <a:ea typeface="Gulim" pitchFamily="34" charset="-127"/>
                <a:sym typeface="Symbol" pitchFamily="18" charset="2"/>
              </a:rPr>
              <a:t>= </a:t>
            </a:r>
            <a:r>
              <a:rPr lang="en-US" altLang="ko-KR" b="1" i="1" dirty="0" smtClean="0">
                <a:ea typeface="Gulim" pitchFamily="34" charset="-127"/>
                <a:sym typeface="Symbol" pitchFamily="18" charset="2"/>
              </a:rPr>
              <a:t>A</a:t>
            </a:r>
            <a:endParaRPr lang="en-US" altLang="ko-KR" i="1" dirty="0">
              <a:ea typeface="Gulim" pitchFamily="34" charset="-127"/>
              <a:sym typeface="Symbol" pitchFamily="18" charset="2"/>
            </a:endParaRPr>
          </a:p>
          <a:p>
            <a:r>
              <a:rPr lang="en-US" altLang="ko-KR" sz="3600" dirty="0">
                <a:ea typeface="Gulim" pitchFamily="34" charset="-127"/>
                <a:sym typeface="Symbol" pitchFamily="18" charset="2"/>
              </a:rPr>
              <a:t>Note that the </a:t>
            </a:r>
            <a:r>
              <a:rPr lang="en-US" altLang="ko-KR" sz="36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identity</a:t>
            </a:r>
            <a:r>
              <a:rPr lang="en-US" altLang="ko-KR" sz="3600" dirty="0">
                <a:ea typeface="Gulim" pitchFamily="34" charset="-127"/>
                <a:sym typeface="Symbol" pitchFamily="18" charset="2"/>
              </a:rPr>
              <a:t> function is both </a:t>
            </a:r>
            <a:r>
              <a:rPr lang="en-US" altLang="ko-KR" sz="36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one-to-one and onto </a:t>
            </a:r>
            <a:r>
              <a:rPr lang="en-US" altLang="ko-KR" sz="3600" dirty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sz="3600" dirty="0" err="1">
                <a:solidFill>
                  <a:srgbClr val="66FF33"/>
                </a:solidFill>
                <a:ea typeface="Gulim" pitchFamily="34" charset="-127"/>
                <a:sym typeface="Symbol" pitchFamily="18" charset="2"/>
              </a:rPr>
              <a:t>bijective</a:t>
            </a:r>
            <a:r>
              <a:rPr lang="en-US" altLang="ko-KR" sz="3600" dirty="0">
                <a:ea typeface="Gulim" pitchFamily="34" charset="-127"/>
                <a:sym typeface="Symbol" pitchFamily="18" charset="2"/>
              </a:rPr>
              <a:t>).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4048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2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Identity Function Illustrations</a:t>
            </a:r>
          </a:p>
        </p:txBody>
      </p:sp>
      <p:sp>
        <p:nvSpPr>
          <p:cNvPr id="299010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The identity function:</a:t>
            </a:r>
          </a:p>
        </p:txBody>
      </p:sp>
      <p:sp>
        <p:nvSpPr>
          <p:cNvPr id="299011" name="Oval 3"/>
          <p:cNvSpPr>
            <a:spLocks noChangeArrowheads="1"/>
          </p:cNvSpPr>
          <p:nvPr/>
        </p:nvSpPr>
        <p:spPr bwMode="auto">
          <a:xfrm>
            <a:off x="2514600" y="2895600"/>
            <a:ext cx="2286000" cy="25908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99013" name="Group 5"/>
          <p:cNvGrpSpPr>
            <a:grpSpLocks/>
          </p:cNvGrpSpPr>
          <p:nvPr/>
        </p:nvGrpSpPr>
        <p:grpSpPr bwMode="auto">
          <a:xfrm>
            <a:off x="3044826" y="3546476"/>
            <a:ext cx="436563" cy="568325"/>
            <a:chOff x="958" y="2234"/>
            <a:chExt cx="275" cy="358"/>
          </a:xfrm>
        </p:grpSpPr>
        <p:sp>
          <p:nvSpPr>
            <p:cNvPr id="299014" name="Text Box 6"/>
            <p:cNvSpPr txBox="1">
              <a:spLocks noChangeArrowheads="1"/>
            </p:cNvSpPr>
            <p:nvPr/>
          </p:nvSpPr>
          <p:spPr bwMode="auto">
            <a:xfrm>
              <a:off x="1008" y="2304"/>
              <a:ext cx="18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/>
                <a:t>•</a:t>
              </a:r>
            </a:p>
          </p:txBody>
        </p:sp>
        <p:sp>
          <p:nvSpPr>
            <p:cNvPr id="299015" name="Freeform 7"/>
            <p:cNvSpPr>
              <a:spLocks/>
            </p:cNvSpPr>
            <p:nvPr/>
          </p:nvSpPr>
          <p:spPr bwMode="auto">
            <a:xfrm>
              <a:off x="958" y="2234"/>
              <a:ext cx="275" cy="214"/>
            </a:xfrm>
            <a:custGeom>
              <a:avLst/>
              <a:gdLst>
                <a:gd name="T0" fmla="*/ 193 w 275"/>
                <a:gd name="T1" fmla="*/ 206 h 214"/>
                <a:gd name="T2" fmla="*/ 266 w 275"/>
                <a:gd name="T3" fmla="*/ 93 h 214"/>
                <a:gd name="T4" fmla="*/ 137 w 275"/>
                <a:gd name="T5" fmla="*/ 4 h 214"/>
                <a:gd name="T6" fmla="*/ 7 w 275"/>
                <a:gd name="T7" fmla="*/ 69 h 214"/>
                <a:gd name="T8" fmla="*/ 96 w 275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14">
                  <a:moveTo>
                    <a:pt x="193" y="206"/>
                  </a:moveTo>
                  <a:cubicBezTo>
                    <a:pt x="205" y="187"/>
                    <a:pt x="275" y="127"/>
                    <a:pt x="266" y="93"/>
                  </a:cubicBezTo>
                  <a:cubicBezTo>
                    <a:pt x="257" y="59"/>
                    <a:pt x="180" y="8"/>
                    <a:pt x="137" y="4"/>
                  </a:cubicBezTo>
                  <a:cubicBezTo>
                    <a:pt x="94" y="0"/>
                    <a:pt x="14" y="34"/>
                    <a:pt x="7" y="69"/>
                  </a:cubicBezTo>
                  <a:cubicBezTo>
                    <a:pt x="0" y="104"/>
                    <a:pt x="78" y="184"/>
                    <a:pt x="96" y="21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99016" name="Group 8"/>
          <p:cNvGrpSpPr>
            <a:grpSpLocks/>
          </p:cNvGrpSpPr>
          <p:nvPr/>
        </p:nvGrpSpPr>
        <p:grpSpPr bwMode="auto">
          <a:xfrm>
            <a:off x="3429001" y="3886201"/>
            <a:ext cx="436563" cy="568325"/>
            <a:chOff x="958" y="2234"/>
            <a:chExt cx="275" cy="358"/>
          </a:xfrm>
        </p:grpSpPr>
        <p:sp>
          <p:nvSpPr>
            <p:cNvPr id="299017" name="Text Box 9"/>
            <p:cNvSpPr txBox="1">
              <a:spLocks noChangeArrowheads="1"/>
            </p:cNvSpPr>
            <p:nvPr/>
          </p:nvSpPr>
          <p:spPr bwMode="auto">
            <a:xfrm>
              <a:off x="1008" y="2304"/>
              <a:ext cx="18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/>
                <a:t>•</a:t>
              </a:r>
            </a:p>
          </p:txBody>
        </p:sp>
        <p:sp>
          <p:nvSpPr>
            <p:cNvPr id="299018" name="Freeform 10"/>
            <p:cNvSpPr>
              <a:spLocks/>
            </p:cNvSpPr>
            <p:nvPr/>
          </p:nvSpPr>
          <p:spPr bwMode="auto">
            <a:xfrm>
              <a:off x="958" y="2234"/>
              <a:ext cx="275" cy="214"/>
            </a:xfrm>
            <a:custGeom>
              <a:avLst/>
              <a:gdLst>
                <a:gd name="T0" fmla="*/ 193 w 275"/>
                <a:gd name="T1" fmla="*/ 206 h 214"/>
                <a:gd name="T2" fmla="*/ 266 w 275"/>
                <a:gd name="T3" fmla="*/ 93 h 214"/>
                <a:gd name="T4" fmla="*/ 137 w 275"/>
                <a:gd name="T5" fmla="*/ 4 h 214"/>
                <a:gd name="T6" fmla="*/ 7 w 275"/>
                <a:gd name="T7" fmla="*/ 69 h 214"/>
                <a:gd name="T8" fmla="*/ 96 w 275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14">
                  <a:moveTo>
                    <a:pt x="193" y="206"/>
                  </a:moveTo>
                  <a:cubicBezTo>
                    <a:pt x="205" y="187"/>
                    <a:pt x="275" y="127"/>
                    <a:pt x="266" y="93"/>
                  </a:cubicBezTo>
                  <a:cubicBezTo>
                    <a:pt x="257" y="59"/>
                    <a:pt x="180" y="8"/>
                    <a:pt x="137" y="4"/>
                  </a:cubicBezTo>
                  <a:cubicBezTo>
                    <a:pt x="94" y="0"/>
                    <a:pt x="14" y="34"/>
                    <a:pt x="7" y="69"/>
                  </a:cubicBezTo>
                  <a:cubicBezTo>
                    <a:pt x="0" y="104"/>
                    <a:pt x="78" y="184"/>
                    <a:pt x="96" y="21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99019" name="Group 11"/>
          <p:cNvGrpSpPr>
            <a:grpSpLocks/>
          </p:cNvGrpSpPr>
          <p:nvPr/>
        </p:nvGrpSpPr>
        <p:grpSpPr bwMode="auto">
          <a:xfrm>
            <a:off x="3962401" y="4724401"/>
            <a:ext cx="436563" cy="568325"/>
            <a:chOff x="958" y="2234"/>
            <a:chExt cx="275" cy="358"/>
          </a:xfrm>
        </p:grpSpPr>
        <p:sp>
          <p:nvSpPr>
            <p:cNvPr id="299020" name="Text Box 12"/>
            <p:cNvSpPr txBox="1">
              <a:spLocks noChangeArrowheads="1"/>
            </p:cNvSpPr>
            <p:nvPr/>
          </p:nvSpPr>
          <p:spPr bwMode="auto">
            <a:xfrm>
              <a:off x="1008" y="2304"/>
              <a:ext cx="18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/>
                <a:t>•</a:t>
              </a:r>
            </a:p>
          </p:txBody>
        </p:sp>
        <p:sp>
          <p:nvSpPr>
            <p:cNvPr id="299021" name="Freeform 13"/>
            <p:cNvSpPr>
              <a:spLocks/>
            </p:cNvSpPr>
            <p:nvPr/>
          </p:nvSpPr>
          <p:spPr bwMode="auto">
            <a:xfrm>
              <a:off x="958" y="2234"/>
              <a:ext cx="275" cy="214"/>
            </a:xfrm>
            <a:custGeom>
              <a:avLst/>
              <a:gdLst>
                <a:gd name="T0" fmla="*/ 193 w 275"/>
                <a:gd name="T1" fmla="*/ 206 h 214"/>
                <a:gd name="T2" fmla="*/ 266 w 275"/>
                <a:gd name="T3" fmla="*/ 93 h 214"/>
                <a:gd name="T4" fmla="*/ 137 w 275"/>
                <a:gd name="T5" fmla="*/ 4 h 214"/>
                <a:gd name="T6" fmla="*/ 7 w 275"/>
                <a:gd name="T7" fmla="*/ 69 h 214"/>
                <a:gd name="T8" fmla="*/ 96 w 275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14">
                  <a:moveTo>
                    <a:pt x="193" y="206"/>
                  </a:moveTo>
                  <a:cubicBezTo>
                    <a:pt x="205" y="187"/>
                    <a:pt x="275" y="127"/>
                    <a:pt x="266" y="93"/>
                  </a:cubicBezTo>
                  <a:cubicBezTo>
                    <a:pt x="257" y="59"/>
                    <a:pt x="180" y="8"/>
                    <a:pt x="137" y="4"/>
                  </a:cubicBezTo>
                  <a:cubicBezTo>
                    <a:pt x="94" y="0"/>
                    <a:pt x="14" y="34"/>
                    <a:pt x="7" y="69"/>
                  </a:cubicBezTo>
                  <a:cubicBezTo>
                    <a:pt x="0" y="104"/>
                    <a:pt x="78" y="184"/>
                    <a:pt x="96" y="21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99022" name="Group 14"/>
          <p:cNvGrpSpPr>
            <a:grpSpLocks/>
          </p:cNvGrpSpPr>
          <p:nvPr/>
        </p:nvGrpSpPr>
        <p:grpSpPr bwMode="auto">
          <a:xfrm>
            <a:off x="4038601" y="4343401"/>
            <a:ext cx="436563" cy="568325"/>
            <a:chOff x="958" y="2234"/>
            <a:chExt cx="275" cy="358"/>
          </a:xfrm>
        </p:grpSpPr>
        <p:sp>
          <p:nvSpPr>
            <p:cNvPr id="299023" name="Text Box 15"/>
            <p:cNvSpPr txBox="1">
              <a:spLocks noChangeArrowheads="1"/>
            </p:cNvSpPr>
            <p:nvPr/>
          </p:nvSpPr>
          <p:spPr bwMode="auto">
            <a:xfrm>
              <a:off x="1008" y="2304"/>
              <a:ext cx="18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/>
                <a:t>•</a:t>
              </a:r>
            </a:p>
          </p:txBody>
        </p:sp>
        <p:sp>
          <p:nvSpPr>
            <p:cNvPr id="299024" name="Freeform 16"/>
            <p:cNvSpPr>
              <a:spLocks/>
            </p:cNvSpPr>
            <p:nvPr/>
          </p:nvSpPr>
          <p:spPr bwMode="auto">
            <a:xfrm>
              <a:off x="958" y="2234"/>
              <a:ext cx="275" cy="214"/>
            </a:xfrm>
            <a:custGeom>
              <a:avLst/>
              <a:gdLst>
                <a:gd name="T0" fmla="*/ 193 w 275"/>
                <a:gd name="T1" fmla="*/ 206 h 214"/>
                <a:gd name="T2" fmla="*/ 266 w 275"/>
                <a:gd name="T3" fmla="*/ 93 h 214"/>
                <a:gd name="T4" fmla="*/ 137 w 275"/>
                <a:gd name="T5" fmla="*/ 4 h 214"/>
                <a:gd name="T6" fmla="*/ 7 w 275"/>
                <a:gd name="T7" fmla="*/ 69 h 214"/>
                <a:gd name="T8" fmla="*/ 96 w 275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14">
                  <a:moveTo>
                    <a:pt x="193" y="206"/>
                  </a:moveTo>
                  <a:cubicBezTo>
                    <a:pt x="205" y="187"/>
                    <a:pt x="275" y="127"/>
                    <a:pt x="266" y="93"/>
                  </a:cubicBezTo>
                  <a:cubicBezTo>
                    <a:pt x="257" y="59"/>
                    <a:pt x="180" y="8"/>
                    <a:pt x="137" y="4"/>
                  </a:cubicBezTo>
                  <a:cubicBezTo>
                    <a:pt x="94" y="0"/>
                    <a:pt x="14" y="34"/>
                    <a:pt x="7" y="69"/>
                  </a:cubicBezTo>
                  <a:cubicBezTo>
                    <a:pt x="0" y="104"/>
                    <a:pt x="78" y="184"/>
                    <a:pt x="96" y="21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99025" name="Group 17"/>
          <p:cNvGrpSpPr>
            <a:grpSpLocks/>
          </p:cNvGrpSpPr>
          <p:nvPr/>
        </p:nvGrpSpPr>
        <p:grpSpPr bwMode="auto">
          <a:xfrm>
            <a:off x="3886201" y="3657601"/>
            <a:ext cx="436563" cy="568325"/>
            <a:chOff x="958" y="2234"/>
            <a:chExt cx="275" cy="358"/>
          </a:xfrm>
        </p:grpSpPr>
        <p:sp>
          <p:nvSpPr>
            <p:cNvPr id="299026" name="Text Box 18"/>
            <p:cNvSpPr txBox="1">
              <a:spLocks noChangeArrowheads="1"/>
            </p:cNvSpPr>
            <p:nvPr/>
          </p:nvSpPr>
          <p:spPr bwMode="auto">
            <a:xfrm>
              <a:off x="1008" y="2304"/>
              <a:ext cx="18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/>
                <a:t>•</a:t>
              </a:r>
            </a:p>
          </p:txBody>
        </p:sp>
        <p:sp>
          <p:nvSpPr>
            <p:cNvPr id="299027" name="Freeform 19"/>
            <p:cNvSpPr>
              <a:spLocks/>
            </p:cNvSpPr>
            <p:nvPr/>
          </p:nvSpPr>
          <p:spPr bwMode="auto">
            <a:xfrm>
              <a:off x="958" y="2234"/>
              <a:ext cx="275" cy="214"/>
            </a:xfrm>
            <a:custGeom>
              <a:avLst/>
              <a:gdLst>
                <a:gd name="T0" fmla="*/ 193 w 275"/>
                <a:gd name="T1" fmla="*/ 206 h 214"/>
                <a:gd name="T2" fmla="*/ 266 w 275"/>
                <a:gd name="T3" fmla="*/ 93 h 214"/>
                <a:gd name="T4" fmla="*/ 137 w 275"/>
                <a:gd name="T5" fmla="*/ 4 h 214"/>
                <a:gd name="T6" fmla="*/ 7 w 275"/>
                <a:gd name="T7" fmla="*/ 69 h 214"/>
                <a:gd name="T8" fmla="*/ 96 w 275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14">
                  <a:moveTo>
                    <a:pt x="193" y="206"/>
                  </a:moveTo>
                  <a:cubicBezTo>
                    <a:pt x="205" y="187"/>
                    <a:pt x="275" y="127"/>
                    <a:pt x="266" y="93"/>
                  </a:cubicBezTo>
                  <a:cubicBezTo>
                    <a:pt x="257" y="59"/>
                    <a:pt x="180" y="8"/>
                    <a:pt x="137" y="4"/>
                  </a:cubicBezTo>
                  <a:cubicBezTo>
                    <a:pt x="94" y="0"/>
                    <a:pt x="14" y="34"/>
                    <a:pt x="7" y="69"/>
                  </a:cubicBezTo>
                  <a:cubicBezTo>
                    <a:pt x="0" y="104"/>
                    <a:pt x="78" y="184"/>
                    <a:pt x="96" y="21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99028" name="Group 20"/>
          <p:cNvGrpSpPr>
            <a:grpSpLocks/>
          </p:cNvGrpSpPr>
          <p:nvPr/>
        </p:nvGrpSpPr>
        <p:grpSpPr bwMode="auto">
          <a:xfrm>
            <a:off x="3657601" y="3276601"/>
            <a:ext cx="436563" cy="568325"/>
            <a:chOff x="958" y="2234"/>
            <a:chExt cx="275" cy="358"/>
          </a:xfrm>
        </p:grpSpPr>
        <p:sp>
          <p:nvSpPr>
            <p:cNvPr id="299029" name="Text Box 21"/>
            <p:cNvSpPr txBox="1">
              <a:spLocks noChangeArrowheads="1"/>
            </p:cNvSpPr>
            <p:nvPr/>
          </p:nvSpPr>
          <p:spPr bwMode="auto">
            <a:xfrm>
              <a:off x="1008" y="2304"/>
              <a:ext cx="18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/>
                <a:t>•</a:t>
              </a:r>
            </a:p>
          </p:txBody>
        </p:sp>
        <p:sp>
          <p:nvSpPr>
            <p:cNvPr id="299030" name="Freeform 22"/>
            <p:cNvSpPr>
              <a:spLocks/>
            </p:cNvSpPr>
            <p:nvPr/>
          </p:nvSpPr>
          <p:spPr bwMode="auto">
            <a:xfrm>
              <a:off x="958" y="2234"/>
              <a:ext cx="275" cy="214"/>
            </a:xfrm>
            <a:custGeom>
              <a:avLst/>
              <a:gdLst>
                <a:gd name="T0" fmla="*/ 193 w 275"/>
                <a:gd name="T1" fmla="*/ 206 h 214"/>
                <a:gd name="T2" fmla="*/ 266 w 275"/>
                <a:gd name="T3" fmla="*/ 93 h 214"/>
                <a:gd name="T4" fmla="*/ 137 w 275"/>
                <a:gd name="T5" fmla="*/ 4 h 214"/>
                <a:gd name="T6" fmla="*/ 7 w 275"/>
                <a:gd name="T7" fmla="*/ 69 h 214"/>
                <a:gd name="T8" fmla="*/ 96 w 275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14">
                  <a:moveTo>
                    <a:pt x="193" y="206"/>
                  </a:moveTo>
                  <a:cubicBezTo>
                    <a:pt x="205" y="187"/>
                    <a:pt x="275" y="127"/>
                    <a:pt x="266" y="93"/>
                  </a:cubicBezTo>
                  <a:cubicBezTo>
                    <a:pt x="257" y="59"/>
                    <a:pt x="180" y="8"/>
                    <a:pt x="137" y="4"/>
                  </a:cubicBezTo>
                  <a:cubicBezTo>
                    <a:pt x="94" y="0"/>
                    <a:pt x="14" y="34"/>
                    <a:pt x="7" y="69"/>
                  </a:cubicBezTo>
                  <a:cubicBezTo>
                    <a:pt x="0" y="104"/>
                    <a:pt x="78" y="184"/>
                    <a:pt x="96" y="21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99031" name="Group 23"/>
          <p:cNvGrpSpPr>
            <a:grpSpLocks/>
          </p:cNvGrpSpPr>
          <p:nvPr/>
        </p:nvGrpSpPr>
        <p:grpSpPr bwMode="auto">
          <a:xfrm>
            <a:off x="3276601" y="4648201"/>
            <a:ext cx="436563" cy="568325"/>
            <a:chOff x="958" y="2234"/>
            <a:chExt cx="275" cy="358"/>
          </a:xfrm>
        </p:grpSpPr>
        <p:sp>
          <p:nvSpPr>
            <p:cNvPr id="299032" name="Text Box 24"/>
            <p:cNvSpPr txBox="1">
              <a:spLocks noChangeArrowheads="1"/>
            </p:cNvSpPr>
            <p:nvPr/>
          </p:nvSpPr>
          <p:spPr bwMode="auto">
            <a:xfrm>
              <a:off x="1008" y="2304"/>
              <a:ext cx="18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/>
                <a:t>•</a:t>
              </a:r>
            </a:p>
          </p:txBody>
        </p:sp>
        <p:sp>
          <p:nvSpPr>
            <p:cNvPr id="299033" name="Freeform 25"/>
            <p:cNvSpPr>
              <a:spLocks/>
            </p:cNvSpPr>
            <p:nvPr/>
          </p:nvSpPr>
          <p:spPr bwMode="auto">
            <a:xfrm>
              <a:off x="958" y="2234"/>
              <a:ext cx="275" cy="214"/>
            </a:xfrm>
            <a:custGeom>
              <a:avLst/>
              <a:gdLst>
                <a:gd name="T0" fmla="*/ 193 w 275"/>
                <a:gd name="T1" fmla="*/ 206 h 214"/>
                <a:gd name="T2" fmla="*/ 266 w 275"/>
                <a:gd name="T3" fmla="*/ 93 h 214"/>
                <a:gd name="T4" fmla="*/ 137 w 275"/>
                <a:gd name="T5" fmla="*/ 4 h 214"/>
                <a:gd name="T6" fmla="*/ 7 w 275"/>
                <a:gd name="T7" fmla="*/ 69 h 214"/>
                <a:gd name="T8" fmla="*/ 96 w 275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14">
                  <a:moveTo>
                    <a:pt x="193" y="206"/>
                  </a:moveTo>
                  <a:cubicBezTo>
                    <a:pt x="205" y="187"/>
                    <a:pt x="275" y="127"/>
                    <a:pt x="266" y="93"/>
                  </a:cubicBezTo>
                  <a:cubicBezTo>
                    <a:pt x="257" y="59"/>
                    <a:pt x="180" y="8"/>
                    <a:pt x="137" y="4"/>
                  </a:cubicBezTo>
                  <a:cubicBezTo>
                    <a:pt x="94" y="0"/>
                    <a:pt x="14" y="34"/>
                    <a:pt x="7" y="69"/>
                  </a:cubicBezTo>
                  <a:cubicBezTo>
                    <a:pt x="0" y="104"/>
                    <a:pt x="78" y="184"/>
                    <a:pt x="96" y="21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99034" name="Group 26"/>
          <p:cNvGrpSpPr>
            <a:grpSpLocks/>
          </p:cNvGrpSpPr>
          <p:nvPr/>
        </p:nvGrpSpPr>
        <p:grpSpPr bwMode="auto">
          <a:xfrm>
            <a:off x="2895601" y="4343401"/>
            <a:ext cx="436563" cy="568325"/>
            <a:chOff x="958" y="2234"/>
            <a:chExt cx="275" cy="358"/>
          </a:xfrm>
        </p:grpSpPr>
        <p:sp>
          <p:nvSpPr>
            <p:cNvPr id="299035" name="Text Box 27"/>
            <p:cNvSpPr txBox="1">
              <a:spLocks noChangeArrowheads="1"/>
            </p:cNvSpPr>
            <p:nvPr/>
          </p:nvSpPr>
          <p:spPr bwMode="auto">
            <a:xfrm>
              <a:off x="1008" y="2304"/>
              <a:ext cx="18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/>
                <a:t>•</a:t>
              </a:r>
            </a:p>
          </p:txBody>
        </p:sp>
        <p:sp>
          <p:nvSpPr>
            <p:cNvPr id="299036" name="Freeform 28"/>
            <p:cNvSpPr>
              <a:spLocks/>
            </p:cNvSpPr>
            <p:nvPr/>
          </p:nvSpPr>
          <p:spPr bwMode="auto">
            <a:xfrm>
              <a:off x="958" y="2234"/>
              <a:ext cx="275" cy="214"/>
            </a:xfrm>
            <a:custGeom>
              <a:avLst/>
              <a:gdLst>
                <a:gd name="T0" fmla="*/ 193 w 275"/>
                <a:gd name="T1" fmla="*/ 206 h 214"/>
                <a:gd name="T2" fmla="*/ 266 w 275"/>
                <a:gd name="T3" fmla="*/ 93 h 214"/>
                <a:gd name="T4" fmla="*/ 137 w 275"/>
                <a:gd name="T5" fmla="*/ 4 h 214"/>
                <a:gd name="T6" fmla="*/ 7 w 275"/>
                <a:gd name="T7" fmla="*/ 69 h 214"/>
                <a:gd name="T8" fmla="*/ 96 w 275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14">
                  <a:moveTo>
                    <a:pt x="193" y="206"/>
                  </a:moveTo>
                  <a:cubicBezTo>
                    <a:pt x="205" y="187"/>
                    <a:pt x="275" y="127"/>
                    <a:pt x="266" y="93"/>
                  </a:cubicBezTo>
                  <a:cubicBezTo>
                    <a:pt x="257" y="59"/>
                    <a:pt x="180" y="8"/>
                    <a:pt x="137" y="4"/>
                  </a:cubicBezTo>
                  <a:cubicBezTo>
                    <a:pt x="94" y="0"/>
                    <a:pt x="14" y="34"/>
                    <a:pt x="7" y="69"/>
                  </a:cubicBezTo>
                  <a:cubicBezTo>
                    <a:pt x="0" y="104"/>
                    <a:pt x="78" y="184"/>
                    <a:pt x="96" y="21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99037" name="Group 29"/>
          <p:cNvGrpSpPr>
            <a:grpSpLocks/>
          </p:cNvGrpSpPr>
          <p:nvPr/>
        </p:nvGrpSpPr>
        <p:grpSpPr bwMode="auto">
          <a:xfrm>
            <a:off x="2667001" y="3886201"/>
            <a:ext cx="436563" cy="568325"/>
            <a:chOff x="958" y="2234"/>
            <a:chExt cx="275" cy="358"/>
          </a:xfrm>
        </p:grpSpPr>
        <p:sp>
          <p:nvSpPr>
            <p:cNvPr id="299038" name="Text Box 30"/>
            <p:cNvSpPr txBox="1">
              <a:spLocks noChangeArrowheads="1"/>
            </p:cNvSpPr>
            <p:nvPr/>
          </p:nvSpPr>
          <p:spPr bwMode="auto">
            <a:xfrm>
              <a:off x="1008" y="2304"/>
              <a:ext cx="18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/>
                <a:t>•</a:t>
              </a:r>
            </a:p>
          </p:txBody>
        </p:sp>
        <p:sp>
          <p:nvSpPr>
            <p:cNvPr id="299039" name="Freeform 31"/>
            <p:cNvSpPr>
              <a:spLocks/>
            </p:cNvSpPr>
            <p:nvPr/>
          </p:nvSpPr>
          <p:spPr bwMode="auto">
            <a:xfrm>
              <a:off x="958" y="2234"/>
              <a:ext cx="275" cy="214"/>
            </a:xfrm>
            <a:custGeom>
              <a:avLst/>
              <a:gdLst>
                <a:gd name="T0" fmla="*/ 193 w 275"/>
                <a:gd name="T1" fmla="*/ 206 h 214"/>
                <a:gd name="T2" fmla="*/ 266 w 275"/>
                <a:gd name="T3" fmla="*/ 93 h 214"/>
                <a:gd name="T4" fmla="*/ 137 w 275"/>
                <a:gd name="T5" fmla="*/ 4 h 214"/>
                <a:gd name="T6" fmla="*/ 7 w 275"/>
                <a:gd name="T7" fmla="*/ 69 h 214"/>
                <a:gd name="T8" fmla="*/ 96 w 275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14">
                  <a:moveTo>
                    <a:pt x="193" y="206"/>
                  </a:moveTo>
                  <a:cubicBezTo>
                    <a:pt x="205" y="187"/>
                    <a:pt x="275" y="127"/>
                    <a:pt x="266" y="93"/>
                  </a:cubicBezTo>
                  <a:cubicBezTo>
                    <a:pt x="257" y="59"/>
                    <a:pt x="180" y="8"/>
                    <a:pt x="137" y="4"/>
                  </a:cubicBezTo>
                  <a:cubicBezTo>
                    <a:pt x="94" y="0"/>
                    <a:pt x="14" y="34"/>
                    <a:pt x="7" y="69"/>
                  </a:cubicBezTo>
                  <a:cubicBezTo>
                    <a:pt x="0" y="104"/>
                    <a:pt x="78" y="184"/>
                    <a:pt x="96" y="21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9040" name="Text Box 32"/>
          <p:cNvSpPr txBox="1">
            <a:spLocks noChangeArrowheads="1"/>
          </p:cNvSpPr>
          <p:nvPr/>
        </p:nvSpPr>
        <p:spPr bwMode="auto">
          <a:xfrm>
            <a:off x="2367995" y="5522269"/>
            <a:ext cx="25903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>
                <a:latin typeface="Cambria" panose="02040503050406030204" pitchFamily="18" charset="0"/>
              </a:rPr>
              <a:t>Domain and range</a:t>
            </a:r>
          </a:p>
        </p:txBody>
      </p:sp>
      <p:sp>
        <p:nvSpPr>
          <p:cNvPr id="299041" name="Line 33"/>
          <p:cNvSpPr>
            <a:spLocks noChangeShapeType="1"/>
          </p:cNvSpPr>
          <p:nvPr/>
        </p:nvSpPr>
        <p:spPr bwMode="auto">
          <a:xfrm>
            <a:off x="6553200" y="28956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9042" name="Line 34"/>
          <p:cNvSpPr>
            <a:spLocks noChangeShapeType="1"/>
          </p:cNvSpPr>
          <p:nvPr/>
        </p:nvSpPr>
        <p:spPr bwMode="auto">
          <a:xfrm>
            <a:off x="6553200" y="52578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9043" name="Line 35"/>
          <p:cNvSpPr>
            <a:spLocks noChangeShapeType="1"/>
          </p:cNvSpPr>
          <p:nvPr/>
        </p:nvSpPr>
        <p:spPr bwMode="auto">
          <a:xfrm flipV="1">
            <a:off x="6553200" y="3124200"/>
            <a:ext cx="21336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9044" name="Text Box 36"/>
          <p:cNvSpPr txBox="1">
            <a:spLocks noChangeArrowheads="1"/>
          </p:cNvSpPr>
          <p:nvPr/>
        </p:nvSpPr>
        <p:spPr bwMode="auto">
          <a:xfrm>
            <a:off x="7267445" y="5407969"/>
            <a:ext cx="3225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i="1">
                <a:latin typeface="Cambria" panose="02040503050406030204" pitchFamily="18" charset="0"/>
              </a:rPr>
              <a:t>x</a:t>
            </a:r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299045" name="Text Box 37"/>
          <p:cNvSpPr txBox="1">
            <a:spLocks noChangeArrowheads="1"/>
          </p:cNvSpPr>
          <p:nvPr/>
        </p:nvSpPr>
        <p:spPr bwMode="auto">
          <a:xfrm>
            <a:off x="6002130" y="3731569"/>
            <a:ext cx="3385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i="1" dirty="0">
                <a:latin typeface="Cambria" panose="02040503050406030204" pitchFamily="18" charset="0"/>
              </a:rPr>
              <a:t>y</a:t>
            </a:r>
            <a:endParaRPr lang="en-US" altLang="en-US" dirty="0">
              <a:latin typeface="Cambria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512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49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Inverse of a Function</a:t>
            </a:r>
          </a:p>
        </p:txBody>
      </p:sp>
      <p:sp>
        <p:nvSpPr>
          <p:cNvPr id="831491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endParaRPr lang="en-US" altLang="ko-KR" dirty="0">
              <a:ea typeface="Gulim" pitchFamily="34" charset="-127"/>
            </a:endParaRPr>
          </a:p>
          <a:p>
            <a:r>
              <a:rPr lang="en-US" altLang="ko-KR" dirty="0">
                <a:ea typeface="Gulim" pitchFamily="34" charset="-127"/>
              </a:rPr>
              <a:t>For bijections </a:t>
            </a:r>
            <a:r>
              <a:rPr lang="en-US" altLang="ko-KR" i="1" dirty="0">
                <a:ea typeface="Gulim" pitchFamily="34" charset="-127"/>
              </a:rPr>
              <a:t>f</a:t>
            </a:r>
            <a:r>
              <a:rPr lang="en-US" altLang="ko-KR" i="1" dirty="0" smtClean="0">
                <a:ea typeface="Gulim" pitchFamily="34" charset="-127"/>
              </a:rPr>
              <a:t>: A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 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B</a:t>
            </a:r>
            <a:r>
              <a:rPr lang="en-US" altLang="ko-KR" dirty="0" smtClean="0">
                <a:ea typeface="Gulim" pitchFamily="34" charset="-127"/>
              </a:rPr>
              <a:t>, there </a:t>
            </a:r>
            <a:r>
              <a:rPr lang="en-US" altLang="ko-KR" dirty="0">
                <a:ea typeface="Gulim" pitchFamily="34" charset="-127"/>
              </a:rPr>
              <a:t>exists </a:t>
            </a:r>
            <a:r>
              <a:rPr lang="en-US" altLang="ko-KR" dirty="0" smtClean="0">
                <a:ea typeface="Gulim" pitchFamily="34" charset="-127"/>
              </a:rPr>
              <a:t>an </a:t>
            </a:r>
            <a:r>
              <a:rPr lang="en-US" altLang="ko-KR" i="1" dirty="0" smtClean="0">
                <a:ea typeface="Gulim" pitchFamily="34" charset="-127"/>
              </a:rPr>
              <a:t>inverse </a:t>
            </a:r>
            <a:r>
              <a:rPr lang="en-US" altLang="ko-KR" dirty="0">
                <a:ea typeface="Gulim" pitchFamily="34" charset="-127"/>
              </a:rPr>
              <a:t>of </a:t>
            </a:r>
            <a:r>
              <a:rPr lang="en-US" altLang="ko-KR" i="1" dirty="0" smtClean="0">
                <a:ea typeface="Gulim" pitchFamily="34" charset="-127"/>
              </a:rPr>
              <a:t>f</a:t>
            </a:r>
            <a:r>
              <a:rPr lang="en-US" altLang="ko-KR" dirty="0" smtClean="0">
                <a:ea typeface="Gulim" pitchFamily="34" charset="-127"/>
              </a:rPr>
              <a:t>, written</a:t>
            </a:r>
            <a:r>
              <a:rPr lang="en-US" altLang="ko-KR" i="1" dirty="0" smtClean="0">
                <a:ea typeface="Gulim" pitchFamily="34" charset="-127"/>
              </a:rPr>
              <a:t> </a:t>
            </a:r>
            <a:r>
              <a:rPr lang="en-US" altLang="ko-KR" i="1" dirty="0">
                <a:ea typeface="Gulim" pitchFamily="34" charset="-127"/>
              </a:rPr>
              <a:t>f </a:t>
            </a:r>
            <a:r>
              <a:rPr lang="en-US" altLang="ko-KR" baseline="30000" dirty="0">
                <a:ea typeface="Gulim" pitchFamily="34" charset="-127"/>
                <a:sym typeface="Symbol" pitchFamily="18" charset="2"/>
              </a:rPr>
              <a:t></a:t>
            </a:r>
            <a:r>
              <a:rPr lang="en-US" altLang="ko-KR" baseline="30000" dirty="0">
                <a:ea typeface="Gulim" pitchFamily="34" charset="-127"/>
              </a:rPr>
              <a:t>1</a:t>
            </a:r>
            <a:r>
              <a:rPr lang="en-US" altLang="ko-KR" dirty="0" smtClean="0">
                <a:ea typeface="Gulim" pitchFamily="34" charset="-127"/>
              </a:rPr>
              <a:t>: </a:t>
            </a:r>
            <a:r>
              <a:rPr lang="en-US" altLang="ko-KR" i="1" dirty="0" smtClean="0">
                <a:ea typeface="Gulim" pitchFamily="34" charset="-127"/>
              </a:rPr>
              <a:t>B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 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dirty="0" smtClean="0">
                <a:ea typeface="Gulim" pitchFamily="34" charset="-127"/>
              </a:rPr>
              <a:t>, which </a:t>
            </a:r>
            <a:r>
              <a:rPr lang="en-US" altLang="ko-KR" dirty="0">
                <a:ea typeface="Gulim" pitchFamily="34" charset="-127"/>
              </a:rPr>
              <a:t>is the unique </a:t>
            </a:r>
            <a:r>
              <a:rPr lang="en-US" altLang="ko-KR" dirty="0" smtClean="0">
                <a:ea typeface="Gulim" pitchFamily="34" charset="-127"/>
              </a:rPr>
              <a:t>function such </a:t>
            </a:r>
            <a:r>
              <a:rPr lang="en-US" altLang="ko-KR" dirty="0">
                <a:ea typeface="Gulim" pitchFamily="34" charset="-127"/>
              </a:rPr>
              <a:t>that</a:t>
            </a:r>
            <a:r>
              <a:rPr lang="en-US" altLang="ko-KR" dirty="0" smtClean="0">
                <a:ea typeface="Gulim" pitchFamily="34" charset="-127"/>
              </a:rPr>
              <a:t>: </a:t>
            </a:r>
          </a:p>
          <a:p>
            <a:pPr marL="0" indent="0" algn="ctr">
              <a:buNone/>
            </a:pPr>
            <a:r>
              <a:rPr lang="en-US" altLang="ko-KR" i="1" dirty="0" smtClean="0">
                <a:solidFill>
                  <a:schemeClr val="tx1"/>
                </a:solidFill>
                <a:ea typeface="Gulim" pitchFamily="34" charset="-127"/>
              </a:rPr>
              <a:t>f </a:t>
            </a:r>
            <a:r>
              <a:rPr lang="en-US" altLang="ko-KR" baseline="30000" dirty="0" smtClean="0">
                <a:solidFill>
                  <a:schemeClr val="tx1"/>
                </a:solidFill>
                <a:ea typeface="Gulim" pitchFamily="34" charset="-127"/>
              </a:rPr>
              <a:t>-1</a:t>
            </a:r>
            <a:r>
              <a:rPr lang="en-US" altLang="ko-KR" dirty="0" smtClean="0">
                <a:solidFill>
                  <a:schemeClr val="tx1"/>
                </a:solidFill>
                <a:ea typeface="Gulim" pitchFamily="34" charset="-127"/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◦ </a:t>
            </a:r>
            <a:r>
              <a:rPr lang="en-US" i="1" dirty="0" smtClean="0">
                <a:solidFill>
                  <a:schemeClr val="tx1"/>
                </a:solidFill>
              </a:rPr>
              <a:t>f</a:t>
            </a:r>
            <a:r>
              <a:rPr lang="en-US" dirty="0" smtClean="0">
                <a:solidFill>
                  <a:schemeClr val="tx1"/>
                </a:solidFill>
              </a:rPr>
              <a:t> = </a:t>
            </a:r>
            <a:r>
              <a:rPr lang="en-US" i="1" dirty="0" smtClean="0">
                <a:solidFill>
                  <a:schemeClr val="tx1"/>
                </a:solidFill>
                <a:latin typeface="Book Antiqua" panose="02040602050305030304" pitchFamily="18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 </a:t>
            </a:r>
            <a:r>
              <a:rPr lang="en-US" dirty="0" smtClean="0">
                <a:solidFill>
                  <a:schemeClr val="tx1"/>
                </a:solidFill>
                <a:latin typeface="Book Antiqua" panose="02040602050305030304" pitchFamily="18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(The identity function)</a:t>
            </a:r>
            <a:r>
              <a:rPr lang="en-US" altLang="ko-KR" dirty="0">
                <a:solidFill>
                  <a:schemeClr val="tx1"/>
                </a:solidFill>
                <a:ea typeface="Gulim" pitchFamily="34" charset="-127"/>
              </a:rPr>
              <a:t/>
            </a:r>
            <a:br>
              <a:rPr lang="en-US" altLang="ko-KR" dirty="0">
                <a:solidFill>
                  <a:schemeClr val="tx1"/>
                </a:solidFill>
                <a:ea typeface="Gulim" pitchFamily="34" charset="-127"/>
              </a:rPr>
            </a:br>
            <a:endParaRPr lang="en-US" altLang="ko-KR" baseline="30000" dirty="0">
              <a:solidFill>
                <a:schemeClr val="tx1"/>
              </a:solidFill>
              <a:ea typeface="Gulim" pitchFamily="34" charset="-127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81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0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 dirty="0">
                <a:ea typeface="Gulim" pitchFamily="34" charset="-127"/>
              </a:rPr>
              <a:t>Inverse of a </a:t>
            </a:r>
            <a:r>
              <a:rPr lang="en-US" altLang="ko-KR" dirty="0" smtClean="0">
                <a:ea typeface="Gulim" pitchFamily="34" charset="-127"/>
              </a:rPr>
              <a:t>function</a:t>
            </a:r>
            <a:endParaRPr lang="en-US" altLang="ko-KR" dirty="0">
              <a:ea typeface="Gulim" pitchFamily="34" charset="-127"/>
            </a:endParaRPr>
          </a:p>
        </p:txBody>
      </p:sp>
      <p:pic>
        <p:nvPicPr>
          <p:cNvPr id="819207" name="Picture 7" descr="http://upload.wikimedia.org/wikipedia/commons/thumb/c/c8/Inverse_Function.png/220px-Inverse_Function.pn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43800" y="1574800"/>
            <a:ext cx="2835453" cy="215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600200"/>
            <a:ext cx="5705475" cy="29718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23</a:t>
            </a:fld>
            <a:endParaRPr lang="en-US" altLang="en-US"/>
          </a:p>
        </p:txBody>
      </p:sp>
      <p:pic>
        <p:nvPicPr>
          <p:cNvPr id="6" name="Picture 7" descr="http://upload.wikimedia.org/wikipedia/commons/thumb/c/c8/Inverse_Function.png/220px-Inverse_Function.pn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43799" y="4114800"/>
            <a:ext cx="2835453" cy="215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96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Graphs of Functions</a:t>
            </a:r>
          </a:p>
        </p:txBody>
      </p:sp>
      <p:sp>
        <p:nvSpPr>
          <p:cNvPr id="301059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1457043"/>
            <a:ext cx="8610600" cy="4267200"/>
          </a:xfrm>
          <a:ln/>
        </p:spPr>
        <p:txBody>
          <a:bodyPr>
            <a:noAutofit/>
          </a:bodyPr>
          <a:lstStyle/>
          <a:p>
            <a:r>
              <a:rPr lang="en-US" altLang="ko-KR" sz="3200" dirty="0">
                <a:ea typeface="Gulim" pitchFamily="34" charset="-127"/>
              </a:rPr>
              <a:t>We can represent a function </a:t>
            </a:r>
            <a:r>
              <a:rPr lang="en-US" altLang="ko-KR" sz="3200" i="1" dirty="0" smtClean="0">
                <a:ea typeface="Gulim" pitchFamily="34" charset="-127"/>
              </a:rPr>
              <a:t>f </a:t>
            </a:r>
            <a:r>
              <a:rPr lang="en-US" altLang="ko-KR" sz="3200" dirty="0" smtClean="0">
                <a:ea typeface="Gulim" pitchFamily="34" charset="-127"/>
              </a:rPr>
              <a:t>: </a:t>
            </a:r>
            <a:r>
              <a:rPr lang="en-US" altLang="ko-KR" sz="3200" i="1" dirty="0" smtClean="0">
                <a:ea typeface="Gulim" pitchFamily="34" charset="-127"/>
              </a:rPr>
              <a:t>A 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 </a:t>
            </a:r>
            <a:r>
              <a:rPr lang="en-US" altLang="ko-KR" sz="3200" i="1" dirty="0" smtClean="0">
                <a:ea typeface="Gulim" pitchFamily="34" charset="-127"/>
              </a:rPr>
              <a:t>B</a:t>
            </a:r>
            <a:r>
              <a:rPr lang="en-US" altLang="ko-KR" sz="3200" dirty="0" smtClean="0">
                <a:ea typeface="Gulim" pitchFamily="34" charset="-127"/>
              </a:rPr>
              <a:t> </a:t>
            </a:r>
            <a:r>
              <a:rPr lang="en-US" altLang="ko-KR" sz="3200" dirty="0">
                <a:ea typeface="Gulim" pitchFamily="34" charset="-127"/>
              </a:rPr>
              <a:t>as a set of ordered pairs {(</a:t>
            </a:r>
            <a:r>
              <a:rPr lang="en-US" altLang="ko-KR" sz="3200" i="1" dirty="0" smtClean="0">
                <a:ea typeface="Gulim" pitchFamily="34" charset="-127"/>
              </a:rPr>
              <a:t>a</a:t>
            </a:r>
            <a:r>
              <a:rPr lang="en-US" altLang="ko-KR" sz="3200" dirty="0" smtClean="0">
                <a:ea typeface="Gulim" pitchFamily="34" charset="-127"/>
              </a:rPr>
              <a:t>, </a:t>
            </a:r>
            <a:r>
              <a:rPr lang="en-US" altLang="ko-KR" sz="3200" i="1" dirty="0" smtClean="0">
                <a:ea typeface="Gulim" pitchFamily="34" charset="-127"/>
              </a:rPr>
              <a:t>f </a:t>
            </a:r>
            <a:r>
              <a:rPr lang="en-US" altLang="ko-KR" sz="3200" dirty="0" smtClean="0">
                <a:ea typeface="Gulim" pitchFamily="34" charset="-127"/>
              </a:rPr>
              <a:t>(</a:t>
            </a:r>
            <a:r>
              <a:rPr lang="en-US" altLang="ko-KR" sz="3200" i="1" dirty="0">
                <a:ea typeface="Gulim" pitchFamily="34" charset="-127"/>
              </a:rPr>
              <a:t>a</a:t>
            </a:r>
            <a:r>
              <a:rPr lang="en-US" altLang="ko-KR" sz="3200" dirty="0">
                <a:ea typeface="Gulim" pitchFamily="34" charset="-127"/>
              </a:rPr>
              <a:t>)) | </a:t>
            </a:r>
            <a:r>
              <a:rPr lang="en-US" altLang="ko-KR" sz="3200" i="1" dirty="0" smtClean="0">
                <a:ea typeface="Gulim" pitchFamily="34" charset="-127"/>
              </a:rPr>
              <a:t>a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 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}.</a:t>
            </a:r>
          </a:p>
          <a:p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Note that </a:t>
            </a:r>
            <a:r>
              <a:rPr lang="en-US" altLang="ko-KR" sz="3200" i="1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, there 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is only one pair (</a:t>
            </a:r>
            <a:r>
              <a:rPr lang="en-US" altLang="ko-KR" sz="3200" i="1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, </a:t>
            </a:r>
            <a:r>
              <a:rPr lang="en-US" altLang="ko-KR" sz="3200" i="1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f </a:t>
            </a: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sz="3200" i="1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)).</a:t>
            </a:r>
          </a:p>
          <a:p>
            <a:r>
              <a:rPr lang="en-US" altLang="ko-KR" sz="3200" dirty="0">
                <a:ea typeface="Gulim" pitchFamily="34" charset="-127"/>
                <a:sym typeface="Symbol" pitchFamily="18" charset="2"/>
              </a:rPr>
              <a:t>For functions over 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numbers, we 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can represent an ordered pair (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,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y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) as a point on a plane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. </a:t>
            </a:r>
          </a:p>
          <a:p>
            <a:pPr lvl="1"/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A 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function is then drawn as a curve (set of points) with only one 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y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 for each 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. </a:t>
            </a:r>
            <a:endParaRPr lang="en-US" altLang="ko-KR" sz="3200" dirty="0">
              <a:ea typeface="Gulim" pitchFamily="34" charset="-127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8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Graphs of Functions</a:t>
            </a:r>
          </a:p>
        </p:txBody>
      </p:sp>
      <p:pic>
        <p:nvPicPr>
          <p:cNvPr id="82432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092558"/>
            <a:ext cx="4800600" cy="5436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303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 dirty="0" smtClean="0">
                <a:ea typeface="Gulim" pitchFamily="34" charset="-127"/>
              </a:rPr>
              <a:t>Floor and ceiling Functions</a:t>
            </a:r>
            <a:endParaRPr lang="en-US" altLang="ko-KR" dirty="0">
              <a:ea typeface="Gulim" pitchFamily="34" charset="-127"/>
            </a:endParaRPr>
          </a:p>
        </p:txBody>
      </p:sp>
      <p:sp>
        <p:nvSpPr>
          <p:cNvPr id="303107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r>
              <a:rPr lang="en-US" altLang="ko-KR" sz="3600" dirty="0">
                <a:ea typeface="Gulim" pitchFamily="34" charset="-127"/>
              </a:rPr>
              <a:t>In discrete </a:t>
            </a:r>
            <a:r>
              <a:rPr lang="en-US" altLang="ko-KR" sz="3600" dirty="0" smtClean="0">
                <a:ea typeface="Gulim" pitchFamily="34" charset="-127"/>
              </a:rPr>
              <a:t>math, we </a:t>
            </a:r>
            <a:r>
              <a:rPr lang="en-US" altLang="ko-KR" sz="3600" dirty="0">
                <a:ea typeface="Gulim" pitchFamily="34" charset="-127"/>
              </a:rPr>
              <a:t>frequently use the following functions over real numbers</a:t>
            </a:r>
            <a:r>
              <a:rPr lang="en-US" altLang="ko-KR" sz="3600" dirty="0" smtClean="0">
                <a:ea typeface="Gulim" pitchFamily="34" charset="-127"/>
              </a:rPr>
              <a:t>:</a:t>
            </a:r>
          </a:p>
          <a:p>
            <a:pPr marL="0" indent="0">
              <a:buNone/>
            </a:pPr>
            <a:endParaRPr lang="en-US" altLang="ko-KR" sz="3600" dirty="0">
              <a:ea typeface="Gulim" pitchFamily="34" charset="-127"/>
            </a:endParaRPr>
          </a:p>
          <a:p>
            <a:pPr lvl="1"/>
            <a:r>
              <a:rPr lang="en-US" altLang="ko-KR" dirty="0">
                <a:ea typeface="Gulim" pitchFamily="34" charset="-127"/>
                <a:sym typeface="Symbol" pitchFamily="18" charset="2"/>
              </a:rPr>
              <a:t>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 (“floor of 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”) is the largest integer  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.</a:t>
            </a:r>
          </a:p>
          <a:p>
            <a:pPr marL="457189" lvl="1" indent="0">
              <a:buNone/>
            </a:pP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 </a:t>
            </a:r>
            <a:endParaRPr lang="en-US" altLang="ko-KR" dirty="0">
              <a:ea typeface="Gulim" pitchFamily="34" charset="-127"/>
              <a:sym typeface="Symbol" pitchFamily="18" charset="2"/>
            </a:endParaRPr>
          </a:p>
          <a:p>
            <a:pPr lvl="1"/>
            <a:r>
              <a:rPr lang="en-US" altLang="ko-KR" dirty="0">
                <a:ea typeface="Gulim" pitchFamily="34" charset="-127"/>
                <a:sym typeface="Symbol" pitchFamily="18" charset="2"/>
              </a:rPr>
              <a:t>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 (“ceiling of 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”) is the smallest integer  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031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Ceiling </a:t>
            </a:r>
            <a:r>
              <a:rPr lang="en-US" dirty="0" smtClean="0"/>
              <a:t>Function </a:t>
            </a:r>
            <a:r>
              <a:rPr lang="en-US" altLang="ko-KR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</a:t>
            </a:r>
            <a:r>
              <a:rPr lang="en-US" altLang="ko-KR" i="1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 (“ceiling of </a:t>
            </a:r>
            <a:r>
              <a:rPr lang="en-US" altLang="ko-KR" i="1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”)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graph of the ceiling 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226" y="1143000"/>
            <a:ext cx="5911174" cy="520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111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Floor Function </a:t>
            </a:r>
            <a:r>
              <a:rPr lang="en-US" altLang="ko-KR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</a:t>
            </a:r>
            <a:r>
              <a:rPr lang="en-US" altLang="ko-KR" i="1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 (“floor of </a:t>
            </a:r>
            <a:r>
              <a:rPr lang="en-US" altLang="ko-KR" i="1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”)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28</a:t>
            </a:fld>
            <a:endParaRPr lang="en-US" altLang="en-US"/>
          </a:p>
        </p:txBody>
      </p:sp>
      <p:pic>
        <p:nvPicPr>
          <p:cNvPr id="1026" name="Picture 2" descr="graph of the floor 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207012"/>
            <a:ext cx="5791200" cy="5133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6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Ceiling and Floor Properties</a:t>
            </a:r>
          </a:p>
        </p:txBody>
      </p:sp>
      <p:sp>
        <p:nvSpPr>
          <p:cNvPr id="4648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 dirty="0"/>
              <a:t>Let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 be real and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</a:t>
            </a:r>
            <a:r>
              <a:rPr lang="en-US" altLang="en-US" dirty="0"/>
              <a:t>be an </a:t>
            </a:r>
            <a:r>
              <a:rPr lang="en-US" altLang="en-US" dirty="0" smtClean="0"/>
              <a:t>integer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sz="2000" dirty="0"/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>
                <a:solidFill>
                  <a:srgbClr val="66FF33"/>
                </a:solidFill>
              </a:rPr>
              <a:t>(1a)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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</a:t>
            </a:r>
            <a:r>
              <a:rPr lang="en-US" altLang="en-US" dirty="0" smtClean="0">
                <a:solidFill>
                  <a:schemeClr val="tx1"/>
                </a:solidFill>
              </a:rPr>
              <a:t> = 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dirty="0">
                <a:solidFill>
                  <a:schemeClr val="tx1"/>
                </a:solidFill>
              </a:rPr>
              <a:t>if and only if </a:t>
            </a:r>
            <a:r>
              <a:rPr lang="en-US" altLang="en-US" i="1" dirty="0">
                <a:solidFill>
                  <a:schemeClr val="tx1"/>
                </a:solidFill>
              </a:rPr>
              <a:t>n</a:t>
            </a:r>
            <a:r>
              <a:rPr lang="en-US" altLang="en-US" dirty="0">
                <a:solidFill>
                  <a:schemeClr val="tx1"/>
                </a:solidFill>
              </a:rPr>
              <a:t> ≤ </a:t>
            </a:r>
            <a:r>
              <a:rPr lang="en-US" altLang="en-US" i="1" dirty="0">
                <a:solidFill>
                  <a:schemeClr val="tx1"/>
                </a:solidFill>
              </a:rPr>
              <a:t>x</a:t>
            </a:r>
            <a:r>
              <a:rPr lang="en-US" altLang="en-US" dirty="0">
                <a:solidFill>
                  <a:schemeClr val="tx1"/>
                </a:solidFill>
              </a:rPr>
              <a:t> &lt; 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 + 1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sz="2000" dirty="0"/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>
                <a:solidFill>
                  <a:srgbClr val="66FF33"/>
                </a:solidFill>
              </a:rPr>
              <a:t>(1b) </a:t>
            </a:r>
            <a:r>
              <a:rPr lang="en-US" altLang="en-US" dirty="0">
                <a:sym typeface="Symbol" panose="05050102010706020507" pitchFamily="18" charset="2"/>
              </a:rPr>
              <a:t></a:t>
            </a:r>
            <a:r>
              <a:rPr lang="en-US" altLang="en-US" i="1" dirty="0">
                <a:sym typeface="Symbol" panose="05050102010706020507" pitchFamily="18" charset="2"/>
              </a:rPr>
              <a:t>x</a:t>
            </a:r>
            <a:r>
              <a:rPr lang="en-US" altLang="en-US" dirty="0" smtClean="0">
                <a:sym typeface="Symbol" panose="05050102010706020507" pitchFamily="18" charset="2"/>
              </a:rPr>
              <a:t></a:t>
            </a:r>
            <a:r>
              <a:rPr lang="en-US" altLang="en-US" dirty="0" smtClean="0"/>
              <a:t> =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</a:t>
            </a:r>
            <a:r>
              <a:rPr lang="en-US" altLang="en-US" dirty="0"/>
              <a:t>if and only if </a:t>
            </a:r>
            <a:r>
              <a:rPr lang="en-US" altLang="en-US" i="1" dirty="0" smtClean="0"/>
              <a:t>n </a:t>
            </a:r>
            <a:r>
              <a:rPr lang="en-US" altLang="en-US" dirty="0" smtClean="0"/>
              <a:t>- 1 </a:t>
            </a:r>
            <a:r>
              <a:rPr lang="en-US" altLang="en-US" dirty="0"/>
              <a:t>&lt; </a:t>
            </a:r>
            <a:r>
              <a:rPr lang="en-US" altLang="en-US" i="1" dirty="0"/>
              <a:t>x</a:t>
            </a:r>
            <a:r>
              <a:rPr lang="en-US" altLang="en-US" dirty="0"/>
              <a:t> ≤ </a:t>
            </a:r>
            <a:r>
              <a:rPr lang="en-US" altLang="en-US" i="1" dirty="0" smtClean="0"/>
              <a:t>n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sz="2000" dirty="0"/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>
                <a:solidFill>
                  <a:srgbClr val="66FF33"/>
                </a:solidFill>
              </a:rPr>
              <a:t>(1c)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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</a:t>
            </a:r>
            <a:r>
              <a:rPr lang="en-US" altLang="en-US" dirty="0" smtClean="0">
                <a:solidFill>
                  <a:schemeClr val="tx1"/>
                </a:solidFill>
              </a:rPr>
              <a:t> = 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dirty="0">
                <a:solidFill>
                  <a:schemeClr val="tx1"/>
                </a:solidFill>
              </a:rPr>
              <a:t>if and only if </a:t>
            </a:r>
            <a:r>
              <a:rPr lang="en-US" altLang="en-US" i="1" dirty="0" smtClean="0">
                <a:solidFill>
                  <a:schemeClr val="tx1"/>
                </a:solidFill>
              </a:rPr>
              <a:t>x </a:t>
            </a:r>
            <a:r>
              <a:rPr lang="en-US" altLang="en-US" dirty="0" smtClean="0">
                <a:solidFill>
                  <a:schemeClr val="tx1"/>
                </a:solidFill>
              </a:rPr>
              <a:t>- 1 </a:t>
            </a:r>
            <a:r>
              <a:rPr lang="en-US" altLang="en-US" dirty="0">
                <a:solidFill>
                  <a:schemeClr val="tx1"/>
                </a:solidFill>
              </a:rPr>
              <a:t>&lt; </a:t>
            </a:r>
            <a:r>
              <a:rPr lang="en-US" altLang="en-US" i="1" dirty="0">
                <a:solidFill>
                  <a:schemeClr val="tx1"/>
                </a:solidFill>
              </a:rPr>
              <a:t>n</a:t>
            </a:r>
            <a:r>
              <a:rPr lang="en-US" altLang="en-US" dirty="0">
                <a:solidFill>
                  <a:schemeClr val="tx1"/>
                </a:solidFill>
              </a:rPr>
              <a:t> ≤ </a:t>
            </a:r>
            <a:r>
              <a:rPr lang="en-US" altLang="en-US" i="1" dirty="0" smtClean="0">
                <a:solidFill>
                  <a:schemeClr val="tx1"/>
                </a:solidFill>
              </a:rPr>
              <a:t>x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sz="2000" dirty="0"/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>
                <a:solidFill>
                  <a:srgbClr val="66FF33"/>
                </a:solidFill>
              </a:rPr>
              <a:t>(1d) </a:t>
            </a:r>
            <a:r>
              <a:rPr lang="en-US" altLang="en-US" dirty="0">
                <a:sym typeface="Symbol" panose="05050102010706020507" pitchFamily="18" charset="2"/>
              </a:rPr>
              <a:t></a:t>
            </a:r>
            <a:r>
              <a:rPr lang="en-US" altLang="en-US" i="1" dirty="0">
                <a:sym typeface="Symbol" panose="05050102010706020507" pitchFamily="18" charset="2"/>
              </a:rPr>
              <a:t>x</a:t>
            </a:r>
            <a:r>
              <a:rPr lang="en-US" altLang="en-US" dirty="0" smtClean="0">
                <a:sym typeface="Symbol" panose="05050102010706020507" pitchFamily="18" charset="2"/>
              </a:rPr>
              <a:t></a:t>
            </a:r>
            <a:r>
              <a:rPr lang="en-US" altLang="en-US" dirty="0" smtClean="0"/>
              <a:t> =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</a:t>
            </a:r>
            <a:r>
              <a:rPr lang="en-US" altLang="en-US" dirty="0"/>
              <a:t>if and only if </a:t>
            </a:r>
            <a:r>
              <a:rPr lang="en-US" altLang="en-US" i="1" dirty="0"/>
              <a:t>x</a:t>
            </a:r>
            <a:r>
              <a:rPr lang="en-US" altLang="en-US" dirty="0"/>
              <a:t> ≤ </a:t>
            </a:r>
            <a:r>
              <a:rPr lang="en-US" altLang="en-US" i="1" dirty="0"/>
              <a:t>n</a:t>
            </a:r>
            <a:r>
              <a:rPr lang="en-US" altLang="en-US" dirty="0"/>
              <a:t> &lt; </a:t>
            </a:r>
            <a:r>
              <a:rPr lang="en-US" altLang="en-US" i="1" dirty="0" smtClean="0"/>
              <a:t>x </a:t>
            </a:r>
            <a:r>
              <a:rPr lang="en-US" altLang="en-US" dirty="0" smtClean="0"/>
              <a:t>+ 1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706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5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Graphical Representations</a:t>
            </a:r>
          </a:p>
        </p:txBody>
      </p:sp>
      <p:sp>
        <p:nvSpPr>
          <p:cNvPr id="83251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r>
              <a:rPr lang="en-US" altLang="ko-KR" dirty="0">
                <a:ea typeface="Gulim" pitchFamily="34" charset="-127"/>
              </a:rPr>
              <a:t>Functions can be represented graphically in several ways: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921480" y="3238500"/>
            <a:ext cx="2441720" cy="2821634"/>
            <a:chOff x="6854680" y="3048000"/>
            <a:chExt cx="2441720" cy="2821634"/>
          </a:xfrm>
        </p:grpSpPr>
        <p:sp>
          <p:nvSpPr>
            <p:cNvPr id="832542" name="Line 30"/>
            <p:cNvSpPr>
              <a:spLocks noChangeShapeType="1"/>
            </p:cNvSpPr>
            <p:nvPr/>
          </p:nvSpPr>
          <p:spPr bwMode="auto">
            <a:xfrm>
              <a:off x="7162800" y="4953000"/>
              <a:ext cx="2133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2543" name="Line 31"/>
            <p:cNvSpPr>
              <a:spLocks noChangeShapeType="1"/>
            </p:cNvSpPr>
            <p:nvPr/>
          </p:nvSpPr>
          <p:spPr bwMode="auto">
            <a:xfrm flipV="1">
              <a:off x="7162800" y="3048000"/>
              <a:ext cx="0" cy="1905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2544" name="Freeform 32"/>
            <p:cNvSpPr>
              <a:spLocks/>
            </p:cNvSpPr>
            <p:nvPr/>
          </p:nvSpPr>
          <p:spPr bwMode="auto">
            <a:xfrm>
              <a:off x="7162800" y="3479800"/>
              <a:ext cx="2057400" cy="1473200"/>
            </a:xfrm>
            <a:custGeom>
              <a:avLst/>
              <a:gdLst>
                <a:gd name="T0" fmla="*/ 0 w 1296"/>
                <a:gd name="T1" fmla="*/ 928 h 928"/>
                <a:gd name="T2" fmla="*/ 288 w 1296"/>
                <a:gd name="T3" fmla="*/ 736 h 928"/>
                <a:gd name="T4" fmla="*/ 528 w 1296"/>
                <a:gd name="T5" fmla="*/ 208 h 928"/>
                <a:gd name="T6" fmla="*/ 912 w 1296"/>
                <a:gd name="T7" fmla="*/ 16 h 928"/>
                <a:gd name="T8" fmla="*/ 1296 w 1296"/>
                <a:gd name="T9" fmla="*/ 304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6" h="928">
                  <a:moveTo>
                    <a:pt x="0" y="928"/>
                  </a:moveTo>
                  <a:cubicBezTo>
                    <a:pt x="100" y="892"/>
                    <a:pt x="200" y="856"/>
                    <a:pt x="288" y="736"/>
                  </a:cubicBezTo>
                  <a:cubicBezTo>
                    <a:pt x="376" y="616"/>
                    <a:pt x="424" y="328"/>
                    <a:pt x="528" y="208"/>
                  </a:cubicBezTo>
                  <a:cubicBezTo>
                    <a:pt x="632" y="88"/>
                    <a:pt x="784" y="0"/>
                    <a:pt x="912" y="16"/>
                  </a:cubicBezTo>
                  <a:cubicBezTo>
                    <a:pt x="1040" y="32"/>
                    <a:pt x="1168" y="168"/>
                    <a:pt x="1296" y="30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2545" name="Text Box 33"/>
            <p:cNvSpPr txBox="1">
              <a:spLocks noChangeArrowheads="1"/>
            </p:cNvSpPr>
            <p:nvPr/>
          </p:nvSpPr>
          <p:spPr bwMode="auto">
            <a:xfrm>
              <a:off x="8143745" y="4950769"/>
              <a:ext cx="322525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 i="1" dirty="0">
                  <a:latin typeface="Cambria" panose="02040503050406030204" pitchFamily="18" charset="0"/>
                </a:rPr>
                <a:t>x</a:t>
              </a:r>
              <a:endParaRPr lang="en-US" altLang="en-US" dirty="0">
                <a:latin typeface="Cambria" panose="02040503050406030204" pitchFamily="18" charset="0"/>
              </a:endParaRPr>
            </a:p>
          </p:txBody>
        </p:sp>
        <p:sp>
          <p:nvSpPr>
            <p:cNvPr id="832546" name="Text Box 34"/>
            <p:cNvSpPr txBox="1">
              <a:spLocks noChangeArrowheads="1"/>
            </p:cNvSpPr>
            <p:nvPr/>
          </p:nvSpPr>
          <p:spPr bwMode="auto">
            <a:xfrm>
              <a:off x="6854680" y="3960169"/>
              <a:ext cx="32573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 i="1">
                  <a:latin typeface="Cambria" panose="02040503050406030204" pitchFamily="18" charset="0"/>
                </a:rPr>
                <a:t>y</a:t>
              </a:r>
              <a:endParaRPr lang="en-US" altLang="en-US">
                <a:latin typeface="Cambria" panose="02040503050406030204" pitchFamily="18" charset="0"/>
              </a:endParaRPr>
            </a:p>
          </p:txBody>
        </p:sp>
        <p:sp>
          <p:nvSpPr>
            <p:cNvPr id="832547" name="Text Box 35"/>
            <p:cNvSpPr txBox="1">
              <a:spLocks noChangeArrowheads="1"/>
            </p:cNvSpPr>
            <p:nvPr/>
          </p:nvSpPr>
          <p:spPr bwMode="auto">
            <a:xfrm>
              <a:off x="7991056" y="5407969"/>
              <a:ext cx="710451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Plot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972390" y="3121968"/>
            <a:ext cx="2756396" cy="2938166"/>
            <a:chOff x="2163515" y="3121968"/>
            <a:chExt cx="2756396" cy="2938166"/>
          </a:xfrm>
        </p:grpSpPr>
        <p:sp>
          <p:nvSpPr>
            <p:cNvPr id="832516" name="Oval 4"/>
            <p:cNvSpPr>
              <a:spLocks noChangeArrowheads="1"/>
            </p:cNvSpPr>
            <p:nvPr/>
          </p:nvSpPr>
          <p:spPr bwMode="auto">
            <a:xfrm>
              <a:off x="2438400" y="3581400"/>
              <a:ext cx="990600" cy="1524000"/>
            </a:xfrm>
            <a:prstGeom prst="ellipse">
              <a:avLst/>
            </a:prstGeom>
            <a:solidFill>
              <a:srgbClr val="33CC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2517" name="Oval 5"/>
            <p:cNvSpPr>
              <a:spLocks noChangeArrowheads="1"/>
            </p:cNvSpPr>
            <p:nvPr/>
          </p:nvSpPr>
          <p:spPr bwMode="auto">
            <a:xfrm>
              <a:off x="3733800" y="3657600"/>
              <a:ext cx="990600" cy="1600200"/>
            </a:xfrm>
            <a:prstGeom prst="ellipse">
              <a:avLst/>
            </a:prstGeom>
            <a:solidFill>
              <a:srgbClr val="33CC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2518" name="Text Box 6"/>
            <p:cNvSpPr txBox="1">
              <a:spLocks noChangeArrowheads="1"/>
            </p:cNvSpPr>
            <p:nvPr/>
          </p:nvSpPr>
          <p:spPr bwMode="auto">
            <a:xfrm>
              <a:off x="2697833" y="3960168"/>
              <a:ext cx="32092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•</a:t>
              </a:r>
            </a:p>
          </p:txBody>
        </p:sp>
        <p:sp>
          <p:nvSpPr>
            <p:cNvPr id="832519" name="Text Box 7"/>
            <p:cNvSpPr txBox="1">
              <a:spLocks noChangeArrowheads="1"/>
            </p:cNvSpPr>
            <p:nvPr/>
          </p:nvSpPr>
          <p:spPr bwMode="auto">
            <a:xfrm>
              <a:off x="4023397" y="3960168"/>
              <a:ext cx="32092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•</a:t>
              </a:r>
            </a:p>
          </p:txBody>
        </p:sp>
        <p:sp>
          <p:nvSpPr>
            <p:cNvPr id="832520" name="Freeform 8"/>
            <p:cNvSpPr>
              <a:spLocks/>
            </p:cNvSpPr>
            <p:nvPr/>
          </p:nvSpPr>
          <p:spPr bwMode="auto">
            <a:xfrm>
              <a:off x="2819400" y="3721100"/>
              <a:ext cx="1295400" cy="469900"/>
            </a:xfrm>
            <a:custGeom>
              <a:avLst/>
              <a:gdLst>
                <a:gd name="T0" fmla="*/ 0 w 816"/>
                <a:gd name="T1" fmla="*/ 296 h 296"/>
                <a:gd name="T2" fmla="*/ 480 w 816"/>
                <a:gd name="T3" fmla="*/ 8 h 296"/>
                <a:gd name="T4" fmla="*/ 816 w 816"/>
                <a:gd name="T5" fmla="*/ 24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6" h="296">
                  <a:moveTo>
                    <a:pt x="0" y="296"/>
                  </a:moveTo>
                  <a:cubicBezTo>
                    <a:pt x="172" y="156"/>
                    <a:pt x="344" y="16"/>
                    <a:pt x="480" y="8"/>
                  </a:cubicBezTo>
                  <a:cubicBezTo>
                    <a:pt x="616" y="0"/>
                    <a:pt x="716" y="124"/>
                    <a:pt x="816" y="248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2521" name="Text Box 9"/>
            <p:cNvSpPr txBox="1">
              <a:spLocks noChangeArrowheads="1"/>
            </p:cNvSpPr>
            <p:nvPr/>
          </p:nvSpPr>
          <p:spPr bwMode="auto">
            <a:xfrm>
              <a:off x="2670646" y="5103169"/>
              <a:ext cx="36259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i="1">
                  <a:latin typeface="Cambria" panose="02040503050406030204" pitchFamily="18" charset="0"/>
                </a:rPr>
                <a:t>A</a:t>
              </a:r>
              <a:endParaRPr lang="en-US" altLang="en-US">
                <a:latin typeface="Cambria" panose="02040503050406030204" pitchFamily="18" charset="0"/>
              </a:endParaRPr>
            </a:p>
          </p:txBody>
        </p:sp>
        <p:sp>
          <p:nvSpPr>
            <p:cNvPr id="832522" name="Text Box 10"/>
            <p:cNvSpPr txBox="1">
              <a:spLocks noChangeArrowheads="1"/>
            </p:cNvSpPr>
            <p:nvPr/>
          </p:nvSpPr>
          <p:spPr bwMode="auto">
            <a:xfrm>
              <a:off x="4044603" y="5293669"/>
              <a:ext cx="367408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i="1">
                  <a:latin typeface="Cambria" panose="02040503050406030204" pitchFamily="18" charset="0"/>
                </a:rPr>
                <a:t>B</a:t>
              </a:r>
              <a:endParaRPr lang="en-US" altLang="en-US">
                <a:latin typeface="Cambria" panose="02040503050406030204" pitchFamily="18" charset="0"/>
              </a:endParaRPr>
            </a:p>
          </p:txBody>
        </p:sp>
        <p:sp>
          <p:nvSpPr>
            <p:cNvPr id="832523" name="Freeform 11"/>
            <p:cNvSpPr>
              <a:spLocks/>
            </p:cNvSpPr>
            <p:nvPr/>
          </p:nvSpPr>
          <p:spPr bwMode="auto">
            <a:xfrm>
              <a:off x="2971801" y="3127375"/>
              <a:ext cx="1190625" cy="528638"/>
            </a:xfrm>
            <a:custGeom>
              <a:avLst/>
              <a:gdLst>
                <a:gd name="T0" fmla="*/ 0 w 750"/>
                <a:gd name="T1" fmla="*/ 294 h 333"/>
                <a:gd name="T2" fmla="*/ 480 w 750"/>
                <a:gd name="T3" fmla="*/ 6 h 333"/>
                <a:gd name="T4" fmla="*/ 750 w 750"/>
                <a:gd name="T5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0" h="333">
                  <a:moveTo>
                    <a:pt x="0" y="294"/>
                  </a:moveTo>
                  <a:cubicBezTo>
                    <a:pt x="172" y="154"/>
                    <a:pt x="355" y="0"/>
                    <a:pt x="480" y="6"/>
                  </a:cubicBezTo>
                  <a:cubicBezTo>
                    <a:pt x="605" y="12"/>
                    <a:pt x="694" y="265"/>
                    <a:pt x="750" y="333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2524" name="Text Box 12"/>
            <p:cNvSpPr txBox="1">
              <a:spLocks noChangeArrowheads="1"/>
            </p:cNvSpPr>
            <p:nvPr/>
          </p:nvSpPr>
          <p:spPr bwMode="auto">
            <a:xfrm>
              <a:off x="2657181" y="4112569"/>
              <a:ext cx="356188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i="1">
                  <a:latin typeface="Cambria" panose="02040503050406030204" pitchFamily="18" charset="0"/>
                </a:rPr>
                <a:t>a</a:t>
              </a:r>
              <a:endParaRPr lang="en-US" altLang="en-US">
                <a:latin typeface="Cambria" panose="02040503050406030204" pitchFamily="18" charset="0"/>
              </a:endParaRPr>
            </a:p>
          </p:txBody>
        </p:sp>
        <p:sp>
          <p:nvSpPr>
            <p:cNvPr id="832525" name="Text Box 13"/>
            <p:cNvSpPr txBox="1">
              <a:spLocks noChangeArrowheads="1"/>
            </p:cNvSpPr>
            <p:nvPr/>
          </p:nvSpPr>
          <p:spPr bwMode="auto">
            <a:xfrm>
              <a:off x="4012906" y="4188769"/>
              <a:ext cx="356188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i="1">
                  <a:latin typeface="Cambria" panose="02040503050406030204" pitchFamily="18" charset="0"/>
                </a:rPr>
                <a:t>b</a:t>
              </a:r>
              <a:endParaRPr lang="en-US" altLang="en-US">
                <a:latin typeface="Cambria" panose="02040503050406030204" pitchFamily="18" charset="0"/>
              </a:endParaRPr>
            </a:p>
          </p:txBody>
        </p:sp>
        <p:sp>
          <p:nvSpPr>
            <p:cNvPr id="832526" name="Text Box 14"/>
            <p:cNvSpPr txBox="1">
              <a:spLocks noChangeArrowheads="1"/>
            </p:cNvSpPr>
            <p:nvPr/>
          </p:nvSpPr>
          <p:spPr bwMode="auto">
            <a:xfrm>
              <a:off x="3499722" y="3655368"/>
              <a:ext cx="27924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i="1">
                  <a:latin typeface="Cambria" panose="02040503050406030204" pitchFamily="18" charset="0"/>
                </a:rPr>
                <a:t>f</a:t>
              </a:r>
              <a:endParaRPr lang="en-US" altLang="en-US">
                <a:latin typeface="Cambria" panose="02040503050406030204" pitchFamily="18" charset="0"/>
              </a:endParaRPr>
            </a:p>
          </p:txBody>
        </p:sp>
        <p:sp>
          <p:nvSpPr>
            <p:cNvPr id="832527" name="Text Box 15"/>
            <p:cNvSpPr txBox="1">
              <a:spLocks noChangeArrowheads="1"/>
            </p:cNvSpPr>
            <p:nvPr/>
          </p:nvSpPr>
          <p:spPr bwMode="auto">
            <a:xfrm>
              <a:off x="3575922" y="3121968"/>
              <a:ext cx="27924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i="1">
                  <a:latin typeface="Cambria" panose="02040503050406030204" pitchFamily="18" charset="0"/>
                </a:rPr>
                <a:t>f</a:t>
              </a:r>
              <a:endParaRPr lang="en-US" altLang="en-US">
                <a:latin typeface="Cambria" panose="02040503050406030204" pitchFamily="18" charset="0"/>
              </a:endParaRPr>
            </a:p>
          </p:txBody>
        </p:sp>
        <p:sp>
          <p:nvSpPr>
            <p:cNvPr id="832549" name="Text Box 37"/>
            <p:cNvSpPr txBox="1">
              <a:spLocks noChangeArrowheads="1"/>
            </p:cNvSpPr>
            <p:nvPr/>
          </p:nvSpPr>
          <p:spPr bwMode="auto">
            <a:xfrm>
              <a:off x="2163515" y="5598469"/>
              <a:ext cx="275639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Like Venn diagrams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5774" y="3124200"/>
            <a:ext cx="1708179" cy="2912870"/>
            <a:chOff x="5105400" y="3048001"/>
            <a:chExt cx="1421818" cy="2648264"/>
          </a:xfrm>
        </p:grpSpPr>
        <p:sp>
          <p:nvSpPr>
            <p:cNvPr id="832528" name="Text Box 16"/>
            <p:cNvSpPr txBox="1">
              <a:spLocks noChangeArrowheads="1"/>
            </p:cNvSpPr>
            <p:nvPr/>
          </p:nvSpPr>
          <p:spPr bwMode="auto">
            <a:xfrm>
              <a:off x="5117095" y="4438336"/>
              <a:ext cx="267122" cy="4197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•</a:t>
              </a:r>
            </a:p>
          </p:txBody>
        </p:sp>
        <p:sp>
          <p:nvSpPr>
            <p:cNvPr id="832529" name="Text Box 17"/>
            <p:cNvSpPr txBox="1">
              <a:spLocks noChangeArrowheads="1"/>
            </p:cNvSpPr>
            <p:nvPr/>
          </p:nvSpPr>
          <p:spPr bwMode="auto">
            <a:xfrm>
              <a:off x="5117095" y="4057336"/>
              <a:ext cx="267122" cy="4197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•</a:t>
              </a:r>
            </a:p>
          </p:txBody>
        </p:sp>
        <p:sp>
          <p:nvSpPr>
            <p:cNvPr id="832530" name="Text Box 18"/>
            <p:cNvSpPr txBox="1">
              <a:spLocks noChangeArrowheads="1"/>
            </p:cNvSpPr>
            <p:nvPr/>
          </p:nvSpPr>
          <p:spPr bwMode="auto">
            <a:xfrm>
              <a:off x="5117095" y="3752536"/>
              <a:ext cx="267122" cy="4197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•</a:t>
              </a:r>
            </a:p>
          </p:txBody>
        </p:sp>
        <p:sp>
          <p:nvSpPr>
            <p:cNvPr id="832531" name="Text Box 19"/>
            <p:cNvSpPr txBox="1">
              <a:spLocks noChangeArrowheads="1"/>
            </p:cNvSpPr>
            <p:nvPr/>
          </p:nvSpPr>
          <p:spPr bwMode="auto">
            <a:xfrm>
              <a:off x="5117095" y="3447736"/>
              <a:ext cx="267122" cy="4197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•</a:t>
              </a:r>
            </a:p>
          </p:txBody>
        </p:sp>
        <p:sp>
          <p:nvSpPr>
            <p:cNvPr id="832532" name="Text Box 20"/>
            <p:cNvSpPr txBox="1">
              <a:spLocks noChangeArrowheads="1"/>
            </p:cNvSpPr>
            <p:nvPr/>
          </p:nvSpPr>
          <p:spPr bwMode="auto">
            <a:xfrm>
              <a:off x="6260096" y="4209736"/>
              <a:ext cx="267122" cy="4197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•</a:t>
              </a:r>
            </a:p>
          </p:txBody>
        </p:sp>
        <p:sp>
          <p:nvSpPr>
            <p:cNvPr id="832533" name="Text Box 21"/>
            <p:cNvSpPr txBox="1">
              <a:spLocks noChangeArrowheads="1"/>
            </p:cNvSpPr>
            <p:nvPr/>
          </p:nvSpPr>
          <p:spPr bwMode="auto">
            <a:xfrm>
              <a:off x="6260096" y="4666936"/>
              <a:ext cx="267122" cy="4197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•</a:t>
              </a:r>
            </a:p>
          </p:txBody>
        </p:sp>
        <p:sp>
          <p:nvSpPr>
            <p:cNvPr id="832534" name="Text Box 22"/>
            <p:cNvSpPr txBox="1">
              <a:spLocks noChangeArrowheads="1"/>
            </p:cNvSpPr>
            <p:nvPr/>
          </p:nvSpPr>
          <p:spPr bwMode="auto">
            <a:xfrm>
              <a:off x="6260096" y="3828736"/>
              <a:ext cx="267122" cy="4197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•</a:t>
              </a:r>
            </a:p>
          </p:txBody>
        </p:sp>
        <p:sp>
          <p:nvSpPr>
            <p:cNvPr id="832535" name="Text Box 23"/>
            <p:cNvSpPr txBox="1">
              <a:spLocks noChangeArrowheads="1"/>
            </p:cNvSpPr>
            <p:nvPr/>
          </p:nvSpPr>
          <p:spPr bwMode="auto">
            <a:xfrm>
              <a:off x="6260096" y="3447736"/>
              <a:ext cx="267122" cy="4197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•</a:t>
              </a:r>
            </a:p>
          </p:txBody>
        </p:sp>
        <p:sp>
          <p:nvSpPr>
            <p:cNvPr id="832536" name="Line 24"/>
            <p:cNvSpPr>
              <a:spLocks noChangeShapeType="1"/>
            </p:cNvSpPr>
            <p:nvPr/>
          </p:nvSpPr>
          <p:spPr bwMode="auto">
            <a:xfrm>
              <a:off x="5257800" y="3657600"/>
              <a:ext cx="1143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2537" name="Line 25"/>
            <p:cNvSpPr>
              <a:spLocks noChangeShapeType="1"/>
            </p:cNvSpPr>
            <p:nvPr/>
          </p:nvSpPr>
          <p:spPr bwMode="auto">
            <a:xfrm flipV="1">
              <a:off x="5257800" y="4876800"/>
              <a:ext cx="11430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2538" name="Line 26"/>
            <p:cNvSpPr>
              <a:spLocks noChangeShapeType="1"/>
            </p:cNvSpPr>
            <p:nvPr/>
          </p:nvSpPr>
          <p:spPr bwMode="auto">
            <a:xfrm flipV="1">
              <a:off x="5257800" y="3657600"/>
              <a:ext cx="11430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2539" name="Line 27"/>
            <p:cNvSpPr>
              <a:spLocks noChangeShapeType="1"/>
            </p:cNvSpPr>
            <p:nvPr/>
          </p:nvSpPr>
          <p:spPr bwMode="auto">
            <a:xfrm>
              <a:off x="5257800" y="4267200"/>
              <a:ext cx="114300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2540" name="Line 28"/>
            <p:cNvSpPr>
              <a:spLocks noChangeShapeType="1"/>
            </p:cNvSpPr>
            <p:nvPr/>
          </p:nvSpPr>
          <p:spPr bwMode="auto">
            <a:xfrm flipV="1">
              <a:off x="5257800" y="4419600"/>
              <a:ext cx="11430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2541" name="Text Box 29"/>
            <p:cNvSpPr txBox="1">
              <a:spLocks noChangeArrowheads="1"/>
            </p:cNvSpPr>
            <p:nvPr/>
          </p:nvSpPr>
          <p:spPr bwMode="auto">
            <a:xfrm>
              <a:off x="5117095" y="4819336"/>
              <a:ext cx="267122" cy="4197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•</a:t>
              </a:r>
            </a:p>
          </p:txBody>
        </p:sp>
        <p:sp>
          <p:nvSpPr>
            <p:cNvPr id="832548" name="Text Box 36"/>
            <p:cNvSpPr txBox="1">
              <a:spLocks noChangeArrowheads="1"/>
            </p:cNvSpPr>
            <p:nvPr/>
          </p:nvSpPr>
          <p:spPr bwMode="auto">
            <a:xfrm>
              <a:off x="5633379" y="5276538"/>
              <a:ext cx="820472" cy="4197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Graph</a:t>
              </a:r>
            </a:p>
          </p:txBody>
        </p:sp>
        <p:sp>
          <p:nvSpPr>
            <p:cNvPr id="832550" name="Text Box 38"/>
            <p:cNvSpPr txBox="1">
              <a:spLocks noChangeArrowheads="1"/>
            </p:cNvSpPr>
            <p:nvPr/>
          </p:nvSpPr>
          <p:spPr bwMode="auto">
            <a:xfrm>
              <a:off x="5105400" y="3048001"/>
              <a:ext cx="301813" cy="4197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i="1">
                  <a:latin typeface="Cambria" panose="02040503050406030204" pitchFamily="18" charset="0"/>
                </a:rPr>
                <a:t>A</a:t>
              </a:r>
            </a:p>
          </p:txBody>
        </p:sp>
        <p:sp>
          <p:nvSpPr>
            <p:cNvPr id="832551" name="Text Box 39"/>
            <p:cNvSpPr txBox="1">
              <a:spLocks noChangeArrowheads="1"/>
            </p:cNvSpPr>
            <p:nvPr/>
          </p:nvSpPr>
          <p:spPr bwMode="auto">
            <a:xfrm>
              <a:off x="6183313" y="3048001"/>
              <a:ext cx="305815" cy="4197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i="1" dirty="0">
                  <a:latin typeface="Cambria" panose="02040503050406030204" pitchFamily="18" charset="0"/>
                </a:rPr>
                <a:t>B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0001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/>
              <a:t>Ceiling and Floor Properties</a:t>
            </a:r>
          </a:p>
        </p:txBody>
      </p:sp>
      <p:sp>
        <p:nvSpPr>
          <p:cNvPr id="4648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800"/>
              </a:spcBef>
              <a:buNone/>
            </a:pPr>
            <a:r>
              <a:rPr lang="en-US" altLang="en-US" dirty="0" smtClean="0"/>
              <a:t>Let</a:t>
            </a:r>
            <a:r>
              <a:rPr lang="en-US" altLang="en-US" i="1" dirty="0" smtClean="0"/>
              <a:t> x</a:t>
            </a:r>
            <a:r>
              <a:rPr lang="en-US" altLang="en-US" dirty="0" smtClean="0"/>
              <a:t> </a:t>
            </a:r>
            <a:r>
              <a:rPr lang="en-US" altLang="en-US" dirty="0"/>
              <a:t>be real and </a:t>
            </a:r>
            <a:r>
              <a:rPr lang="en-US" altLang="en-US" i="1" dirty="0"/>
              <a:t>n</a:t>
            </a:r>
            <a:r>
              <a:rPr lang="en-US" altLang="en-US" dirty="0"/>
              <a:t> be an </a:t>
            </a:r>
            <a:r>
              <a:rPr lang="en-US" altLang="en-US" dirty="0" smtClean="0"/>
              <a:t>integer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 smtClean="0">
                <a:solidFill>
                  <a:srgbClr val="66FF33"/>
                </a:solidFill>
              </a:rPr>
              <a:t>(</a:t>
            </a:r>
            <a:r>
              <a:rPr lang="en-US" altLang="en-US" dirty="0">
                <a:solidFill>
                  <a:srgbClr val="66FF33"/>
                </a:solidFill>
              </a:rPr>
              <a:t>2)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 - 1 </a:t>
            </a:r>
            <a:r>
              <a:rPr lang="en-US" altLang="en-US" dirty="0"/>
              <a:t>&lt; </a:t>
            </a:r>
            <a:r>
              <a:rPr lang="en-US" altLang="en-US" dirty="0">
                <a:sym typeface="Symbol" panose="05050102010706020507" pitchFamily="18" charset="2"/>
              </a:rPr>
              <a:t></a:t>
            </a:r>
            <a:r>
              <a:rPr lang="en-US" altLang="en-US" i="1" dirty="0">
                <a:sym typeface="Symbol" panose="05050102010706020507" pitchFamily="18" charset="2"/>
              </a:rPr>
              <a:t>x</a:t>
            </a:r>
            <a:r>
              <a:rPr lang="en-US" altLang="en-US" dirty="0">
                <a:sym typeface="Symbol" panose="05050102010706020507" pitchFamily="18" charset="2"/>
              </a:rPr>
              <a:t></a:t>
            </a:r>
            <a:r>
              <a:rPr lang="en-US" altLang="en-US" dirty="0"/>
              <a:t> ≤ </a:t>
            </a:r>
            <a:r>
              <a:rPr lang="en-US" altLang="en-US" i="1" dirty="0"/>
              <a:t>x</a:t>
            </a:r>
            <a:r>
              <a:rPr lang="en-US" altLang="en-US" dirty="0"/>
              <a:t> ≤ </a:t>
            </a:r>
            <a:r>
              <a:rPr lang="en-US" altLang="en-US" dirty="0">
                <a:sym typeface="Symbol" panose="05050102010706020507" pitchFamily="18" charset="2"/>
              </a:rPr>
              <a:t></a:t>
            </a:r>
            <a:r>
              <a:rPr lang="en-US" altLang="en-US" i="1" dirty="0">
                <a:sym typeface="Symbol" panose="05050102010706020507" pitchFamily="18" charset="2"/>
              </a:rPr>
              <a:t>x</a:t>
            </a:r>
            <a:r>
              <a:rPr lang="en-US" altLang="en-US" dirty="0">
                <a:sym typeface="Symbol" panose="05050102010706020507" pitchFamily="18" charset="2"/>
              </a:rPr>
              <a:t></a:t>
            </a:r>
            <a:r>
              <a:rPr lang="en-US" altLang="en-US" dirty="0"/>
              <a:t> &lt;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 + 1</a:t>
            </a:r>
            <a:endParaRPr lang="en-US" altLang="en-US" dirty="0"/>
          </a:p>
          <a:p>
            <a:pPr>
              <a:spcBef>
                <a:spcPts val="1800"/>
              </a:spcBef>
              <a:buFont typeface="Wingdings" panose="05000000000000000000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>
                <a:solidFill>
                  <a:srgbClr val="66FF33"/>
                </a:solidFill>
              </a:rPr>
              <a:t>(3a)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-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</a:t>
            </a:r>
            <a:r>
              <a:rPr lang="en-US" altLang="en-US" dirty="0" smtClean="0">
                <a:solidFill>
                  <a:schemeClr val="tx1"/>
                </a:solidFill>
              </a:rPr>
              <a:t> = -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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</a:t>
            </a:r>
            <a:endParaRPr lang="en-US" altLang="en-US" dirty="0">
              <a:solidFill>
                <a:schemeClr val="tx1"/>
              </a:solidFill>
            </a:endParaRPr>
          </a:p>
          <a:p>
            <a:pPr>
              <a:spcBef>
                <a:spcPts val="1800"/>
              </a:spcBef>
              <a:buFont typeface="Wingdings" panose="05000000000000000000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>
                <a:solidFill>
                  <a:srgbClr val="66FF33"/>
                </a:solidFill>
              </a:rPr>
              <a:t>(3b) </a:t>
            </a:r>
            <a:r>
              <a:rPr lang="en-US" altLang="en-US" dirty="0">
                <a:sym typeface="Symbol" panose="05050102010706020507" pitchFamily="18" charset="2"/>
              </a:rPr>
              <a:t>-</a:t>
            </a:r>
            <a:r>
              <a:rPr lang="en-US" altLang="en-US" i="1" dirty="0">
                <a:sym typeface="Symbol" panose="05050102010706020507" pitchFamily="18" charset="2"/>
              </a:rPr>
              <a:t>x</a:t>
            </a:r>
            <a:r>
              <a:rPr lang="en-US" altLang="en-US" dirty="0" smtClean="0">
                <a:sym typeface="Symbol" panose="05050102010706020507" pitchFamily="18" charset="2"/>
              </a:rPr>
              <a:t></a:t>
            </a:r>
            <a:r>
              <a:rPr lang="en-US" altLang="en-US" dirty="0" smtClean="0"/>
              <a:t> = - </a:t>
            </a:r>
            <a:r>
              <a:rPr lang="en-US" altLang="en-US" dirty="0">
                <a:sym typeface="Symbol" panose="05050102010706020507" pitchFamily="18" charset="2"/>
              </a:rPr>
              <a:t></a:t>
            </a:r>
            <a:r>
              <a:rPr lang="en-US" altLang="en-US" i="1" dirty="0">
                <a:sym typeface="Symbol" panose="05050102010706020507" pitchFamily="18" charset="2"/>
              </a:rPr>
              <a:t>x</a:t>
            </a:r>
            <a:r>
              <a:rPr lang="en-US" altLang="en-US" dirty="0">
                <a:sym typeface="Symbol" panose="05050102010706020507" pitchFamily="18" charset="2"/>
              </a:rPr>
              <a:t></a:t>
            </a:r>
            <a:r>
              <a:rPr lang="en-US" altLang="en-US" dirty="0"/>
              <a:t> 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>
                <a:solidFill>
                  <a:srgbClr val="66FF33"/>
                </a:solidFill>
              </a:rPr>
              <a:t>(4a)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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x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+ 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</a:t>
            </a:r>
            <a:r>
              <a:rPr lang="en-US" altLang="en-US" dirty="0" smtClean="0">
                <a:solidFill>
                  <a:schemeClr val="tx1"/>
                </a:solidFill>
              </a:rPr>
              <a:t> =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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</a:t>
            </a:r>
            <a:r>
              <a:rPr lang="en-US" altLang="en-US" dirty="0">
                <a:solidFill>
                  <a:schemeClr val="tx1"/>
                </a:solidFill>
              </a:rPr>
              <a:t> + </a:t>
            </a:r>
            <a:r>
              <a:rPr lang="en-US" altLang="en-US" i="1" dirty="0">
                <a:solidFill>
                  <a:schemeClr val="tx1"/>
                </a:solidFill>
              </a:rPr>
              <a:t>n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>
                <a:solidFill>
                  <a:srgbClr val="66FF33"/>
                </a:solidFill>
              </a:rPr>
              <a:t>(4b) </a:t>
            </a:r>
            <a:r>
              <a:rPr lang="en-US" altLang="en-US" dirty="0">
                <a:sym typeface="Symbol" panose="05050102010706020507" pitchFamily="18" charset="2"/>
              </a:rPr>
              <a:t></a:t>
            </a:r>
            <a:r>
              <a:rPr lang="en-US" altLang="en-US" i="1" dirty="0" smtClean="0">
                <a:sym typeface="Symbol" panose="05050102010706020507" pitchFamily="18" charset="2"/>
              </a:rPr>
              <a:t>x</a:t>
            </a:r>
            <a:r>
              <a:rPr lang="en-US" altLang="en-US" dirty="0" smtClean="0">
                <a:sym typeface="Symbol" panose="05050102010706020507" pitchFamily="18" charset="2"/>
              </a:rPr>
              <a:t> + </a:t>
            </a:r>
            <a:r>
              <a:rPr lang="en-US" altLang="en-US" i="1" dirty="0" smtClean="0">
                <a:sym typeface="Symbol" panose="05050102010706020507" pitchFamily="18" charset="2"/>
              </a:rPr>
              <a:t>n</a:t>
            </a:r>
            <a:r>
              <a:rPr lang="en-US" altLang="en-US" dirty="0" smtClean="0">
                <a:sym typeface="Symbol" panose="05050102010706020507" pitchFamily="18" charset="2"/>
              </a:rPr>
              <a:t></a:t>
            </a:r>
            <a:r>
              <a:rPr lang="en-US" altLang="en-US" dirty="0" smtClean="0"/>
              <a:t> = </a:t>
            </a:r>
            <a:r>
              <a:rPr lang="en-US" altLang="en-US" dirty="0" smtClean="0">
                <a:sym typeface="Symbol" panose="05050102010706020507" pitchFamily="18" charset="2"/>
              </a:rPr>
              <a:t></a:t>
            </a:r>
            <a:r>
              <a:rPr lang="en-US" altLang="en-US" i="1" dirty="0">
                <a:sym typeface="Symbol" panose="05050102010706020507" pitchFamily="18" charset="2"/>
              </a:rPr>
              <a:t>x</a:t>
            </a:r>
            <a:r>
              <a:rPr lang="en-US" altLang="en-US" dirty="0">
                <a:sym typeface="Symbol" panose="05050102010706020507" pitchFamily="18" charset="2"/>
              </a:rPr>
              <a:t></a:t>
            </a:r>
            <a:r>
              <a:rPr lang="en-US" altLang="en-US" dirty="0"/>
              <a:t> + </a:t>
            </a:r>
            <a:r>
              <a:rPr lang="en-US" altLang="en-US" i="1" dirty="0"/>
              <a:t>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338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Visualizing Floor &amp; Ceiling</a:t>
            </a:r>
          </a:p>
        </p:txBody>
      </p:sp>
      <p:sp>
        <p:nvSpPr>
          <p:cNvPr id="304131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Autofit/>
          </a:bodyPr>
          <a:lstStyle/>
          <a:p>
            <a:r>
              <a:rPr lang="en-US" altLang="ko-KR" sz="3200" dirty="0">
                <a:ea typeface="Gulim" pitchFamily="34" charset="-127"/>
              </a:rPr>
              <a:t>Real numbers 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</a:rPr>
              <a:t>“fall to their floor” </a:t>
            </a:r>
            <a:r>
              <a:rPr lang="en-US" altLang="ko-KR" sz="3200" dirty="0">
                <a:ea typeface="Gulim" pitchFamily="34" charset="-127"/>
              </a:rPr>
              <a:t>or </a:t>
            </a:r>
            <a:endParaRPr lang="en-US" altLang="ko-KR" sz="3200" dirty="0" smtClean="0">
              <a:ea typeface="Gulim" pitchFamily="34" charset="-127"/>
            </a:endParaRPr>
          </a:p>
          <a:p>
            <a:pPr marL="457189" lvl="1" indent="0">
              <a:buNone/>
            </a:pPr>
            <a:r>
              <a:rPr lang="en-US" altLang="ko-KR" sz="3200" dirty="0" smtClean="0">
                <a:ea typeface="Gulim" pitchFamily="34" charset="-127"/>
              </a:rPr>
              <a:t>“</a:t>
            </a:r>
            <a:r>
              <a:rPr lang="en-US" altLang="ko-KR" sz="3200" dirty="0">
                <a:ea typeface="Gulim" pitchFamily="34" charset="-127"/>
              </a:rPr>
              <a:t>rise to their ceiling.”</a:t>
            </a:r>
          </a:p>
          <a:p>
            <a:r>
              <a:rPr lang="en-US" altLang="ko-KR" sz="3200" dirty="0">
                <a:ea typeface="Gulim" pitchFamily="34" charset="-127"/>
              </a:rPr>
              <a:t>Note that if </a:t>
            </a:r>
            <a:r>
              <a:rPr lang="en-US" altLang="ko-KR" sz="3200" i="1" dirty="0" smtClean="0">
                <a:ea typeface="Gulim" pitchFamily="34" charset="-127"/>
              </a:rPr>
              <a:t>x 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 </a:t>
            </a:r>
            <a:r>
              <a:rPr lang="en-US" altLang="ko-KR" sz="3200" b="1" dirty="0" smtClean="0">
                <a:ea typeface="Gulim" pitchFamily="34" charset="-127"/>
                <a:sym typeface="Symbol" pitchFamily="18" charset="2"/>
              </a:rPr>
              <a:t>Z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, </a:t>
            </a:r>
          </a:p>
          <a:p>
            <a:pPr marL="1371566" lvl="3" indent="0">
              <a:buNone/>
            </a:pPr>
            <a:r>
              <a:rPr lang="en-US" altLang="ko-KR" sz="1800" dirty="0">
                <a:ea typeface="Gulim" pitchFamily="34" charset="-127"/>
                <a:sym typeface="Symbol" pitchFamily="18" charset="2"/>
              </a:rPr>
              <a:t/>
            </a:r>
            <a:br>
              <a:rPr lang="en-US" altLang="ko-KR" sz="1800" dirty="0">
                <a:ea typeface="Gulim" pitchFamily="34" charset="-127"/>
                <a:sym typeface="Symbol" pitchFamily="18" charset="2"/>
              </a:rPr>
            </a:b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</a:t>
            </a:r>
            <a:r>
              <a:rPr lang="en-US" altLang="ko-KR" sz="3200" i="1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 </a:t>
            </a: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  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 </a:t>
            </a:r>
            <a:r>
              <a:rPr lang="en-US" altLang="ko-KR" sz="3200" i="1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 </a:t>
            </a: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 and</a:t>
            </a:r>
          </a:p>
          <a:p>
            <a:pPr marL="1371566" lvl="3" indent="0">
              <a:buNone/>
            </a:pPr>
            <a:r>
              <a:rPr lang="en-US" altLang="ko-KR" sz="18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/>
            </a:r>
            <a:br>
              <a:rPr lang="en-US" altLang="ko-KR" sz="18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</a:b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</a:t>
            </a:r>
            <a:r>
              <a:rPr lang="en-US" altLang="ko-KR" sz="3200" i="1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  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  </a:t>
            </a:r>
            <a:r>
              <a:rPr lang="en-US" altLang="ko-KR" sz="3200" i="1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</a:t>
            </a:r>
          </a:p>
          <a:p>
            <a:r>
              <a:rPr lang="en-US" altLang="ko-KR" sz="3200" dirty="0">
                <a:ea typeface="Gulim" pitchFamily="34" charset="-127"/>
                <a:sym typeface="Symbol" pitchFamily="18" charset="2"/>
              </a:rPr>
              <a:t>Note that if </a:t>
            </a:r>
            <a:r>
              <a:rPr lang="en-US" altLang="ko-KR" sz="3200" i="1" dirty="0" smtClean="0">
                <a:ea typeface="Gulim" pitchFamily="34" charset="-127"/>
              </a:rPr>
              <a:t>x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  </a:t>
            </a:r>
            <a:r>
              <a:rPr lang="en-US" altLang="ko-KR" sz="3200" b="1" dirty="0" smtClean="0">
                <a:ea typeface="Gulim" pitchFamily="34" charset="-127"/>
                <a:sym typeface="Symbol" pitchFamily="18" charset="2"/>
              </a:rPr>
              <a:t>Z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, </a:t>
            </a:r>
          </a:p>
          <a:p>
            <a:pPr marL="914377" lvl="2" indent="0">
              <a:buNone/>
            </a:pPr>
            <a:r>
              <a:rPr lang="en-US" altLang="ko-KR" sz="1000" dirty="0">
                <a:ea typeface="Gulim" pitchFamily="34" charset="-127"/>
                <a:sym typeface="Symbol" pitchFamily="18" charset="2"/>
              </a:rPr>
              <a:t/>
            </a:r>
            <a:br>
              <a:rPr lang="en-US" altLang="ko-KR" sz="1000" dirty="0">
                <a:ea typeface="Gulim" pitchFamily="34" charset="-127"/>
                <a:sym typeface="Symbol" pitchFamily="18" charset="2"/>
              </a:rPr>
            </a:br>
            <a:r>
              <a:rPr lang="en-US" altLang="ko-KR" sz="1000" dirty="0" smtClean="0">
                <a:ea typeface="Gulim" pitchFamily="34" charset="-127"/>
                <a:sym typeface="Symbol" pitchFamily="18" charset="2"/>
              </a:rPr>
              <a:t>           </a:t>
            </a:r>
            <a:r>
              <a:rPr lang="en-US" altLang="ko-KR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x = x = x.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188380" y="1787653"/>
            <a:ext cx="3194578" cy="3886200"/>
            <a:chOff x="8188380" y="1787653"/>
            <a:chExt cx="3194578" cy="3886200"/>
          </a:xfrm>
        </p:grpSpPr>
        <p:sp>
          <p:nvSpPr>
            <p:cNvPr id="304132" name="Line 4"/>
            <p:cNvSpPr>
              <a:spLocks noChangeShapeType="1"/>
            </p:cNvSpPr>
            <p:nvPr/>
          </p:nvSpPr>
          <p:spPr bwMode="auto">
            <a:xfrm flipV="1">
              <a:off x="8947321" y="1787653"/>
              <a:ext cx="0" cy="3886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800">
                <a:solidFill>
                  <a:srgbClr val="FFFF00"/>
                </a:solidFill>
                <a:latin typeface="+mj-lt"/>
              </a:endParaRPr>
            </a:p>
          </p:txBody>
        </p:sp>
        <p:sp>
          <p:nvSpPr>
            <p:cNvPr id="304133" name="Line 5"/>
            <p:cNvSpPr>
              <a:spLocks noChangeShapeType="1"/>
            </p:cNvSpPr>
            <p:nvPr/>
          </p:nvSpPr>
          <p:spPr bwMode="auto">
            <a:xfrm>
              <a:off x="8748154" y="2149160"/>
              <a:ext cx="3983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800">
                <a:solidFill>
                  <a:srgbClr val="FFFF00"/>
                </a:solidFill>
                <a:latin typeface="+mj-lt"/>
              </a:endParaRPr>
            </a:p>
          </p:txBody>
        </p:sp>
        <p:sp>
          <p:nvSpPr>
            <p:cNvPr id="304134" name="Line 6"/>
            <p:cNvSpPr>
              <a:spLocks noChangeShapeType="1"/>
            </p:cNvSpPr>
            <p:nvPr/>
          </p:nvSpPr>
          <p:spPr bwMode="auto">
            <a:xfrm>
              <a:off x="8748154" y="2601044"/>
              <a:ext cx="3983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800">
                <a:solidFill>
                  <a:srgbClr val="FFFF00"/>
                </a:solidFill>
                <a:latin typeface="+mj-lt"/>
              </a:endParaRPr>
            </a:p>
          </p:txBody>
        </p:sp>
        <p:sp>
          <p:nvSpPr>
            <p:cNvPr id="304135" name="Line 7"/>
            <p:cNvSpPr>
              <a:spLocks noChangeShapeType="1"/>
            </p:cNvSpPr>
            <p:nvPr/>
          </p:nvSpPr>
          <p:spPr bwMode="auto">
            <a:xfrm>
              <a:off x="8748154" y="3143304"/>
              <a:ext cx="3983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800">
                <a:solidFill>
                  <a:srgbClr val="FFFF00"/>
                </a:solidFill>
                <a:latin typeface="+mj-lt"/>
              </a:endParaRPr>
            </a:p>
          </p:txBody>
        </p:sp>
        <p:sp>
          <p:nvSpPr>
            <p:cNvPr id="304136" name="Line 8"/>
            <p:cNvSpPr>
              <a:spLocks noChangeShapeType="1"/>
            </p:cNvSpPr>
            <p:nvPr/>
          </p:nvSpPr>
          <p:spPr bwMode="auto">
            <a:xfrm>
              <a:off x="8748154" y="3685565"/>
              <a:ext cx="3983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800">
                <a:solidFill>
                  <a:srgbClr val="FFFF00"/>
                </a:solidFill>
                <a:latin typeface="+mj-lt"/>
              </a:endParaRPr>
            </a:p>
          </p:txBody>
        </p:sp>
        <p:sp>
          <p:nvSpPr>
            <p:cNvPr id="304137" name="Line 9"/>
            <p:cNvSpPr>
              <a:spLocks noChangeShapeType="1"/>
            </p:cNvSpPr>
            <p:nvPr/>
          </p:nvSpPr>
          <p:spPr bwMode="auto">
            <a:xfrm>
              <a:off x="8748154" y="4227825"/>
              <a:ext cx="3983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800">
                <a:solidFill>
                  <a:srgbClr val="FFFF00"/>
                </a:solidFill>
                <a:latin typeface="+mj-lt"/>
              </a:endParaRPr>
            </a:p>
          </p:txBody>
        </p:sp>
        <p:sp>
          <p:nvSpPr>
            <p:cNvPr id="304138" name="Line 10"/>
            <p:cNvSpPr>
              <a:spLocks noChangeShapeType="1"/>
            </p:cNvSpPr>
            <p:nvPr/>
          </p:nvSpPr>
          <p:spPr bwMode="auto">
            <a:xfrm>
              <a:off x="8748154" y="4770086"/>
              <a:ext cx="3983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800">
                <a:solidFill>
                  <a:srgbClr val="FFFF00"/>
                </a:solidFill>
                <a:latin typeface="+mj-lt"/>
              </a:endParaRPr>
            </a:p>
          </p:txBody>
        </p:sp>
        <p:sp>
          <p:nvSpPr>
            <p:cNvPr id="304139" name="Line 11"/>
            <p:cNvSpPr>
              <a:spLocks noChangeShapeType="1"/>
            </p:cNvSpPr>
            <p:nvPr/>
          </p:nvSpPr>
          <p:spPr bwMode="auto">
            <a:xfrm>
              <a:off x="8748154" y="5312346"/>
              <a:ext cx="3983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800">
                <a:solidFill>
                  <a:srgbClr val="FFFF00"/>
                </a:solidFill>
                <a:latin typeface="+mj-lt"/>
              </a:endParaRPr>
            </a:p>
          </p:txBody>
        </p:sp>
        <p:sp>
          <p:nvSpPr>
            <p:cNvPr id="304140" name="Text Box 12"/>
            <p:cNvSpPr txBox="1">
              <a:spLocks noChangeArrowheads="1"/>
            </p:cNvSpPr>
            <p:nvPr/>
          </p:nvSpPr>
          <p:spPr bwMode="auto">
            <a:xfrm>
              <a:off x="8386030" y="3423956"/>
              <a:ext cx="36740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800">
                  <a:solidFill>
                    <a:srgbClr val="FFFF00"/>
                  </a:solidFill>
                  <a:latin typeface="+mj-lt"/>
                </a:rPr>
                <a:t>0</a:t>
              </a:r>
            </a:p>
          </p:txBody>
        </p:sp>
        <p:sp>
          <p:nvSpPr>
            <p:cNvPr id="304141" name="Text Box 13"/>
            <p:cNvSpPr txBox="1">
              <a:spLocks noChangeArrowheads="1"/>
            </p:cNvSpPr>
            <p:nvPr/>
          </p:nvSpPr>
          <p:spPr bwMode="auto">
            <a:xfrm>
              <a:off x="8188380" y="3966216"/>
              <a:ext cx="582211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800">
                  <a:solidFill>
                    <a:srgbClr val="FFFF00"/>
                  </a:solidFill>
                  <a:latin typeface="+mj-lt"/>
                  <a:sym typeface="Symbol" pitchFamily="18" charset="2"/>
                </a:rPr>
                <a:t></a:t>
              </a:r>
              <a:r>
                <a:rPr lang="en-US" altLang="en-US" sz="2800">
                  <a:solidFill>
                    <a:srgbClr val="FFFF00"/>
                  </a:solidFill>
                  <a:latin typeface="+mj-lt"/>
                </a:rPr>
                <a:t>1</a:t>
              </a:r>
            </a:p>
          </p:txBody>
        </p:sp>
        <p:sp>
          <p:nvSpPr>
            <p:cNvPr id="304142" name="Text Box 14"/>
            <p:cNvSpPr txBox="1">
              <a:spLocks noChangeArrowheads="1"/>
            </p:cNvSpPr>
            <p:nvPr/>
          </p:nvSpPr>
          <p:spPr bwMode="auto">
            <a:xfrm>
              <a:off x="8349820" y="2881694"/>
              <a:ext cx="43982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800">
                  <a:solidFill>
                    <a:srgbClr val="FFFF00"/>
                  </a:solidFill>
                  <a:latin typeface="+mj-lt"/>
                </a:rPr>
                <a:t>1</a:t>
              </a:r>
            </a:p>
          </p:txBody>
        </p:sp>
        <p:sp>
          <p:nvSpPr>
            <p:cNvPr id="304143" name="Text Box 15"/>
            <p:cNvSpPr txBox="1">
              <a:spLocks noChangeArrowheads="1"/>
            </p:cNvSpPr>
            <p:nvPr/>
          </p:nvSpPr>
          <p:spPr bwMode="auto">
            <a:xfrm>
              <a:off x="8386031" y="2339435"/>
              <a:ext cx="36740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800">
                  <a:solidFill>
                    <a:srgbClr val="FFFF00"/>
                  </a:solidFill>
                  <a:latin typeface="+mj-lt"/>
                </a:rPr>
                <a:t>2</a:t>
              </a:r>
            </a:p>
          </p:txBody>
        </p:sp>
        <p:sp>
          <p:nvSpPr>
            <p:cNvPr id="304144" name="Text Box 16"/>
            <p:cNvSpPr txBox="1">
              <a:spLocks noChangeArrowheads="1"/>
            </p:cNvSpPr>
            <p:nvPr/>
          </p:nvSpPr>
          <p:spPr bwMode="auto">
            <a:xfrm>
              <a:off x="8386031" y="1887553"/>
              <a:ext cx="36740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800" dirty="0">
                  <a:solidFill>
                    <a:srgbClr val="FFFF00"/>
                  </a:solidFill>
                  <a:latin typeface="+mj-lt"/>
                </a:rPr>
                <a:t>3</a:t>
              </a:r>
            </a:p>
          </p:txBody>
        </p:sp>
        <p:sp>
          <p:nvSpPr>
            <p:cNvPr id="304145" name="Text Box 17"/>
            <p:cNvSpPr txBox="1">
              <a:spLocks noChangeArrowheads="1"/>
            </p:cNvSpPr>
            <p:nvPr/>
          </p:nvSpPr>
          <p:spPr bwMode="auto">
            <a:xfrm>
              <a:off x="8188380" y="4508477"/>
              <a:ext cx="582211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800">
                  <a:solidFill>
                    <a:srgbClr val="FFFF00"/>
                  </a:solidFill>
                  <a:latin typeface="+mj-lt"/>
                  <a:sym typeface="Symbol" pitchFamily="18" charset="2"/>
                </a:rPr>
                <a:t></a:t>
              </a:r>
              <a:r>
                <a:rPr lang="en-US" altLang="en-US" sz="2800">
                  <a:solidFill>
                    <a:srgbClr val="FFFF00"/>
                  </a:solidFill>
                  <a:latin typeface="+mj-lt"/>
                </a:rPr>
                <a:t>2</a:t>
              </a:r>
            </a:p>
          </p:txBody>
        </p:sp>
        <p:sp>
          <p:nvSpPr>
            <p:cNvPr id="304146" name="Text Box 18"/>
            <p:cNvSpPr txBox="1">
              <a:spLocks noChangeArrowheads="1"/>
            </p:cNvSpPr>
            <p:nvPr/>
          </p:nvSpPr>
          <p:spPr bwMode="auto">
            <a:xfrm>
              <a:off x="8188380" y="5050739"/>
              <a:ext cx="582211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800" dirty="0">
                  <a:solidFill>
                    <a:srgbClr val="FFFF00"/>
                  </a:solidFill>
                  <a:latin typeface="+mj-lt"/>
                  <a:sym typeface="Symbol" pitchFamily="18" charset="2"/>
                </a:rPr>
                <a:t></a:t>
              </a:r>
              <a:r>
                <a:rPr lang="en-US" altLang="en-US" sz="2800" dirty="0">
                  <a:solidFill>
                    <a:srgbClr val="FFFF00"/>
                  </a:solidFill>
                  <a:latin typeface="+mj-lt"/>
                </a:rPr>
                <a:t>3</a:t>
              </a:r>
            </a:p>
          </p:txBody>
        </p:sp>
        <p:sp>
          <p:nvSpPr>
            <p:cNvPr id="304147" name="Text Box 19"/>
            <p:cNvSpPr txBox="1">
              <a:spLocks noChangeArrowheads="1"/>
            </p:cNvSpPr>
            <p:nvPr/>
          </p:nvSpPr>
          <p:spPr bwMode="auto">
            <a:xfrm>
              <a:off x="9259742" y="2368257"/>
              <a:ext cx="312906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3600">
                  <a:solidFill>
                    <a:srgbClr val="FFFF00"/>
                  </a:solidFill>
                </a:rPr>
                <a:t>.</a:t>
              </a:r>
            </a:p>
          </p:txBody>
        </p:sp>
        <p:sp>
          <p:nvSpPr>
            <p:cNvPr id="304148" name="Text Box 20"/>
            <p:cNvSpPr txBox="1">
              <a:spLocks noChangeArrowheads="1"/>
            </p:cNvSpPr>
            <p:nvPr/>
          </p:nvSpPr>
          <p:spPr bwMode="auto">
            <a:xfrm>
              <a:off x="9483804" y="2707170"/>
              <a:ext cx="312906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3600">
                  <a:solidFill>
                    <a:srgbClr val="FFFF00"/>
                  </a:solidFill>
                </a:rPr>
                <a:t>.</a:t>
              </a:r>
            </a:p>
          </p:txBody>
        </p:sp>
        <p:sp>
          <p:nvSpPr>
            <p:cNvPr id="304149" name="Text Box 21"/>
            <p:cNvSpPr txBox="1">
              <a:spLocks noChangeArrowheads="1"/>
            </p:cNvSpPr>
            <p:nvPr/>
          </p:nvSpPr>
          <p:spPr bwMode="auto">
            <a:xfrm>
              <a:off x="9658075" y="2164909"/>
              <a:ext cx="312906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3600">
                  <a:solidFill>
                    <a:srgbClr val="FFFF00"/>
                  </a:solidFill>
                </a:rPr>
                <a:t>.</a:t>
              </a:r>
            </a:p>
          </p:txBody>
        </p:sp>
        <p:sp>
          <p:nvSpPr>
            <p:cNvPr id="304150" name="Text Box 22"/>
            <p:cNvSpPr txBox="1">
              <a:spLocks noChangeArrowheads="1"/>
            </p:cNvSpPr>
            <p:nvPr/>
          </p:nvSpPr>
          <p:spPr bwMode="auto">
            <a:xfrm>
              <a:off x="9658075" y="3791691"/>
              <a:ext cx="312906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3600">
                  <a:solidFill>
                    <a:srgbClr val="FFFF00"/>
                  </a:solidFill>
                </a:rPr>
                <a:t>.</a:t>
              </a:r>
            </a:p>
          </p:txBody>
        </p:sp>
        <p:sp>
          <p:nvSpPr>
            <p:cNvPr id="304151" name="Text Box 23"/>
            <p:cNvSpPr txBox="1">
              <a:spLocks noChangeArrowheads="1"/>
            </p:cNvSpPr>
            <p:nvPr/>
          </p:nvSpPr>
          <p:spPr bwMode="auto">
            <a:xfrm>
              <a:off x="9359324" y="3995039"/>
              <a:ext cx="312906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3600">
                  <a:solidFill>
                    <a:srgbClr val="FFFF00"/>
                  </a:solidFill>
                </a:rPr>
                <a:t>.</a:t>
              </a:r>
            </a:p>
          </p:txBody>
        </p:sp>
        <p:sp>
          <p:nvSpPr>
            <p:cNvPr id="304152" name="Text Box 24"/>
            <p:cNvSpPr txBox="1">
              <a:spLocks noChangeArrowheads="1"/>
            </p:cNvSpPr>
            <p:nvPr/>
          </p:nvSpPr>
          <p:spPr bwMode="auto">
            <a:xfrm>
              <a:off x="9956828" y="4333951"/>
              <a:ext cx="312906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3600">
                  <a:solidFill>
                    <a:srgbClr val="FFFF00"/>
                  </a:solidFill>
                </a:rPr>
                <a:t>.</a:t>
              </a:r>
            </a:p>
          </p:txBody>
        </p:sp>
        <p:sp>
          <p:nvSpPr>
            <p:cNvPr id="304153" name="Freeform 25"/>
            <p:cNvSpPr>
              <a:spLocks/>
            </p:cNvSpPr>
            <p:nvPr/>
          </p:nvSpPr>
          <p:spPr bwMode="auto">
            <a:xfrm>
              <a:off x="9447316" y="2821339"/>
              <a:ext cx="184644" cy="305022"/>
            </a:xfrm>
            <a:custGeom>
              <a:avLst/>
              <a:gdLst>
                <a:gd name="T0" fmla="*/ 0 w 89"/>
                <a:gd name="T1" fmla="*/ 0 h 162"/>
                <a:gd name="T2" fmla="*/ 49 w 89"/>
                <a:gd name="T3" fmla="*/ 49 h 162"/>
                <a:gd name="T4" fmla="*/ 81 w 89"/>
                <a:gd name="T5" fmla="*/ 122 h 162"/>
                <a:gd name="T6" fmla="*/ 89 w 89"/>
                <a:gd name="T7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162">
                  <a:moveTo>
                    <a:pt x="0" y="0"/>
                  </a:moveTo>
                  <a:cubicBezTo>
                    <a:pt x="39" y="13"/>
                    <a:pt x="23" y="21"/>
                    <a:pt x="49" y="49"/>
                  </a:cubicBezTo>
                  <a:cubicBezTo>
                    <a:pt x="68" y="106"/>
                    <a:pt x="56" y="83"/>
                    <a:pt x="81" y="122"/>
                  </a:cubicBezTo>
                  <a:cubicBezTo>
                    <a:pt x="84" y="135"/>
                    <a:pt x="89" y="162"/>
                    <a:pt x="89" y="162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600">
                <a:solidFill>
                  <a:srgbClr val="FFFF00"/>
                </a:solidFill>
              </a:endParaRPr>
            </a:p>
          </p:txBody>
        </p:sp>
        <p:sp>
          <p:nvSpPr>
            <p:cNvPr id="304154" name="Freeform 26"/>
            <p:cNvSpPr>
              <a:spLocks/>
            </p:cNvSpPr>
            <p:nvPr/>
          </p:nvSpPr>
          <p:spPr bwMode="auto">
            <a:xfrm>
              <a:off x="9445239" y="2653763"/>
              <a:ext cx="348543" cy="150628"/>
            </a:xfrm>
            <a:custGeom>
              <a:avLst/>
              <a:gdLst>
                <a:gd name="T0" fmla="*/ 0 w 168"/>
                <a:gd name="T1" fmla="*/ 80 h 80"/>
                <a:gd name="T2" fmla="*/ 96 w 168"/>
                <a:gd name="T3" fmla="*/ 56 h 80"/>
                <a:gd name="T4" fmla="*/ 120 w 168"/>
                <a:gd name="T5" fmla="*/ 48 h 80"/>
                <a:gd name="T6" fmla="*/ 144 w 168"/>
                <a:gd name="T7" fmla="*/ 32 h 80"/>
                <a:gd name="T8" fmla="*/ 168 w 168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80">
                  <a:moveTo>
                    <a:pt x="0" y="80"/>
                  </a:moveTo>
                  <a:cubicBezTo>
                    <a:pt x="32" y="69"/>
                    <a:pt x="64" y="65"/>
                    <a:pt x="96" y="56"/>
                  </a:cubicBezTo>
                  <a:cubicBezTo>
                    <a:pt x="104" y="54"/>
                    <a:pt x="112" y="51"/>
                    <a:pt x="120" y="48"/>
                  </a:cubicBezTo>
                  <a:cubicBezTo>
                    <a:pt x="129" y="45"/>
                    <a:pt x="144" y="32"/>
                    <a:pt x="144" y="32"/>
                  </a:cubicBezTo>
                  <a:cubicBezTo>
                    <a:pt x="152" y="21"/>
                    <a:pt x="162" y="12"/>
                    <a:pt x="168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600">
                <a:solidFill>
                  <a:srgbClr val="FFFF00"/>
                </a:solidFill>
              </a:endParaRPr>
            </a:p>
          </p:txBody>
        </p:sp>
        <p:sp>
          <p:nvSpPr>
            <p:cNvPr id="304155" name="Text Box 27"/>
            <p:cNvSpPr txBox="1">
              <a:spLocks noChangeArrowheads="1"/>
            </p:cNvSpPr>
            <p:nvPr/>
          </p:nvSpPr>
          <p:spPr bwMode="auto">
            <a:xfrm>
              <a:off x="9359324" y="4876211"/>
              <a:ext cx="312906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3600">
                  <a:solidFill>
                    <a:srgbClr val="FFFF00"/>
                  </a:solidFill>
                </a:rPr>
                <a:t>.</a:t>
              </a:r>
            </a:p>
          </p:txBody>
        </p:sp>
        <p:sp>
          <p:nvSpPr>
            <p:cNvPr id="304156" name="Text Box 28"/>
            <p:cNvSpPr txBox="1">
              <a:spLocks noChangeArrowheads="1"/>
            </p:cNvSpPr>
            <p:nvPr/>
          </p:nvSpPr>
          <p:spPr bwMode="auto">
            <a:xfrm>
              <a:off x="9558493" y="4876211"/>
              <a:ext cx="312906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3600">
                  <a:solidFill>
                    <a:srgbClr val="FFFF00"/>
                  </a:solidFill>
                </a:rPr>
                <a:t>.</a:t>
              </a:r>
            </a:p>
          </p:txBody>
        </p:sp>
        <p:sp>
          <p:nvSpPr>
            <p:cNvPr id="304157" name="Text Box 29"/>
            <p:cNvSpPr txBox="1">
              <a:spLocks noChangeArrowheads="1"/>
            </p:cNvSpPr>
            <p:nvPr/>
          </p:nvSpPr>
          <p:spPr bwMode="auto">
            <a:xfrm>
              <a:off x="9873840" y="4876211"/>
              <a:ext cx="312906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3600">
                  <a:solidFill>
                    <a:srgbClr val="FFFF00"/>
                  </a:solidFill>
                </a:rPr>
                <a:t>.</a:t>
              </a:r>
            </a:p>
          </p:txBody>
        </p:sp>
        <p:sp>
          <p:nvSpPr>
            <p:cNvPr id="304158" name="Freeform 30"/>
            <p:cNvSpPr>
              <a:spLocks/>
            </p:cNvSpPr>
            <p:nvPr/>
          </p:nvSpPr>
          <p:spPr bwMode="auto">
            <a:xfrm>
              <a:off x="9536524" y="4438704"/>
              <a:ext cx="566383" cy="323850"/>
            </a:xfrm>
            <a:custGeom>
              <a:avLst/>
              <a:gdLst>
                <a:gd name="T0" fmla="*/ 0 w 273"/>
                <a:gd name="T1" fmla="*/ 0 h 172"/>
                <a:gd name="T2" fmla="*/ 140 w 273"/>
                <a:gd name="T3" fmla="*/ 36 h 172"/>
                <a:gd name="T4" fmla="*/ 176 w 273"/>
                <a:gd name="T5" fmla="*/ 48 h 172"/>
                <a:gd name="T6" fmla="*/ 200 w 273"/>
                <a:gd name="T7" fmla="*/ 56 h 172"/>
                <a:gd name="T8" fmla="*/ 236 w 273"/>
                <a:gd name="T9" fmla="*/ 84 h 172"/>
                <a:gd name="T10" fmla="*/ 240 w 273"/>
                <a:gd name="T11" fmla="*/ 96 h 172"/>
                <a:gd name="T12" fmla="*/ 252 w 273"/>
                <a:gd name="T13" fmla="*/ 104 h 172"/>
                <a:gd name="T14" fmla="*/ 260 w 273"/>
                <a:gd name="T15" fmla="*/ 128 h 172"/>
                <a:gd name="T16" fmla="*/ 268 w 273"/>
                <a:gd name="T17" fmla="*/ 140 h 172"/>
                <a:gd name="T18" fmla="*/ 272 w 273"/>
                <a:gd name="T19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172">
                  <a:moveTo>
                    <a:pt x="0" y="0"/>
                  </a:moveTo>
                  <a:cubicBezTo>
                    <a:pt x="45" y="15"/>
                    <a:pt x="94" y="24"/>
                    <a:pt x="140" y="36"/>
                  </a:cubicBezTo>
                  <a:cubicBezTo>
                    <a:pt x="152" y="39"/>
                    <a:pt x="164" y="44"/>
                    <a:pt x="176" y="48"/>
                  </a:cubicBezTo>
                  <a:cubicBezTo>
                    <a:pt x="184" y="51"/>
                    <a:pt x="200" y="56"/>
                    <a:pt x="200" y="56"/>
                  </a:cubicBezTo>
                  <a:cubicBezTo>
                    <a:pt x="211" y="67"/>
                    <a:pt x="236" y="84"/>
                    <a:pt x="236" y="84"/>
                  </a:cubicBezTo>
                  <a:cubicBezTo>
                    <a:pt x="237" y="88"/>
                    <a:pt x="237" y="93"/>
                    <a:pt x="240" y="96"/>
                  </a:cubicBezTo>
                  <a:cubicBezTo>
                    <a:pt x="243" y="100"/>
                    <a:pt x="249" y="100"/>
                    <a:pt x="252" y="104"/>
                  </a:cubicBezTo>
                  <a:cubicBezTo>
                    <a:pt x="256" y="111"/>
                    <a:pt x="255" y="121"/>
                    <a:pt x="260" y="128"/>
                  </a:cubicBezTo>
                  <a:cubicBezTo>
                    <a:pt x="263" y="132"/>
                    <a:pt x="265" y="136"/>
                    <a:pt x="268" y="140"/>
                  </a:cubicBezTo>
                  <a:cubicBezTo>
                    <a:pt x="273" y="161"/>
                    <a:pt x="272" y="151"/>
                    <a:pt x="272" y="172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600">
                <a:solidFill>
                  <a:srgbClr val="FFFF00"/>
                </a:solidFill>
              </a:endParaRPr>
            </a:p>
          </p:txBody>
        </p:sp>
        <p:sp>
          <p:nvSpPr>
            <p:cNvPr id="304159" name="Freeform 31"/>
            <p:cNvSpPr>
              <a:spLocks/>
            </p:cNvSpPr>
            <p:nvPr/>
          </p:nvSpPr>
          <p:spPr bwMode="auto">
            <a:xfrm>
              <a:off x="9528226" y="4295608"/>
              <a:ext cx="248959" cy="135565"/>
            </a:xfrm>
            <a:custGeom>
              <a:avLst/>
              <a:gdLst>
                <a:gd name="T0" fmla="*/ 0 w 120"/>
                <a:gd name="T1" fmla="*/ 72 h 72"/>
                <a:gd name="T2" fmla="*/ 64 w 120"/>
                <a:gd name="T3" fmla="*/ 52 h 72"/>
                <a:gd name="T4" fmla="*/ 100 w 120"/>
                <a:gd name="T5" fmla="*/ 24 h 72"/>
                <a:gd name="T6" fmla="*/ 120 w 120"/>
                <a:gd name="T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72">
                  <a:moveTo>
                    <a:pt x="0" y="72"/>
                  </a:moveTo>
                  <a:cubicBezTo>
                    <a:pt x="21" y="65"/>
                    <a:pt x="43" y="59"/>
                    <a:pt x="64" y="52"/>
                  </a:cubicBezTo>
                  <a:cubicBezTo>
                    <a:pt x="77" y="48"/>
                    <a:pt x="88" y="32"/>
                    <a:pt x="100" y="24"/>
                  </a:cubicBezTo>
                  <a:cubicBezTo>
                    <a:pt x="104" y="18"/>
                    <a:pt x="120" y="6"/>
                    <a:pt x="120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600">
                <a:solidFill>
                  <a:srgbClr val="FFFF00"/>
                </a:solidFill>
              </a:endParaRPr>
            </a:p>
          </p:txBody>
        </p:sp>
        <p:sp>
          <p:nvSpPr>
            <p:cNvPr id="304160" name="Freeform 32"/>
            <p:cNvSpPr>
              <a:spLocks/>
            </p:cNvSpPr>
            <p:nvPr/>
          </p:nvSpPr>
          <p:spPr bwMode="auto">
            <a:xfrm>
              <a:off x="9511629" y="5078873"/>
              <a:ext cx="497918" cy="210879"/>
            </a:xfrm>
            <a:custGeom>
              <a:avLst/>
              <a:gdLst>
                <a:gd name="T0" fmla="*/ 0 w 252"/>
                <a:gd name="T1" fmla="*/ 112 h 112"/>
                <a:gd name="T2" fmla="*/ 96 w 252"/>
                <a:gd name="T3" fmla="*/ 24 h 112"/>
                <a:gd name="T4" fmla="*/ 136 w 252"/>
                <a:gd name="T5" fmla="*/ 8 h 112"/>
                <a:gd name="T6" fmla="*/ 160 w 252"/>
                <a:gd name="T7" fmla="*/ 0 h 112"/>
                <a:gd name="T8" fmla="*/ 232 w 252"/>
                <a:gd name="T9" fmla="*/ 20 h 112"/>
                <a:gd name="T10" fmla="*/ 252 w 252"/>
                <a:gd name="T11" fmla="*/ 80 h 112"/>
                <a:gd name="T12" fmla="*/ 248 w 252"/>
                <a:gd name="T13" fmla="*/ 10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112">
                  <a:moveTo>
                    <a:pt x="0" y="112"/>
                  </a:moveTo>
                  <a:cubicBezTo>
                    <a:pt x="25" y="74"/>
                    <a:pt x="56" y="44"/>
                    <a:pt x="96" y="24"/>
                  </a:cubicBezTo>
                  <a:cubicBezTo>
                    <a:pt x="109" y="17"/>
                    <a:pt x="122" y="12"/>
                    <a:pt x="136" y="8"/>
                  </a:cubicBezTo>
                  <a:cubicBezTo>
                    <a:pt x="144" y="6"/>
                    <a:pt x="160" y="0"/>
                    <a:pt x="160" y="0"/>
                  </a:cubicBezTo>
                  <a:cubicBezTo>
                    <a:pt x="188" y="3"/>
                    <a:pt x="209" y="5"/>
                    <a:pt x="232" y="20"/>
                  </a:cubicBezTo>
                  <a:cubicBezTo>
                    <a:pt x="239" y="42"/>
                    <a:pt x="248" y="56"/>
                    <a:pt x="252" y="80"/>
                  </a:cubicBezTo>
                  <a:cubicBezTo>
                    <a:pt x="251" y="88"/>
                    <a:pt x="248" y="104"/>
                    <a:pt x="248" y="10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600">
                <a:solidFill>
                  <a:srgbClr val="FFFF00"/>
                </a:solidFill>
              </a:endParaRPr>
            </a:p>
          </p:txBody>
        </p:sp>
        <p:sp>
          <p:nvSpPr>
            <p:cNvPr id="304161" name="Freeform 33"/>
            <p:cNvSpPr>
              <a:spLocks/>
            </p:cNvSpPr>
            <p:nvPr/>
          </p:nvSpPr>
          <p:spPr bwMode="auto">
            <a:xfrm>
              <a:off x="9486733" y="5334940"/>
              <a:ext cx="273855" cy="195816"/>
            </a:xfrm>
            <a:custGeom>
              <a:avLst/>
              <a:gdLst>
                <a:gd name="T0" fmla="*/ 4 w 132"/>
                <a:gd name="T1" fmla="*/ 0 h 104"/>
                <a:gd name="T2" fmla="*/ 20 w 132"/>
                <a:gd name="T3" fmla="*/ 84 h 104"/>
                <a:gd name="T4" fmla="*/ 56 w 132"/>
                <a:gd name="T5" fmla="*/ 104 h 104"/>
                <a:gd name="T6" fmla="*/ 124 w 132"/>
                <a:gd name="T7" fmla="*/ 92 h 104"/>
                <a:gd name="T8" fmla="*/ 116 w 132"/>
                <a:gd name="T9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04">
                  <a:moveTo>
                    <a:pt x="4" y="0"/>
                  </a:moveTo>
                  <a:cubicBezTo>
                    <a:pt x="0" y="13"/>
                    <a:pt x="11" y="75"/>
                    <a:pt x="20" y="84"/>
                  </a:cubicBezTo>
                  <a:cubicBezTo>
                    <a:pt x="30" y="94"/>
                    <a:pt x="56" y="104"/>
                    <a:pt x="56" y="104"/>
                  </a:cubicBezTo>
                  <a:cubicBezTo>
                    <a:pt x="80" y="101"/>
                    <a:pt x="101" y="100"/>
                    <a:pt x="124" y="92"/>
                  </a:cubicBezTo>
                  <a:cubicBezTo>
                    <a:pt x="132" y="59"/>
                    <a:pt x="131" y="34"/>
                    <a:pt x="116" y="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600">
                <a:solidFill>
                  <a:srgbClr val="FFFF00"/>
                </a:solidFill>
              </a:endParaRPr>
            </a:p>
          </p:txBody>
        </p:sp>
        <p:sp>
          <p:nvSpPr>
            <p:cNvPr id="304162" name="Text Box 34"/>
            <p:cNvSpPr txBox="1">
              <a:spLocks noChangeArrowheads="1"/>
            </p:cNvSpPr>
            <p:nvPr/>
          </p:nvSpPr>
          <p:spPr bwMode="auto">
            <a:xfrm>
              <a:off x="8976842" y="2626317"/>
              <a:ext cx="505267" cy="369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 sz="1800">
                  <a:solidFill>
                    <a:srgbClr val="FFFF00"/>
                  </a:solidFill>
                </a:rPr>
                <a:t>1.6</a:t>
              </a:r>
              <a:endParaRPr lang="en-US" altLang="en-US" sz="3600">
                <a:solidFill>
                  <a:srgbClr val="FFFF00"/>
                </a:solidFill>
              </a:endParaRPr>
            </a:p>
          </p:txBody>
        </p:sp>
        <p:sp>
          <p:nvSpPr>
            <p:cNvPr id="304163" name="Text Box 35"/>
            <p:cNvSpPr txBox="1">
              <a:spLocks noChangeArrowheads="1"/>
            </p:cNvSpPr>
            <p:nvPr/>
          </p:nvSpPr>
          <p:spPr bwMode="auto">
            <a:xfrm>
              <a:off x="9635008" y="2217740"/>
              <a:ext cx="1072731" cy="369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 sz="1800" dirty="0">
                  <a:solidFill>
                    <a:srgbClr val="FFFF00"/>
                  </a:solidFill>
                  <a:sym typeface="Symbol" pitchFamily="18" charset="2"/>
                </a:rPr>
                <a:t></a:t>
              </a:r>
              <a:r>
                <a:rPr lang="en-US" altLang="en-US" sz="1800" dirty="0">
                  <a:solidFill>
                    <a:srgbClr val="FFFF00"/>
                  </a:solidFill>
                </a:rPr>
                <a:t>1.6</a:t>
              </a:r>
              <a:r>
                <a:rPr lang="en-US" altLang="en-US" sz="1800" dirty="0" smtClean="0">
                  <a:solidFill>
                    <a:srgbClr val="FFFF00"/>
                  </a:solidFill>
                  <a:sym typeface="Symbol" pitchFamily="18" charset="2"/>
                </a:rPr>
                <a:t> = 2</a:t>
              </a:r>
              <a:endParaRPr lang="en-US" altLang="en-US" sz="3600" dirty="0">
                <a:solidFill>
                  <a:srgbClr val="FFFF00"/>
                </a:solidFill>
              </a:endParaRPr>
            </a:p>
          </p:txBody>
        </p:sp>
        <p:sp>
          <p:nvSpPr>
            <p:cNvPr id="304164" name="Text Box 36"/>
            <p:cNvSpPr txBox="1">
              <a:spLocks noChangeArrowheads="1"/>
            </p:cNvSpPr>
            <p:nvPr/>
          </p:nvSpPr>
          <p:spPr bwMode="auto">
            <a:xfrm>
              <a:off x="9941972" y="4748288"/>
              <a:ext cx="1326004" cy="369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 sz="1800" dirty="0">
                  <a:solidFill>
                    <a:srgbClr val="FFFF00"/>
                  </a:solidFill>
                  <a:sym typeface="Symbol" pitchFamily="18" charset="2"/>
                </a:rPr>
                <a:t></a:t>
              </a:r>
              <a:r>
                <a:rPr lang="en-US" altLang="en-US" sz="1800" dirty="0">
                  <a:solidFill>
                    <a:srgbClr val="FFFF00"/>
                  </a:solidFill>
                </a:rPr>
                <a:t>1.4</a:t>
              </a:r>
              <a:r>
                <a:rPr lang="en-US" altLang="en-US" sz="1800" dirty="0" smtClean="0">
                  <a:solidFill>
                    <a:srgbClr val="FFFF00"/>
                  </a:solidFill>
                  <a:sym typeface="Symbol" pitchFamily="18" charset="2"/>
                </a:rPr>
                <a:t> = </a:t>
              </a:r>
              <a:r>
                <a:rPr lang="en-US" altLang="en-US" sz="1800" dirty="0">
                  <a:solidFill>
                    <a:srgbClr val="FFFF00"/>
                  </a:solidFill>
                  <a:sym typeface="Symbol" pitchFamily="18" charset="2"/>
                </a:rPr>
                <a:t>2</a:t>
              </a:r>
            </a:p>
          </p:txBody>
        </p:sp>
        <p:sp>
          <p:nvSpPr>
            <p:cNvPr id="304165" name="Text Box 37"/>
            <p:cNvSpPr txBox="1">
              <a:spLocks noChangeArrowheads="1"/>
            </p:cNvSpPr>
            <p:nvPr/>
          </p:nvSpPr>
          <p:spPr bwMode="auto">
            <a:xfrm>
              <a:off x="8972650" y="4245567"/>
              <a:ext cx="631904" cy="369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 sz="1800">
                  <a:solidFill>
                    <a:srgbClr val="FFFF00"/>
                  </a:solidFill>
                  <a:sym typeface="Symbol" pitchFamily="18" charset="2"/>
                </a:rPr>
                <a:t></a:t>
              </a:r>
              <a:r>
                <a:rPr lang="en-US" altLang="en-US" sz="1800">
                  <a:solidFill>
                    <a:srgbClr val="FFFF00"/>
                  </a:solidFill>
                </a:rPr>
                <a:t>1.4</a:t>
              </a:r>
              <a:endParaRPr lang="en-US" altLang="en-US" sz="3600">
                <a:solidFill>
                  <a:srgbClr val="FFFF00"/>
                </a:solidFill>
              </a:endParaRPr>
            </a:p>
          </p:txBody>
        </p:sp>
        <p:sp>
          <p:nvSpPr>
            <p:cNvPr id="304166" name="Text Box 38"/>
            <p:cNvSpPr txBox="1">
              <a:spLocks noChangeArrowheads="1"/>
            </p:cNvSpPr>
            <p:nvPr/>
          </p:nvSpPr>
          <p:spPr bwMode="auto">
            <a:xfrm>
              <a:off x="9543638" y="3844521"/>
              <a:ext cx="1326004" cy="369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 sz="1800" dirty="0">
                  <a:solidFill>
                    <a:srgbClr val="FFFF00"/>
                  </a:solidFill>
                  <a:sym typeface="Symbol" pitchFamily="18" charset="2"/>
                </a:rPr>
                <a:t></a:t>
              </a:r>
              <a:r>
                <a:rPr lang="en-US" altLang="en-US" sz="1800" dirty="0">
                  <a:solidFill>
                    <a:srgbClr val="FFFF00"/>
                  </a:solidFill>
                </a:rPr>
                <a:t>1.4</a:t>
              </a:r>
              <a:r>
                <a:rPr lang="en-US" altLang="en-US" sz="1800" dirty="0" smtClean="0">
                  <a:solidFill>
                    <a:srgbClr val="FFFF00"/>
                  </a:solidFill>
                  <a:sym typeface="Symbol" pitchFamily="18" charset="2"/>
                </a:rPr>
                <a:t> = </a:t>
              </a:r>
              <a:r>
                <a:rPr lang="en-US" altLang="en-US" sz="1800" dirty="0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304167" name="Line 39"/>
            <p:cNvSpPr>
              <a:spLocks noChangeShapeType="1"/>
            </p:cNvSpPr>
            <p:nvPr/>
          </p:nvSpPr>
          <p:spPr bwMode="auto">
            <a:xfrm>
              <a:off x="9246072" y="2601044"/>
              <a:ext cx="1692922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600">
                <a:solidFill>
                  <a:srgbClr val="FFFF00"/>
                </a:solidFill>
              </a:endParaRPr>
            </a:p>
          </p:txBody>
        </p:sp>
        <p:sp>
          <p:nvSpPr>
            <p:cNvPr id="304168" name="Line 40"/>
            <p:cNvSpPr>
              <a:spLocks noChangeShapeType="1"/>
            </p:cNvSpPr>
            <p:nvPr/>
          </p:nvSpPr>
          <p:spPr bwMode="auto">
            <a:xfrm>
              <a:off x="9246072" y="3143304"/>
              <a:ext cx="1692922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600">
                <a:solidFill>
                  <a:srgbClr val="FFFF00"/>
                </a:solidFill>
              </a:endParaRPr>
            </a:p>
          </p:txBody>
        </p:sp>
        <p:sp>
          <p:nvSpPr>
            <p:cNvPr id="304169" name="Line 41"/>
            <p:cNvSpPr>
              <a:spLocks noChangeShapeType="1"/>
            </p:cNvSpPr>
            <p:nvPr/>
          </p:nvSpPr>
          <p:spPr bwMode="auto">
            <a:xfrm>
              <a:off x="9246072" y="4227825"/>
              <a:ext cx="1692922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600">
                <a:solidFill>
                  <a:srgbClr val="FFFF00"/>
                </a:solidFill>
              </a:endParaRPr>
            </a:p>
          </p:txBody>
        </p:sp>
        <p:sp>
          <p:nvSpPr>
            <p:cNvPr id="304170" name="Line 42"/>
            <p:cNvSpPr>
              <a:spLocks noChangeShapeType="1"/>
            </p:cNvSpPr>
            <p:nvPr/>
          </p:nvSpPr>
          <p:spPr bwMode="auto">
            <a:xfrm>
              <a:off x="9246072" y="4770086"/>
              <a:ext cx="1692922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600">
                <a:solidFill>
                  <a:srgbClr val="FFFF00"/>
                </a:solidFill>
              </a:endParaRPr>
            </a:p>
          </p:txBody>
        </p:sp>
        <p:sp>
          <p:nvSpPr>
            <p:cNvPr id="304171" name="Line 43"/>
            <p:cNvSpPr>
              <a:spLocks noChangeShapeType="1"/>
            </p:cNvSpPr>
            <p:nvPr/>
          </p:nvSpPr>
          <p:spPr bwMode="auto">
            <a:xfrm>
              <a:off x="9246072" y="5312346"/>
              <a:ext cx="1692922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600">
                <a:solidFill>
                  <a:srgbClr val="FFFF00"/>
                </a:solidFill>
              </a:endParaRPr>
            </a:p>
          </p:txBody>
        </p:sp>
        <p:sp>
          <p:nvSpPr>
            <p:cNvPr id="304172" name="Text Box 44"/>
            <p:cNvSpPr txBox="1">
              <a:spLocks noChangeArrowheads="1"/>
            </p:cNvSpPr>
            <p:nvPr/>
          </p:nvSpPr>
          <p:spPr bwMode="auto">
            <a:xfrm>
              <a:off x="9435839" y="3121507"/>
              <a:ext cx="1072731" cy="369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 sz="1800" dirty="0">
                  <a:solidFill>
                    <a:srgbClr val="FFFF00"/>
                  </a:solidFill>
                  <a:sym typeface="Symbol" pitchFamily="18" charset="2"/>
                </a:rPr>
                <a:t></a:t>
              </a:r>
              <a:r>
                <a:rPr lang="en-US" altLang="en-US" sz="1800" dirty="0">
                  <a:solidFill>
                    <a:srgbClr val="FFFF00"/>
                  </a:solidFill>
                </a:rPr>
                <a:t>1.6</a:t>
              </a:r>
              <a:r>
                <a:rPr lang="en-US" altLang="en-US" sz="1800" dirty="0" smtClean="0">
                  <a:solidFill>
                    <a:srgbClr val="FFFF00"/>
                  </a:solidFill>
                  <a:sym typeface="Symbol" pitchFamily="18" charset="2"/>
                </a:rPr>
                <a:t> = 1</a:t>
              </a:r>
              <a:endParaRPr lang="en-US" altLang="en-US" sz="3600" dirty="0">
                <a:solidFill>
                  <a:srgbClr val="FFFF00"/>
                </a:solidFill>
              </a:endParaRPr>
            </a:p>
          </p:txBody>
        </p:sp>
        <p:sp>
          <p:nvSpPr>
            <p:cNvPr id="304173" name="Text Box 45"/>
            <p:cNvSpPr txBox="1">
              <a:spLocks noChangeArrowheads="1"/>
            </p:cNvSpPr>
            <p:nvPr/>
          </p:nvSpPr>
          <p:spPr bwMode="auto">
            <a:xfrm>
              <a:off x="9172565" y="5019419"/>
              <a:ext cx="439544" cy="369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 sz="1800">
                  <a:solidFill>
                    <a:srgbClr val="FFFF00"/>
                  </a:solidFill>
                  <a:sym typeface="Symbol" pitchFamily="18" charset="2"/>
                </a:rPr>
                <a:t></a:t>
              </a:r>
              <a:r>
                <a:rPr lang="en-US" altLang="en-US" sz="1800">
                  <a:solidFill>
                    <a:srgbClr val="FFFF00"/>
                  </a:solidFill>
                </a:rPr>
                <a:t>3</a:t>
              </a:r>
            </a:p>
          </p:txBody>
        </p:sp>
        <p:sp>
          <p:nvSpPr>
            <p:cNvPr id="304174" name="Text Box 46"/>
            <p:cNvSpPr txBox="1">
              <a:spLocks noChangeArrowheads="1"/>
            </p:cNvSpPr>
            <p:nvPr/>
          </p:nvSpPr>
          <p:spPr bwMode="auto">
            <a:xfrm>
              <a:off x="9555214" y="5290549"/>
              <a:ext cx="1827744" cy="369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 sz="1800" dirty="0">
                  <a:solidFill>
                    <a:srgbClr val="FFFF00"/>
                  </a:solidFill>
                  <a:sym typeface="Symbol" pitchFamily="18" charset="2"/>
                </a:rPr>
                <a:t></a:t>
              </a:r>
              <a:r>
                <a:rPr lang="en-US" altLang="en-US" sz="1800" dirty="0">
                  <a:solidFill>
                    <a:srgbClr val="FFFF00"/>
                  </a:solidFill>
                </a:rPr>
                <a:t>3</a:t>
              </a:r>
              <a:r>
                <a:rPr lang="en-US" altLang="en-US" sz="1800" dirty="0" smtClean="0">
                  <a:solidFill>
                    <a:srgbClr val="FFFF00"/>
                  </a:solidFill>
                  <a:sym typeface="Symbol" pitchFamily="18" charset="2"/>
                </a:rPr>
                <a:t> = </a:t>
              </a:r>
              <a:r>
                <a:rPr lang="en-US" altLang="en-US" sz="1800" dirty="0">
                  <a:solidFill>
                    <a:srgbClr val="FFFF00"/>
                  </a:solidFill>
                </a:rPr>
                <a:t>3</a:t>
              </a:r>
              <a:r>
                <a:rPr lang="en-US" altLang="en-US" sz="1800" dirty="0" smtClean="0">
                  <a:solidFill>
                    <a:srgbClr val="FFFF00"/>
                  </a:solidFill>
                  <a:sym typeface="Symbol" pitchFamily="18" charset="2"/>
                </a:rPr>
                <a:t> = </a:t>
              </a:r>
              <a:r>
                <a:rPr lang="en-US" altLang="en-US" sz="1800" dirty="0">
                  <a:solidFill>
                    <a:srgbClr val="FFFF00"/>
                  </a:solidFill>
                </a:rPr>
                <a:t>3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963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04800"/>
            <a:ext cx="7772400" cy="1143000"/>
          </a:xfrm>
          <a:ln/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ea typeface="Gulim" pitchFamily="34" charset="-127"/>
              </a:rPr>
              <a:t>Example of Plots </a:t>
            </a:r>
            <a:r>
              <a:rPr lang="en-US" altLang="ko-KR" dirty="0">
                <a:ea typeface="Gulim" pitchFamily="34" charset="-127"/>
              </a:rPr>
              <a:t>with </a:t>
            </a:r>
            <a:r>
              <a:rPr lang="en-US" altLang="ko-KR" dirty="0" smtClean="0">
                <a:ea typeface="Gulim" pitchFamily="34" charset="-127"/>
              </a:rPr>
              <a:t>floor/ceiling</a:t>
            </a:r>
            <a:endParaRPr lang="en-US" altLang="ko-KR" dirty="0">
              <a:ea typeface="Gulim" pitchFamily="34" charset="-127"/>
            </a:endParaRPr>
          </a:p>
        </p:txBody>
      </p:sp>
      <p:sp>
        <p:nvSpPr>
          <p:cNvPr id="306179" name="Rectangle 3"/>
          <p:cNvSpPr>
            <a:spLocks noGrp="1" noChangeArrowheads="1"/>
          </p:cNvSpPr>
          <p:nvPr>
            <p:ph idx="1"/>
          </p:nvPr>
        </p:nvSpPr>
        <p:spPr>
          <a:xfrm>
            <a:off x="952500" y="1409700"/>
            <a:ext cx="9372600" cy="4648200"/>
          </a:xfrm>
          <a:ln/>
        </p:spPr>
        <p:txBody>
          <a:bodyPr/>
          <a:lstStyle/>
          <a:p>
            <a:pPr marL="0" indent="0">
              <a:buNone/>
            </a:pPr>
            <a:r>
              <a:rPr lang="en-US" altLang="ko-KR" dirty="0">
                <a:solidFill>
                  <a:schemeClr val="tx1"/>
                </a:solidFill>
                <a:ea typeface="Gulim" pitchFamily="34" charset="-127"/>
              </a:rPr>
              <a:t>Plot of graph of function </a:t>
            </a:r>
            <a:r>
              <a:rPr lang="en-US" altLang="ko-KR" i="1" dirty="0" smtClean="0">
                <a:solidFill>
                  <a:schemeClr val="tx1"/>
                </a:solidFill>
                <a:ea typeface="Gulim" pitchFamily="34" charset="-127"/>
              </a:rPr>
              <a:t>f </a:t>
            </a:r>
            <a:r>
              <a:rPr lang="en-US" altLang="ko-KR" dirty="0" smtClean="0">
                <a:solidFill>
                  <a:schemeClr val="tx1"/>
                </a:solidFill>
                <a:ea typeface="Gulim" pitchFamily="34" charset="-127"/>
              </a:rPr>
              <a:t>(</a:t>
            </a:r>
            <a:r>
              <a:rPr lang="en-US" altLang="ko-KR" i="1" dirty="0">
                <a:solidFill>
                  <a:schemeClr val="tx1"/>
                </a:solidFill>
                <a:ea typeface="Gulim" pitchFamily="34" charset="-127"/>
              </a:rPr>
              <a:t>x</a:t>
            </a:r>
            <a:r>
              <a:rPr lang="en-US" altLang="ko-KR" dirty="0" smtClean="0">
                <a:solidFill>
                  <a:schemeClr val="tx1"/>
                </a:solidFill>
                <a:ea typeface="Gulim" pitchFamily="34" charset="-127"/>
              </a:rPr>
              <a:t>) = </a:t>
            </a:r>
            <a:r>
              <a:rPr lang="en-US" altLang="ko-KR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</a:t>
            </a:r>
            <a:r>
              <a:rPr lang="en-US" altLang="ko-KR" i="1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x </a:t>
            </a:r>
            <a:r>
              <a:rPr lang="en-US" altLang="ko-KR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/ 3</a:t>
            </a:r>
            <a:endParaRPr lang="en-US" altLang="ko-KR" dirty="0">
              <a:solidFill>
                <a:schemeClr val="tx1"/>
              </a:solidFill>
              <a:ea typeface="Gulim" pitchFamily="34" charset="-127"/>
              <a:sym typeface="Symbol" pitchFamily="18" charset="2"/>
            </a:endParaRPr>
          </a:p>
          <a:p>
            <a:endParaRPr lang="en-US" altLang="ko-KR" dirty="0">
              <a:ea typeface="Gulim" pitchFamily="34" charset="-127"/>
              <a:sym typeface="Symbol" pitchFamily="18" charset="2"/>
            </a:endParaRPr>
          </a:p>
          <a:p>
            <a:endParaRPr lang="en-US" altLang="ko-KR" dirty="0">
              <a:ea typeface="Gulim" pitchFamily="34" charset="-127"/>
            </a:endParaRPr>
          </a:p>
        </p:txBody>
      </p:sp>
      <p:sp>
        <p:nvSpPr>
          <p:cNvPr id="306180" name="Line 4"/>
          <p:cNvSpPr>
            <a:spLocks noChangeShapeType="1"/>
          </p:cNvSpPr>
          <p:nvPr/>
        </p:nvSpPr>
        <p:spPr bwMode="auto">
          <a:xfrm flipV="1">
            <a:off x="6096000" y="2590800"/>
            <a:ext cx="0" cy="3276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181" name="Line 5"/>
          <p:cNvSpPr>
            <a:spLocks noChangeShapeType="1"/>
          </p:cNvSpPr>
          <p:nvPr/>
        </p:nvSpPr>
        <p:spPr bwMode="auto">
          <a:xfrm>
            <a:off x="2667000" y="4191000"/>
            <a:ext cx="7162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182" name="Line 6"/>
          <p:cNvSpPr>
            <a:spLocks noChangeShapeType="1"/>
          </p:cNvSpPr>
          <p:nvPr/>
        </p:nvSpPr>
        <p:spPr bwMode="auto">
          <a:xfrm>
            <a:off x="6553200" y="4038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183" name="Line 7"/>
          <p:cNvSpPr>
            <a:spLocks noChangeShapeType="1"/>
          </p:cNvSpPr>
          <p:nvPr/>
        </p:nvSpPr>
        <p:spPr bwMode="auto">
          <a:xfrm>
            <a:off x="7010400" y="4038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184" name="Line 8"/>
          <p:cNvSpPr>
            <a:spLocks noChangeShapeType="1"/>
          </p:cNvSpPr>
          <p:nvPr/>
        </p:nvSpPr>
        <p:spPr bwMode="auto">
          <a:xfrm>
            <a:off x="7467600" y="4038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185" name="Line 9"/>
          <p:cNvSpPr>
            <a:spLocks noChangeShapeType="1"/>
          </p:cNvSpPr>
          <p:nvPr/>
        </p:nvSpPr>
        <p:spPr bwMode="auto">
          <a:xfrm>
            <a:off x="7924800" y="4038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186" name="Line 10"/>
          <p:cNvSpPr>
            <a:spLocks noChangeShapeType="1"/>
          </p:cNvSpPr>
          <p:nvPr/>
        </p:nvSpPr>
        <p:spPr bwMode="auto">
          <a:xfrm>
            <a:off x="8382000" y="4038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187" name="Line 11"/>
          <p:cNvSpPr>
            <a:spLocks noChangeShapeType="1"/>
          </p:cNvSpPr>
          <p:nvPr/>
        </p:nvSpPr>
        <p:spPr bwMode="auto">
          <a:xfrm>
            <a:off x="8839200" y="4038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188" name="Line 12"/>
          <p:cNvSpPr>
            <a:spLocks noChangeShapeType="1"/>
          </p:cNvSpPr>
          <p:nvPr/>
        </p:nvSpPr>
        <p:spPr bwMode="auto">
          <a:xfrm>
            <a:off x="9296400" y="4038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189" name="Line 13"/>
          <p:cNvSpPr>
            <a:spLocks noChangeShapeType="1"/>
          </p:cNvSpPr>
          <p:nvPr/>
        </p:nvSpPr>
        <p:spPr bwMode="auto">
          <a:xfrm flipH="1">
            <a:off x="5943600" y="3733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190" name="Line 14"/>
          <p:cNvSpPr>
            <a:spLocks noChangeShapeType="1"/>
          </p:cNvSpPr>
          <p:nvPr/>
        </p:nvSpPr>
        <p:spPr bwMode="auto">
          <a:xfrm flipH="1">
            <a:off x="5943600" y="3352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191" name="Line 15"/>
          <p:cNvSpPr>
            <a:spLocks noChangeShapeType="1"/>
          </p:cNvSpPr>
          <p:nvPr/>
        </p:nvSpPr>
        <p:spPr bwMode="auto">
          <a:xfrm flipH="1">
            <a:off x="5943600" y="2971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192" name="Line 16"/>
          <p:cNvSpPr>
            <a:spLocks noChangeShapeType="1"/>
          </p:cNvSpPr>
          <p:nvPr/>
        </p:nvSpPr>
        <p:spPr bwMode="auto">
          <a:xfrm flipH="1">
            <a:off x="5943600" y="4572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193" name="Line 17"/>
          <p:cNvSpPr>
            <a:spLocks noChangeShapeType="1"/>
          </p:cNvSpPr>
          <p:nvPr/>
        </p:nvSpPr>
        <p:spPr bwMode="auto">
          <a:xfrm flipH="1">
            <a:off x="5943600" y="4953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194" name="Line 18"/>
          <p:cNvSpPr>
            <a:spLocks noChangeShapeType="1"/>
          </p:cNvSpPr>
          <p:nvPr/>
        </p:nvSpPr>
        <p:spPr bwMode="auto">
          <a:xfrm flipH="1">
            <a:off x="5943600" y="5334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195" name="Line 19"/>
          <p:cNvSpPr>
            <a:spLocks noChangeShapeType="1"/>
          </p:cNvSpPr>
          <p:nvPr/>
        </p:nvSpPr>
        <p:spPr bwMode="auto">
          <a:xfrm>
            <a:off x="5638800" y="4038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196" name="Line 20"/>
          <p:cNvSpPr>
            <a:spLocks noChangeShapeType="1"/>
          </p:cNvSpPr>
          <p:nvPr/>
        </p:nvSpPr>
        <p:spPr bwMode="auto">
          <a:xfrm>
            <a:off x="5181600" y="4038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197" name="Line 21"/>
          <p:cNvSpPr>
            <a:spLocks noChangeShapeType="1"/>
          </p:cNvSpPr>
          <p:nvPr/>
        </p:nvSpPr>
        <p:spPr bwMode="auto">
          <a:xfrm>
            <a:off x="4724400" y="4038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198" name="Line 22"/>
          <p:cNvSpPr>
            <a:spLocks noChangeShapeType="1"/>
          </p:cNvSpPr>
          <p:nvPr/>
        </p:nvSpPr>
        <p:spPr bwMode="auto">
          <a:xfrm>
            <a:off x="4267200" y="4038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199" name="Line 23"/>
          <p:cNvSpPr>
            <a:spLocks noChangeShapeType="1"/>
          </p:cNvSpPr>
          <p:nvPr/>
        </p:nvSpPr>
        <p:spPr bwMode="auto">
          <a:xfrm>
            <a:off x="3810000" y="4038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200" name="Line 24"/>
          <p:cNvSpPr>
            <a:spLocks noChangeShapeType="1"/>
          </p:cNvSpPr>
          <p:nvPr/>
        </p:nvSpPr>
        <p:spPr bwMode="auto">
          <a:xfrm>
            <a:off x="3352800" y="4038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201" name="Oval 25"/>
          <p:cNvSpPr>
            <a:spLocks noChangeArrowheads="1"/>
          </p:cNvSpPr>
          <p:nvPr/>
        </p:nvSpPr>
        <p:spPr bwMode="auto">
          <a:xfrm>
            <a:off x="6019800" y="4114800"/>
            <a:ext cx="152400" cy="1524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202" name="Oval 26"/>
          <p:cNvSpPr>
            <a:spLocks noChangeArrowheads="1"/>
          </p:cNvSpPr>
          <p:nvPr/>
        </p:nvSpPr>
        <p:spPr bwMode="auto">
          <a:xfrm>
            <a:off x="7391400" y="3657600"/>
            <a:ext cx="152400" cy="1524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203" name="Oval 27"/>
          <p:cNvSpPr>
            <a:spLocks noChangeArrowheads="1"/>
          </p:cNvSpPr>
          <p:nvPr/>
        </p:nvSpPr>
        <p:spPr bwMode="auto">
          <a:xfrm>
            <a:off x="8763000" y="3276600"/>
            <a:ext cx="152400" cy="1524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204" name="Oval 28"/>
          <p:cNvSpPr>
            <a:spLocks noChangeArrowheads="1"/>
          </p:cNvSpPr>
          <p:nvPr/>
        </p:nvSpPr>
        <p:spPr bwMode="auto">
          <a:xfrm>
            <a:off x="4648200" y="4495800"/>
            <a:ext cx="152400" cy="1524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205" name="Oval 29"/>
          <p:cNvSpPr>
            <a:spLocks noChangeArrowheads="1"/>
          </p:cNvSpPr>
          <p:nvPr/>
        </p:nvSpPr>
        <p:spPr bwMode="auto">
          <a:xfrm>
            <a:off x="3276600" y="4876800"/>
            <a:ext cx="152400" cy="1524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206" name="Oval 30"/>
          <p:cNvSpPr>
            <a:spLocks noChangeArrowheads="1"/>
          </p:cNvSpPr>
          <p:nvPr/>
        </p:nvSpPr>
        <p:spPr bwMode="auto">
          <a:xfrm>
            <a:off x="7391400" y="4114800"/>
            <a:ext cx="152400" cy="152400"/>
          </a:xfrm>
          <a:prstGeom prst="ellips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207" name="Line 31"/>
          <p:cNvSpPr>
            <a:spLocks noChangeShapeType="1"/>
          </p:cNvSpPr>
          <p:nvPr/>
        </p:nvSpPr>
        <p:spPr bwMode="auto">
          <a:xfrm>
            <a:off x="6096000" y="4191000"/>
            <a:ext cx="1295400" cy="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208" name="Line 32"/>
          <p:cNvSpPr>
            <a:spLocks noChangeShapeType="1"/>
          </p:cNvSpPr>
          <p:nvPr/>
        </p:nvSpPr>
        <p:spPr bwMode="auto">
          <a:xfrm>
            <a:off x="7467600" y="3733800"/>
            <a:ext cx="1295400" cy="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209" name="Line 33"/>
          <p:cNvSpPr>
            <a:spLocks noChangeShapeType="1"/>
          </p:cNvSpPr>
          <p:nvPr/>
        </p:nvSpPr>
        <p:spPr bwMode="auto">
          <a:xfrm>
            <a:off x="8839200" y="3352800"/>
            <a:ext cx="1066800" cy="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210" name="Line 34"/>
          <p:cNvSpPr>
            <a:spLocks noChangeShapeType="1"/>
          </p:cNvSpPr>
          <p:nvPr/>
        </p:nvSpPr>
        <p:spPr bwMode="auto">
          <a:xfrm>
            <a:off x="4724400" y="4572000"/>
            <a:ext cx="1295400" cy="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211" name="Line 35"/>
          <p:cNvSpPr>
            <a:spLocks noChangeShapeType="1"/>
          </p:cNvSpPr>
          <p:nvPr/>
        </p:nvSpPr>
        <p:spPr bwMode="auto">
          <a:xfrm>
            <a:off x="3352800" y="4953000"/>
            <a:ext cx="1295400" cy="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212" name="Oval 36"/>
          <p:cNvSpPr>
            <a:spLocks noChangeArrowheads="1"/>
          </p:cNvSpPr>
          <p:nvPr/>
        </p:nvSpPr>
        <p:spPr bwMode="auto">
          <a:xfrm>
            <a:off x="8763000" y="3657600"/>
            <a:ext cx="152400" cy="152400"/>
          </a:xfrm>
          <a:prstGeom prst="ellips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213" name="Oval 37"/>
          <p:cNvSpPr>
            <a:spLocks noChangeArrowheads="1"/>
          </p:cNvSpPr>
          <p:nvPr/>
        </p:nvSpPr>
        <p:spPr bwMode="auto">
          <a:xfrm>
            <a:off x="6019800" y="4495800"/>
            <a:ext cx="152400" cy="152400"/>
          </a:xfrm>
          <a:prstGeom prst="ellips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214" name="Oval 38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215" name="Text Box 39"/>
          <p:cNvSpPr txBox="1">
            <a:spLocks noChangeArrowheads="1"/>
          </p:cNvSpPr>
          <p:nvPr/>
        </p:nvSpPr>
        <p:spPr bwMode="auto">
          <a:xfrm>
            <a:off x="9447083" y="4112569"/>
            <a:ext cx="3225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altLang="en-US" i="1">
                <a:latin typeface="Cambria" panose="02040503050406030204" pitchFamily="18" charset="0"/>
              </a:rPr>
              <a:t>x</a:t>
            </a:r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306216" name="Text Box 40"/>
          <p:cNvSpPr txBox="1">
            <a:spLocks noChangeArrowheads="1"/>
          </p:cNvSpPr>
          <p:nvPr/>
        </p:nvSpPr>
        <p:spPr bwMode="auto">
          <a:xfrm>
            <a:off x="6155454" y="2359969"/>
            <a:ext cx="6399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altLang="en-US" i="1" dirty="0">
                <a:latin typeface="Cambria" panose="02040503050406030204" pitchFamily="18" charset="0"/>
              </a:rPr>
              <a:t>f(x)</a:t>
            </a:r>
            <a:endParaRPr lang="en-US" altLang="en-US" dirty="0">
              <a:latin typeface="Cambria" panose="02040503050406030204" pitchFamily="18" charset="0"/>
            </a:endParaRPr>
          </a:p>
        </p:txBody>
      </p:sp>
      <p:sp>
        <p:nvSpPr>
          <p:cNvPr id="306217" name="Line 41"/>
          <p:cNvSpPr>
            <a:spLocks noChangeShapeType="1"/>
          </p:cNvSpPr>
          <p:nvPr/>
        </p:nvSpPr>
        <p:spPr bwMode="auto">
          <a:xfrm>
            <a:off x="2286000" y="5334000"/>
            <a:ext cx="990600" cy="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218" name="Oval 4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ellips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6219" name="Text Box 43"/>
          <p:cNvSpPr txBox="1">
            <a:spLocks noChangeArrowheads="1"/>
          </p:cNvSpPr>
          <p:nvPr/>
        </p:nvSpPr>
        <p:spPr bwMode="auto">
          <a:xfrm>
            <a:off x="2706747" y="3121969"/>
            <a:ext cx="29097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>
                <a:solidFill>
                  <a:schemeClr val="accent2"/>
                </a:solidFill>
                <a:latin typeface="Cambria" panose="02040503050406030204" pitchFamily="18" charset="0"/>
              </a:rPr>
              <a:t>Set of points (</a:t>
            </a:r>
            <a:r>
              <a:rPr lang="en-US" altLang="en-US" i="1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x</a:t>
            </a:r>
            <a:r>
              <a:rPr lang="en-US" altLang="en-US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, </a:t>
            </a:r>
            <a:r>
              <a:rPr lang="en-US" altLang="en-US" i="1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f </a:t>
            </a:r>
            <a:r>
              <a:rPr lang="en-US" altLang="en-US" dirty="0">
                <a:solidFill>
                  <a:schemeClr val="accent2"/>
                </a:solidFill>
                <a:latin typeface="Cambria" panose="02040503050406030204" pitchFamily="18" charset="0"/>
              </a:rPr>
              <a:t>(</a:t>
            </a:r>
            <a:r>
              <a:rPr lang="en-US" altLang="en-US" i="1" dirty="0">
                <a:solidFill>
                  <a:schemeClr val="accent2"/>
                </a:solidFill>
                <a:latin typeface="Cambria" panose="02040503050406030204" pitchFamily="18" charset="0"/>
              </a:rPr>
              <a:t>x</a:t>
            </a:r>
            <a:r>
              <a:rPr lang="en-US" altLang="en-US" dirty="0">
                <a:solidFill>
                  <a:schemeClr val="accent2"/>
                </a:solidFill>
                <a:latin typeface="Cambria" panose="02040503050406030204" pitchFamily="18" charset="0"/>
              </a:rPr>
              <a:t>))</a:t>
            </a:r>
            <a:endParaRPr lang="en-US" altLang="en-US" dirty="0">
              <a:latin typeface="Cambria" panose="02040503050406030204" pitchFamily="18" charset="0"/>
            </a:endParaRPr>
          </a:p>
        </p:txBody>
      </p:sp>
      <p:sp>
        <p:nvSpPr>
          <p:cNvPr id="306220" name="Text Box 44"/>
          <p:cNvSpPr txBox="1">
            <a:spLocks noChangeArrowheads="1"/>
          </p:cNvSpPr>
          <p:nvPr/>
        </p:nvSpPr>
        <p:spPr bwMode="auto">
          <a:xfrm>
            <a:off x="7225138" y="4188769"/>
            <a:ext cx="5357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altLang="en-US">
                <a:latin typeface="Cambria" panose="02040503050406030204" pitchFamily="18" charset="0"/>
              </a:rPr>
              <a:t>+3</a:t>
            </a:r>
          </a:p>
        </p:txBody>
      </p:sp>
      <p:sp>
        <p:nvSpPr>
          <p:cNvPr id="306221" name="Text Box 45"/>
          <p:cNvSpPr txBox="1">
            <a:spLocks noChangeArrowheads="1"/>
          </p:cNvSpPr>
          <p:nvPr/>
        </p:nvSpPr>
        <p:spPr bwMode="auto">
          <a:xfrm>
            <a:off x="6240942" y="4722169"/>
            <a:ext cx="52450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altLang="en-US">
                <a:latin typeface="Cambria" panose="02040503050406030204" pitchFamily="18" charset="0"/>
                <a:sym typeface="Symbol" pitchFamily="18" charset="2"/>
              </a:rPr>
              <a:t></a:t>
            </a:r>
            <a:r>
              <a:rPr lang="en-US" altLang="en-US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306222" name="Text Box 46"/>
          <p:cNvSpPr txBox="1">
            <a:spLocks noChangeArrowheads="1"/>
          </p:cNvSpPr>
          <p:nvPr/>
        </p:nvSpPr>
        <p:spPr bwMode="auto">
          <a:xfrm>
            <a:off x="6310738" y="3121969"/>
            <a:ext cx="5357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altLang="en-US">
                <a:latin typeface="Cambria" panose="02040503050406030204" pitchFamily="18" charset="0"/>
              </a:rPr>
              <a:t>+2</a:t>
            </a:r>
          </a:p>
        </p:txBody>
      </p:sp>
      <p:sp>
        <p:nvSpPr>
          <p:cNvPr id="306223" name="Text Box 47"/>
          <p:cNvSpPr txBox="1">
            <a:spLocks noChangeArrowheads="1"/>
          </p:cNvSpPr>
          <p:nvPr/>
        </p:nvSpPr>
        <p:spPr bwMode="auto">
          <a:xfrm>
            <a:off x="4485167" y="4112569"/>
            <a:ext cx="52450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altLang="en-US">
                <a:latin typeface="Cambria" panose="02040503050406030204" pitchFamily="18" charset="0"/>
                <a:sym typeface="Symbol" pitchFamily="18" charset="2"/>
              </a:rPr>
              <a:t></a:t>
            </a:r>
            <a:r>
              <a:rPr lang="en-US" altLang="en-US"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925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ea typeface="ＭＳ Ｐゴシック" pitchFamily="34" charset="-128"/>
              </a:rPr>
              <a:t>Factorial Function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0658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altLang="en-US" sz="3200" dirty="0" smtClean="0">
                    <a:solidFill>
                      <a:schemeClr val="tx1"/>
                    </a:solidFill>
                    <a:ea typeface="ＭＳ Ｐゴシック" pitchFamily="34" charset="-128"/>
                  </a:rPr>
                  <a:t>The factorial function gives the number of permutations (that is, uniquely ordered arrangements) of a collection of </a:t>
                </a:r>
                <a:r>
                  <a:rPr lang="en-US" altLang="en-US" sz="3200" i="1" dirty="0" smtClean="0">
                    <a:solidFill>
                      <a:schemeClr val="tx1"/>
                    </a:solidFill>
                    <a:ea typeface="ＭＳ Ｐゴシック" pitchFamily="34" charset="-128"/>
                  </a:rPr>
                  <a:t>n</a:t>
                </a:r>
                <a:r>
                  <a:rPr lang="en-US" altLang="en-US" sz="3200" dirty="0" smtClean="0">
                    <a:solidFill>
                      <a:schemeClr val="tx1"/>
                    </a:solidFill>
                    <a:ea typeface="ＭＳ Ｐゴシック" pitchFamily="34" charset="-128"/>
                  </a:rPr>
                  <a:t> objects</a:t>
                </a:r>
              </a:p>
              <a:p>
                <a:r>
                  <a:rPr lang="en-US" altLang="en-US" sz="3200" b="1" dirty="0" smtClean="0">
                    <a:ea typeface="ＭＳ Ｐゴシック" pitchFamily="34" charset="-128"/>
                  </a:rPr>
                  <a:t>Definition</a:t>
                </a:r>
                <a:r>
                  <a:rPr lang="en-US" altLang="en-US" sz="3200" dirty="0" smtClean="0">
                    <a:ea typeface="ＭＳ Ｐゴシック" pitchFamily="34" charset="-128"/>
                  </a:rPr>
                  <a:t>: The </a:t>
                </a:r>
                <a:r>
                  <a:rPr lang="en-US" altLang="en-US" sz="3200" u="sng" dirty="0" smtClean="0">
                    <a:ea typeface="ＭＳ Ｐゴシック" pitchFamily="34" charset="-128"/>
                  </a:rPr>
                  <a:t>factorial</a:t>
                </a:r>
                <a:r>
                  <a:rPr lang="en-US" altLang="en-US" sz="3200" dirty="0" smtClean="0">
                    <a:ea typeface="ＭＳ Ｐゴシック" pitchFamily="34" charset="-128"/>
                  </a:rPr>
                  <a:t> function, denoted </a:t>
                </a:r>
                <a:r>
                  <a:rPr lang="en-US" altLang="en-US" sz="3200" i="1" dirty="0" smtClean="0">
                    <a:ea typeface="ＭＳ Ｐゴシック" pitchFamily="34" charset="-128"/>
                  </a:rPr>
                  <a:t>n</a:t>
                </a:r>
                <a:r>
                  <a:rPr lang="en-US" altLang="en-US" sz="3200" dirty="0" smtClean="0">
                    <a:ea typeface="ＭＳ Ｐゴシック" pitchFamily="34" charset="-128"/>
                    <a:sym typeface="Symbol" pitchFamily="18" charset="2"/>
                  </a:rPr>
                  <a:t></a:t>
                </a:r>
                <a:r>
                  <a:rPr lang="en-US" altLang="en-US" sz="3200" dirty="0" smtClean="0">
                    <a:ea typeface="ＭＳ Ｐゴシック" pitchFamily="34" charset="-128"/>
                  </a:rPr>
                  <a:t>, is a function </a:t>
                </a:r>
                <a:r>
                  <a:rPr lang="en-US" altLang="en-US" sz="3200" dirty="0" smtClean="0">
                    <a:latin typeface="Algerian" pitchFamily="82" charset="0"/>
                    <a:ea typeface="ＭＳ Ｐゴシック" pitchFamily="34" charset="-128"/>
                  </a:rPr>
                  <a:t>N</a:t>
                </a:r>
                <a:r>
                  <a:rPr lang="en-US" altLang="en-US" sz="3200" i="1" dirty="0" smtClean="0">
                    <a:latin typeface="Algerian" pitchFamily="82" charset="0"/>
                    <a:ea typeface="ＭＳ Ｐゴシック" pitchFamily="34" charset="-128"/>
                  </a:rPr>
                  <a:t> </a:t>
                </a:r>
                <a:r>
                  <a:rPr lang="en-US" altLang="en-US" sz="3200" dirty="0" smtClean="0">
                    <a:ea typeface="ＭＳ Ｐゴシック" pitchFamily="34" charset="-128"/>
                    <a:sym typeface="Symbol" pitchFamily="18" charset="2"/>
                  </a:rPr>
                  <a:t> </a:t>
                </a:r>
                <a:r>
                  <a:rPr lang="en-US" altLang="en-US" sz="3200" dirty="0" smtClean="0">
                    <a:latin typeface="Algerian" pitchFamily="82" charset="0"/>
                    <a:ea typeface="ＭＳ Ｐゴシック" pitchFamily="34" charset="-128"/>
                  </a:rPr>
                  <a:t>N</a:t>
                </a:r>
                <a:r>
                  <a:rPr lang="en-US" altLang="en-US" sz="3200" baseline="30000" dirty="0" smtClean="0">
                    <a:latin typeface="Algerian" pitchFamily="82" charset="0"/>
                    <a:ea typeface="ＭＳ Ｐゴシック" pitchFamily="34" charset="-128"/>
                  </a:rPr>
                  <a:t>+</a:t>
                </a:r>
                <a:r>
                  <a:rPr lang="en-US" altLang="en-US" sz="3200" dirty="0" smtClean="0">
                    <a:ea typeface="ＭＳ Ｐゴシック" pitchFamily="34" charset="-128"/>
                  </a:rPr>
                  <a:t>. Its value is the </a:t>
                </a:r>
                <a:r>
                  <a:rPr lang="en-US" altLang="en-US" sz="3200" u="sng" dirty="0" smtClean="0">
                    <a:ea typeface="ＭＳ Ｐゴシック" pitchFamily="34" charset="-128"/>
                  </a:rPr>
                  <a:t>product</a:t>
                </a:r>
                <a:r>
                  <a:rPr lang="en-US" altLang="en-US" sz="3200" dirty="0" smtClean="0">
                    <a:ea typeface="ＭＳ Ｐゴシック" pitchFamily="34" charset="-128"/>
                  </a:rPr>
                  <a:t> of the </a:t>
                </a:r>
                <a:r>
                  <a:rPr lang="en-US" altLang="en-US" sz="3200" i="1" dirty="0" smtClean="0">
                    <a:ea typeface="ＭＳ Ｐゴシック" pitchFamily="34" charset="-128"/>
                  </a:rPr>
                  <a:t>n</a:t>
                </a:r>
                <a:r>
                  <a:rPr lang="en-US" altLang="en-US" sz="3200" dirty="0" smtClean="0">
                    <a:ea typeface="ＭＳ Ｐゴシック" pitchFamily="34" charset="-128"/>
                  </a:rPr>
                  <a:t> positive integers</a:t>
                </a:r>
              </a:p>
              <a:p>
                <a:pPr marL="0" indent="0">
                  <a:buNone/>
                </a:pPr>
                <a:endParaRPr lang="en-US" altLang="en-US" sz="3200" dirty="0" smtClean="0">
                  <a:ea typeface="ＭＳ Ｐゴシック" pitchFamily="34" charset="-128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ＭＳ Ｐゴシック" pitchFamily="34" charset="-128"/>
                        </a:rPr>
                        <m:t>𝑛</m:t>
                      </m:r>
                      <m:r>
                        <a:rPr lang="en-US" alt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ＭＳ Ｐゴシック" pitchFamily="34" charset="-128"/>
                        </a:rPr>
                        <m:t>!=</m:t>
                      </m:r>
                      <m:nary>
                        <m:naryPr>
                          <m:chr m:val="∏"/>
                          <m:ctrlPr>
                            <a:rPr lang="en-US" alt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pitchFamily="34" charset="-128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pitchFamily="34" charset="-128"/>
                            </a:rPr>
                            <m:t>𝑖</m:t>
                          </m:r>
                          <m:r>
                            <a:rPr lang="en-US" alt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pitchFamily="34" charset="-128"/>
                            </a:rPr>
                            <m:t>=</m:t>
                          </m:r>
                          <m:r>
                            <a:rPr lang="en-US" alt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pitchFamily="34" charset="-128"/>
                            </a:rPr>
                            <m:t>1</m:t>
                          </m:r>
                        </m:sub>
                        <m:sup>
                          <m:r>
                            <a:rPr lang="en-US" alt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pitchFamily="34" charset="-128"/>
                            </a:rPr>
                            <m:t>𝑖</m:t>
                          </m:r>
                          <m:r>
                            <a:rPr lang="en-US" alt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pitchFamily="34" charset="-128"/>
                            </a:rPr>
                            <m:t>=</m:t>
                          </m:r>
                          <m:r>
                            <a:rPr lang="en-US" alt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pitchFamily="34" charset="-128"/>
                            </a:rPr>
                            <m:t>𝑛</m:t>
                          </m:r>
                        </m:sup>
                        <m:e>
                          <m:r>
                            <a:rPr lang="en-US" alt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pitchFamily="34" charset="-128"/>
                            </a:rPr>
                            <m:t>𝑖</m:t>
                          </m:r>
                        </m:e>
                      </m:nary>
                      <m:r>
                        <a:rPr lang="en-US" alt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ＭＳ Ｐゴシック" pitchFamily="34" charset="-128"/>
                        </a:rPr>
                        <m:t>=</m:t>
                      </m:r>
                      <m:r>
                        <a:rPr lang="en-US" alt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ＭＳ Ｐゴシック" pitchFamily="34" charset="-128"/>
                        </a:rPr>
                        <m:t>1</m:t>
                      </m:r>
                      <m:r>
                        <a:rPr lang="en-US" alt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ＭＳ Ｐゴシック" pitchFamily="34" charset="-128"/>
                        </a:rPr>
                        <m:t> . </m:t>
                      </m:r>
                      <m:r>
                        <a:rPr lang="en-US" alt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ＭＳ Ｐゴシック" pitchFamily="34" charset="-128"/>
                        </a:rPr>
                        <m:t>2</m:t>
                      </m:r>
                      <m:r>
                        <a:rPr lang="en-US" alt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ＭＳ Ｐゴシック" pitchFamily="34" charset="-128"/>
                        </a:rPr>
                        <m:t> . </m:t>
                      </m:r>
                      <m:r>
                        <a:rPr lang="en-US" alt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ＭＳ Ｐゴシック" pitchFamily="34" charset="-128"/>
                        </a:rPr>
                        <m:t>3</m:t>
                      </m:r>
                      <m:r>
                        <a:rPr lang="en-US" alt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ＭＳ Ｐゴシック" pitchFamily="34" charset="-128"/>
                        </a:rPr>
                        <m:t> . …. </m:t>
                      </m:r>
                      <m:d>
                        <m:dPr>
                          <m:ctrlPr>
                            <a:rPr lang="en-US" alt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pitchFamily="34" charset="-128"/>
                            </a:rPr>
                          </m:ctrlPr>
                        </m:dPr>
                        <m:e>
                          <m:r>
                            <a:rPr lang="en-US" alt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pitchFamily="34" charset="-128"/>
                            </a:rPr>
                            <m:t>𝑛</m:t>
                          </m:r>
                          <m:r>
                            <a:rPr lang="en-US" alt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pitchFamily="34" charset="-128"/>
                            </a:rPr>
                            <m:t>−</m:t>
                          </m:r>
                          <m:r>
                            <a:rPr lang="en-US" alt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ＭＳ Ｐゴシック" pitchFamily="34" charset="-128"/>
                            </a:rPr>
                            <m:t>1</m:t>
                          </m:r>
                        </m:e>
                      </m:d>
                      <m:r>
                        <a:rPr lang="en-US" alt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ＭＳ Ｐゴシック" pitchFamily="34" charset="-128"/>
                        </a:rPr>
                        <m:t> . </m:t>
                      </m:r>
                      <m:r>
                        <a:rPr lang="en-US" alt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ＭＳ Ｐゴシック" pitchFamily="34" charset="-128"/>
                        </a:rPr>
                        <m:t>𝑛</m:t>
                      </m:r>
                    </m:oMath>
                  </m:oMathPara>
                </a14:m>
                <a:endParaRPr lang="en-US" altLang="en-US" sz="3200" dirty="0" smtClean="0">
                  <a:solidFill>
                    <a:schemeClr val="tx1"/>
                  </a:solidFill>
                  <a:ea typeface="ＭＳ Ｐゴシック" pitchFamily="34" charset="-128"/>
                </a:endParaRPr>
              </a:p>
            </p:txBody>
          </p:sp>
        </mc:Choice>
        <mc:Fallback>
          <p:sp>
            <p:nvSpPr>
              <p:cNvPr id="70658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33" t="-2625" r="-12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821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ea typeface="ＭＳ Ｐゴシック" pitchFamily="34" charset="-128"/>
              </a:rPr>
              <a:t>Factorial Function</a:t>
            </a:r>
          </a:p>
        </p:txBody>
      </p:sp>
      <p:sp>
        <p:nvSpPr>
          <p:cNvPr id="7065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i="1" dirty="0">
                <a:solidFill>
                  <a:schemeClr val="tx1"/>
                </a:solidFill>
              </a:rPr>
              <a:t>f</a:t>
            </a:r>
            <a:r>
              <a:rPr lang="en-US" altLang="en-US" sz="3200" dirty="0">
                <a:solidFill>
                  <a:schemeClr val="tx1"/>
                </a:solidFill>
              </a:rPr>
              <a:t>(1) = 1! = 1</a:t>
            </a:r>
          </a:p>
          <a:p>
            <a:r>
              <a:rPr lang="en-US" altLang="en-US" sz="3200" i="1" dirty="0"/>
              <a:t>f</a:t>
            </a:r>
            <a:r>
              <a:rPr lang="en-US" altLang="en-US" sz="3200" dirty="0"/>
              <a:t>(2) = 2! = </a:t>
            </a:r>
            <a:r>
              <a:rPr lang="en-US" altLang="en-US" sz="3200" dirty="0" smtClean="0"/>
              <a:t>1 . 2 </a:t>
            </a:r>
            <a:r>
              <a:rPr lang="en-US" altLang="en-US" sz="3200" dirty="0"/>
              <a:t>= 2</a:t>
            </a:r>
          </a:p>
          <a:p>
            <a:r>
              <a:rPr lang="en-US" altLang="en-US" sz="3200" dirty="0">
                <a:solidFill>
                  <a:schemeClr val="tx1"/>
                </a:solidFill>
              </a:rPr>
              <a:t>	:</a:t>
            </a:r>
          </a:p>
          <a:p>
            <a:r>
              <a:rPr lang="en-US" altLang="en-US" sz="3200" i="1" dirty="0"/>
              <a:t>f</a:t>
            </a:r>
            <a:r>
              <a:rPr lang="en-US" altLang="en-US" sz="3200" dirty="0"/>
              <a:t>(6) </a:t>
            </a:r>
            <a:r>
              <a:rPr lang="en-US" altLang="en-US" sz="3200" dirty="0" smtClean="0"/>
              <a:t>= </a:t>
            </a:r>
            <a:r>
              <a:rPr lang="en-US" altLang="en-US" sz="3200" dirty="0"/>
              <a:t>6! = </a:t>
            </a:r>
            <a:r>
              <a:rPr lang="en-US" altLang="en-US" sz="3200" dirty="0" smtClean="0"/>
              <a:t>1 . 2 . 3 . 4 . </a:t>
            </a:r>
            <a:r>
              <a:rPr lang="en-US" altLang="en-US" sz="3200" smtClean="0"/>
              <a:t>5 . 6 </a:t>
            </a:r>
            <a:r>
              <a:rPr lang="en-US" altLang="en-US" sz="3200" dirty="0"/>
              <a:t>= 720</a:t>
            </a:r>
          </a:p>
          <a:p>
            <a:r>
              <a:rPr lang="en-US" altLang="en-US" sz="3200" dirty="0">
                <a:solidFill>
                  <a:schemeClr val="tx1"/>
                </a:solidFill>
              </a:rPr>
              <a:t>	:</a:t>
            </a:r>
          </a:p>
          <a:p>
            <a:r>
              <a:rPr lang="en-US" altLang="en-US" sz="3200" i="1" dirty="0">
                <a:solidFill>
                  <a:schemeClr val="tx1"/>
                </a:solidFill>
              </a:rPr>
              <a:t>f</a:t>
            </a:r>
            <a:r>
              <a:rPr lang="en-US" altLang="en-US" sz="3200" dirty="0">
                <a:solidFill>
                  <a:schemeClr val="tx1"/>
                </a:solidFill>
              </a:rPr>
              <a:t>(20) = </a:t>
            </a:r>
            <a:r>
              <a:rPr lang="en-US" altLang="en-US" sz="3200" dirty="0" smtClean="0">
                <a:solidFill>
                  <a:schemeClr val="tx1"/>
                </a:solidFill>
              </a:rPr>
              <a:t>1 . 2 . 3 . 4 . 5 . 6 . 7 . 8 . 9 . 10 . 11 . 12 . 13 . 14 . 15 . 16 . 17 . 18 . 19 . 20</a:t>
            </a:r>
            <a:br>
              <a:rPr lang="en-US" altLang="en-US" sz="3200" dirty="0" smtClean="0">
                <a:solidFill>
                  <a:schemeClr val="tx1"/>
                </a:solidFill>
              </a:rPr>
            </a:br>
            <a:r>
              <a:rPr lang="en-US" altLang="en-US" sz="3200" dirty="0" smtClean="0">
                <a:solidFill>
                  <a:schemeClr val="tx1"/>
                </a:solidFill>
              </a:rPr>
              <a:t>	 </a:t>
            </a:r>
            <a:r>
              <a:rPr lang="en-US" altLang="en-US" sz="3200" dirty="0">
                <a:solidFill>
                  <a:schemeClr val="tx1"/>
                </a:solidFill>
              </a:rPr>
              <a:t>= 2, 432, 902, 008, 176, 640, 000</a:t>
            </a:r>
            <a:endParaRPr lang="en-US" altLang="en-US" sz="3200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299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/>
          </a:bodyPr>
          <a:lstStyle/>
          <a:p>
            <a:r>
              <a:rPr lang="en-US" altLang="ko-KR" sz="3600" dirty="0" smtClean="0">
                <a:ea typeface="Gulim" pitchFamily="34" charset="-127"/>
              </a:rPr>
              <a:t>Terminology: domain – codomain, image – </a:t>
            </a:r>
            <a:r>
              <a:rPr lang="en-US" altLang="ko-KR" sz="3600" dirty="0" err="1" smtClean="0">
                <a:ea typeface="Gulim" pitchFamily="34" charset="-127"/>
              </a:rPr>
              <a:t>preimage</a:t>
            </a:r>
            <a:endParaRPr lang="en-US" altLang="ko-KR" sz="3600" dirty="0">
              <a:ea typeface="Gulim" pitchFamily="34" charset="-127"/>
            </a:endParaRPr>
          </a:p>
        </p:txBody>
      </p:sp>
      <p:sp>
        <p:nvSpPr>
          <p:cNvPr id="272387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ko-KR" dirty="0">
                <a:ea typeface="Gulim" pitchFamily="34" charset="-127"/>
              </a:rPr>
              <a:t>If </a:t>
            </a:r>
            <a:r>
              <a:rPr lang="en-US" altLang="ko-KR" i="1" dirty="0" smtClean="0">
                <a:ea typeface="Gulim" pitchFamily="34" charset="-127"/>
              </a:rPr>
              <a:t>f </a:t>
            </a:r>
            <a:r>
              <a:rPr lang="en-US" altLang="ko-KR" dirty="0" smtClean="0">
                <a:ea typeface="Gulim" pitchFamily="34" charset="-127"/>
              </a:rPr>
              <a:t>: </a:t>
            </a:r>
            <a:r>
              <a:rPr lang="en-US" altLang="ko-KR" i="1" dirty="0" smtClean="0">
                <a:ea typeface="Gulim" pitchFamily="34" charset="-127"/>
              </a:rPr>
              <a:t>A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 </a:t>
            </a:r>
            <a:r>
              <a:rPr lang="en-US" altLang="ko-KR" i="1" dirty="0" smtClean="0">
                <a:ea typeface="Gulim" pitchFamily="34" charset="-127"/>
              </a:rPr>
              <a:t>B</a:t>
            </a:r>
            <a:r>
              <a:rPr lang="en-US" altLang="ko-KR" dirty="0" smtClean="0">
                <a:ea typeface="Gulim" pitchFamily="34" charset="-127"/>
              </a:rPr>
              <a:t>, and </a:t>
            </a:r>
            <a:r>
              <a:rPr lang="en-US" altLang="ko-KR" i="1" dirty="0" smtClean="0">
                <a:ea typeface="Gulim" pitchFamily="34" charset="-127"/>
              </a:rPr>
              <a:t>f </a:t>
            </a:r>
            <a:r>
              <a:rPr lang="en-US" altLang="ko-KR" dirty="0" smtClean="0">
                <a:ea typeface="Gulim" pitchFamily="34" charset="-127"/>
              </a:rPr>
              <a:t>(</a:t>
            </a:r>
            <a:r>
              <a:rPr lang="en-US" altLang="ko-KR" i="1" dirty="0">
                <a:ea typeface="Gulim" pitchFamily="34" charset="-127"/>
              </a:rPr>
              <a:t>a</a:t>
            </a:r>
            <a:r>
              <a:rPr lang="en-US" altLang="ko-KR" dirty="0" smtClean="0">
                <a:ea typeface="Gulim" pitchFamily="34" charset="-127"/>
              </a:rPr>
              <a:t>) = </a:t>
            </a:r>
            <a:r>
              <a:rPr lang="en-US" altLang="ko-KR" i="1" dirty="0" smtClean="0">
                <a:ea typeface="Gulim" pitchFamily="34" charset="-127"/>
              </a:rPr>
              <a:t>b </a:t>
            </a:r>
            <a:r>
              <a:rPr lang="en-US" altLang="ko-KR" dirty="0">
                <a:ea typeface="Gulim" pitchFamily="34" charset="-127"/>
              </a:rPr>
              <a:t>(where </a:t>
            </a:r>
            <a:r>
              <a:rPr lang="en-US" altLang="ko-KR" i="1" dirty="0" smtClean="0">
                <a:ea typeface="Gulim" pitchFamily="34" charset="-127"/>
              </a:rPr>
              <a:t>a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 </a:t>
            </a:r>
            <a:r>
              <a:rPr lang="en-US" altLang="ko-KR" i="1" dirty="0" smtClean="0">
                <a:ea typeface="Gulim" pitchFamily="34" charset="-127"/>
              </a:rPr>
              <a:t>A</a:t>
            </a:r>
            <a:r>
              <a:rPr lang="en-US" altLang="ko-KR" dirty="0" smtClean="0">
                <a:ea typeface="Gulim" pitchFamily="34" charset="-127"/>
              </a:rPr>
              <a:t> </a:t>
            </a:r>
            <a:r>
              <a:rPr lang="en-US" altLang="ko-KR" dirty="0">
                <a:ea typeface="Gulim" pitchFamily="34" charset="-127"/>
              </a:rPr>
              <a:t>&amp; </a:t>
            </a:r>
            <a:r>
              <a:rPr lang="en-US" altLang="ko-KR" i="1" dirty="0" smtClean="0">
                <a:ea typeface="Gulim" pitchFamily="34" charset="-127"/>
              </a:rPr>
              <a:t>b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 </a:t>
            </a:r>
            <a:r>
              <a:rPr lang="en-US" altLang="ko-KR" i="1" dirty="0" smtClean="0">
                <a:ea typeface="Gulim" pitchFamily="34" charset="-127"/>
              </a:rPr>
              <a:t>B</a:t>
            </a:r>
            <a:r>
              <a:rPr lang="en-US" altLang="ko-KR" dirty="0" smtClean="0">
                <a:ea typeface="Gulim" pitchFamily="34" charset="-127"/>
              </a:rPr>
              <a:t>), then</a:t>
            </a:r>
            <a:r>
              <a:rPr lang="en-US" altLang="ko-KR" dirty="0">
                <a:ea typeface="Gulim" pitchFamily="34" charset="-127"/>
              </a:rPr>
              <a:t>:</a:t>
            </a:r>
          </a:p>
          <a:p>
            <a:pPr lvl="1">
              <a:lnSpc>
                <a:spcPct val="90000"/>
              </a:lnSpc>
            </a:pPr>
            <a:r>
              <a:rPr lang="en-US" altLang="ko-KR" i="1" dirty="0">
                <a:ea typeface="Gulim" pitchFamily="34" charset="-127"/>
              </a:rPr>
              <a:t>A</a:t>
            </a:r>
            <a:r>
              <a:rPr lang="en-US" altLang="ko-KR" dirty="0">
                <a:ea typeface="Gulim" pitchFamily="34" charset="-127"/>
              </a:rPr>
              <a:t> is the </a:t>
            </a:r>
            <a:r>
              <a:rPr lang="en-US" altLang="ko-KR" i="1" dirty="0">
                <a:solidFill>
                  <a:srgbClr val="66FF33"/>
                </a:solidFill>
                <a:ea typeface="Gulim" pitchFamily="34" charset="-127"/>
              </a:rPr>
              <a:t>domain</a:t>
            </a:r>
            <a:r>
              <a:rPr lang="en-US" altLang="ko-KR" dirty="0">
                <a:ea typeface="Gulim" pitchFamily="34" charset="-127"/>
              </a:rPr>
              <a:t> of </a:t>
            </a:r>
            <a:r>
              <a:rPr lang="en-US" altLang="ko-KR" i="1" dirty="0" smtClean="0">
                <a:ea typeface="Gulim" pitchFamily="34" charset="-127"/>
              </a:rPr>
              <a:t>f</a:t>
            </a:r>
            <a:endParaRPr lang="en-US" altLang="ko-KR" dirty="0">
              <a:ea typeface="Gulim" pitchFamily="34" charset="-127"/>
            </a:endParaRPr>
          </a:p>
          <a:p>
            <a:pPr lvl="1">
              <a:lnSpc>
                <a:spcPct val="90000"/>
              </a:lnSpc>
            </a:pPr>
            <a:r>
              <a:rPr lang="en-US" altLang="ko-KR" i="1" dirty="0">
                <a:ea typeface="Gulim" pitchFamily="34" charset="-127"/>
              </a:rPr>
              <a:t>B</a:t>
            </a:r>
            <a:r>
              <a:rPr lang="en-US" altLang="ko-KR" dirty="0">
                <a:ea typeface="Gulim" pitchFamily="34" charset="-127"/>
              </a:rPr>
              <a:t> is the </a:t>
            </a:r>
            <a:r>
              <a:rPr lang="en-US" altLang="ko-KR" i="1" dirty="0">
                <a:solidFill>
                  <a:srgbClr val="66FF33"/>
                </a:solidFill>
                <a:ea typeface="Gulim" pitchFamily="34" charset="-127"/>
              </a:rPr>
              <a:t>codomain</a:t>
            </a:r>
            <a:r>
              <a:rPr lang="en-US" altLang="ko-KR" dirty="0">
                <a:ea typeface="Gulim" pitchFamily="34" charset="-127"/>
              </a:rPr>
              <a:t> of </a:t>
            </a:r>
            <a:r>
              <a:rPr lang="en-US" altLang="ko-KR" i="1" dirty="0" smtClean="0">
                <a:ea typeface="Gulim" pitchFamily="34" charset="-127"/>
              </a:rPr>
              <a:t>f</a:t>
            </a:r>
            <a:endParaRPr lang="en-US" altLang="ko-KR" dirty="0">
              <a:ea typeface="Gulim" pitchFamily="34" charset="-127"/>
            </a:endParaRPr>
          </a:p>
          <a:p>
            <a:pPr lvl="1">
              <a:lnSpc>
                <a:spcPct val="90000"/>
              </a:lnSpc>
            </a:pPr>
            <a:r>
              <a:rPr lang="en-US" altLang="ko-KR" i="1" dirty="0">
                <a:ea typeface="Gulim" pitchFamily="34" charset="-127"/>
              </a:rPr>
              <a:t>b</a:t>
            </a:r>
            <a:r>
              <a:rPr lang="en-US" altLang="ko-KR" dirty="0">
                <a:ea typeface="Gulim" pitchFamily="34" charset="-127"/>
              </a:rPr>
              <a:t> is the</a:t>
            </a:r>
            <a:r>
              <a:rPr lang="en-US" altLang="ko-KR" dirty="0">
                <a:solidFill>
                  <a:srgbClr val="FF0000"/>
                </a:solidFill>
                <a:ea typeface="Gulim" pitchFamily="34" charset="-127"/>
              </a:rPr>
              <a:t> </a:t>
            </a:r>
            <a:r>
              <a:rPr lang="en-US" altLang="ko-KR" i="1" dirty="0">
                <a:solidFill>
                  <a:srgbClr val="66FF33"/>
                </a:solidFill>
                <a:ea typeface="Gulim" pitchFamily="34" charset="-127"/>
              </a:rPr>
              <a:t>image</a:t>
            </a:r>
            <a:r>
              <a:rPr lang="en-US" altLang="ko-KR" dirty="0">
                <a:ea typeface="Gulim" pitchFamily="34" charset="-127"/>
              </a:rPr>
              <a:t> of </a:t>
            </a:r>
            <a:r>
              <a:rPr lang="en-US" altLang="ko-KR" i="1" dirty="0">
                <a:ea typeface="Gulim" pitchFamily="34" charset="-127"/>
              </a:rPr>
              <a:t>a </a:t>
            </a:r>
            <a:r>
              <a:rPr lang="en-US" altLang="ko-KR" dirty="0">
                <a:ea typeface="Gulim" pitchFamily="34" charset="-127"/>
              </a:rPr>
              <a:t>under </a:t>
            </a:r>
            <a:r>
              <a:rPr lang="en-US" altLang="ko-KR" i="1" dirty="0" smtClean="0">
                <a:ea typeface="Gulim" pitchFamily="34" charset="-127"/>
              </a:rPr>
              <a:t>f</a:t>
            </a:r>
            <a:endParaRPr lang="en-US" altLang="ko-KR" dirty="0">
              <a:ea typeface="Gulim" pitchFamily="34" charset="-127"/>
            </a:endParaRPr>
          </a:p>
          <a:p>
            <a:pPr lvl="1">
              <a:lnSpc>
                <a:spcPct val="90000"/>
              </a:lnSpc>
            </a:pPr>
            <a:r>
              <a:rPr lang="en-US" altLang="ko-KR" i="1" dirty="0">
                <a:ea typeface="Gulim" pitchFamily="34" charset="-127"/>
              </a:rPr>
              <a:t>a</a:t>
            </a:r>
            <a:r>
              <a:rPr lang="en-US" altLang="ko-KR" dirty="0">
                <a:ea typeface="Gulim" pitchFamily="34" charset="-127"/>
              </a:rPr>
              <a:t> is a </a:t>
            </a:r>
            <a:r>
              <a:rPr lang="en-US" altLang="ko-KR" i="1" dirty="0">
                <a:solidFill>
                  <a:srgbClr val="66FF33"/>
                </a:solidFill>
                <a:ea typeface="Gulim" pitchFamily="34" charset="-127"/>
              </a:rPr>
              <a:t>pre-image</a:t>
            </a:r>
            <a:r>
              <a:rPr lang="en-US" altLang="ko-KR" dirty="0">
                <a:ea typeface="Gulim" pitchFamily="34" charset="-127"/>
              </a:rPr>
              <a:t> of </a:t>
            </a:r>
            <a:r>
              <a:rPr lang="en-US" altLang="ko-KR" i="1" dirty="0">
                <a:ea typeface="Gulim" pitchFamily="34" charset="-127"/>
              </a:rPr>
              <a:t>b</a:t>
            </a:r>
            <a:r>
              <a:rPr lang="en-US" altLang="ko-KR" dirty="0">
                <a:ea typeface="Gulim" pitchFamily="34" charset="-127"/>
              </a:rPr>
              <a:t> under </a:t>
            </a:r>
            <a:r>
              <a:rPr lang="en-US" altLang="ko-KR" i="1" dirty="0" smtClean="0">
                <a:ea typeface="Gulim" pitchFamily="34" charset="-127"/>
              </a:rPr>
              <a:t>f</a:t>
            </a:r>
            <a:endParaRPr lang="en-US" altLang="ko-KR" i="1" dirty="0">
              <a:ea typeface="Gulim" pitchFamily="34" charset="-127"/>
            </a:endParaRPr>
          </a:p>
          <a:p>
            <a:pPr lvl="2">
              <a:lnSpc>
                <a:spcPct val="90000"/>
              </a:lnSpc>
            </a:pPr>
            <a:r>
              <a:rPr lang="en-US" altLang="ko-KR" dirty="0">
                <a:ea typeface="Gulim" pitchFamily="34" charset="-127"/>
              </a:rPr>
              <a:t>In </a:t>
            </a:r>
            <a:r>
              <a:rPr lang="en-US" altLang="ko-KR" dirty="0" smtClean="0">
                <a:ea typeface="Gulim" pitchFamily="34" charset="-127"/>
              </a:rPr>
              <a:t>general, </a:t>
            </a:r>
            <a:r>
              <a:rPr lang="en-US" altLang="ko-KR" i="1" dirty="0" smtClean="0">
                <a:ea typeface="Gulim" pitchFamily="34" charset="-127"/>
              </a:rPr>
              <a:t>b</a:t>
            </a:r>
            <a:r>
              <a:rPr lang="en-US" altLang="ko-KR" dirty="0" smtClean="0">
                <a:ea typeface="Gulim" pitchFamily="34" charset="-127"/>
              </a:rPr>
              <a:t> </a:t>
            </a:r>
            <a:r>
              <a:rPr lang="en-US" altLang="ko-KR" dirty="0">
                <a:ea typeface="Gulim" pitchFamily="34" charset="-127"/>
              </a:rPr>
              <a:t>may have more than one </a:t>
            </a:r>
            <a:r>
              <a:rPr lang="en-US" altLang="ko-KR" dirty="0" smtClean="0">
                <a:ea typeface="Gulim" pitchFamily="34" charset="-127"/>
              </a:rPr>
              <a:t>pre-image</a:t>
            </a:r>
            <a:endParaRPr lang="en-US" altLang="ko-KR" dirty="0">
              <a:ea typeface="Gulim" pitchFamily="34" charset="-127"/>
            </a:endParaRPr>
          </a:p>
          <a:p>
            <a:pPr lvl="1">
              <a:lnSpc>
                <a:spcPct val="90000"/>
              </a:lnSpc>
            </a:pPr>
            <a:r>
              <a:rPr lang="en-US" altLang="ko-KR" dirty="0">
                <a:ea typeface="Gulim" pitchFamily="34" charset="-127"/>
              </a:rPr>
              <a:t>The </a:t>
            </a:r>
            <a:r>
              <a:rPr lang="en-US" altLang="ko-KR" i="1" dirty="0">
                <a:solidFill>
                  <a:srgbClr val="66FF33"/>
                </a:solidFill>
                <a:ea typeface="Gulim" pitchFamily="34" charset="-127"/>
              </a:rPr>
              <a:t>range</a:t>
            </a:r>
            <a:r>
              <a:rPr lang="en-US" altLang="ko-KR" dirty="0">
                <a:ea typeface="Gulim" pitchFamily="34" charset="-127"/>
              </a:rPr>
              <a:t> </a:t>
            </a:r>
            <a:r>
              <a:rPr lang="en-US" altLang="ko-KR" i="1" dirty="0" smtClean="0">
                <a:ea typeface="Gulim" pitchFamily="34" charset="-127"/>
              </a:rPr>
              <a:t>R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 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B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dirty="0">
                <a:ea typeface="Gulim" pitchFamily="34" charset="-127"/>
              </a:rPr>
              <a:t>of </a:t>
            </a:r>
            <a:r>
              <a:rPr lang="en-US" altLang="ko-KR" i="1" dirty="0" smtClean="0">
                <a:ea typeface="Gulim" pitchFamily="34" charset="-127"/>
              </a:rPr>
              <a:t>f </a:t>
            </a:r>
            <a:r>
              <a:rPr lang="en-US" altLang="ko-KR" dirty="0" smtClean="0">
                <a:ea typeface="Gulim" pitchFamily="34" charset="-127"/>
              </a:rPr>
              <a:t>is </a:t>
            </a:r>
            <a:r>
              <a:rPr lang="en-US" altLang="ko-KR" dirty="0">
                <a:ea typeface="Gulim" pitchFamily="34" charset="-127"/>
              </a:rPr>
              <a:t>{</a:t>
            </a:r>
            <a:r>
              <a:rPr lang="en-US" altLang="ko-KR" i="1" dirty="0" smtClean="0">
                <a:ea typeface="Gulim" pitchFamily="34" charset="-127"/>
              </a:rPr>
              <a:t>b</a:t>
            </a:r>
            <a:r>
              <a:rPr lang="en-US" altLang="ko-KR" dirty="0" smtClean="0">
                <a:ea typeface="Gulim" pitchFamily="34" charset="-127"/>
              </a:rPr>
              <a:t>| 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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i="1" dirty="0" smtClean="0">
                <a:ea typeface="Gulim" pitchFamily="34" charset="-127"/>
              </a:rPr>
              <a:t>f </a:t>
            </a:r>
            <a:r>
              <a:rPr lang="en-US" altLang="ko-KR" dirty="0" smtClean="0">
                <a:ea typeface="Gulim" pitchFamily="34" charset="-127"/>
              </a:rPr>
              <a:t>(</a:t>
            </a:r>
            <a:r>
              <a:rPr lang="en-US" altLang="ko-KR" i="1" dirty="0" smtClean="0">
                <a:ea typeface="Gulim" pitchFamily="34" charset="-127"/>
              </a:rPr>
              <a:t>a</a:t>
            </a:r>
            <a:r>
              <a:rPr lang="en-US" altLang="ko-KR" dirty="0" smtClean="0">
                <a:ea typeface="Gulim" pitchFamily="34" charset="-127"/>
              </a:rPr>
              <a:t>) = </a:t>
            </a:r>
            <a:r>
              <a:rPr lang="en-US" altLang="ko-KR" i="1" dirty="0" smtClean="0">
                <a:ea typeface="Gulim" pitchFamily="34" charset="-127"/>
              </a:rPr>
              <a:t>b</a:t>
            </a:r>
            <a:r>
              <a:rPr lang="en-US" altLang="ko-KR" dirty="0" smtClean="0">
                <a:ea typeface="Gulim" pitchFamily="34" charset="-127"/>
              </a:rPr>
              <a:t>}</a:t>
            </a:r>
            <a:endParaRPr lang="en-US" altLang="ko-KR" dirty="0">
              <a:ea typeface="Gulim" pitchFamily="34" charset="-127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</a:t>
            </a:fld>
            <a:endParaRPr lang="en-US" altLang="en-US"/>
          </a:p>
        </p:txBody>
      </p:sp>
      <p:grpSp>
        <p:nvGrpSpPr>
          <p:cNvPr id="28" name="Group 27"/>
          <p:cNvGrpSpPr/>
          <p:nvPr/>
        </p:nvGrpSpPr>
        <p:grpSpPr>
          <a:xfrm>
            <a:off x="7239000" y="2209800"/>
            <a:ext cx="4517995" cy="2136647"/>
            <a:chOff x="3200400" y="3730753"/>
            <a:chExt cx="5291543" cy="2289047"/>
          </a:xfrm>
        </p:grpSpPr>
        <p:cxnSp>
          <p:nvCxnSpPr>
            <p:cNvPr id="29" name="AutoShape 5"/>
            <p:cNvCxnSpPr>
              <a:cxnSpLocks noChangeShapeType="1"/>
            </p:cNvCxnSpPr>
            <p:nvPr/>
          </p:nvCxnSpPr>
          <p:spPr bwMode="auto">
            <a:xfrm>
              <a:off x="4224239" y="4088855"/>
              <a:ext cx="3348556" cy="596837"/>
            </a:xfrm>
            <a:prstGeom prst="straightConnector1">
              <a:avLst/>
            </a:prstGeom>
            <a:noFill/>
            <a:ln w="19050">
              <a:solidFill>
                <a:srgbClr val="92D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AutoShape 6"/>
            <p:cNvCxnSpPr>
              <a:cxnSpLocks noChangeShapeType="1"/>
            </p:cNvCxnSpPr>
            <p:nvPr/>
          </p:nvCxnSpPr>
          <p:spPr bwMode="auto">
            <a:xfrm flipV="1">
              <a:off x="4159998" y="4138007"/>
              <a:ext cx="3236134" cy="287886"/>
            </a:xfrm>
            <a:prstGeom prst="straightConnector1">
              <a:avLst/>
            </a:prstGeom>
            <a:noFill/>
            <a:ln w="19050">
              <a:solidFill>
                <a:srgbClr val="92D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AutoShape 7"/>
            <p:cNvCxnSpPr>
              <a:cxnSpLocks noChangeShapeType="1"/>
            </p:cNvCxnSpPr>
            <p:nvPr/>
          </p:nvCxnSpPr>
          <p:spPr bwMode="auto">
            <a:xfrm>
              <a:off x="4224239" y="4812082"/>
              <a:ext cx="3348556" cy="596837"/>
            </a:xfrm>
            <a:prstGeom prst="straightConnector1">
              <a:avLst/>
            </a:prstGeom>
            <a:noFill/>
            <a:ln w="19050">
              <a:solidFill>
                <a:srgbClr val="92D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AutoShape 8"/>
            <p:cNvCxnSpPr>
              <a:cxnSpLocks noChangeShapeType="1"/>
            </p:cNvCxnSpPr>
            <p:nvPr/>
          </p:nvCxnSpPr>
          <p:spPr bwMode="auto">
            <a:xfrm>
              <a:off x="4224239" y="5205292"/>
              <a:ext cx="3348556" cy="596837"/>
            </a:xfrm>
            <a:prstGeom prst="straightConnector1">
              <a:avLst/>
            </a:prstGeom>
            <a:noFill/>
            <a:ln w="19050">
              <a:solidFill>
                <a:srgbClr val="92D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AutoShape 9"/>
            <p:cNvCxnSpPr>
              <a:cxnSpLocks noChangeShapeType="1"/>
            </p:cNvCxnSpPr>
            <p:nvPr/>
          </p:nvCxnSpPr>
          <p:spPr bwMode="auto">
            <a:xfrm flipV="1">
              <a:off x="4224239" y="4994644"/>
              <a:ext cx="3220074" cy="526621"/>
            </a:xfrm>
            <a:prstGeom prst="straightConnector1">
              <a:avLst/>
            </a:prstGeom>
            <a:noFill/>
            <a:ln w="19050">
              <a:solidFill>
                <a:srgbClr val="92D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Oval 10"/>
            <p:cNvSpPr>
              <a:spLocks noChangeArrowheads="1"/>
            </p:cNvSpPr>
            <p:nvPr/>
          </p:nvSpPr>
          <p:spPr bwMode="auto">
            <a:xfrm>
              <a:off x="4170036" y="4053747"/>
              <a:ext cx="99373" cy="84259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35" name="Oval 11"/>
            <p:cNvSpPr>
              <a:spLocks noChangeArrowheads="1"/>
            </p:cNvSpPr>
            <p:nvPr/>
          </p:nvSpPr>
          <p:spPr bwMode="auto">
            <a:xfrm>
              <a:off x="4129885" y="4362698"/>
              <a:ext cx="99373" cy="84259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36" name="Oval 12"/>
            <p:cNvSpPr>
              <a:spLocks noChangeArrowheads="1"/>
            </p:cNvSpPr>
            <p:nvPr/>
          </p:nvSpPr>
          <p:spPr bwMode="auto">
            <a:xfrm>
              <a:off x="4194126" y="4812082"/>
              <a:ext cx="99373" cy="84259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37" name="Oval 13"/>
            <p:cNvSpPr>
              <a:spLocks noChangeArrowheads="1"/>
            </p:cNvSpPr>
            <p:nvPr/>
          </p:nvSpPr>
          <p:spPr bwMode="auto">
            <a:xfrm>
              <a:off x="4170036" y="5177206"/>
              <a:ext cx="99373" cy="84259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38" name="Oval 14"/>
            <p:cNvSpPr>
              <a:spLocks noChangeArrowheads="1"/>
            </p:cNvSpPr>
            <p:nvPr/>
          </p:nvSpPr>
          <p:spPr bwMode="auto">
            <a:xfrm>
              <a:off x="4178066" y="5493179"/>
              <a:ext cx="99373" cy="84259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39" name="Oval 15"/>
            <p:cNvSpPr>
              <a:spLocks noChangeArrowheads="1"/>
            </p:cNvSpPr>
            <p:nvPr/>
          </p:nvSpPr>
          <p:spPr bwMode="auto">
            <a:xfrm>
              <a:off x="7390110" y="4095877"/>
              <a:ext cx="99373" cy="84259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40" name="Oval 16"/>
            <p:cNvSpPr>
              <a:spLocks noChangeArrowheads="1"/>
            </p:cNvSpPr>
            <p:nvPr/>
          </p:nvSpPr>
          <p:spPr bwMode="auto">
            <a:xfrm>
              <a:off x="3856861" y="3765861"/>
              <a:ext cx="690589" cy="2134571"/>
            </a:xfrm>
            <a:prstGeom prst="ellipse">
              <a:avLst/>
            </a:prstGeom>
            <a:solidFill>
              <a:srgbClr val="00CC99">
                <a:alpha val="23137"/>
              </a:srgbClr>
            </a:solidFill>
            <a:ln w="9525">
              <a:solidFill>
                <a:srgbClr val="92D05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sz="1100">
                <a:latin typeface="Cambria" panose="02040503050406030204" pitchFamily="18" charset="0"/>
                <a:ea typeface="PMingLiU" pitchFamily="18" charset="-120"/>
              </a:endParaRPr>
            </a:p>
          </p:txBody>
        </p:sp>
        <p:sp>
          <p:nvSpPr>
            <p:cNvPr id="41" name="Oval 17"/>
            <p:cNvSpPr>
              <a:spLocks noChangeArrowheads="1"/>
            </p:cNvSpPr>
            <p:nvPr/>
          </p:nvSpPr>
          <p:spPr bwMode="auto">
            <a:xfrm>
              <a:off x="7446321" y="4959536"/>
              <a:ext cx="99373" cy="84259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7566772" y="4636542"/>
              <a:ext cx="99373" cy="84259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43" name="Oval 19"/>
            <p:cNvSpPr>
              <a:spLocks noChangeArrowheads="1"/>
            </p:cNvSpPr>
            <p:nvPr/>
          </p:nvSpPr>
          <p:spPr bwMode="auto">
            <a:xfrm>
              <a:off x="7582832" y="5366790"/>
              <a:ext cx="99373" cy="84259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44" name="Oval 20"/>
            <p:cNvSpPr>
              <a:spLocks noChangeArrowheads="1"/>
            </p:cNvSpPr>
            <p:nvPr/>
          </p:nvSpPr>
          <p:spPr bwMode="auto">
            <a:xfrm>
              <a:off x="7574802" y="5767022"/>
              <a:ext cx="99373" cy="84259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45" name="Oval 21"/>
            <p:cNvSpPr>
              <a:spLocks noChangeArrowheads="1"/>
            </p:cNvSpPr>
            <p:nvPr/>
          </p:nvSpPr>
          <p:spPr bwMode="auto">
            <a:xfrm>
              <a:off x="7173297" y="3730753"/>
              <a:ext cx="819071" cy="2289047"/>
            </a:xfrm>
            <a:prstGeom prst="ellipse">
              <a:avLst/>
            </a:prstGeom>
            <a:solidFill>
              <a:srgbClr val="FF3300">
                <a:alpha val="32156"/>
              </a:srgbClr>
            </a:solidFill>
            <a:ln w="9525">
              <a:solidFill>
                <a:srgbClr val="92D05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  <p:sp>
          <p:nvSpPr>
            <p:cNvPr id="46" name="Text Box 22"/>
            <p:cNvSpPr txBox="1">
              <a:spLocks noChangeArrowheads="1"/>
            </p:cNvSpPr>
            <p:nvPr/>
          </p:nvSpPr>
          <p:spPr bwMode="auto">
            <a:xfrm>
              <a:off x="3200400" y="4367087"/>
              <a:ext cx="428437" cy="4945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TW" i="1" dirty="0">
                  <a:latin typeface="Cambria" panose="02040503050406030204" pitchFamily="18" charset="0"/>
                  <a:ea typeface="PMingLiU" pitchFamily="18" charset="-120"/>
                </a:rPr>
                <a:t>A</a:t>
              </a:r>
            </a:p>
          </p:txBody>
        </p:sp>
        <p:sp>
          <p:nvSpPr>
            <p:cNvPr id="47" name="Text Box 23"/>
            <p:cNvSpPr txBox="1">
              <a:spLocks noChangeArrowheads="1"/>
            </p:cNvSpPr>
            <p:nvPr/>
          </p:nvSpPr>
          <p:spPr bwMode="auto">
            <a:xfrm>
              <a:off x="8061629" y="4402195"/>
              <a:ext cx="430314" cy="4945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TW" i="1" dirty="0">
                  <a:solidFill>
                    <a:srgbClr val="66FF33"/>
                  </a:solidFill>
                  <a:latin typeface="Cambria" panose="02040503050406030204" pitchFamily="18" charset="0"/>
                  <a:ea typeface="PMingLiU" pitchFamily="18" charset="-120"/>
                </a:rPr>
                <a:t>B</a:t>
              </a:r>
            </a:p>
          </p:txBody>
        </p:sp>
        <p:sp>
          <p:nvSpPr>
            <p:cNvPr id="48" name="Text Box 22"/>
            <p:cNvSpPr txBox="1">
              <a:spLocks noChangeArrowheads="1"/>
            </p:cNvSpPr>
            <p:nvPr/>
          </p:nvSpPr>
          <p:spPr bwMode="auto">
            <a:xfrm>
              <a:off x="3851357" y="4186535"/>
              <a:ext cx="405908" cy="4945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TW" i="1" dirty="0" smtClean="0">
                  <a:latin typeface="Cambria" panose="02040503050406030204" pitchFamily="18" charset="0"/>
                  <a:ea typeface="PMingLiU" pitchFamily="18" charset="-120"/>
                </a:rPr>
                <a:t>a</a:t>
              </a:r>
              <a:endParaRPr lang="en-US" altLang="zh-TW" i="1" dirty="0">
                <a:latin typeface="Cambria" panose="02040503050406030204" pitchFamily="18" charset="0"/>
                <a:ea typeface="PMingLiU" pitchFamily="18" charset="-120"/>
              </a:endParaRPr>
            </a:p>
          </p:txBody>
        </p:sp>
        <p:sp>
          <p:nvSpPr>
            <p:cNvPr id="49" name="Text Box 22"/>
            <p:cNvSpPr txBox="1">
              <a:spLocks noChangeArrowheads="1"/>
            </p:cNvSpPr>
            <p:nvPr/>
          </p:nvSpPr>
          <p:spPr bwMode="auto">
            <a:xfrm>
              <a:off x="7425829" y="3810000"/>
              <a:ext cx="404029" cy="4945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TW" i="1" dirty="0" smtClean="0">
                  <a:latin typeface="Cambria" panose="02040503050406030204" pitchFamily="18" charset="0"/>
                  <a:ea typeface="PMingLiU" pitchFamily="18" charset="-120"/>
                </a:rPr>
                <a:t>b</a:t>
              </a:r>
              <a:endParaRPr lang="en-US" altLang="zh-TW" i="1" dirty="0">
                <a:latin typeface="Cambria" panose="02040503050406030204" pitchFamily="18" charset="0"/>
                <a:ea typeface="PMingLiU" pitchFamily="18" charset="-120"/>
              </a:endParaRPr>
            </a:p>
          </p:txBody>
        </p:sp>
        <p:sp>
          <p:nvSpPr>
            <p:cNvPr id="50" name="Oval 15"/>
            <p:cNvSpPr>
              <a:spLocks noChangeArrowheads="1"/>
            </p:cNvSpPr>
            <p:nvPr/>
          </p:nvSpPr>
          <p:spPr bwMode="auto">
            <a:xfrm>
              <a:off x="7520627" y="4335341"/>
              <a:ext cx="99373" cy="84259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sz="160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663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Range vs. Codomain - Example</a:t>
            </a:r>
          </a:p>
        </p:txBody>
      </p:sp>
      <p:sp>
        <p:nvSpPr>
          <p:cNvPr id="27443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60836"/>
            <a:ext cx="10363200" cy="4758963"/>
          </a:xfrm>
          <a:ln/>
        </p:spPr>
        <p:txBody>
          <a:bodyPr>
            <a:noAutofit/>
          </a:bodyPr>
          <a:lstStyle/>
          <a:p>
            <a:r>
              <a:rPr lang="en-US" altLang="ko-KR" sz="3200" dirty="0">
                <a:ea typeface="Gulim" pitchFamily="34" charset="-127"/>
              </a:rPr>
              <a:t>Suppose that: “</a:t>
            </a:r>
            <a:r>
              <a:rPr lang="en-US" altLang="ko-KR" sz="3200" i="1" dirty="0">
                <a:ea typeface="Gulim" pitchFamily="34" charset="-127"/>
              </a:rPr>
              <a:t>f is a function mapping students in this class to the set of grades </a:t>
            </a:r>
            <a:r>
              <a:rPr lang="en-US" altLang="ko-KR" sz="3200" dirty="0" smtClean="0">
                <a:ea typeface="Gulim" pitchFamily="34" charset="-127"/>
              </a:rPr>
              <a:t>{A+, A, B+, B, C+, C, D+, D, F, DN}”</a:t>
            </a:r>
            <a:endParaRPr lang="en-US" altLang="ko-KR" sz="3200" dirty="0">
              <a:ea typeface="Gulim" pitchFamily="34" charset="-127"/>
            </a:endParaRPr>
          </a:p>
          <a:p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</a:rPr>
              <a:t>At this </a:t>
            </a: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</a:rPr>
              <a:t>point, you 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</a:rPr>
              <a:t>know </a:t>
            </a:r>
            <a:r>
              <a:rPr lang="en-US" altLang="ko-KR" sz="3200" i="1" dirty="0">
                <a:solidFill>
                  <a:schemeClr val="tx1"/>
                </a:solidFill>
                <a:ea typeface="Gulim" pitchFamily="34" charset="-127"/>
              </a:rPr>
              <a:t>f’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</a:rPr>
              <a:t>s codomain is: </a:t>
            </a:r>
            <a:endParaRPr lang="en-US" altLang="ko-KR" sz="3200" dirty="0" smtClean="0">
              <a:solidFill>
                <a:schemeClr val="tx1"/>
              </a:solidFill>
              <a:ea typeface="Gulim" pitchFamily="34" charset="-127"/>
            </a:endParaRPr>
          </a:p>
          <a:p>
            <a:pPr marL="0" indent="0">
              <a:buNone/>
            </a:pP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</a:rPr>
              <a:t>	_______________________________</a:t>
            </a:r>
            <a:endParaRPr lang="en-US" altLang="ko-KR" sz="3200" dirty="0">
              <a:solidFill>
                <a:schemeClr val="tx1"/>
              </a:solidFill>
              <a:ea typeface="Gulim" pitchFamily="34" charset="-127"/>
            </a:endParaRPr>
          </a:p>
          <a:p>
            <a:pPr marL="0" indent="0">
              <a:buNone/>
            </a:pP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</a:rPr>
              <a:t>and 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</a:rPr>
              <a:t>its range is </a:t>
            </a: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</a:rPr>
              <a:t>   ___________</a:t>
            </a:r>
            <a:endParaRPr lang="en-US" altLang="ko-KR" sz="3200" dirty="0">
              <a:solidFill>
                <a:schemeClr val="tx1"/>
              </a:solidFill>
              <a:ea typeface="Gulim" pitchFamily="34" charset="-127"/>
            </a:endParaRPr>
          </a:p>
          <a:p>
            <a:r>
              <a:rPr lang="en-US" altLang="ko-KR" sz="3200" dirty="0">
                <a:ea typeface="Gulim" pitchFamily="34" charset="-127"/>
              </a:rPr>
              <a:t>Suppose the grades turn out all </a:t>
            </a:r>
            <a:r>
              <a:rPr lang="en-US" altLang="ko-KR" sz="3200" dirty="0" smtClean="0">
                <a:ea typeface="Gulim" pitchFamily="34" charset="-127"/>
              </a:rPr>
              <a:t>A+’s </a:t>
            </a:r>
            <a:r>
              <a:rPr lang="en-US" altLang="ko-KR" sz="3200" dirty="0">
                <a:ea typeface="Gulim" pitchFamily="34" charset="-127"/>
              </a:rPr>
              <a:t>and </a:t>
            </a:r>
            <a:r>
              <a:rPr lang="en-US" altLang="ko-KR" sz="3200" dirty="0" smtClean="0">
                <a:ea typeface="Gulim" pitchFamily="34" charset="-127"/>
              </a:rPr>
              <a:t>B+’s</a:t>
            </a:r>
            <a:r>
              <a:rPr lang="en-US" altLang="ko-KR" sz="3200" dirty="0">
                <a:ea typeface="Gulim" pitchFamily="34" charset="-127"/>
              </a:rPr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</a:rPr>
              <a:t>Then the range of </a:t>
            </a:r>
            <a:r>
              <a:rPr lang="en-US" altLang="ko-KR" sz="3200" i="1" dirty="0">
                <a:solidFill>
                  <a:schemeClr val="tx1"/>
                </a:solidFill>
                <a:ea typeface="Gulim" pitchFamily="34" charset="-127"/>
              </a:rPr>
              <a:t>f 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</a:rPr>
              <a:t>is </a:t>
            </a: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</a:rPr>
              <a:t>_________,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</a:rPr>
              <a:t>but 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</a:rPr>
              <a:t>its codomain </a:t>
            </a: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</a:rPr>
              <a:t>is  __________________________________________</a:t>
            </a:r>
            <a:endParaRPr lang="en-US" altLang="ko-KR" sz="3200" dirty="0">
              <a:solidFill>
                <a:schemeClr val="tx1"/>
              </a:solidFill>
              <a:ea typeface="Gulim" pitchFamily="34" charset="-127"/>
            </a:endParaRPr>
          </a:p>
        </p:txBody>
      </p:sp>
      <p:sp>
        <p:nvSpPr>
          <p:cNvPr id="274436" name="Text Box 4"/>
          <p:cNvSpPr txBox="1">
            <a:spLocks noChangeArrowheads="1"/>
          </p:cNvSpPr>
          <p:nvPr/>
        </p:nvSpPr>
        <p:spPr bwMode="auto">
          <a:xfrm>
            <a:off x="1834574" y="2753380"/>
            <a:ext cx="50234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800" dirty="0">
                <a:solidFill>
                  <a:srgbClr val="66FF33"/>
                </a:solidFill>
                <a:latin typeface="Cambria" panose="02040503050406030204" pitchFamily="18" charset="0"/>
                <a:ea typeface="Gulim" pitchFamily="34" charset="-127"/>
              </a:rPr>
              <a:t>{A+, A, B+, B, C+, C, D+, D, </a:t>
            </a:r>
            <a:r>
              <a:rPr lang="en-US" altLang="ko-KR" sz="2800" dirty="0" smtClean="0">
                <a:solidFill>
                  <a:srgbClr val="66FF33"/>
                </a:solidFill>
                <a:latin typeface="Cambria" panose="02040503050406030204" pitchFamily="18" charset="0"/>
                <a:ea typeface="Gulim" pitchFamily="34" charset="-127"/>
              </a:rPr>
              <a:t>F, DN}</a:t>
            </a:r>
            <a:endParaRPr lang="en-US" altLang="en-US" sz="2000" dirty="0">
              <a:solidFill>
                <a:srgbClr val="66FF33"/>
              </a:solidFill>
              <a:latin typeface="Cambria" panose="02040503050406030204" pitchFamily="18" charset="0"/>
            </a:endParaRPr>
          </a:p>
        </p:txBody>
      </p:sp>
      <p:sp>
        <p:nvSpPr>
          <p:cNvPr id="274437" name="Text Box 5"/>
          <p:cNvSpPr txBox="1">
            <a:spLocks noChangeArrowheads="1"/>
          </p:cNvSpPr>
          <p:nvPr/>
        </p:nvSpPr>
        <p:spPr bwMode="auto">
          <a:xfrm>
            <a:off x="3945057" y="3340340"/>
            <a:ext cx="196361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unknown!</a:t>
            </a:r>
            <a:endParaRPr lang="en-US" altLang="en-US" dirty="0">
              <a:solidFill>
                <a:srgbClr val="66FF33"/>
              </a:solidFill>
              <a:latin typeface="Cambria" panose="02040503050406030204" pitchFamily="18" charset="0"/>
            </a:endParaRPr>
          </a:p>
        </p:txBody>
      </p:sp>
      <p:sp>
        <p:nvSpPr>
          <p:cNvPr id="274438" name="Text Box 6"/>
          <p:cNvSpPr txBox="1">
            <a:spLocks noChangeArrowheads="1"/>
          </p:cNvSpPr>
          <p:nvPr/>
        </p:nvSpPr>
        <p:spPr bwMode="auto">
          <a:xfrm>
            <a:off x="4724400" y="4387681"/>
            <a:ext cx="16401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{</a:t>
            </a:r>
            <a:r>
              <a:rPr lang="en-US" altLang="en-US" sz="32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A+, B+}</a:t>
            </a:r>
            <a:endParaRPr lang="en-US" altLang="en-US" dirty="0">
              <a:solidFill>
                <a:srgbClr val="66FF33"/>
              </a:solidFill>
              <a:latin typeface="Cambria" panose="02040503050406030204" pitchFamily="18" charset="0"/>
            </a:endParaRPr>
          </a:p>
        </p:txBody>
      </p:sp>
      <p:sp>
        <p:nvSpPr>
          <p:cNvPr id="274439" name="Text Box 7"/>
          <p:cNvSpPr txBox="1">
            <a:spLocks noChangeArrowheads="1"/>
          </p:cNvSpPr>
          <p:nvPr/>
        </p:nvSpPr>
        <p:spPr bwMode="auto">
          <a:xfrm>
            <a:off x="4495800" y="5063716"/>
            <a:ext cx="646606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still </a:t>
            </a:r>
            <a:r>
              <a:rPr lang="en-US" altLang="ko-KR" sz="3200" dirty="0">
                <a:solidFill>
                  <a:srgbClr val="66FF33"/>
                </a:solidFill>
                <a:latin typeface="Cambria" panose="02040503050406030204" pitchFamily="18" charset="0"/>
                <a:ea typeface="Gulim" pitchFamily="34" charset="-127"/>
              </a:rPr>
              <a:t>{A+, A, B+, B, C+, C, D+, D, </a:t>
            </a:r>
            <a:r>
              <a:rPr lang="en-US" altLang="ko-KR" sz="3200" dirty="0" smtClean="0">
                <a:solidFill>
                  <a:srgbClr val="66FF33"/>
                </a:solidFill>
                <a:latin typeface="Cambria" panose="02040503050406030204" pitchFamily="18" charset="0"/>
                <a:ea typeface="Gulim" pitchFamily="34" charset="-127"/>
              </a:rPr>
              <a:t>F, DN}</a:t>
            </a:r>
            <a:endParaRPr lang="en-US" altLang="en-US" dirty="0">
              <a:solidFill>
                <a:srgbClr val="66FF33"/>
              </a:solidFill>
              <a:latin typeface="Cambria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8283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4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4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4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4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4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4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6" grpId="0" autoUpdateAnimBg="0"/>
      <p:bldP spid="274437" grpId="0" autoUpdateAnimBg="0"/>
      <p:bldP spid="274438" grpId="0" autoUpdateAnimBg="0"/>
      <p:bldP spid="27443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Function Addition/Multiplication</a:t>
            </a:r>
          </a:p>
        </p:txBody>
      </p:sp>
      <p:sp>
        <p:nvSpPr>
          <p:cNvPr id="277507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r>
              <a:rPr lang="en-US" altLang="ko-KR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We can add and multiply </a:t>
            </a:r>
            <a:r>
              <a:rPr lang="en-US" altLang="ko-KR" i="1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functions</a:t>
            </a:r>
            <a:r>
              <a:rPr lang="en-US" altLang="ko-KR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 </a:t>
            </a:r>
          </a:p>
          <a:p>
            <a:endParaRPr lang="en-US" altLang="ko-KR" sz="1800" i="1" dirty="0">
              <a:ea typeface="Gulim" pitchFamily="34" charset="-127"/>
              <a:sym typeface="Symbol" pitchFamily="18" charset="2"/>
            </a:endParaRPr>
          </a:p>
          <a:p>
            <a:pPr>
              <a:buFontTx/>
              <a:buNone/>
            </a:pP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 f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, 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g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: </a:t>
            </a:r>
            <a:r>
              <a:rPr lang="en-US" altLang="ko-KR" b="1" dirty="0" smtClean="0">
                <a:ea typeface="Gulim" pitchFamily="34" charset="-127"/>
                <a:sym typeface="Symbol" pitchFamily="18" charset="2"/>
              </a:rPr>
              <a:t>R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 </a:t>
            </a:r>
            <a:r>
              <a:rPr lang="en-US" altLang="ko-KR" b="1" dirty="0" smtClean="0">
                <a:ea typeface="Gulim" pitchFamily="34" charset="-127"/>
                <a:sym typeface="Symbol" pitchFamily="18" charset="2"/>
              </a:rPr>
              <a:t>R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:</a:t>
            </a:r>
          </a:p>
          <a:p>
            <a:pPr marL="457189" lvl="1" indent="0">
              <a:buNone/>
            </a:pP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f 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 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g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): </a:t>
            </a:r>
            <a:r>
              <a:rPr lang="en-US" altLang="ko-KR" b="1" dirty="0" smtClean="0">
                <a:ea typeface="Gulim" pitchFamily="34" charset="-127"/>
                <a:sym typeface="Symbol" pitchFamily="18" charset="2"/>
              </a:rPr>
              <a:t>R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 </a:t>
            </a:r>
            <a:r>
              <a:rPr lang="en-US" altLang="ko-KR" b="1" dirty="0" smtClean="0">
                <a:ea typeface="Gulim" pitchFamily="34" charset="-127"/>
                <a:sym typeface="Symbol" pitchFamily="18" charset="2"/>
              </a:rPr>
              <a:t>R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, where 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f 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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 g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)(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) = 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f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)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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g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)</a:t>
            </a:r>
          </a:p>
          <a:p>
            <a:pPr marL="457189" lvl="1" indent="0">
              <a:buNone/>
            </a:pPr>
            <a:endParaRPr lang="en-US" altLang="ko-KR" dirty="0">
              <a:ea typeface="Gulim" pitchFamily="34" charset="-127"/>
              <a:sym typeface="Symbol" pitchFamily="18" charset="2"/>
            </a:endParaRPr>
          </a:p>
          <a:p>
            <a:pPr marL="457189" lvl="1" indent="0">
              <a:buNone/>
            </a:pPr>
            <a:r>
              <a:rPr lang="en-US" altLang="ko-KR" dirty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f 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× 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g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): </a:t>
            </a:r>
            <a:r>
              <a:rPr lang="en-US" altLang="ko-KR" b="1" dirty="0" smtClean="0">
                <a:ea typeface="Gulim" pitchFamily="34" charset="-127"/>
                <a:sym typeface="Symbol" pitchFamily="18" charset="2"/>
              </a:rPr>
              <a:t>R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 </a:t>
            </a:r>
            <a:r>
              <a:rPr lang="en-US" altLang="ko-KR" b="1" dirty="0" smtClean="0">
                <a:ea typeface="Gulim" pitchFamily="34" charset="-127"/>
                <a:sym typeface="Symbol" pitchFamily="18" charset="2"/>
              </a:rPr>
              <a:t>R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, where 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f 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× 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g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)(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) = 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f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)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×</a:t>
            </a:r>
            <a:r>
              <a:rPr lang="en-US" altLang="ko-KR" i="1" dirty="0"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g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i="1" dirty="0" smtClean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293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Images of Sets under Functions</a:t>
            </a:r>
          </a:p>
        </p:txBody>
      </p:sp>
      <p:sp>
        <p:nvSpPr>
          <p:cNvPr id="27955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</a:rPr>
              <a:t>Given </a:t>
            </a:r>
            <a:r>
              <a:rPr lang="en-US" altLang="ko-KR" sz="3200" i="1" dirty="0" smtClean="0">
                <a:solidFill>
                  <a:schemeClr val="tx1"/>
                </a:solidFill>
                <a:ea typeface="Gulim" pitchFamily="34" charset="-127"/>
              </a:rPr>
              <a:t>f</a:t>
            </a: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</a:rPr>
              <a:t>: </a:t>
            </a:r>
            <a:r>
              <a:rPr lang="en-US" altLang="ko-KR" sz="3200" i="1" dirty="0" smtClean="0">
                <a:solidFill>
                  <a:schemeClr val="tx1"/>
                </a:solidFill>
                <a:ea typeface="Gulim" pitchFamily="34" charset="-127"/>
              </a:rPr>
              <a:t>A </a:t>
            </a: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 </a:t>
            </a:r>
            <a:r>
              <a:rPr lang="en-US" altLang="ko-KR" sz="3200" i="1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B</a:t>
            </a: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, and </a:t>
            </a:r>
            <a:r>
              <a:rPr lang="en-US" altLang="ko-KR" sz="3200" i="1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S </a:t>
            </a: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 </a:t>
            </a:r>
            <a:r>
              <a:rPr lang="en-US" altLang="ko-KR" sz="3200" i="1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, </a:t>
            </a:r>
            <a:endParaRPr lang="en-US" altLang="ko-KR" sz="3200" dirty="0">
              <a:solidFill>
                <a:schemeClr val="tx1"/>
              </a:solidFill>
              <a:ea typeface="Gulim" pitchFamily="34" charset="-127"/>
              <a:sym typeface="Symbol" pitchFamily="18" charset="2"/>
            </a:endParaRPr>
          </a:p>
          <a:p>
            <a:r>
              <a:rPr lang="en-US" altLang="ko-KR" sz="3200" dirty="0">
                <a:ea typeface="Gulim" pitchFamily="34" charset="-127"/>
                <a:sym typeface="Symbol" pitchFamily="18" charset="2"/>
              </a:rPr>
              <a:t>The 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image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 of 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S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 under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f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 is 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simply the 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set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 of all images (under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f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) 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of the elements of 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S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.</a:t>
            </a:r>
            <a:br>
              <a:rPr lang="en-US" altLang="ko-KR" sz="3200" dirty="0">
                <a:ea typeface="Gulim" pitchFamily="34" charset="-127"/>
                <a:sym typeface="Symbol" pitchFamily="18" charset="2"/>
              </a:rPr>
            </a:br>
            <a:r>
              <a:rPr lang="en-US" altLang="ko-KR" sz="3200" i="1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f</a:t>
            </a: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sz="3200" i="1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S</a:t>
            </a: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) 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: 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{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b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 | 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s 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 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S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: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f 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s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) = 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b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}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/>
            </a:r>
            <a:br>
              <a:rPr lang="en-US" altLang="ko-KR" sz="32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</a:b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 : 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{</a:t>
            </a:r>
            <a:r>
              <a:rPr lang="en-US" altLang="ko-KR" sz="3200" i="1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f 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sz="3200" i="1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s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) | </a:t>
            </a:r>
            <a:r>
              <a:rPr lang="en-US" altLang="ko-KR" sz="3200" i="1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s </a:t>
            </a:r>
            <a:r>
              <a:rPr lang="en-US" altLang="ko-KR" sz="3200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 </a:t>
            </a:r>
            <a:r>
              <a:rPr lang="en-US" altLang="ko-KR" sz="3200" i="1" dirty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S</a:t>
            </a:r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}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. (shorthand)</a:t>
            </a:r>
          </a:p>
          <a:p>
            <a:r>
              <a:rPr lang="en-US" altLang="ko-KR" sz="3200" dirty="0" smtClean="0">
                <a:solidFill>
                  <a:schemeClr val="tx1"/>
                </a:solidFill>
                <a:ea typeface="Gulim" pitchFamily="34" charset="-127"/>
                <a:sym typeface="Symbol" pitchFamily="18" charset="2"/>
              </a:rPr>
              <a:t>Example: </a:t>
            </a:r>
            <a:r>
              <a:rPr lang="en-US" sz="3200" dirty="0">
                <a:solidFill>
                  <a:schemeClr val="tx1"/>
                </a:solidFill>
              </a:rPr>
              <a:t>Let </a:t>
            </a:r>
            <a:r>
              <a:rPr lang="en-US" sz="3200" i="1" dirty="0">
                <a:solidFill>
                  <a:schemeClr val="tx1"/>
                </a:solidFill>
              </a:rPr>
              <a:t>A </a:t>
            </a:r>
            <a:r>
              <a:rPr lang="en-US" sz="3200" dirty="0">
                <a:solidFill>
                  <a:schemeClr val="tx1"/>
                </a:solidFill>
              </a:rPr>
              <a:t>= {</a:t>
            </a:r>
            <a:r>
              <a:rPr lang="en-US" sz="3200" i="1" dirty="0">
                <a:solidFill>
                  <a:schemeClr val="tx1"/>
                </a:solidFill>
              </a:rPr>
              <a:t>a, b, c, d, e</a:t>
            </a:r>
            <a:r>
              <a:rPr lang="en-US" sz="3200" dirty="0">
                <a:solidFill>
                  <a:schemeClr val="tx1"/>
                </a:solidFill>
              </a:rPr>
              <a:t>} and </a:t>
            </a:r>
            <a:r>
              <a:rPr lang="en-US" sz="3200" i="1" dirty="0">
                <a:solidFill>
                  <a:schemeClr val="tx1"/>
                </a:solidFill>
              </a:rPr>
              <a:t>B </a:t>
            </a:r>
            <a:r>
              <a:rPr lang="en-US" sz="3200" dirty="0">
                <a:solidFill>
                  <a:schemeClr val="tx1"/>
                </a:solidFill>
              </a:rPr>
              <a:t>= {1</a:t>
            </a:r>
            <a:r>
              <a:rPr lang="en-US" sz="3200" i="1" dirty="0">
                <a:solidFill>
                  <a:schemeClr val="tx1"/>
                </a:solidFill>
              </a:rPr>
              <a:t>, </a:t>
            </a:r>
            <a:r>
              <a:rPr lang="en-US" sz="3200" dirty="0">
                <a:solidFill>
                  <a:schemeClr val="tx1"/>
                </a:solidFill>
              </a:rPr>
              <a:t>2</a:t>
            </a:r>
            <a:r>
              <a:rPr lang="en-US" sz="3200" i="1" dirty="0">
                <a:solidFill>
                  <a:schemeClr val="tx1"/>
                </a:solidFill>
              </a:rPr>
              <a:t>, </a:t>
            </a:r>
            <a:r>
              <a:rPr lang="en-US" sz="3200" dirty="0">
                <a:solidFill>
                  <a:schemeClr val="tx1"/>
                </a:solidFill>
              </a:rPr>
              <a:t>3</a:t>
            </a:r>
            <a:r>
              <a:rPr lang="en-US" sz="3200" i="1" dirty="0">
                <a:solidFill>
                  <a:schemeClr val="tx1"/>
                </a:solidFill>
              </a:rPr>
              <a:t>, </a:t>
            </a:r>
            <a:r>
              <a:rPr lang="en-US" sz="3200" dirty="0">
                <a:solidFill>
                  <a:schemeClr val="tx1"/>
                </a:solidFill>
              </a:rPr>
              <a:t>4} with </a:t>
            </a: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i="1" dirty="0" smtClean="0">
                <a:solidFill>
                  <a:schemeClr val="tx1"/>
                </a:solidFill>
              </a:rPr>
              <a:t>f 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a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= 2, </a:t>
            </a:r>
            <a:r>
              <a:rPr lang="en-US" sz="3200" i="1" dirty="0" smtClean="0">
                <a:solidFill>
                  <a:schemeClr val="tx1"/>
                </a:solidFill>
              </a:rPr>
              <a:t>f 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b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= 1, </a:t>
            </a:r>
            <a:r>
              <a:rPr lang="en-US" sz="3200" i="1" dirty="0">
                <a:solidFill>
                  <a:schemeClr val="tx1"/>
                </a:solidFill>
              </a:rPr>
              <a:t>f 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c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= 4, </a:t>
            </a:r>
            <a:r>
              <a:rPr lang="en-US" sz="3200" i="1" dirty="0">
                <a:solidFill>
                  <a:schemeClr val="tx1"/>
                </a:solidFill>
              </a:rPr>
              <a:t>f 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d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= 1, </a:t>
            </a:r>
            <a:r>
              <a:rPr lang="en-US" sz="3200" dirty="0" smtClean="0">
                <a:solidFill>
                  <a:schemeClr val="tx1"/>
                </a:solidFill>
              </a:rPr>
              <a:t>and </a:t>
            </a:r>
            <a:r>
              <a:rPr lang="en-US" sz="3200" i="1" dirty="0" smtClean="0">
                <a:solidFill>
                  <a:schemeClr val="tx1"/>
                </a:solidFill>
              </a:rPr>
              <a:t>f 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e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= </a:t>
            </a:r>
            <a:r>
              <a:rPr lang="en-US" sz="3200" dirty="0" smtClean="0">
                <a:solidFill>
                  <a:schemeClr val="tx1"/>
                </a:solidFill>
              </a:rPr>
              <a:t>1. 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What is the image of the subset </a:t>
            </a:r>
            <a:r>
              <a:rPr lang="en-US" sz="3200" i="1" dirty="0">
                <a:solidFill>
                  <a:schemeClr val="tx1"/>
                </a:solidFill>
              </a:rPr>
              <a:t>S </a:t>
            </a:r>
            <a:r>
              <a:rPr lang="en-US" sz="3200" dirty="0">
                <a:solidFill>
                  <a:schemeClr val="tx1"/>
                </a:solidFill>
              </a:rPr>
              <a:t>= {</a:t>
            </a:r>
            <a:r>
              <a:rPr lang="en-US" sz="3200" i="1" dirty="0">
                <a:solidFill>
                  <a:schemeClr val="tx1"/>
                </a:solidFill>
              </a:rPr>
              <a:t>b, c, d</a:t>
            </a:r>
            <a:r>
              <a:rPr lang="en-US" sz="3200" dirty="0">
                <a:solidFill>
                  <a:schemeClr val="tx1"/>
                </a:solidFill>
              </a:rPr>
              <a:t>} </a:t>
            </a: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 smtClean="0"/>
              <a:t>Solution: It is the </a:t>
            </a:r>
            <a:r>
              <a:rPr lang="en-US" sz="3200" dirty="0"/>
              <a:t>set </a:t>
            </a:r>
            <a:r>
              <a:rPr lang="en-US" sz="3200" i="1" dirty="0"/>
              <a:t>f </a:t>
            </a:r>
            <a:r>
              <a:rPr lang="en-US" sz="3200" dirty="0"/>
              <a:t>(</a:t>
            </a:r>
            <a:r>
              <a:rPr lang="en-US" sz="3200" i="1" dirty="0"/>
              <a:t>S</a:t>
            </a:r>
            <a:r>
              <a:rPr lang="en-US" sz="3200" dirty="0"/>
              <a:t>)</a:t>
            </a:r>
            <a:r>
              <a:rPr lang="en-US" sz="3200" i="1" dirty="0"/>
              <a:t> </a:t>
            </a:r>
            <a:r>
              <a:rPr lang="en-US" sz="3200" dirty="0"/>
              <a:t>= {1</a:t>
            </a:r>
            <a:r>
              <a:rPr lang="en-US" sz="3200" i="1" dirty="0"/>
              <a:t>, </a:t>
            </a:r>
            <a:r>
              <a:rPr lang="en-US" sz="3200" dirty="0"/>
              <a:t>4</a:t>
            </a:r>
            <a:r>
              <a:rPr lang="en-US" sz="3200" dirty="0" smtClean="0"/>
              <a:t>}</a:t>
            </a:r>
            <a:endParaRPr lang="en-US" altLang="ko-KR" sz="3200" dirty="0">
              <a:ea typeface="Gulim" pitchFamily="34" charset="-127"/>
              <a:sym typeface="Symbol" pitchFamily="18" charset="2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094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One-to-One Functions</a:t>
            </a:r>
          </a:p>
        </p:txBody>
      </p:sp>
      <p:sp>
        <p:nvSpPr>
          <p:cNvPr id="28057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371600"/>
            <a:ext cx="9144000" cy="4267200"/>
          </a:xfrm>
          <a:ln/>
        </p:spPr>
        <p:txBody>
          <a:bodyPr>
            <a:normAutofit fontScale="92500"/>
          </a:bodyPr>
          <a:lstStyle/>
          <a:p>
            <a:r>
              <a:rPr lang="en-US" altLang="ko-KR" dirty="0">
                <a:solidFill>
                  <a:schemeClr val="tx1"/>
                </a:solidFill>
                <a:ea typeface="Gulim" pitchFamily="34" charset="-127"/>
              </a:rPr>
              <a:t>A function is </a:t>
            </a:r>
            <a:r>
              <a:rPr lang="en-US" altLang="ko-KR" i="1" dirty="0">
                <a:solidFill>
                  <a:schemeClr val="tx1"/>
                </a:solidFill>
                <a:ea typeface="Gulim" pitchFamily="34" charset="-127"/>
              </a:rPr>
              <a:t>one-to-one </a:t>
            </a:r>
            <a:r>
              <a:rPr lang="en-US" altLang="ko-KR" dirty="0">
                <a:solidFill>
                  <a:schemeClr val="tx1"/>
                </a:solidFill>
                <a:ea typeface="Gulim" pitchFamily="34" charset="-127"/>
              </a:rPr>
              <a:t>(1-1</a:t>
            </a:r>
            <a:r>
              <a:rPr lang="en-US" altLang="ko-KR" dirty="0" smtClean="0">
                <a:solidFill>
                  <a:schemeClr val="tx1"/>
                </a:solidFill>
                <a:ea typeface="Gulim" pitchFamily="34" charset="-127"/>
              </a:rPr>
              <a:t>), or </a:t>
            </a:r>
            <a:r>
              <a:rPr lang="en-US" altLang="ko-KR" i="1" dirty="0" smtClean="0">
                <a:solidFill>
                  <a:schemeClr val="tx1"/>
                </a:solidFill>
                <a:ea typeface="Gulim" pitchFamily="34" charset="-127"/>
              </a:rPr>
              <a:t>injective</a:t>
            </a:r>
            <a:r>
              <a:rPr lang="en-US" altLang="ko-KR" dirty="0" smtClean="0">
                <a:solidFill>
                  <a:schemeClr val="tx1"/>
                </a:solidFill>
                <a:ea typeface="Gulim" pitchFamily="34" charset="-127"/>
              </a:rPr>
              <a:t>, or </a:t>
            </a:r>
            <a:r>
              <a:rPr lang="en-US" altLang="ko-KR" i="1" dirty="0">
                <a:solidFill>
                  <a:schemeClr val="tx1"/>
                </a:solidFill>
                <a:ea typeface="Gulim" pitchFamily="34" charset="-127"/>
              </a:rPr>
              <a:t>an </a:t>
            </a:r>
            <a:r>
              <a:rPr lang="en-US" altLang="ko-KR" i="1" dirty="0" smtClean="0">
                <a:solidFill>
                  <a:schemeClr val="tx1"/>
                </a:solidFill>
                <a:ea typeface="Gulim" pitchFamily="34" charset="-127"/>
              </a:rPr>
              <a:t>injection</a:t>
            </a:r>
            <a:r>
              <a:rPr lang="en-US" altLang="ko-KR" dirty="0" smtClean="0">
                <a:solidFill>
                  <a:schemeClr val="tx1"/>
                </a:solidFill>
                <a:ea typeface="Gulim" pitchFamily="34" charset="-127"/>
              </a:rPr>
              <a:t>, </a:t>
            </a:r>
            <a:r>
              <a:rPr lang="en-US" altLang="ko-KR" dirty="0" err="1" smtClean="0">
                <a:solidFill>
                  <a:schemeClr val="tx1"/>
                </a:solidFill>
                <a:ea typeface="Gulim" pitchFamily="34" charset="-127"/>
              </a:rPr>
              <a:t>iff</a:t>
            </a:r>
            <a:r>
              <a:rPr lang="en-US" altLang="ko-KR" dirty="0" smtClean="0">
                <a:solidFill>
                  <a:schemeClr val="tx1"/>
                </a:solidFill>
                <a:ea typeface="Gulim" pitchFamily="34" charset="-127"/>
              </a:rPr>
              <a:t> </a:t>
            </a:r>
            <a:r>
              <a:rPr lang="en-US" altLang="ko-KR" dirty="0">
                <a:solidFill>
                  <a:schemeClr val="tx1"/>
                </a:solidFill>
                <a:ea typeface="Gulim" pitchFamily="34" charset="-127"/>
              </a:rPr>
              <a:t>every element of its range has </a:t>
            </a:r>
            <a:r>
              <a:rPr lang="en-US" altLang="ko-KR" b="1" dirty="0">
                <a:solidFill>
                  <a:schemeClr val="tx1"/>
                </a:solidFill>
                <a:ea typeface="Gulim" pitchFamily="34" charset="-127"/>
              </a:rPr>
              <a:t>only one</a:t>
            </a:r>
            <a:r>
              <a:rPr lang="en-US" altLang="ko-KR" dirty="0">
                <a:solidFill>
                  <a:schemeClr val="tx1"/>
                </a:solidFill>
                <a:ea typeface="Gulim" pitchFamily="34" charset="-127"/>
              </a:rPr>
              <a:t> pre-image. </a:t>
            </a:r>
          </a:p>
          <a:p>
            <a:r>
              <a:rPr lang="en-US" altLang="ko-KR" dirty="0">
                <a:ea typeface="Gulim" pitchFamily="34" charset="-127"/>
                <a:sym typeface="Symbol" pitchFamily="18" charset="2"/>
              </a:rPr>
              <a:t>Only </a:t>
            </a:r>
            <a:r>
              <a:rPr lang="en-US" altLang="ko-KR" u="sng" dirty="0">
                <a:effectLst/>
                <a:ea typeface="Gulim" pitchFamily="34" charset="-127"/>
                <a:sym typeface="Symbol" pitchFamily="18" charset="2"/>
              </a:rPr>
              <a:t>one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 element of the domain is mapped </a:t>
            </a:r>
            <a:r>
              <a:rPr lang="en-US" altLang="ko-KR" u="sng" dirty="0">
                <a:ea typeface="Gulim" pitchFamily="34" charset="-127"/>
                <a:sym typeface="Symbol" pitchFamily="18" charset="2"/>
              </a:rPr>
              <a:t>to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 any given </a:t>
            </a:r>
            <a:r>
              <a:rPr lang="en-US" altLang="ko-KR" u="sng" dirty="0">
                <a:ea typeface="Gulim" pitchFamily="34" charset="-127"/>
                <a:sym typeface="Symbol" pitchFamily="18" charset="2"/>
              </a:rPr>
              <a:t>one</a:t>
            </a:r>
            <a:r>
              <a:rPr lang="en-US" altLang="ko-KR" dirty="0">
                <a:ea typeface="Gulim" pitchFamily="34" charset="-127"/>
                <a:sym typeface="Symbol" pitchFamily="18" charset="2"/>
              </a:rPr>
              <a:t> element of the range.</a:t>
            </a:r>
          </a:p>
          <a:p>
            <a:pPr lvl="1"/>
            <a:r>
              <a:rPr lang="en-US" altLang="ko-KR" dirty="0">
                <a:ea typeface="Gulim" pitchFamily="34" charset="-127"/>
                <a:sym typeface="Symbol" pitchFamily="18" charset="2"/>
              </a:rPr>
              <a:t>Domain &amp; range have same cardinality. What about codomain?</a:t>
            </a:r>
            <a:endParaRPr lang="en-US" altLang="ko-KR" sz="3200" i="1" dirty="0">
              <a:ea typeface="Gulim" pitchFamily="34" charset="-127"/>
              <a:sym typeface="Symbol" pitchFamily="18" charset="2"/>
            </a:endParaRPr>
          </a:p>
        </p:txBody>
      </p:sp>
      <p:sp>
        <p:nvSpPr>
          <p:cNvPr id="280580" name="WordArt 4"/>
          <p:cNvSpPr>
            <a:spLocks noChangeArrowheads="1" noChangeShapeType="1" noTextEdit="1"/>
          </p:cNvSpPr>
          <p:nvPr/>
        </p:nvSpPr>
        <p:spPr bwMode="auto">
          <a:xfrm>
            <a:off x="6553200" y="4953000"/>
            <a:ext cx="3886200" cy="685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/>
          <a:lstStyle/>
          <a:p>
            <a:pPr algn="ctr"/>
            <a:r>
              <a:rPr lang="en-US" sz="3200" kern="10" dirty="0">
                <a:solidFill>
                  <a:srgbClr val="66FF33"/>
                </a:solidFill>
                <a:latin typeface="Times New Roman"/>
                <a:cs typeface="Times New Roman"/>
              </a:rPr>
              <a:t>May Be Larger</a:t>
            </a:r>
          </a:p>
          <a:p>
            <a:pPr algn="ctr"/>
            <a:endParaRPr lang="en-US" sz="3200" kern="10" dirty="0">
              <a:solidFill>
                <a:srgbClr val="66FF33"/>
              </a:solidFill>
              <a:latin typeface="Times New Roman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841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0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0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39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ko-KR" dirty="0">
                <a:ea typeface="Gulim" pitchFamily="34" charset="-127"/>
              </a:rPr>
              <a:t>One-to-One </a:t>
            </a:r>
            <a:r>
              <a:rPr lang="en-US" altLang="ko-KR" dirty="0" smtClean="0">
                <a:ea typeface="Gulim" pitchFamily="34" charset="-127"/>
              </a:rPr>
              <a:t>Functions</a:t>
            </a:r>
            <a:endParaRPr lang="en-US" altLang="ko-KR" dirty="0">
              <a:ea typeface="Gulim" pitchFamily="34" charset="-127"/>
            </a:endParaRPr>
          </a:p>
        </p:txBody>
      </p:sp>
      <p:sp>
        <p:nvSpPr>
          <p:cNvPr id="827395" name="Rectangle 3"/>
          <p:cNvSpPr>
            <a:spLocks noGrp="1" noChangeArrowheads="1"/>
          </p:cNvSpPr>
          <p:nvPr>
            <p:ph idx="1"/>
          </p:nvPr>
        </p:nvSpPr>
        <p:spPr>
          <a:xfrm>
            <a:off x="1473200" y="1511299"/>
            <a:ext cx="8204200" cy="4556383"/>
          </a:xfrm>
          <a:ln/>
        </p:spPr>
        <p:txBody>
          <a:bodyPr>
            <a:normAutofit/>
          </a:bodyPr>
          <a:lstStyle/>
          <a:p>
            <a:r>
              <a:rPr lang="en-US" altLang="ko-KR" sz="3200" dirty="0" smtClean="0">
                <a:ea typeface="Gulim" pitchFamily="34" charset="-127"/>
              </a:rPr>
              <a:t>Given </a:t>
            </a:r>
            <a:r>
              <a:rPr lang="en-US" altLang="ko-KR" sz="3200" i="1" dirty="0" smtClean="0">
                <a:ea typeface="Gulim" pitchFamily="34" charset="-127"/>
              </a:rPr>
              <a:t>f </a:t>
            </a:r>
            <a:r>
              <a:rPr lang="en-US" altLang="ko-KR" sz="3200" dirty="0" smtClean="0">
                <a:ea typeface="Gulim" pitchFamily="34" charset="-127"/>
              </a:rPr>
              <a:t>: </a:t>
            </a:r>
            <a:r>
              <a:rPr lang="en-US" altLang="ko-KR" sz="3200" i="1" dirty="0" smtClean="0">
                <a:ea typeface="Gulim" pitchFamily="34" charset="-127"/>
              </a:rPr>
              <a:t>A 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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B</a:t>
            </a:r>
            <a:endParaRPr lang="en-US" altLang="ko-KR" sz="3200" i="1" dirty="0">
              <a:ea typeface="Gulim" pitchFamily="34" charset="-127"/>
              <a:sym typeface="Symbol" pitchFamily="18" charset="2"/>
            </a:endParaRPr>
          </a:p>
          <a:p>
            <a:pPr>
              <a:buFontTx/>
              <a:buNone/>
            </a:pPr>
            <a:r>
              <a:rPr lang="en-US" altLang="ko-KR" sz="3200" dirty="0">
                <a:ea typeface="Gulim" pitchFamily="34" charset="-127"/>
              </a:rPr>
              <a:t>	“</a:t>
            </a:r>
            <a:r>
              <a:rPr lang="en-US" altLang="ko-KR" sz="3200" i="1" dirty="0" smtClean="0">
                <a:ea typeface="Gulim" pitchFamily="34" charset="-127"/>
              </a:rPr>
              <a:t>f </a:t>
            </a:r>
            <a:r>
              <a:rPr lang="en-US" altLang="ko-KR" sz="3200" dirty="0" smtClean="0">
                <a:ea typeface="Gulim" pitchFamily="34" charset="-127"/>
              </a:rPr>
              <a:t>is </a:t>
            </a:r>
            <a:r>
              <a:rPr lang="en-US" altLang="ko-KR" sz="3200" dirty="0">
                <a:ea typeface="Gulim" pitchFamily="34" charset="-127"/>
              </a:rPr>
              <a:t>injective” 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 (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,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y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: (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x 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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y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)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 </a:t>
            </a:r>
            <a:r>
              <a:rPr lang="en-US" altLang="en-US" sz="3200" dirty="0">
                <a:sym typeface="Symbol" pitchFamily="18" charset="2"/>
              </a:rPr>
              <a:t>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f 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)  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f 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y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))) </a:t>
            </a:r>
            <a:endParaRPr lang="en-US" altLang="ko-KR" sz="3200" dirty="0">
              <a:ea typeface="Gulim" pitchFamily="34" charset="-127"/>
              <a:sym typeface="Symbol" pitchFamily="18" charset="2"/>
            </a:endParaRPr>
          </a:p>
          <a:p>
            <a:pPr>
              <a:buFontTx/>
              <a:buNone/>
            </a:pP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 or</a:t>
            </a:r>
            <a:endParaRPr lang="en-US" altLang="ko-KR" sz="3200" dirty="0">
              <a:ea typeface="Gulim" pitchFamily="34" charset="-127"/>
              <a:sym typeface="Symbol" pitchFamily="18" charset="2"/>
            </a:endParaRPr>
          </a:p>
          <a:p>
            <a:pPr>
              <a:buFontTx/>
              <a:buNone/>
            </a:pPr>
            <a:r>
              <a:rPr lang="en-US" altLang="ko-KR" sz="3200" dirty="0">
                <a:ea typeface="Gulim" pitchFamily="34" charset="-127"/>
              </a:rPr>
              <a:t>	“</a:t>
            </a:r>
            <a:r>
              <a:rPr lang="en-US" altLang="ko-KR" sz="3200" i="1" dirty="0" smtClean="0">
                <a:ea typeface="Gulim" pitchFamily="34" charset="-127"/>
              </a:rPr>
              <a:t>f </a:t>
            </a:r>
            <a:r>
              <a:rPr lang="en-US" altLang="ko-KR" sz="3200" dirty="0" smtClean="0">
                <a:ea typeface="Gulim" pitchFamily="34" charset="-127"/>
              </a:rPr>
              <a:t>is </a:t>
            </a:r>
            <a:r>
              <a:rPr lang="en-US" altLang="ko-KR" sz="3200" dirty="0">
                <a:ea typeface="Gulim" pitchFamily="34" charset="-127"/>
              </a:rPr>
              <a:t>injective” 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 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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,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y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: (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f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x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)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 = f</a:t>
            </a:r>
            <a:r>
              <a:rPr lang="en-US" altLang="ko-KR" sz="3200" dirty="0" smtClean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y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))</a:t>
            </a:r>
            <a:r>
              <a:rPr lang="en-US" altLang="ko-KR" sz="3200" i="1" dirty="0">
                <a:ea typeface="Gulim" pitchFamily="34" charset="-127"/>
                <a:sym typeface="Symbol" pitchFamily="18" charset="2"/>
              </a:rPr>
              <a:t> </a:t>
            </a:r>
            <a:r>
              <a:rPr lang="en-US" altLang="en-US" sz="3200" dirty="0" smtClean="0">
                <a:sym typeface="Symbol" pitchFamily="18" charset="2"/>
              </a:rPr>
              <a:t> 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 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(</a:t>
            </a:r>
            <a:r>
              <a:rPr lang="en-US" altLang="ko-KR" sz="3200" i="1" dirty="0" smtClean="0">
                <a:ea typeface="Gulim" pitchFamily="34" charset="-127"/>
                <a:sym typeface="Symbol" pitchFamily="18" charset="2"/>
              </a:rPr>
              <a:t>x = y</a:t>
            </a:r>
            <a:r>
              <a:rPr lang="en-US" altLang="ko-KR" sz="3200" dirty="0">
                <a:ea typeface="Gulim" pitchFamily="34" charset="-127"/>
                <a:sym typeface="Symbol" pitchFamily="18" charset="2"/>
              </a:rPr>
              <a:t>))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140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.3PropositionalEquivalenc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1.6Rules of Inference</Template>
  <TotalTime>0</TotalTime>
  <Words>1419</Words>
  <Application>Microsoft Office PowerPoint</Application>
  <PresentationFormat>Widescreen</PresentationFormat>
  <Paragraphs>357</Paragraphs>
  <Slides>34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9" baseType="lpstr">
      <vt:lpstr>ＭＳ Ｐゴシック</vt:lpstr>
      <vt:lpstr>Algerian</vt:lpstr>
      <vt:lpstr>Arial</vt:lpstr>
      <vt:lpstr>Book Antiqua</vt:lpstr>
      <vt:lpstr>Calibri</vt:lpstr>
      <vt:lpstr>Calibri Light</vt:lpstr>
      <vt:lpstr>Cambria</vt:lpstr>
      <vt:lpstr>Cambria Math</vt:lpstr>
      <vt:lpstr>Gulim</vt:lpstr>
      <vt:lpstr>Microsoft Himalaya</vt:lpstr>
      <vt:lpstr>PMingLiU</vt:lpstr>
      <vt:lpstr>Symbol</vt:lpstr>
      <vt:lpstr>Times New Roman</vt:lpstr>
      <vt:lpstr>Wingdings</vt:lpstr>
      <vt:lpstr>1.3PropositionalEquivalences</vt:lpstr>
      <vt:lpstr>2.3 Functions</vt:lpstr>
      <vt:lpstr>Definition of Functions</vt:lpstr>
      <vt:lpstr>Graphical Representations</vt:lpstr>
      <vt:lpstr>Terminology: domain – codomain, image – preimage</vt:lpstr>
      <vt:lpstr>Range vs. Codomain - Example</vt:lpstr>
      <vt:lpstr>Function Addition/Multiplication</vt:lpstr>
      <vt:lpstr>Images of Sets under Functions</vt:lpstr>
      <vt:lpstr>One-to-One Functions</vt:lpstr>
      <vt:lpstr>One-to-One Functions</vt:lpstr>
      <vt:lpstr>One-to-One Illustration</vt:lpstr>
      <vt:lpstr>strictly increasing and strictly decreasing functions are 1-1</vt:lpstr>
      <vt:lpstr>Onto (Surjective) Functions</vt:lpstr>
      <vt:lpstr>Illustration of Onto</vt:lpstr>
      <vt:lpstr>Bijections</vt:lpstr>
      <vt:lpstr>PowerPoint Presentation</vt:lpstr>
      <vt:lpstr>Function Composition</vt:lpstr>
      <vt:lpstr>Function Composition</vt:lpstr>
      <vt:lpstr>Function Composition</vt:lpstr>
      <vt:lpstr>Function Composition</vt:lpstr>
      <vt:lpstr>The Identity Function (I)</vt:lpstr>
      <vt:lpstr>Identity Function Illustrations</vt:lpstr>
      <vt:lpstr>Inverse of a Function</vt:lpstr>
      <vt:lpstr>Inverse of a function</vt:lpstr>
      <vt:lpstr>Graphs of Functions</vt:lpstr>
      <vt:lpstr>Graphs of Functions</vt:lpstr>
      <vt:lpstr>Floor and ceiling Functions</vt:lpstr>
      <vt:lpstr>Ceiling Function x (“ceiling of x”) </vt:lpstr>
      <vt:lpstr>Floor Function x (“floor of x”) </vt:lpstr>
      <vt:lpstr>Ceiling and Floor Properties</vt:lpstr>
      <vt:lpstr>Ceiling and Floor Properties</vt:lpstr>
      <vt:lpstr>Visualizing Floor &amp; Ceiling</vt:lpstr>
      <vt:lpstr>Example of Plots with floor/ceiling</vt:lpstr>
      <vt:lpstr>Factorial Function</vt:lpstr>
      <vt:lpstr>Factorial Function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2013-09-26T11:26:00Z</dcterms:created>
  <dcterms:modified xsi:type="dcterms:W3CDTF">2018-10-23T06:00:39Z</dcterms:modified>
</cp:coreProperties>
</file>