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4843" r:id="rId1"/>
  </p:sldMasterIdLst>
  <p:notesMasterIdLst>
    <p:notesMasterId r:id="rId34"/>
  </p:notesMasterIdLst>
  <p:handoutMasterIdLst>
    <p:handoutMasterId r:id="rId35"/>
  </p:handoutMasterIdLst>
  <p:sldIdLst>
    <p:sldId id="440" r:id="rId2"/>
    <p:sldId id="423" r:id="rId3"/>
    <p:sldId id="424" r:id="rId4"/>
    <p:sldId id="425" r:id="rId5"/>
    <p:sldId id="426" r:id="rId6"/>
    <p:sldId id="441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68" r:id="rId18"/>
    <p:sldId id="469" r:id="rId19"/>
    <p:sldId id="470" r:id="rId20"/>
    <p:sldId id="437" r:id="rId21"/>
    <p:sldId id="438" r:id="rId22"/>
    <p:sldId id="442" r:id="rId23"/>
    <p:sldId id="443" r:id="rId24"/>
    <p:sldId id="444" r:id="rId25"/>
    <p:sldId id="471" r:id="rId26"/>
    <p:sldId id="475" r:id="rId27"/>
    <p:sldId id="446" r:id="rId28"/>
    <p:sldId id="447" r:id="rId29"/>
    <p:sldId id="474" r:id="rId30"/>
    <p:sldId id="448" r:id="rId31"/>
    <p:sldId id="449" r:id="rId32"/>
    <p:sldId id="450" r:id="rId33"/>
  </p:sldIdLst>
  <p:sldSz cx="12192000" cy="6858000"/>
  <p:notesSz cx="9931400" cy="67945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0" userDrawn="1">
          <p15:clr>
            <a:srgbClr val="A4A3A4"/>
          </p15:clr>
        </p15:guide>
        <p15:guide id="2" pos="31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5ECCF3"/>
    <a:srgbClr val="4E67C8"/>
    <a:srgbClr val="005F33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88" autoAdjust="0"/>
    <p:restoredTop sz="90886" autoAdjust="0"/>
  </p:normalViewPr>
  <p:slideViewPr>
    <p:cSldViewPr>
      <p:cViewPr varScale="1">
        <p:scale>
          <a:sx n="83" d="100"/>
          <a:sy n="83" d="100"/>
        </p:scale>
        <p:origin x="96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38" y="-84"/>
      </p:cViewPr>
      <p:guideLst>
        <p:guide orient="horz" pos="2140"/>
        <p:guide pos="31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3607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5495" y="1"/>
            <a:ext cx="4303607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36816E-B12D-4CB4-A266-AF1FBE0E7F1A}" type="datetimeFigureOut">
              <a:rPr lang="en-US" altLang="en-US"/>
              <a:pPr/>
              <a:t>9/18/2018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3596"/>
            <a:ext cx="4303607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5495" y="6453596"/>
            <a:ext cx="4303607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4124CB-47EF-4106-A264-9DEF32410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66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30360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793" y="1"/>
            <a:ext cx="430360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00338" y="509588"/>
            <a:ext cx="4530725" cy="2547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4188" y="3227388"/>
            <a:ext cx="7283027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4776"/>
            <a:ext cx="430360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793" y="6454776"/>
            <a:ext cx="430360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084439-0D0F-418E-9CB5-95291BE95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173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93B7DA45-86D3-4024-AC0B-845CCFB33B30}" type="slidenum">
              <a:rPr lang="en-US" altLang="en-US" sz="120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416185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7DF1F7C0-77CA-4D03-B876-58042FC7D934}" type="slidenum">
              <a:rPr lang="en-US" altLang="en-US" sz="1200"/>
              <a:pPr/>
              <a:t>12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310621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DB3CCC55-BC09-49D8-8EE5-9A7F9A34B68F}" type="slidenum">
              <a:rPr lang="en-US" altLang="en-US" sz="1200"/>
              <a:pPr/>
              <a:t>13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903858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560001F3-4BD1-4B26-A5FC-8EC09FE452DB}" type="slidenum">
              <a:rPr lang="en-US" altLang="en-US" sz="1200"/>
              <a:pPr/>
              <a:t>14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386457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78481637-9210-4E72-80FD-D9D7BC143436}" type="slidenum">
              <a:rPr lang="en-US" altLang="en-US" sz="1200"/>
              <a:pPr/>
              <a:t>15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526649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C3E863F6-2691-48C9-A74B-FC9C2183D983}" type="slidenum">
              <a:rPr lang="en-US" altLang="en-US" sz="1200"/>
              <a:pPr/>
              <a:t>16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793253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F7D4232-CEB6-4B5B-AB28-9E5F6E66237D}" type="slidenum">
              <a:rPr lang="en-US" altLang="en-US" sz="1200"/>
              <a:pPr/>
              <a:t>20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08608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1627ACDE-BEB6-4932-A0A0-2C625318A170}" type="slidenum">
              <a:rPr lang="en-US" altLang="en-US" sz="1200"/>
              <a:pPr/>
              <a:t>21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7222983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9AA9665-97C9-4C4C-B97B-32A82A2E8F7A}" type="slidenum">
              <a:rPr lang="en-US" altLang="en-US" sz="1200"/>
              <a:pPr/>
              <a:t>22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5096646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340EDB00-CEAD-4801-A7D5-A2BD5157B065}" type="slidenum">
              <a:rPr lang="en-US" altLang="en-US" sz="1200"/>
              <a:pPr/>
              <a:t>23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3108777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CB1A6CC4-9280-4817-97A3-80559194B77C}" type="slidenum">
              <a:rPr lang="en-US" altLang="en-US" sz="1200"/>
              <a:pPr/>
              <a:t>24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329591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3D1C8017-9D25-4AD0-89B4-B122B3102748}" type="slidenum">
              <a:rPr lang="en-US" altLang="en-US" sz="1200"/>
              <a:pPr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1674069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3F2CCA-F41D-46C5-8E86-BDBDFCC57D57}" type="slidenum">
              <a:rPr lang="zh-TW" altLang="en-US"/>
              <a:pPr/>
              <a:t>25</a:t>
            </a:fld>
            <a:endParaRPr lang="en-US" altLang="zh-TW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50960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3F2CCA-F41D-46C5-8E86-BDBDFCC57D57}" type="slidenum">
              <a:rPr lang="zh-TW" altLang="en-US"/>
              <a:pPr/>
              <a:t>26</a:t>
            </a:fld>
            <a:endParaRPr lang="en-US" altLang="zh-TW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3717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DBA930D-6AD9-4E51-AF64-ABD866B67F8C}" type="slidenum">
              <a:rPr lang="en-US" altLang="en-US" sz="1200"/>
              <a:pPr/>
              <a:t>27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2212607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4CC3BDD4-3287-478A-83F3-3B63686BD73E}" type="slidenum">
              <a:rPr lang="en-US" altLang="en-US" sz="1200"/>
              <a:pPr/>
              <a:t>28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9071088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4CC3BDD4-3287-478A-83F3-3B63686BD73E}" type="slidenum">
              <a:rPr lang="en-US" altLang="en-US" sz="1200"/>
              <a:pPr/>
              <a:t>29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5899209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9746554D-469B-4AF4-8C5E-C17E7FBB1056}" type="slidenum">
              <a:rPr lang="en-US" altLang="en-US" sz="1200"/>
              <a:pPr/>
              <a:t>30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4802918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7ACCC61E-844B-4D45-845D-6490DD254CF7}" type="slidenum">
              <a:rPr lang="en-US" altLang="en-US" sz="1200"/>
              <a:pPr/>
              <a:t>31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0112992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9E7071B9-F1D4-419C-A278-DC6C077FD697}" type="slidenum">
              <a:rPr lang="en-US" altLang="en-US" sz="1200"/>
              <a:pPr/>
              <a:t>32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686707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81CC9937-94FB-4E0D-B8A5-45C709CCF04B}" type="slidenum">
              <a:rPr lang="en-US" altLang="en-US" sz="1200"/>
              <a:pPr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723926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9C9CD94-6991-4831-98F3-D2FE2F2368DB}" type="slidenum">
              <a:rPr lang="en-US" altLang="en-US" sz="1200"/>
              <a:pPr/>
              <a:t>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68681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AE17B85E-FAA3-451D-B781-8C8BFC302B10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38941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537BC5DE-B640-4B6D-A959-5748DADE432D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552513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A9DB262-92AC-47E0-AEB8-44040ACBCFBA}" type="slidenum">
              <a:rPr lang="en-US" altLang="en-US" sz="1200"/>
              <a:pPr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418905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9F411A7C-9087-4856-A09E-262C10E329FC}" type="slidenum">
              <a:rPr lang="en-US" altLang="en-US" sz="1200"/>
              <a:pPr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360313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00338" y="509588"/>
            <a:ext cx="4530725" cy="2547937"/>
          </a:xfrm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6955884D-F1A5-49BD-9E97-D4BFCBE1C4BC}" type="slidenum">
              <a:rPr lang="en-US" altLang="en-US" sz="1200"/>
              <a:pPr/>
              <a:t>11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909019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1579598-0F41-4B07-8F67-2EDCC10AE4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413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4AEE-E31E-4E03-94CD-D36D7E70D1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200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5E0E-39EB-4ED0-A1C6-A65E10F8FE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4385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634" y="5"/>
            <a:ext cx="9156700" cy="10652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946400" y="1927230"/>
            <a:ext cx="9033933" cy="415131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2584" y="6415093"/>
            <a:ext cx="2125133" cy="4413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9684" y="6415093"/>
            <a:ext cx="6788149" cy="4413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4285" y="6415088"/>
            <a:ext cx="1293283" cy="423862"/>
          </a:xfrm>
        </p:spPr>
        <p:txBody>
          <a:bodyPr/>
          <a:lstStyle>
            <a:lvl1pPr>
              <a:defRPr/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64661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  <a:latin typeface="Cambria" panose="02040503050406030204" pitchFamily="18" charset="0"/>
              </a:defRPr>
            </a:lvl1pPr>
            <a:lvl2pPr>
              <a:defRPr sz="3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sz="3200">
                <a:solidFill>
                  <a:srgbClr val="FFFF00"/>
                </a:solidFill>
                <a:latin typeface="Cambria" panose="02040503050406030204" pitchFamily="18" charset="0"/>
              </a:defRPr>
            </a:lvl3pPr>
            <a:lvl4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4pPr>
            <a:lvl5pPr>
              <a:defRPr sz="2800">
                <a:solidFill>
                  <a:srgbClr val="FFFF00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3EA9A468-A168-48C4-B46A-E65448296B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4816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00092732-E7B7-4F2D-B403-4A973E416F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0724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86D3403C-B054-4D04-8D65-A571BCEA10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27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76EA9AEA-03EA-40A7-A400-7FE5056880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3947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CD20-C8F3-40BD-8F93-95AEED967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35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93AB-D3D1-4896-8588-60FD89AFC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418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1906-11DD-4088-9FB9-64508063C9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537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89F4-18D2-4DF8-BDD5-C2343397E9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269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2E760-EFD3-40D4-A833-DFA9C65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284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44" r:id="rId1"/>
    <p:sldLayoutId id="2147484845" r:id="rId2"/>
    <p:sldLayoutId id="2147484846" r:id="rId3"/>
    <p:sldLayoutId id="2147484847" r:id="rId4"/>
    <p:sldLayoutId id="2147484848" r:id="rId5"/>
    <p:sldLayoutId id="2147484849" r:id="rId6"/>
    <p:sldLayoutId id="2147484850" r:id="rId7"/>
    <p:sldLayoutId id="2147484851" r:id="rId8"/>
    <p:sldLayoutId id="2147484852" r:id="rId9"/>
    <p:sldLayoutId id="2147484853" r:id="rId10"/>
    <p:sldLayoutId id="2147484854" r:id="rId11"/>
    <p:sldLayoutId id="2147484855" r:id="rId1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Predicates and Quantifiers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Credit</a:t>
            </a:r>
          </a:p>
          <a:p>
            <a:pPr eaLnBrk="1" hangingPunct="1"/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Ming-</a:t>
            </a:r>
            <a:r>
              <a:rPr lang="en-US" alt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Hsuan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Yang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Husni Al-Muhtaseb</a:t>
            </a:r>
            <a:endParaRPr lang="en-US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79598-0F41-4B07-8F67-2EDCC10AE4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3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10515600" cy="5333999"/>
          </a:xfrm>
        </p:spPr>
        <p:txBody>
          <a:bodyPr>
            <a:noAutofit/>
          </a:bodyPr>
          <a:lstStyle/>
          <a:p>
            <a:r>
              <a:rPr lang="en-US" altLang="en-US" sz="3600" dirty="0"/>
              <a:t>Let </a:t>
            </a:r>
            <a:r>
              <a:rPr lang="en-US" altLang="en-US" sz="3600" i="1" dirty="0">
                <a:solidFill>
                  <a:schemeClr val="accent2"/>
                </a:solidFill>
              </a:rPr>
              <a:t>P</a:t>
            </a:r>
            <a:r>
              <a:rPr lang="en-US" altLang="en-US" sz="3600" dirty="0">
                <a:solidFill>
                  <a:schemeClr val="accent2"/>
                </a:solidFill>
              </a:rPr>
              <a:t>(</a:t>
            </a:r>
            <a:r>
              <a:rPr lang="en-US" altLang="en-US" sz="3600" i="1" dirty="0">
                <a:solidFill>
                  <a:schemeClr val="accent2"/>
                </a:solidFill>
              </a:rPr>
              <a:t>x</a:t>
            </a:r>
            <a:r>
              <a:rPr lang="en-US" altLang="en-US" sz="3600" dirty="0">
                <a:solidFill>
                  <a:schemeClr val="accent2"/>
                </a:solidFill>
              </a:rPr>
              <a:t>)</a:t>
            </a:r>
            <a:r>
              <a:rPr lang="en-US" altLang="en-US" sz="3600" i="1" dirty="0">
                <a:solidFill>
                  <a:schemeClr val="accent2"/>
                </a:solidFill>
              </a:rPr>
              <a:t> </a:t>
            </a:r>
            <a:r>
              <a:rPr lang="en-US" altLang="en-US" sz="3600" dirty="0"/>
              <a:t>be “</a:t>
            </a:r>
            <a:r>
              <a:rPr lang="en-US" altLang="en-US" sz="3600" i="1" dirty="0">
                <a:solidFill>
                  <a:schemeClr val="accent2"/>
                </a:solidFill>
              </a:rPr>
              <a:t>x</a:t>
            </a:r>
            <a:r>
              <a:rPr lang="en-US" altLang="en-US" sz="3600" baseline="30000" dirty="0">
                <a:solidFill>
                  <a:schemeClr val="accent2"/>
                </a:solidFill>
              </a:rPr>
              <a:t>2 </a:t>
            </a:r>
            <a:r>
              <a:rPr lang="en-US" altLang="en-US" sz="3600" dirty="0">
                <a:solidFill>
                  <a:schemeClr val="accent2"/>
                </a:solidFill>
              </a:rPr>
              <a:t>&gt; 0</a:t>
            </a:r>
            <a:r>
              <a:rPr lang="en-US" altLang="en-US" sz="3600" dirty="0"/>
              <a:t>”. To show that the statement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sz="36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sz="36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3600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sz="3600" i="1" dirty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sz="3600" dirty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sz="36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3600" dirty="0">
                <a:solidFill>
                  <a:schemeClr val="accent2"/>
                </a:solidFill>
                <a:sym typeface="Symbol" panose="05050102010706020507" pitchFamily="18" charset="2"/>
              </a:rPr>
              <a:t>) </a:t>
            </a:r>
            <a:r>
              <a:rPr lang="en-US" altLang="en-US" sz="3600" dirty="0"/>
              <a:t>is false where the </a:t>
            </a:r>
            <a:r>
              <a:rPr lang="en-US" altLang="en-US" sz="3600" dirty="0">
                <a:solidFill>
                  <a:schemeClr val="tx1"/>
                </a:solidFill>
              </a:rPr>
              <a:t>domain</a:t>
            </a:r>
            <a:r>
              <a:rPr lang="en-US" altLang="en-US" sz="3600" dirty="0"/>
              <a:t> consists of all integers</a:t>
            </a:r>
          </a:p>
          <a:p>
            <a:pPr lvl="1"/>
            <a:r>
              <a:rPr lang="en-US" altLang="en-US" sz="3200" dirty="0"/>
              <a:t>Show a </a:t>
            </a:r>
            <a:r>
              <a:rPr lang="en-US" altLang="en-US" sz="3200" dirty="0">
                <a:solidFill>
                  <a:schemeClr val="accent2"/>
                </a:solidFill>
              </a:rPr>
              <a:t>counterexample</a:t>
            </a:r>
            <a:r>
              <a:rPr lang="en-US" altLang="en-US" sz="3200" dirty="0"/>
              <a:t> </a:t>
            </a:r>
          </a:p>
          <a:p>
            <a:pPr lvl="2"/>
            <a:r>
              <a:rPr lang="en-US" altLang="en-US" sz="2800" dirty="0" smtClean="0"/>
              <a:t>with </a:t>
            </a:r>
            <a:r>
              <a:rPr lang="en-US" altLang="en-US" sz="2800" i="1" dirty="0">
                <a:solidFill>
                  <a:schemeClr val="accent2"/>
                </a:solidFill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</a:rPr>
              <a:t> = 0</a:t>
            </a:r>
          </a:p>
          <a:p>
            <a:r>
              <a:rPr lang="en-US" altLang="en-US" sz="3600" dirty="0"/>
              <a:t>When all the elements can be listed, e.g., </a:t>
            </a:r>
            <a:endParaRPr lang="en-US" altLang="en-US" sz="3600" dirty="0" smtClean="0"/>
          </a:p>
          <a:p>
            <a:pPr marL="457189" lvl="1" indent="0">
              <a:buNone/>
            </a:pPr>
            <a:r>
              <a:rPr lang="en-US" altLang="en-US" sz="3200" i="1" dirty="0" smtClean="0">
                <a:solidFill>
                  <a:schemeClr val="tx1"/>
                </a:solidFill>
              </a:rPr>
              <a:t>x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1</a:t>
            </a:r>
            <a:r>
              <a:rPr lang="en-US" altLang="en-US" sz="3200" i="1" dirty="0">
                <a:solidFill>
                  <a:schemeClr val="tx1"/>
                </a:solidFill>
              </a:rPr>
              <a:t>, x</a:t>
            </a:r>
            <a:r>
              <a:rPr lang="en-US" altLang="en-US" sz="3200" baseline="-25000" dirty="0">
                <a:solidFill>
                  <a:schemeClr val="tx1"/>
                </a:solidFill>
              </a:rPr>
              <a:t>2</a:t>
            </a:r>
            <a:r>
              <a:rPr lang="en-US" altLang="en-US" sz="3200" dirty="0">
                <a:solidFill>
                  <a:schemeClr val="tx1"/>
                </a:solidFill>
              </a:rPr>
              <a:t>, …, </a:t>
            </a:r>
            <a:r>
              <a:rPr lang="en-US" altLang="en-US" sz="3200" i="1" dirty="0" err="1">
                <a:solidFill>
                  <a:schemeClr val="tx1"/>
                </a:solidFill>
              </a:rPr>
              <a:t>x</a:t>
            </a:r>
            <a:r>
              <a:rPr lang="en-US" altLang="en-US" sz="3200" i="1" baseline="-25000" dirty="0" err="1">
                <a:solidFill>
                  <a:schemeClr val="tx1"/>
                </a:solidFill>
              </a:rPr>
              <a:t>n</a:t>
            </a:r>
            <a:r>
              <a:rPr lang="en-US" altLang="en-US" sz="3200" dirty="0"/>
              <a:t>, </a:t>
            </a:r>
            <a:endParaRPr lang="en-US" altLang="en-US" sz="3200" dirty="0" smtClean="0"/>
          </a:p>
          <a:p>
            <a:pPr marL="457189" lvl="1" indent="0">
              <a:buNone/>
            </a:pPr>
            <a:r>
              <a:rPr lang="en-US" altLang="en-US" sz="3200" dirty="0" smtClean="0"/>
              <a:t>it </a:t>
            </a:r>
            <a:r>
              <a:rPr lang="en-US" altLang="en-US" sz="3200" dirty="0"/>
              <a:t>follows that the universal quantification </a:t>
            </a:r>
            <a:r>
              <a:rPr 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sz="32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/>
              <a:t> is the same as the conjunction </a:t>
            </a:r>
          </a:p>
          <a:p>
            <a:pPr marL="342891" lvl="1" indent="0" algn="ctr">
              <a:buNone/>
            </a:pPr>
            <a:r>
              <a:rPr lang="en-US" altLang="en-US" sz="3300" i="1" dirty="0"/>
              <a:t>P</a:t>
            </a:r>
            <a:r>
              <a:rPr lang="en-US" altLang="en-US" sz="3300" dirty="0"/>
              <a:t>(</a:t>
            </a:r>
            <a:r>
              <a:rPr lang="en-US" altLang="en-US" sz="3300" i="1" dirty="0"/>
              <a:t>x</a:t>
            </a:r>
            <a:r>
              <a:rPr lang="en-US" altLang="en-US" sz="3300" baseline="-25000" dirty="0"/>
              <a:t>1</a:t>
            </a:r>
            <a:r>
              <a:rPr lang="en-US" altLang="en-US" sz="3300" dirty="0"/>
              <a:t>)</a:t>
            </a:r>
            <a:r>
              <a:rPr lang="en-US" altLang="en-US" sz="3300" i="1" dirty="0"/>
              <a:t> </a:t>
            </a:r>
            <a:r>
              <a:rPr lang="en-US" altLang="en-US" sz="3600" dirty="0">
                <a:sym typeface="Symbol" panose="05050102010706020507" pitchFamily="18" charset="2"/>
              </a:rPr>
              <a:t></a:t>
            </a:r>
            <a:r>
              <a:rPr lang="en-US" altLang="en-US" sz="3300" i="1" dirty="0"/>
              <a:t> P</a:t>
            </a:r>
            <a:r>
              <a:rPr lang="en-US" altLang="en-US" sz="3300" dirty="0"/>
              <a:t>(</a:t>
            </a:r>
            <a:r>
              <a:rPr lang="en-US" altLang="en-US" sz="3300" i="1" dirty="0"/>
              <a:t>x</a:t>
            </a:r>
            <a:r>
              <a:rPr lang="en-US" altLang="en-US" sz="3300" baseline="-25000" dirty="0"/>
              <a:t>2</a:t>
            </a:r>
            <a:r>
              <a:rPr lang="en-US" altLang="en-US" sz="3300" dirty="0"/>
              <a:t>)</a:t>
            </a:r>
            <a:r>
              <a:rPr lang="en-US" altLang="en-US" sz="3300" i="1" dirty="0"/>
              <a:t> </a:t>
            </a:r>
            <a:r>
              <a:rPr lang="en-US" altLang="en-US" sz="3600" dirty="0">
                <a:sym typeface="Symbol" panose="05050102010706020507" pitchFamily="18" charset="2"/>
              </a:rPr>
              <a:t></a:t>
            </a:r>
            <a:r>
              <a:rPr lang="en-US" altLang="en-US" sz="3300" i="1" dirty="0"/>
              <a:t> </a:t>
            </a:r>
            <a:r>
              <a:rPr lang="en-US" altLang="en-US" sz="3300" dirty="0"/>
              <a:t>…</a:t>
            </a:r>
            <a:r>
              <a:rPr lang="en-US" altLang="en-US" sz="3300" i="1" dirty="0"/>
              <a:t> </a:t>
            </a:r>
            <a:r>
              <a:rPr lang="en-US" altLang="en-US" sz="3600" dirty="0">
                <a:sym typeface="Symbol" panose="05050102010706020507" pitchFamily="18" charset="2"/>
              </a:rPr>
              <a:t></a:t>
            </a:r>
            <a:r>
              <a:rPr lang="en-US" altLang="en-US" sz="3300" i="1" dirty="0"/>
              <a:t> P</a:t>
            </a:r>
            <a:r>
              <a:rPr lang="en-US" altLang="en-US" sz="3300" dirty="0"/>
              <a:t>(</a:t>
            </a:r>
            <a:r>
              <a:rPr lang="en-US" altLang="en-US" sz="3300" i="1" dirty="0" err="1"/>
              <a:t>x</a:t>
            </a:r>
            <a:r>
              <a:rPr lang="en-US" altLang="en-US" sz="3300" i="1" baseline="-25000" dirty="0" err="1"/>
              <a:t>n</a:t>
            </a:r>
            <a:r>
              <a:rPr lang="en-US" altLang="en-US" sz="3300" dirty="0"/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97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What is the truth value of 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where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i="1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is the statement “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baseline="30000" dirty="0">
                <a:solidFill>
                  <a:schemeClr val="tx1"/>
                </a:solidFill>
              </a:rPr>
              <a:t>2</a:t>
            </a:r>
            <a:r>
              <a:rPr lang="en-US" altLang="en-US" sz="3200" dirty="0">
                <a:solidFill>
                  <a:schemeClr val="tx1"/>
                </a:solidFill>
              </a:rPr>
              <a:t> &lt; 10</a:t>
            </a:r>
            <a:r>
              <a:rPr lang="en-US" altLang="en-US" sz="3200" dirty="0"/>
              <a:t>” and the </a:t>
            </a:r>
            <a:r>
              <a:rPr lang="en-US" altLang="en-US" sz="3200" dirty="0">
                <a:solidFill>
                  <a:schemeClr val="accent2"/>
                </a:solidFill>
              </a:rPr>
              <a:t>domain</a:t>
            </a:r>
            <a:r>
              <a:rPr lang="en-US" altLang="en-US" sz="3200" dirty="0"/>
              <a:t> consists of positive integers not exceeding </a:t>
            </a:r>
            <a:r>
              <a:rPr lang="en-US" altLang="en-US" sz="3200" dirty="0">
                <a:solidFill>
                  <a:schemeClr val="tx1"/>
                </a:solidFill>
              </a:rPr>
              <a:t>4</a:t>
            </a:r>
            <a:r>
              <a:rPr lang="en-US" altLang="en-US" sz="3200" dirty="0"/>
              <a:t>?</a:t>
            </a:r>
          </a:p>
          <a:p>
            <a:pPr>
              <a:buFont typeface="Arial" charset="0"/>
              <a:buNone/>
            </a:pP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/>
              <a:t> is the same as </a:t>
            </a:r>
            <a:br>
              <a:rPr lang="en-US" altLang="en-US" sz="3200" dirty="0"/>
            </a:br>
            <a:r>
              <a:rPr lang="en-US" altLang="en-US" sz="3200" dirty="0"/>
              <a:t>	</a:t>
            </a:r>
            <a:r>
              <a:rPr lang="en-US" altLang="en-US" sz="3200" dirty="0">
                <a:solidFill>
                  <a:schemeClr val="tx1"/>
                </a:solidFill>
              </a:rPr>
              <a:t>	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(1)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</a:t>
            </a:r>
            <a:r>
              <a:rPr lang="en-US" altLang="en-US" sz="3200" i="1" dirty="0">
                <a:solidFill>
                  <a:schemeClr val="tx1"/>
                </a:solidFill>
              </a:rPr>
              <a:t> P</a:t>
            </a:r>
            <a:r>
              <a:rPr lang="en-US" altLang="en-US" sz="3200" dirty="0">
                <a:solidFill>
                  <a:schemeClr val="tx1"/>
                </a:solidFill>
              </a:rPr>
              <a:t>(2)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</a:t>
            </a:r>
            <a:r>
              <a:rPr lang="en-US" altLang="en-US" sz="3200" i="1" dirty="0">
                <a:solidFill>
                  <a:schemeClr val="tx1"/>
                </a:solidFill>
              </a:rPr>
              <a:t> P</a:t>
            </a:r>
            <a:r>
              <a:rPr lang="en-US" altLang="en-US" sz="3200" dirty="0">
                <a:solidFill>
                  <a:schemeClr val="tx1"/>
                </a:solidFill>
              </a:rPr>
              <a:t>(3)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</a:t>
            </a:r>
            <a:r>
              <a:rPr lang="en-US" altLang="en-US" sz="3200" i="1" dirty="0">
                <a:solidFill>
                  <a:schemeClr val="tx1"/>
                </a:solidFill>
              </a:rPr>
              <a:t> P</a:t>
            </a:r>
            <a:r>
              <a:rPr lang="en-US" altLang="en-US" sz="3200" dirty="0">
                <a:solidFill>
                  <a:schemeClr val="tx1"/>
                </a:solidFill>
              </a:rPr>
              <a:t>(4</a:t>
            </a:r>
            <a:r>
              <a:rPr lang="en-US" altLang="en-US" sz="3200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Arial" charset="0"/>
              <a:buNone/>
            </a:pPr>
            <a:r>
              <a:rPr lang="en-US" altLang="en-US" sz="3200" dirty="0" smtClean="0"/>
              <a:t>As</a:t>
            </a:r>
            <a:r>
              <a:rPr lang="en-US" altLang="en-US" sz="3200" i="1" dirty="0" smtClean="0"/>
              <a:t> </a:t>
            </a:r>
            <a:r>
              <a:rPr lang="en-US" altLang="en-US" sz="3200" i="1" dirty="0"/>
              <a:t>P</a:t>
            </a:r>
            <a:r>
              <a:rPr lang="en-US" altLang="en-US" sz="3200" dirty="0"/>
              <a:t>(4) </a:t>
            </a:r>
            <a:r>
              <a:rPr lang="en-US" altLang="en-US" sz="3200" dirty="0" smtClean="0"/>
              <a:t>= 16 is false, </a:t>
            </a:r>
            <a:r>
              <a:rPr lang="en-US" sz="3200" dirty="0" smtClean="0">
                <a:sym typeface="Symbol" panose="05050102010706020507" pitchFamily="18" charset="2"/>
              </a:rPr>
              <a:t></a:t>
            </a:r>
            <a:r>
              <a:rPr lang="en-US" sz="3200" i="1" dirty="0">
                <a:sym typeface="Symbol" panose="05050102010706020507" pitchFamily="18" charset="2"/>
              </a:rPr>
              <a:t>x</a:t>
            </a:r>
            <a:r>
              <a:rPr lang="en-US" sz="3200" dirty="0">
                <a:sym typeface="Symbol" panose="05050102010706020507" pitchFamily="18" charset="2"/>
              </a:rPr>
              <a:t> </a:t>
            </a:r>
            <a:r>
              <a:rPr lang="en-US" sz="3200" i="1" dirty="0">
                <a:sym typeface="Symbol" panose="05050102010706020507" pitchFamily="18" charset="2"/>
              </a:rPr>
              <a:t>P</a:t>
            </a:r>
            <a:r>
              <a:rPr lang="en-US" sz="3200" dirty="0">
                <a:sym typeface="Symbol" panose="05050102010706020507" pitchFamily="18" charset="2"/>
              </a:rPr>
              <a:t>(</a:t>
            </a:r>
            <a:r>
              <a:rPr lang="en-US" sz="3200" i="1" dirty="0">
                <a:sym typeface="Symbol" panose="05050102010706020507" pitchFamily="18" charset="2"/>
              </a:rPr>
              <a:t>x</a:t>
            </a:r>
            <a:r>
              <a:rPr lang="en-US" sz="3200" dirty="0">
                <a:sym typeface="Symbol" panose="05050102010706020507" pitchFamily="18" charset="2"/>
              </a:rPr>
              <a:t>)</a:t>
            </a:r>
            <a:r>
              <a:rPr lang="en-US" altLang="en-US" sz="3200" dirty="0" smtClean="0"/>
              <a:t> is false</a:t>
            </a:r>
            <a:endParaRPr lang="en-US" altLang="en-US" sz="3200" dirty="0"/>
          </a:p>
          <a:p>
            <a:pPr>
              <a:buFont typeface="Arial" charset="0"/>
              <a:buNone/>
            </a:pPr>
            <a:r>
              <a:rPr lang="en-US" altLang="en-US" sz="3200" dirty="0" smtClean="0"/>
              <a:t>	</a:t>
            </a:r>
            <a:r>
              <a:rPr lang="en-US" altLang="en-US" sz="3200" i="1" dirty="0">
                <a:solidFill>
                  <a:schemeClr val="tx1"/>
                </a:solidFill>
              </a:rPr>
              <a:t> P</a:t>
            </a:r>
            <a:r>
              <a:rPr lang="en-US" altLang="en-US" sz="3200" dirty="0">
                <a:solidFill>
                  <a:schemeClr val="tx1"/>
                </a:solidFill>
              </a:rPr>
              <a:t>(4</a:t>
            </a:r>
            <a:r>
              <a:rPr lang="en-US" altLang="en-US" sz="3200" dirty="0" smtClean="0">
                <a:solidFill>
                  <a:schemeClr val="tx1"/>
                </a:solidFill>
              </a:rPr>
              <a:t>)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is a counterexample</a:t>
            </a:r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214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dirty="0" smtClean="0"/>
              <a:t>Existential quantification </a:t>
            </a:r>
            <a:r>
              <a:rPr lang="en-US" alt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FFFF00"/>
                </a:solidFill>
                <a:sym typeface="Symbol" panose="05050102010706020507" pitchFamily="18" charset="2"/>
              </a:rPr>
              <a:t>)</a:t>
            </a:r>
            <a:r>
              <a:rPr lang="en-US" altLang="en-US" dirty="0" smtClean="0"/>
              <a:t> 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“There exists an element 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/>
              <a:t> in the domain such that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dirty="0"/>
              <a:t> (is true)”</a:t>
            </a:r>
          </a:p>
          <a:p>
            <a:r>
              <a:rPr lang="en-US" altLang="en-US" sz="3200" dirty="0"/>
              <a:t>Denoted as 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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where 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</a:t>
            </a:r>
            <a:r>
              <a:rPr lang="en-US" altLang="en-US" sz="3200" dirty="0"/>
              <a:t> is the existential quantifier</a:t>
            </a:r>
          </a:p>
          <a:p>
            <a:r>
              <a:rPr lang="en-US" altLang="en-US" sz="3200" dirty="0"/>
              <a:t>In English, “for some”, “for at least one”,  or “there is”</a:t>
            </a:r>
          </a:p>
          <a:p>
            <a:r>
              <a:rPr lang="en-US" altLang="en-US" sz="3200" dirty="0"/>
              <a:t>Read as:</a:t>
            </a:r>
          </a:p>
          <a:p>
            <a:pPr lvl="1"/>
            <a:r>
              <a:rPr lang="en-US" altLang="en-US" sz="2800" dirty="0"/>
              <a:t>“There exists an </a:t>
            </a:r>
            <a:r>
              <a:rPr lang="en-US" altLang="en-US" sz="2800" i="1" dirty="0" smtClean="0"/>
              <a:t>x</a:t>
            </a:r>
            <a:r>
              <a:rPr lang="en-US" altLang="en-US" sz="2800" dirty="0" smtClean="0"/>
              <a:t> such that </a:t>
            </a:r>
            <a:r>
              <a:rPr lang="en-US" altLang="en-US" sz="2800" i="1" dirty="0" smtClean="0"/>
              <a:t>P</a:t>
            </a:r>
            <a:r>
              <a:rPr lang="en-US" altLang="en-US" sz="2800" dirty="0" smtClean="0"/>
              <a:t>(</a:t>
            </a:r>
            <a:r>
              <a:rPr lang="en-US" altLang="en-US" sz="2800" i="1" dirty="0" smtClean="0"/>
              <a:t>x</a:t>
            </a:r>
            <a:r>
              <a:rPr lang="en-US" altLang="en-US" sz="2800" dirty="0" smtClean="0"/>
              <a:t>)”,</a:t>
            </a:r>
            <a:endParaRPr lang="en-US" altLang="en-US" sz="2800" dirty="0"/>
          </a:p>
          <a:p>
            <a:pPr lvl="1"/>
            <a:r>
              <a:rPr lang="en-US" altLang="en-US" sz="2900" dirty="0" smtClean="0"/>
              <a:t>“</a:t>
            </a:r>
            <a:r>
              <a:rPr lang="en-US" altLang="en-US" sz="2900" dirty="0"/>
              <a:t>There is an </a:t>
            </a:r>
            <a:r>
              <a:rPr lang="en-US" altLang="en-US" sz="2900" i="1" dirty="0"/>
              <a:t>x</a:t>
            </a:r>
            <a:r>
              <a:rPr lang="en-US" altLang="en-US" sz="2900" dirty="0"/>
              <a:t> such that </a:t>
            </a:r>
            <a:r>
              <a:rPr lang="en-US" altLang="en-US" sz="2900" i="1" dirty="0"/>
              <a:t>P</a:t>
            </a:r>
            <a:r>
              <a:rPr lang="en-US" altLang="en-US" sz="2900" dirty="0"/>
              <a:t>(</a:t>
            </a:r>
            <a:r>
              <a:rPr lang="en-US" altLang="en-US" sz="2900" i="1" dirty="0"/>
              <a:t>x</a:t>
            </a:r>
            <a:r>
              <a:rPr lang="en-US" altLang="en-US" sz="2900" dirty="0"/>
              <a:t>)”, </a:t>
            </a:r>
          </a:p>
          <a:p>
            <a:pPr lvl="1"/>
            <a:r>
              <a:rPr lang="en-US" altLang="en-US" sz="2900" dirty="0"/>
              <a:t>“There is at least one </a:t>
            </a:r>
            <a:r>
              <a:rPr lang="en-US" altLang="en-US" sz="2900" i="1" dirty="0"/>
              <a:t>x</a:t>
            </a:r>
            <a:r>
              <a:rPr lang="en-US" altLang="en-US" sz="2900" dirty="0"/>
              <a:t> such that </a:t>
            </a:r>
            <a:r>
              <a:rPr lang="en-US" altLang="en-US" sz="2900" i="1" dirty="0"/>
              <a:t>P</a:t>
            </a:r>
            <a:r>
              <a:rPr lang="en-US" altLang="en-US" sz="2900" dirty="0"/>
              <a:t>(</a:t>
            </a:r>
            <a:r>
              <a:rPr lang="en-US" altLang="en-US" sz="2900" i="1" dirty="0"/>
              <a:t>x</a:t>
            </a:r>
            <a:r>
              <a:rPr lang="en-US" altLang="en-US" sz="2900" dirty="0"/>
              <a:t>)”, </a:t>
            </a:r>
            <a:r>
              <a:rPr lang="en-US" altLang="en-US" sz="2900" dirty="0">
                <a:solidFill>
                  <a:srgbClr val="FFFF00"/>
                </a:solidFill>
              </a:rPr>
              <a:t>or</a:t>
            </a:r>
            <a:r>
              <a:rPr lang="en-US" altLang="en-US" sz="2900" dirty="0"/>
              <a:t> </a:t>
            </a:r>
          </a:p>
          <a:p>
            <a:pPr lvl="1"/>
            <a:r>
              <a:rPr lang="en-US" altLang="en-US" sz="2900" dirty="0"/>
              <a:t>“For some </a:t>
            </a:r>
            <a:r>
              <a:rPr lang="en-US" altLang="en-US" sz="2900" i="1" dirty="0"/>
              <a:t>x</a:t>
            </a:r>
            <a:r>
              <a:rPr lang="en-US" altLang="en-US" sz="2900" dirty="0"/>
              <a:t>, </a:t>
            </a:r>
            <a:r>
              <a:rPr lang="en-US" altLang="en-US" sz="2900" i="1" dirty="0"/>
              <a:t>P</a:t>
            </a:r>
            <a:r>
              <a:rPr lang="en-US" altLang="en-US" sz="2900" dirty="0"/>
              <a:t>(</a:t>
            </a:r>
            <a:r>
              <a:rPr lang="en-US" altLang="en-US" sz="2900" i="1" dirty="0"/>
              <a:t>x</a:t>
            </a:r>
            <a:r>
              <a:rPr lang="en-US" altLang="en-US" sz="2900" dirty="0"/>
              <a:t>)”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6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Let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dirty="0"/>
              <a:t> be the statement </a:t>
            </a:r>
            <a:r>
              <a:rPr lang="en-US" altLang="en-US" sz="3200" dirty="0">
                <a:solidFill>
                  <a:schemeClr val="tx1"/>
                </a:solidFill>
              </a:rPr>
              <a:t>“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 &gt; 3”</a:t>
            </a:r>
            <a:r>
              <a:rPr lang="en-US" altLang="en-US" sz="3200" dirty="0"/>
              <a:t>. </a:t>
            </a:r>
            <a:endParaRPr lang="en-US" altLang="en-US" sz="3200" dirty="0" smtClean="0"/>
          </a:p>
          <a:p>
            <a:pPr lvl="1"/>
            <a:r>
              <a:rPr lang="en-US" altLang="en-US" sz="2800" dirty="0" smtClean="0"/>
              <a:t>Is 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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2800" dirty="0"/>
              <a:t> true for the domain of all real numbers?</a:t>
            </a:r>
          </a:p>
          <a:p>
            <a:r>
              <a:rPr lang="en-US" altLang="en-US" sz="3200" dirty="0">
                <a:solidFill>
                  <a:schemeClr val="tx1"/>
                </a:solidFill>
              </a:rPr>
              <a:t>Let </a:t>
            </a:r>
            <a:r>
              <a:rPr lang="en-US" altLang="en-US" sz="3200" i="1" dirty="0">
                <a:solidFill>
                  <a:schemeClr val="accent2"/>
                </a:solidFill>
              </a:rPr>
              <a:t>Q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  <a:r>
              <a:rPr lang="en-US" altLang="en-US" sz="3200" dirty="0">
                <a:solidFill>
                  <a:schemeClr val="tx1"/>
                </a:solidFill>
              </a:rPr>
              <a:t> be the statement </a:t>
            </a:r>
            <a:r>
              <a:rPr lang="en-US" altLang="en-US" sz="3200" dirty="0">
                <a:solidFill>
                  <a:schemeClr val="accent2"/>
                </a:solidFill>
              </a:rPr>
              <a:t>“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>
                <a:solidFill>
                  <a:schemeClr val="accent2"/>
                </a:solidFill>
              </a:rPr>
              <a:t> = 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>
                <a:solidFill>
                  <a:schemeClr val="accent2"/>
                </a:solidFill>
              </a:rPr>
              <a:t> + 1”</a:t>
            </a:r>
            <a:r>
              <a:rPr lang="en-US" altLang="en-US" sz="3200" dirty="0">
                <a:solidFill>
                  <a:schemeClr val="tx1"/>
                </a:solidFill>
              </a:rPr>
              <a:t>. </a:t>
            </a:r>
            <a:endParaRPr lang="en-US" altLang="en-US" sz="3200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2800" dirty="0" smtClean="0">
                <a:solidFill>
                  <a:schemeClr val="tx1"/>
                </a:solidFill>
              </a:rPr>
              <a:t>Is 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</a:t>
            </a:r>
            <a:r>
              <a:rPr lang="en-US" sz="2800" i="1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280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sz="2800" i="1" smtClean="0">
                <a:solidFill>
                  <a:schemeClr val="accent2"/>
                </a:solidFill>
                <a:sym typeface="Symbol" panose="05050102010706020507" pitchFamily="18" charset="2"/>
              </a:rPr>
              <a:t>Q</a:t>
            </a:r>
            <a:r>
              <a:rPr lang="en-US" sz="2800" smtClean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sz="2800" i="1" smtClean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) 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</a:rPr>
              <a:t>true for the domain of all real numbers?</a:t>
            </a:r>
          </a:p>
          <a:p>
            <a:r>
              <a:rPr lang="en-US" altLang="en-US" sz="3200" dirty="0"/>
              <a:t>When all elements of the domain can be listed, e.g., </a:t>
            </a:r>
            <a:endParaRPr lang="en-US" altLang="en-US" sz="3200" dirty="0" smtClean="0"/>
          </a:p>
          <a:p>
            <a:pPr marL="457189" lvl="1" indent="0">
              <a:buNone/>
            </a:pPr>
            <a:r>
              <a:rPr lang="en-US" altLang="en-US" sz="3200" i="1" dirty="0" smtClean="0">
                <a:solidFill>
                  <a:schemeClr val="accent2"/>
                </a:solidFill>
              </a:rPr>
              <a:t>x</a:t>
            </a:r>
            <a:r>
              <a:rPr lang="en-US" altLang="en-US" sz="3200" baseline="-25000" dirty="0" smtClean="0">
                <a:solidFill>
                  <a:schemeClr val="accent2"/>
                </a:solidFill>
              </a:rPr>
              <a:t>1</a:t>
            </a:r>
            <a:r>
              <a:rPr lang="en-US" altLang="en-US" sz="3200" i="1" dirty="0">
                <a:solidFill>
                  <a:schemeClr val="accent2"/>
                </a:solidFill>
              </a:rPr>
              <a:t>, x</a:t>
            </a:r>
            <a:r>
              <a:rPr lang="en-US" altLang="en-US" sz="3200" baseline="-25000" dirty="0">
                <a:solidFill>
                  <a:schemeClr val="accent2"/>
                </a:solidFill>
              </a:rPr>
              <a:t>2</a:t>
            </a:r>
            <a:r>
              <a:rPr lang="en-US" altLang="en-US" sz="3200" dirty="0">
                <a:solidFill>
                  <a:schemeClr val="accent2"/>
                </a:solidFill>
              </a:rPr>
              <a:t>,</a:t>
            </a:r>
            <a:r>
              <a:rPr lang="en-US" altLang="en-US" sz="3200" i="1" dirty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…,</a:t>
            </a:r>
            <a:r>
              <a:rPr lang="en-US" altLang="en-US" sz="3200" i="1" dirty="0">
                <a:solidFill>
                  <a:schemeClr val="accent2"/>
                </a:solidFill>
              </a:rPr>
              <a:t> </a:t>
            </a:r>
            <a:r>
              <a:rPr lang="en-US" altLang="en-US" sz="3200" i="1" dirty="0" err="1">
                <a:solidFill>
                  <a:schemeClr val="accent2"/>
                </a:solidFill>
              </a:rPr>
              <a:t>x</a:t>
            </a:r>
            <a:r>
              <a:rPr lang="en-US" altLang="en-US" sz="3200" i="1" baseline="-25000" dirty="0" err="1">
                <a:solidFill>
                  <a:schemeClr val="accent2"/>
                </a:solidFill>
              </a:rPr>
              <a:t>n</a:t>
            </a:r>
            <a:r>
              <a:rPr lang="en-US" altLang="en-US" sz="3200" dirty="0"/>
              <a:t>,</a:t>
            </a:r>
            <a:r>
              <a:rPr lang="en-US" altLang="en-US" sz="3200" i="1" dirty="0">
                <a:solidFill>
                  <a:schemeClr val="accent2"/>
                </a:solidFill>
              </a:rPr>
              <a:t> </a:t>
            </a:r>
            <a:endParaRPr lang="en-US" altLang="en-US" sz="3200" i="1" dirty="0" smtClean="0">
              <a:solidFill>
                <a:schemeClr val="accent2"/>
              </a:solidFill>
            </a:endParaRPr>
          </a:p>
          <a:p>
            <a:pPr marL="457189" lvl="1" indent="0">
              <a:buNone/>
            </a:pPr>
            <a:r>
              <a:rPr lang="en-US" altLang="en-US" sz="3200" dirty="0" smtClean="0"/>
              <a:t>it </a:t>
            </a:r>
            <a:r>
              <a:rPr lang="en-US" altLang="en-US" sz="3200" dirty="0"/>
              <a:t>follows that the existential quantification is the same as disjunction </a:t>
            </a:r>
          </a:p>
          <a:p>
            <a:pPr marL="342891" lvl="1" indent="0" algn="ctr">
              <a:buNone/>
            </a:pPr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baseline="-25000" dirty="0">
                <a:solidFill>
                  <a:schemeClr val="accent2"/>
                </a:solidFill>
              </a:rPr>
              <a:t>1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  <a:r>
              <a:rPr lang="en-US" altLang="en-US" sz="3200" i="1" dirty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</a:t>
            </a:r>
            <a:r>
              <a:rPr lang="en-US" altLang="en-US" sz="3200" i="1" dirty="0">
                <a:solidFill>
                  <a:schemeClr val="accent2"/>
                </a:solidFill>
              </a:rPr>
              <a:t> P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baseline="-25000" dirty="0">
                <a:solidFill>
                  <a:schemeClr val="accent2"/>
                </a:solidFill>
              </a:rPr>
              <a:t>2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  <a:r>
              <a:rPr lang="en-US" altLang="en-US" sz="3200" i="1" dirty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</a:t>
            </a:r>
            <a:r>
              <a:rPr lang="en-US" altLang="en-US" sz="3200" i="1" dirty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…</a:t>
            </a:r>
            <a:r>
              <a:rPr lang="en-US" altLang="en-US" sz="3200" i="1" dirty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</a:t>
            </a:r>
            <a:r>
              <a:rPr lang="en-US" altLang="en-US" sz="3200" i="1" dirty="0">
                <a:solidFill>
                  <a:schemeClr val="accent2"/>
                </a:solidFill>
              </a:rPr>
              <a:t> P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 err="1">
                <a:solidFill>
                  <a:schemeClr val="accent2"/>
                </a:solidFill>
              </a:rPr>
              <a:t>x</a:t>
            </a:r>
            <a:r>
              <a:rPr lang="en-US" altLang="en-US" sz="3200" i="1" baseline="-25000" dirty="0" err="1">
                <a:solidFill>
                  <a:schemeClr val="accent2"/>
                </a:solidFill>
              </a:rPr>
              <a:t>n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4" name="TextBox 3"/>
          <p:cNvSpPr txBox="1"/>
          <p:nvPr/>
        </p:nvSpPr>
        <p:spPr>
          <a:xfrm>
            <a:off x="9434805" y="1762780"/>
            <a:ext cx="108079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True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34805" y="2743200"/>
            <a:ext cx="1080795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" panose="02040503050406030204" pitchFamily="18" charset="0"/>
              </a:rPr>
              <a:t>False</a:t>
            </a:r>
            <a:endParaRPr lang="en-US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62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sz="3200" dirty="0"/>
              <a:t>What is the truth value of 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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/>
              <a:t> where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dirty="0"/>
              <a:t> is the statement </a:t>
            </a: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3200" dirty="0" smtClean="0">
                <a:solidFill>
                  <a:schemeClr val="tx1"/>
                </a:solidFill>
              </a:rPr>
              <a:t>“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baseline="30000" dirty="0">
                <a:solidFill>
                  <a:schemeClr val="tx1"/>
                </a:solidFill>
              </a:rPr>
              <a:t>2</a:t>
            </a:r>
            <a:r>
              <a:rPr lang="en-US" altLang="en-US" sz="3200" dirty="0">
                <a:solidFill>
                  <a:schemeClr val="tx1"/>
                </a:solidFill>
              </a:rPr>
              <a:t> &gt; 10” </a:t>
            </a:r>
            <a:r>
              <a:rPr lang="en-US" altLang="en-US" sz="3200" dirty="0"/>
              <a:t>and </a:t>
            </a:r>
            <a:r>
              <a:rPr lang="en-US" altLang="en-US" sz="3200" dirty="0">
                <a:solidFill>
                  <a:schemeClr val="tx1"/>
                </a:solidFill>
              </a:rPr>
              <a:t>the </a:t>
            </a:r>
            <a:r>
              <a:rPr lang="en-US" altLang="en-US" sz="3200" dirty="0">
                <a:solidFill>
                  <a:schemeClr val="accent2"/>
                </a:solidFill>
              </a:rPr>
              <a:t>domain</a:t>
            </a:r>
            <a:r>
              <a:rPr lang="en-US" altLang="en-US" sz="3200" dirty="0">
                <a:solidFill>
                  <a:schemeClr val="tx1"/>
                </a:solidFill>
              </a:rPr>
              <a:t> consists of positive integers not exceeding 4</a:t>
            </a:r>
            <a:r>
              <a:rPr lang="en-US" altLang="en-US" sz="3200" dirty="0"/>
              <a:t>?</a:t>
            </a:r>
          </a:p>
          <a:p>
            <a:pPr>
              <a:buFont typeface="Arial" charset="0"/>
              <a:buNone/>
            </a:pPr>
            <a:r>
              <a:rPr lang="en-US" altLang="en-US" sz="3200" dirty="0"/>
              <a:t> 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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/>
              <a:t> is the same as </a:t>
            </a:r>
          </a:p>
          <a:p>
            <a:pPr marL="171446" lvl="1" algn="ctr">
              <a:spcBef>
                <a:spcPts val="750"/>
              </a:spcBef>
              <a:buNone/>
            </a:pPr>
            <a:r>
              <a:rPr lang="en-US" altLang="en-US" sz="3200" i="1" dirty="0"/>
              <a:t>P</a:t>
            </a:r>
            <a:r>
              <a:rPr lang="en-US" altLang="en-US" sz="3200" dirty="0"/>
              <a:t>(1) </a:t>
            </a:r>
            <a:r>
              <a:rPr lang="en-US" altLang="en-US" sz="3200" dirty="0">
                <a:sym typeface="Symbol" panose="05050102010706020507" pitchFamily="18" charset="2"/>
              </a:rPr>
              <a:t></a:t>
            </a:r>
            <a:r>
              <a:rPr lang="en-US" altLang="en-US" sz="3200" dirty="0"/>
              <a:t> </a:t>
            </a:r>
            <a:r>
              <a:rPr lang="en-US" altLang="en-US" sz="3200" i="1" dirty="0"/>
              <a:t>P</a:t>
            </a:r>
            <a:r>
              <a:rPr lang="en-US" altLang="en-US" sz="3200" dirty="0"/>
              <a:t>(2) </a:t>
            </a:r>
            <a:r>
              <a:rPr lang="en-US" altLang="en-US" sz="3200" dirty="0">
                <a:sym typeface="Symbol" panose="05050102010706020507" pitchFamily="18" charset="2"/>
              </a:rPr>
              <a:t></a:t>
            </a:r>
            <a:r>
              <a:rPr lang="en-US" altLang="en-US" sz="3200" dirty="0"/>
              <a:t> </a:t>
            </a:r>
            <a:r>
              <a:rPr lang="en-US" altLang="en-US" sz="3200" i="1" dirty="0"/>
              <a:t>P</a:t>
            </a:r>
            <a:r>
              <a:rPr lang="en-US" altLang="en-US" sz="3200" dirty="0"/>
              <a:t>(3) </a:t>
            </a:r>
            <a:r>
              <a:rPr lang="en-US" altLang="en-US" sz="3200" dirty="0">
                <a:sym typeface="Symbol" panose="05050102010706020507" pitchFamily="18" charset="2"/>
              </a:rPr>
              <a:t></a:t>
            </a:r>
            <a:r>
              <a:rPr lang="en-US" altLang="en-US" sz="3200" dirty="0"/>
              <a:t> </a:t>
            </a:r>
            <a:r>
              <a:rPr lang="en-US" altLang="en-US" sz="3200" i="1" dirty="0"/>
              <a:t>P</a:t>
            </a:r>
            <a:r>
              <a:rPr lang="en-US" altLang="en-US" sz="3200" dirty="0"/>
              <a:t>(4</a:t>
            </a:r>
            <a:r>
              <a:rPr lang="en-US" altLang="en-US" sz="3200" dirty="0" smtClean="0"/>
              <a:t>)</a:t>
            </a:r>
          </a:p>
          <a:p>
            <a:pPr marL="171446" lvl="1" algn="ctr">
              <a:spcBef>
                <a:spcPts val="750"/>
              </a:spcBef>
              <a:buNone/>
            </a:pP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(1) is 1</a:t>
            </a:r>
            <a:r>
              <a:rPr lang="en-US" altLang="en-US" sz="3200" baseline="30000" dirty="0" smtClean="0"/>
              <a:t>2</a:t>
            </a:r>
            <a:r>
              <a:rPr lang="en-US" altLang="en-US" sz="3200" dirty="0" smtClean="0"/>
              <a:t> &gt; 10 	</a:t>
            </a:r>
            <a:r>
              <a:rPr lang="en-US" altLang="en-US" sz="3200" dirty="0" smtClean="0">
                <a:solidFill>
                  <a:srgbClr val="FFFF00"/>
                </a:solidFill>
              </a:rPr>
              <a:t>False</a:t>
            </a:r>
          </a:p>
          <a:p>
            <a:pPr marL="171446" lvl="1" algn="ctr">
              <a:spcBef>
                <a:spcPts val="750"/>
              </a:spcBef>
              <a:buNone/>
            </a:pP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(2) </a:t>
            </a:r>
            <a:r>
              <a:rPr lang="en-US" altLang="en-US" sz="3200" dirty="0"/>
              <a:t>is </a:t>
            </a:r>
            <a:r>
              <a:rPr lang="en-US" altLang="en-US" sz="3200" dirty="0" smtClean="0"/>
              <a:t>2</a:t>
            </a:r>
            <a:r>
              <a:rPr lang="en-US" altLang="en-US" sz="3200" baseline="30000" dirty="0" smtClean="0"/>
              <a:t>2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&gt; 10 </a:t>
            </a:r>
            <a:r>
              <a:rPr lang="en-US" altLang="en-US" sz="3200" dirty="0" smtClean="0"/>
              <a:t>	</a:t>
            </a:r>
            <a:r>
              <a:rPr lang="en-US" altLang="en-US" sz="3200" dirty="0" smtClean="0">
                <a:solidFill>
                  <a:srgbClr val="FFFF00"/>
                </a:solidFill>
              </a:rPr>
              <a:t>False</a:t>
            </a:r>
          </a:p>
          <a:p>
            <a:pPr marL="171446" lvl="1" algn="ctr">
              <a:spcBef>
                <a:spcPts val="750"/>
              </a:spcBef>
              <a:buNone/>
            </a:pP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(3) </a:t>
            </a:r>
            <a:r>
              <a:rPr lang="en-US" altLang="en-US" sz="3200" dirty="0"/>
              <a:t>is </a:t>
            </a:r>
            <a:r>
              <a:rPr lang="en-US" altLang="en-US" sz="3200" dirty="0" smtClean="0"/>
              <a:t>3</a:t>
            </a:r>
            <a:r>
              <a:rPr lang="en-US" altLang="en-US" sz="3200" baseline="30000" dirty="0" smtClean="0"/>
              <a:t>2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&gt; 10 </a:t>
            </a:r>
            <a:r>
              <a:rPr lang="en-US" altLang="en-US" sz="3200" dirty="0" smtClean="0"/>
              <a:t>	</a:t>
            </a:r>
            <a:r>
              <a:rPr lang="en-US" altLang="en-US" sz="3200" dirty="0" smtClean="0">
                <a:solidFill>
                  <a:srgbClr val="FFFF00"/>
                </a:solidFill>
              </a:rPr>
              <a:t>False</a:t>
            </a:r>
          </a:p>
          <a:p>
            <a:pPr marL="171446" lvl="1" algn="ctr">
              <a:spcBef>
                <a:spcPts val="750"/>
              </a:spcBef>
              <a:buNone/>
            </a:pP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(4) </a:t>
            </a:r>
            <a:r>
              <a:rPr lang="en-US" altLang="en-US" sz="3200" dirty="0"/>
              <a:t>is </a:t>
            </a:r>
            <a:r>
              <a:rPr lang="en-US" altLang="en-US" sz="3200" dirty="0" smtClean="0"/>
              <a:t>4</a:t>
            </a:r>
            <a:r>
              <a:rPr lang="en-US" altLang="en-US" sz="3200" baseline="30000" dirty="0" smtClean="0"/>
              <a:t>2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&gt; </a:t>
            </a:r>
            <a:r>
              <a:rPr lang="en-US" altLang="en-US" sz="3200" dirty="0" smtClean="0"/>
              <a:t>10 	</a:t>
            </a:r>
            <a:r>
              <a:rPr lang="en-US" altLang="en-US" sz="3200" b="1" dirty="0" smtClean="0">
                <a:solidFill>
                  <a:srgbClr val="FFFF00"/>
                </a:solidFill>
              </a:rPr>
              <a:t>True</a:t>
            </a:r>
            <a:endParaRPr lang="en-US" altLang="en-US" sz="3200" b="1" dirty="0">
              <a:solidFill>
                <a:srgbClr val="FFFF00"/>
              </a:solidFill>
            </a:endParaRPr>
          </a:p>
          <a:p>
            <a:pPr marL="171446" lvl="1">
              <a:spcBef>
                <a:spcPts val="750"/>
              </a:spcBef>
              <a:buNone/>
            </a:pPr>
            <a:r>
              <a:rPr lang="en-US" sz="3200" dirty="0" smtClean="0">
                <a:solidFill>
                  <a:srgbClr val="FFFF00"/>
                </a:solidFill>
                <a:sym typeface="Symbol" panose="05050102010706020507" pitchFamily="18" charset="2"/>
              </a:rPr>
              <a:t>Thus, </a:t>
            </a:r>
            <a:r>
              <a:rPr lang="en-US" sz="3200" i="1" dirty="0">
                <a:solidFill>
                  <a:srgbClr val="FFFF00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rgbClr val="FFFF00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rgbClr val="FFFF00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rgbClr val="FFFF00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rgbClr val="FFFF00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rgbClr val="FFFF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olidFill>
                  <a:srgbClr val="FFFF00"/>
                </a:solidFill>
              </a:rPr>
              <a:t> is </a:t>
            </a:r>
            <a:r>
              <a:rPr lang="en-US" altLang="en-US" sz="3200" dirty="0" smtClean="0">
                <a:solidFill>
                  <a:srgbClr val="FFFF00"/>
                </a:solidFill>
              </a:rPr>
              <a:t>True</a:t>
            </a:r>
          </a:p>
          <a:p>
            <a:pPr marL="171446" lvl="1">
              <a:spcBef>
                <a:spcPts val="750"/>
              </a:spcBef>
              <a:buNone/>
            </a:pPr>
            <a:r>
              <a:rPr lang="en-US" altLang="en-US" sz="3200" dirty="0">
                <a:solidFill>
                  <a:srgbClr val="FFFF00"/>
                </a:solidFill>
              </a:rPr>
              <a:t>	</a:t>
            </a:r>
            <a:r>
              <a:rPr lang="en-US" altLang="en-US" sz="3200" dirty="0" smtClean="0">
                <a:solidFill>
                  <a:srgbClr val="FFFF00"/>
                </a:solidFill>
              </a:rPr>
              <a:t>Actually,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(4</a:t>
            </a:r>
            <a:r>
              <a:rPr lang="en-US" altLang="en-US" sz="3200" dirty="0"/>
              <a:t>) is 4</a:t>
            </a:r>
            <a:r>
              <a:rPr lang="en-US" altLang="en-US" sz="3200" baseline="30000" dirty="0"/>
              <a:t>2</a:t>
            </a:r>
            <a:r>
              <a:rPr lang="en-US" altLang="en-US" sz="3200" dirty="0"/>
              <a:t> &gt; 10 </a:t>
            </a:r>
            <a:r>
              <a:rPr lang="en-US" altLang="en-US" sz="3200" i="1" dirty="0"/>
              <a:t>	</a:t>
            </a:r>
            <a:r>
              <a:rPr lang="en-US" altLang="en-US" sz="3200" b="1" dirty="0" smtClean="0">
                <a:solidFill>
                  <a:srgbClr val="FFFF00"/>
                </a:solidFill>
              </a:rPr>
              <a:t>True</a:t>
            </a:r>
            <a:endParaRPr lang="en-US" altLang="en-US" sz="3200" dirty="0"/>
          </a:p>
          <a:p>
            <a:pPr marL="171446" lvl="1">
              <a:spcBef>
                <a:spcPts val="750"/>
              </a:spcBef>
              <a:buNone/>
            </a:pPr>
            <a:endParaRPr lang="en-US" altLang="en-US" sz="3200" dirty="0" smtClean="0"/>
          </a:p>
          <a:p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298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dirty="0" smtClean="0"/>
              <a:t>Uniqueness quantifier (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!      </a:t>
            </a:r>
            <a:r>
              <a:rPr 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1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endParaRPr lang="en-US" altLang="en-US" dirty="0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There exists a unique x such that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dirty="0"/>
              <a:t> is true</a:t>
            </a:r>
          </a:p>
          <a:p>
            <a:pPr algn="ctr">
              <a:buFont typeface="Arial" charset="0"/>
              <a:buNone/>
            </a:pPr>
            <a:r>
              <a:rPr lang="en-US" altLang="en-US" sz="3200" dirty="0"/>
              <a:t> 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!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endParaRPr lang="en-US" altLang="en-US" sz="3200" dirty="0"/>
          </a:p>
          <a:p>
            <a:r>
              <a:rPr lang="en-US" altLang="en-US" sz="3200" dirty="0"/>
              <a:t>“There is exactly one”, “There is one and only one”</a:t>
            </a:r>
          </a:p>
          <a:p>
            <a:pPr marL="342891" lvl="1" indent="0" algn="ctr">
              <a:buNone/>
            </a:pPr>
            <a:r>
              <a:rPr lang="en-US" sz="3200" dirty="0">
                <a:sym typeface="Symbol" panose="05050102010706020507" pitchFamily="18" charset="2"/>
              </a:rPr>
              <a:t></a:t>
            </a:r>
            <a:r>
              <a:rPr lang="en-US" sz="3200" baseline="-25000" dirty="0">
                <a:sym typeface="Symbol" panose="05050102010706020507" pitchFamily="18" charset="2"/>
              </a:rPr>
              <a:t>1</a:t>
            </a:r>
            <a:r>
              <a:rPr lang="en-US" sz="3200" i="1" dirty="0">
                <a:sym typeface="Symbol" panose="05050102010706020507" pitchFamily="18" charset="2"/>
              </a:rPr>
              <a:t>x</a:t>
            </a:r>
            <a:r>
              <a:rPr lang="en-US" sz="3200" dirty="0">
                <a:sym typeface="Symbol" panose="05050102010706020507" pitchFamily="18" charset="2"/>
              </a:rPr>
              <a:t> </a:t>
            </a:r>
            <a:r>
              <a:rPr lang="en-US" sz="3200" i="1" dirty="0">
                <a:sym typeface="Symbol" panose="05050102010706020507" pitchFamily="18" charset="2"/>
              </a:rPr>
              <a:t>P</a:t>
            </a:r>
            <a:r>
              <a:rPr lang="en-US" sz="3200" dirty="0">
                <a:sym typeface="Symbol" panose="05050102010706020507" pitchFamily="18" charset="2"/>
              </a:rPr>
              <a:t>(</a:t>
            </a:r>
            <a:r>
              <a:rPr lang="en-US" sz="3200" i="1" dirty="0">
                <a:sym typeface="Symbol" panose="05050102010706020507" pitchFamily="18" charset="2"/>
              </a:rPr>
              <a:t>x</a:t>
            </a:r>
            <a:r>
              <a:rPr lang="en-US" sz="3200" dirty="0">
                <a:sym typeface="Symbol" panose="05050102010706020507" pitchFamily="18" charset="2"/>
              </a:rPr>
              <a:t>)</a:t>
            </a:r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756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Quantifiers with restricted </a:t>
            </a:r>
            <a:r>
              <a:rPr lang="en-US" altLang="en-US" dirty="0" smtClean="0">
                <a:solidFill>
                  <a:schemeClr val="tx1"/>
                </a:solidFill>
              </a:rPr>
              <a:t>domains</a:t>
            </a:r>
          </a:p>
        </p:txBody>
      </p:sp>
      <p:sp>
        <p:nvSpPr>
          <p:cNvPr id="37891" name="Content Placeholder 4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651247"/>
          </a:xfrm>
        </p:spPr>
        <p:txBody>
          <a:bodyPr>
            <a:normAutofit lnSpcReduction="10000"/>
          </a:bodyPr>
          <a:lstStyle/>
          <a:p>
            <a:r>
              <a:rPr lang="en-US" altLang="en-US" sz="2800" dirty="0"/>
              <a:t>What do the following statements mean for the </a:t>
            </a:r>
            <a:r>
              <a:rPr lang="en-US" altLang="en-US" sz="2800" dirty="0">
                <a:solidFill>
                  <a:schemeClr val="tx1"/>
                </a:solidFill>
              </a:rPr>
              <a:t>domain</a:t>
            </a:r>
            <a:r>
              <a:rPr lang="en-US" altLang="en-US" sz="2800" dirty="0"/>
              <a:t> of </a:t>
            </a:r>
            <a:r>
              <a:rPr lang="en-US" altLang="en-US" sz="2800" dirty="0">
                <a:solidFill>
                  <a:schemeClr val="tx1"/>
                </a:solidFill>
              </a:rPr>
              <a:t>real numbers</a:t>
            </a:r>
            <a:r>
              <a:rPr lang="en-US" altLang="en-US" sz="2800" dirty="0"/>
              <a:t>?</a:t>
            </a:r>
          </a:p>
          <a:p>
            <a:pPr lvl="1"/>
            <a:r>
              <a:rPr lang="en-US" sz="2800" dirty="0">
                <a:sym typeface="Symbol" panose="05050102010706020507" pitchFamily="18" charset="2"/>
              </a:rPr>
              <a:t></a:t>
            </a:r>
            <a:r>
              <a:rPr lang="en-US" sz="2800" i="1" dirty="0">
                <a:sym typeface="Symbol" panose="05050102010706020507" pitchFamily="18" charset="2"/>
              </a:rPr>
              <a:t>x</a:t>
            </a:r>
            <a:r>
              <a:rPr lang="en-US" sz="2800" dirty="0">
                <a:sym typeface="Symbol" panose="05050102010706020507" pitchFamily="18" charset="2"/>
              </a:rPr>
              <a:t> &lt; </a:t>
            </a:r>
            <a:r>
              <a:rPr lang="en-US" sz="2800" dirty="0" smtClean="0">
                <a:sym typeface="Symbol" panose="05050102010706020507" pitchFamily="18" charset="2"/>
              </a:rPr>
              <a:t>0 (</a:t>
            </a:r>
            <a:r>
              <a:rPr lang="en-US" sz="2800" i="1" dirty="0" smtClean="0">
                <a:sym typeface="Symbol" panose="05050102010706020507" pitchFamily="18" charset="2"/>
              </a:rPr>
              <a:t>x</a:t>
            </a:r>
            <a:r>
              <a:rPr lang="en-US" sz="2800" baseline="30000" dirty="0" smtClean="0">
                <a:sym typeface="Symbol" panose="05050102010706020507" pitchFamily="18" charset="2"/>
              </a:rPr>
              <a:t>2</a:t>
            </a:r>
            <a:r>
              <a:rPr lang="en-US" sz="2800" dirty="0" smtClean="0">
                <a:sym typeface="Symbol" panose="05050102010706020507" pitchFamily="18" charset="2"/>
              </a:rPr>
              <a:t> </a:t>
            </a:r>
            <a:r>
              <a:rPr lang="en-US" sz="2800" dirty="0">
                <a:sym typeface="Symbol" panose="05050102010706020507" pitchFamily="18" charset="2"/>
              </a:rPr>
              <a:t>&gt; </a:t>
            </a:r>
            <a:r>
              <a:rPr lang="en-US" sz="2800" dirty="0" smtClean="0">
                <a:sym typeface="Symbol" panose="05050102010706020507" pitchFamily="18" charset="2"/>
              </a:rPr>
              <a:t>0) </a:t>
            </a:r>
          </a:p>
          <a:p>
            <a:pPr lvl="2"/>
            <a:r>
              <a:rPr lang="en-US" sz="2800" dirty="0" smtClean="0"/>
              <a:t>The square of a negative real number is positive.</a:t>
            </a:r>
            <a:endParaRPr lang="en-US" altLang="en-US" sz="2800" dirty="0" smtClean="0"/>
          </a:p>
          <a:p>
            <a:pPr lvl="2"/>
            <a:r>
              <a:rPr 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same 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as 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(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&lt; 0 </a:t>
            </a:r>
            <a:r>
              <a:rPr lang="en-US" sz="2800" b="1" dirty="0">
                <a:sym typeface="Symbol" panose="05050102010706020507" pitchFamily="18" charset="2"/>
              </a:rPr>
              <a:t>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28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2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&gt; 0)</a:t>
            </a:r>
            <a:r>
              <a:rPr lang="en-US" altLang="en-US" sz="2800" dirty="0"/>
              <a:t> </a:t>
            </a:r>
            <a:endParaRPr lang="en-US" altLang="en-US" sz="2800" dirty="0" smtClean="0"/>
          </a:p>
          <a:p>
            <a:pPr lvl="1"/>
            <a:r>
              <a:rPr lang="en-US" sz="2800" dirty="0" smtClean="0">
                <a:sym typeface="Symbol" panose="05050102010706020507" pitchFamily="18" charset="2"/>
              </a:rPr>
              <a:t></a:t>
            </a:r>
            <a:r>
              <a:rPr lang="en-US" sz="2800" i="1" dirty="0">
                <a:sym typeface="Symbol" panose="05050102010706020507" pitchFamily="18" charset="2"/>
              </a:rPr>
              <a:t>y</a:t>
            </a:r>
            <a:r>
              <a:rPr lang="en-US" sz="2800" dirty="0">
                <a:sym typeface="Symbol" panose="05050102010706020507" pitchFamily="18" charset="2"/>
              </a:rPr>
              <a:t>  </a:t>
            </a:r>
            <a:r>
              <a:rPr lang="en-US" sz="2800" dirty="0" smtClean="0">
                <a:sym typeface="Symbol" panose="05050102010706020507" pitchFamily="18" charset="2"/>
              </a:rPr>
              <a:t>0 (</a:t>
            </a:r>
            <a:r>
              <a:rPr lang="en-US" sz="2800" i="1" dirty="0" smtClean="0">
                <a:sym typeface="Symbol" panose="05050102010706020507" pitchFamily="18" charset="2"/>
              </a:rPr>
              <a:t>y</a:t>
            </a:r>
            <a:r>
              <a:rPr lang="en-US" sz="2800" baseline="30000" dirty="0" smtClean="0">
                <a:sym typeface="Symbol" panose="05050102010706020507" pitchFamily="18" charset="2"/>
              </a:rPr>
              <a:t>3</a:t>
            </a:r>
            <a:r>
              <a:rPr lang="en-US" sz="2800" dirty="0" smtClean="0">
                <a:sym typeface="Symbol" panose="05050102010706020507" pitchFamily="18" charset="2"/>
              </a:rPr>
              <a:t> </a:t>
            </a:r>
            <a:r>
              <a:rPr lang="en-US" sz="2800" dirty="0">
                <a:sym typeface="Symbol" panose="05050102010706020507" pitchFamily="18" charset="2"/>
              </a:rPr>
              <a:t> </a:t>
            </a:r>
            <a:r>
              <a:rPr lang="en-US" sz="2800" dirty="0" smtClean="0">
                <a:sym typeface="Symbol" panose="05050102010706020507" pitchFamily="18" charset="2"/>
              </a:rPr>
              <a:t>0) </a:t>
            </a:r>
          </a:p>
          <a:p>
            <a:pPr lvl="2"/>
            <a:r>
              <a:rPr lang="en-US" sz="2800" dirty="0"/>
              <a:t>The cube of every nonzero real number is nonzero.</a:t>
            </a:r>
            <a:endParaRPr lang="en-US" sz="2800" dirty="0" smtClean="0">
              <a:solidFill>
                <a:schemeClr val="accent2"/>
              </a:solidFill>
              <a:sym typeface="Symbol" panose="05050102010706020507" pitchFamily="18" charset="2"/>
            </a:endParaRPr>
          </a:p>
          <a:p>
            <a:pPr lvl="2"/>
            <a:r>
              <a:rPr 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same 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as 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y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(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y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 0 </a:t>
            </a:r>
            <a:r>
              <a:rPr lang="en-US" sz="2800" b="1" dirty="0">
                <a:sym typeface="Symbol" panose="05050102010706020507" pitchFamily="18" charset="2"/>
              </a:rPr>
              <a:t>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y</a:t>
            </a:r>
            <a:r>
              <a:rPr lang="en-US" sz="28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3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 0</a:t>
            </a:r>
            <a:r>
              <a:rPr lang="en-US" sz="2800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>
                <a:sym typeface="Symbol" panose="05050102010706020507" pitchFamily="18" charset="2"/>
              </a:rPr>
              <a:t></a:t>
            </a:r>
            <a:r>
              <a:rPr lang="en-US" sz="2800" i="1" dirty="0">
                <a:sym typeface="Symbol" panose="05050102010706020507" pitchFamily="18" charset="2"/>
              </a:rPr>
              <a:t>z</a:t>
            </a:r>
            <a:r>
              <a:rPr lang="en-US" sz="2800" dirty="0">
                <a:sym typeface="Symbol" panose="05050102010706020507" pitchFamily="18" charset="2"/>
              </a:rPr>
              <a:t> </a:t>
            </a:r>
            <a:r>
              <a:rPr lang="en-US" sz="2800" dirty="0" smtClean="0">
                <a:sym typeface="Symbol" panose="05050102010706020507" pitchFamily="18" charset="2"/>
              </a:rPr>
              <a:t>&gt; 0 (</a:t>
            </a:r>
            <a:r>
              <a:rPr lang="en-US" sz="2800" i="1" dirty="0" smtClean="0">
                <a:sym typeface="Symbol" panose="05050102010706020507" pitchFamily="18" charset="2"/>
              </a:rPr>
              <a:t>z</a:t>
            </a:r>
            <a:r>
              <a:rPr lang="en-US" sz="2800" baseline="30000" dirty="0" smtClean="0">
                <a:sym typeface="Symbol" panose="05050102010706020507" pitchFamily="18" charset="2"/>
              </a:rPr>
              <a:t>2</a:t>
            </a:r>
            <a:r>
              <a:rPr lang="en-US" sz="2800" dirty="0" smtClean="0">
                <a:sym typeface="Symbol" panose="05050102010706020507" pitchFamily="18" charset="2"/>
              </a:rPr>
              <a:t> </a:t>
            </a:r>
            <a:r>
              <a:rPr lang="en-US" sz="2800" dirty="0">
                <a:sym typeface="Symbol" panose="05050102010706020507" pitchFamily="18" charset="2"/>
              </a:rPr>
              <a:t>= </a:t>
            </a:r>
            <a:r>
              <a:rPr lang="en-US" sz="2800" dirty="0" smtClean="0">
                <a:sym typeface="Symbol" panose="05050102010706020507" pitchFamily="18" charset="2"/>
              </a:rPr>
              <a:t>2)  </a:t>
            </a:r>
          </a:p>
          <a:p>
            <a:pPr lvl="2"/>
            <a:r>
              <a:rPr lang="en-US" sz="2800" dirty="0"/>
              <a:t>There is a positive square root of 2.</a:t>
            </a:r>
            <a:endParaRPr lang="en-US" sz="2800" dirty="0" smtClean="0">
              <a:solidFill>
                <a:schemeClr val="accent2"/>
              </a:solidFill>
              <a:sym typeface="Symbol" panose="05050102010706020507" pitchFamily="18" charset="2"/>
            </a:endParaRPr>
          </a:p>
          <a:p>
            <a:pPr lvl="2"/>
            <a:r>
              <a:rPr 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same 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as 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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z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(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z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&gt; 0 </a:t>
            </a:r>
            <a:r>
              <a:rPr lang="en-US" sz="2800" b="1" dirty="0">
                <a:sym typeface="Symbol" panose="05050102010706020507" pitchFamily="18" charset="2"/>
              </a:rPr>
              <a:t>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2800" i="1" dirty="0">
                <a:solidFill>
                  <a:schemeClr val="tx1"/>
                </a:solidFill>
                <a:sym typeface="Symbol" panose="05050102010706020507" pitchFamily="18" charset="2"/>
              </a:rPr>
              <a:t>z</a:t>
            </a:r>
            <a:r>
              <a:rPr lang="en-US" sz="28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2</a:t>
            </a:r>
            <a:r>
              <a:rPr lang="en-US" sz="2800" dirty="0">
                <a:solidFill>
                  <a:schemeClr val="tx1"/>
                </a:solidFill>
                <a:sym typeface="Symbol" panose="05050102010706020507" pitchFamily="18" charset="2"/>
              </a:rPr>
              <a:t> = 2)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37894" name="TextBox 7"/>
          <p:cNvSpPr txBox="1">
            <a:spLocks noChangeArrowheads="1"/>
          </p:cNvSpPr>
          <p:nvPr/>
        </p:nvSpPr>
        <p:spPr bwMode="auto">
          <a:xfrm>
            <a:off x="2895600" y="5943600"/>
            <a:ext cx="79819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altLang="en-US" sz="2800" dirty="0">
                <a:latin typeface="Cambria" panose="02040503050406030204" pitchFamily="18" charset="0"/>
              </a:rPr>
              <a:t>Be careful about </a:t>
            </a:r>
            <a:r>
              <a:rPr lang="en-US" sz="2800" b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</a:t>
            </a:r>
            <a:r>
              <a:rPr lang="en-US" altLang="en-US" sz="2800" dirty="0">
                <a:latin typeface="Cambria" panose="02040503050406030204" pitchFamily="18" charset="0"/>
              </a:rPr>
              <a:t> and </a:t>
            </a:r>
            <a:r>
              <a:rPr lang="en-US" sz="2800" b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</a:t>
            </a:r>
            <a:r>
              <a:rPr lang="en-US" altLang="en-US" sz="2800" dirty="0">
                <a:latin typeface="Cambria" panose="02040503050406030204" pitchFamily="18" charset="0"/>
              </a:rPr>
              <a:t> in these statements  </a:t>
            </a:r>
          </a:p>
        </p:txBody>
      </p:sp>
      <p:sp>
        <p:nvSpPr>
          <p:cNvPr id="3" name="Oval 2"/>
          <p:cNvSpPr/>
          <p:nvPr/>
        </p:nvSpPr>
        <p:spPr>
          <a:xfrm>
            <a:off x="1524000" y="1981200"/>
            <a:ext cx="381000" cy="457200"/>
          </a:xfrm>
          <a:prstGeom prst="ellipse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724400" y="2880595"/>
            <a:ext cx="381000" cy="457200"/>
          </a:xfrm>
          <a:prstGeom prst="ellipse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24000" y="3216342"/>
            <a:ext cx="381000" cy="457200"/>
          </a:xfrm>
          <a:prstGeom prst="ellipse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724400" y="4038600"/>
            <a:ext cx="381000" cy="457200"/>
          </a:xfrm>
          <a:prstGeom prst="ellipse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447800" y="4419600"/>
            <a:ext cx="381000" cy="457200"/>
          </a:xfrm>
          <a:prstGeom prst="ellipse">
            <a:avLst/>
          </a:prstGeom>
          <a:solidFill>
            <a:srgbClr val="66FF33">
              <a:alpha val="20000"/>
            </a:srgbClr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48200" y="5257800"/>
            <a:ext cx="381000" cy="457200"/>
          </a:xfrm>
          <a:prstGeom prst="ellipse">
            <a:avLst/>
          </a:prstGeom>
          <a:solidFill>
            <a:srgbClr val="66FF33">
              <a:alpha val="20000"/>
            </a:srgbClr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8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44326"/>
            <a:ext cx="10515600" cy="841883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Quantification Examples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910651"/>
            <a:ext cx="9220200" cy="5566349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 = “</a:t>
            </a:r>
            <a:r>
              <a:rPr lang="en-US" altLang="en-US" sz="3200" i="1" dirty="0">
                <a:solidFill>
                  <a:schemeClr val="tx1"/>
                </a:solidFill>
              </a:rPr>
              <a:t>x </a:t>
            </a:r>
            <a:r>
              <a:rPr lang="en-US" altLang="en-US" sz="3200" dirty="0">
                <a:solidFill>
                  <a:schemeClr val="tx1"/>
                </a:solidFill>
              </a:rPr>
              <a:t>+ 1 = 2”   </a:t>
            </a:r>
            <a:br>
              <a:rPr lang="en-US" altLang="en-US" sz="3200" dirty="0">
                <a:solidFill>
                  <a:schemeClr val="tx1"/>
                </a:solidFill>
              </a:rPr>
            </a:br>
            <a:r>
              <a:rPr lang="en-US" altLang="en-US" sz="3200" dirty="0"/>
              <a:t>		</a:t>
            </a:r>
            <a:r>
              <a:rPr lang="en-US" altLang="en-US" sz="3200" dirty="0" smtClean="0"/>
              <a:t>Domain </a:t>
            </a:r>
            <a:r>
              <a:rPr lang="en-US" altLang="en-US" sz="3200" dirty="0"/>
              <a:t>is R </a:t>
            </a:r>
            <a:r>
              <a:rPr lang="en-US" altLang="en-US" sz="2800" dirty="0"/>
              <a:t>(set of real numbers)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en-US" sz="3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 </a:t>
            </a:r>
            <a:r>
              <a:rPr lang="en-US" altLang="en-US" sz="3200" b="1" dirty="0">
                <a:solidFill>
                  <a:schemeClr val="accent2"/>
                </a:solidFill>
                <a:sym typeface="Symbol" panose="05050102010706020507" pitchFamily="18" charset="2"/>
              </a:rPr>
              <a:t>Proposition       Truth Value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3200" b="1" dirty="0">
                <a:solidFill>
                  <a:schemeClr val="accent2"/>
                </a:solidFill>
                <a:sym typeface="Symbol" panose="05050102010706020507" pitchFamily="18" charset="2"/>
              </a:rPr>
              <a:t>		</a:t>
            </a:r>
            <a:r>
              <a:rPr lang="en-US" altLang="en-US" sz="3200" dirty="0"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  </a:t>
            </a:r>
            <a:r>
              <a:rPr lang="en-US" altLang="en-US" sz="3200" i="1" dirty="0"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	</a:t>
            </a:r>
            <a:r>
              <a:rPr lang="en-US" altLang="en-US" sz="3200" dirty="0" smtClean="0">
                <a:sym typeface="Symbol" panose="05050102010706020507" pitchFamily="18" charset="2"/>
              </a:rPr>
              <a:t>	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 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		</a:t>
            </a:r>
            <a:r>
              <a:rPr lang="en-US" altLang="en-US" sz="3200" dirty="0">
                <a:sym typeface="Symbol" panose="05050102010706020507" pitchFamily="18" charset="2"/>
              </a:rPr>
              <a:t>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  </a:t>
            </a:r>
            <a:r>
              <a:rPr lang="en-US" altLang="en-US" sz="3200" i="1" dirty="0"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		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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 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		!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  </a:t>
            </a:r>
            <a:r>
              <a:rPr lang="en-US" altLang="en-US" sz="3200" i="1" dirty="0"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		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!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 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 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80936" name="Text Box 40"/>
          <p:cNvSpPr txBox="1">
            <a:spLocks noChangeArrowheads="1"/>
          </p:cNvSpPr>
          <p:nvPr/>
        </p:nvSpPr>
        <p:spPr bwMode="auto">
          <a:xfrm>
            <a:off x="5410200" y="276802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F</a:t>
            </a:r>
          </a:p>
        </p:txBody>
      </p:sp>
      <p:sp>
        <p:nvSpPr>
          <p:cNvPr id="80937" name="Text Box 41"/>
          <p:cNvSpPr txBox="1">
            <a:spLocks noChangeArrowheads="1"/>
          </p:cNvSpPr>
          <p:nvPr/>
        </p:nvSpPr>
        <p:spPr bwMode="auto">
          <a:xfrm>
            <a:off x="5410200" y="328618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latin typeface="Cambria" panose="02040503050406030204" pitchFamily="18" charset="0"/>
              </a:rPr>
              <a:t>F</a:t>
            </a:r>
          </a:p>
        </p:txBody>
      </p:sp>
      <p:sp>
        <p:nvSpPr>
          <p:cNvPr id="80938" name="Text Box 42"/>
          <p:cNvSpPr txBox="1">
            <a:spLocks noChangeArrowheads="1"/>
          </p:cNvSpPr>
          <p:nvPr/>
        </p:nvSpPr>
        <p:spPr bwMode="auto">
          <a:xfrm>
            <a:off x="5410200" y="380434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T</a:t>
            </a:r>
          </a:p>
        </p:txBody>
      </p:sp>
      <p:sp>
        <p:nvSpPr>
          <p:cNvPr id="80939" name="Text Box 43"/>
          <p:cNvSpPr txBox="1">
            <a:spLocks noChangeArrowheads="1"/>
          </p:cNvSpPr>
          <p:nvPr/>
        </p:nvSpPr>
        <p:spPr bwMode="auto">
          <a:xfrm>
            <a:off x="5410200" y="432250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latin typeface="Cambria" panose="02040503050406030204" pitchFamily="18" charset="0"/>
              </a:rPr>
              <a:t>T</a:t>
            </a:r>
          </a:p>
        </p:txBody>
      </p:sp>
      <p:sp>
        <p:nvSpPr>
          <p:cNvPr id="80940" name="Text Box 44"/>
          <p:cNvSpPr txBox="1">
            <a:spLocks noChangeArrowheads="1"/>
          </p:cNvSpPr>
          <p:nvPr/>
        </p:nvSpPr>
        <p:spPr bwMode="auto">
          <a:xfrm>
            <a:off x="5410200" y="484066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>
                <a:solidFill>
                  <a:srgbClr val="FFFF00"/>
                </a:solidFill>
                <a:latin typeface="Cambria" panose="02040503050406030204" pitchFamily="18" charset="0"/>
              </a:rPr>
              <a:t>T</a:t>
            </a:r>
          </a:p>
        </p:txBody>
      </p:sp>
      <p:sp>
        <p:nvSpPr>
          <p:cNvPr id="80941" name="Text Box 45"/>
          <p:cNvSpPr txBox="1">
            <a:spLocks noChangeArrowheads="1"/>
          </p:cNvSpPr>
          <p:nvPr/>
        </p:nvSpPr>
        <p:spPr bwMode="auto">
          <a:xfrm>
            <a:off x="5410200" y="535882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latin typeface="Cambria" panose="02040503050406030204" pitchFamily="18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8850914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80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80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80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80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80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80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uiExpand="1" build="p" bldLvl="5"/>
      <p:bldP spid="80936" grpId="0"/>
      <p:bldP spid="80937" grpId="0"/>
      <p:bldP spid="80938" grpId="0"/>
      <p:bldP spid="80939" grpId="0"/>
      <p:bldP spid="80940" grpId="0"/>
      <p:bldP spid="809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/>
              <a:t>Quantification Examples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1943100" y="1143001"/>
            <a:ext cx="8001000" cy="4343399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en-US" sz="3200" i="1" dirty="0"/>
              <a:t>P</a:t>
            </a:r>
            <a:r>
              <a:rPr lang="en-US" altLang="en-US" sz="3200" dirty="0"/>
              <a:t>(</a:t>
            </a:r>
            <a:r>
              <a:rPr lang="en-US" altLang="en-US" sz="3200" i="1" dirty="0"/>
              <a:t>x</a:t>
            </a:r>
            <a:r>
              <a:rPr lang="en-US" altLang="en-US" sz="3200" dirty="0"/>
              <a:t>) = “</a:t>
            </a:r>
            <a:r>
              <a:rPr lang="en-US" altLang="en-US" sz="3200" i="1" dirty="0"/>
              <a:t>x</a:t>
            </a:r>
            <a:r>
              <a:rPr lang="en-US" altLang="en-US" sz="3200" baseline="30000" dirty="0"/>
              <a:t>2</a:t>
            </a:r>
            <a:r>
              <a:rPr lang="en-US" altLang="en-US" sz="3200" dirty="0"/>
              <a:t> &gt; 0” 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 </a:t>
            </a:r>
            <a:r>
              <a:rPr lang="en-US" altLang="en-US" sz="3200" b="1" dirty="0">
                <a:solidFill>
                  <a:schemeClr val="accent2"/>
                </a:solidFill>
                <a:sym typeface="Symbol" panose="05050102010706020507" pitchFamily="18" charset="2"/>
              </a:rPr>
              <a:t>Domain         Proposition         Truth Value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 R                   </a:t>
            </a:r>
            <a:r>
              <a:rPr lang="en-US" altLang="en-US" sz="3200" dirty="0" smtClean="0"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  </a:t>
            </a:r>
            <a:r>
              <a:rPr lang="en-US" altLang="en-US" sz="3200" i="1" dirty="0"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)  </a:t>
            </a:r>
          </a:p>
          <a:p>
            <a:pPr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Z                    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 Z - {0}           </a:t>
            </a:r>
            <a:r>
              <a:rPr lang="en-US" altLang="en-US" sz="3200" dirty="0" smtClean="0"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  </a:t>
            </a:r>
            <a:r>
              <a:rPr lang="en-US" altLang="en-US" sz="3200" i="1" dirty="0"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Z                     !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 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N = {1,2, ..}    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 </a:t>
            </a:r>
            <a:r>
              <a:rPr lang="en-US" altLang="en-US" sz="3200" i="1" dirty="0"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  </a:t>
            </a:r>
          </a:p>
          <a:p>
            <a:pPr>
              <a:lnSpc>
                <a:spcPct val="80000"/>
              </a:lnSpc>
            </a:pPr>
            <a:endParaRPr lang="en-US" alt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7543800" y="253942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F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7543800" y="305377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latin typeface="Cambria" panose="02040503050406030204" pitchFamily="18" charset="0"/>
              </a:rPr>
              <a:t>F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7543800" y="3568125"/>
            <a:ext cx="4203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T</a:t>
            </a:r>
          </a:p>
        </p:txBody>
      </p:sp>
      <p:sp>
        <p:nvSpPr>
          <p:cNvPr id="82953" name="Text Box 9"/>
          <p:cNvSpPr txBox="1">
            <a:spLocks noChangeArrowheads="1"/>
          </p:cNvSpPr>
          <p:nvPr/>
        </p:nvSpPr>
        <p:spPr bwMode="auto">
          <a:xfrm>
            <a:off x="7543800" y="408247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latin typeface="Cambria" panose="02040503050406030204" pitchFamily="18" charset="0"/>
              </a:rPr>
              <a:t>T</a:t>
            </a:r>
          </a:p>
        </p:txBody>
      </p:sp>
      <p:sp>
        <p:nvSpPr>
          <p:cNvPr id="82954" name="Text Box 10"/>
          <p:cNvSpPr txBox="1">
            <a:spLocks noChangeArrowheads="1"/>
          </p:cNvSpPr>
          <p:nvPr/>
        </p:nvSpPr>
        <p:spPr bwMode="auto">
          <a:xfrm>
            <a:off x="7543800" y="4596825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34831086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uiExpand="1" build="p" bldLvl="5"/>
      <p:bldP spid="82950" grpId="0"/>
      <p:bldP spid="82951" grpId="0"/>
      <p:bldP spid="82952" grpId="0"/>
      <p:bldP spid="82953" grpId="0"/>
      <p:bldP spid="829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Quantification Examples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1981201" y="1219201"/>
            <a:ext cx="8067675" cy="44100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      </a:t>
            </a:r>
            <a:r>
              <a:rPr lang="en-US" alt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Proposition     		Truth Value	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 </a:t>
            </a:r>
            <a:r>
              <a:rPr lang="en-US" altLang="en-US" sz="3200" i="1" dirty="0" smtClean="0">
                <a:sym typeface="Symbol" panose="05050102010706020507" pitchFamily="18" charset="2"/>
              </a:rPr>
              <a:t>x </a:t>
            </a:r>
            <a:r>
              <a:rPr lang="en-US" altLang="en-US" sz="3200" dirty="0" smtClean="0">
                <a:sym typeface="Symbol" panose="05050102010706020507" pitchFamily="18" charset="2"/>
              </a:rPr>
              <a:t> R    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baseline="30000" dirty="0">
                <a:sym typeface="Symbol" panose="05050102010706020507" pitchFamily="18" charset="2"/>
              </a:rPr>
              <a:t>2</a:t>
            </a:r>
            <a:r>
              <a:rPr lang="en-US" altLang="en-US" sz="3200" dirty="0">
                <a:sym typeface="Symbol" panose="05050102010706020507" pitchFamily="18" charset="2"/>
              </a:rPr>
              <a:t>  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	 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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!</a:t>
            </a:r>
            <a:r>
              <a:rPr lang="en-US" altLang="en-US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x 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 R  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2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&lt;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	 </a:t>
            </a:r>
            <a:r>
              <a:rPr lang="en-US" altLang="en-US" sz="3200" dirty="0" smtClean="0">
                <a:sym typeface="Symbol" panose="05050102010706020507" pitchFamily="18" charset="2"/>
              </a:rPr>
              <a:t></a:t>
            </a:r>
            <a:r>
              <a:rPr lang="en-US" altLang="en-US" sz="3200" i="1" dirty="0" smtClean="0">
                <a:sym typeface="Symbol" panose="05050102010706020507" pitchFamily="18" charset="2"/>
              </a:rPr>
              <a:t>x </a:t>
            </a:r>
            <a:r>
              <a:rPr lang="en-US" altLang="en-US" sz="3200" dirty="0" smtClean="0">
                <a:sym typeface="Symbol" panose="05050102010706020507" pitchFamily="18" charset="2"/>
              </a:rPr>
              <a:t> (</a:t>
            </a:r>
            <a:r>
              <a:rPr lang="en-US" altLang="en-US" sz="3200" dirty="0">
                <a:sym typeface="Symbol" panose="05050102010706020507" pitchFamily="18" charset="2"/>
              </a:rPr>
              <a:t>0,1)  (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baseline="30000" dirty="0">
                <a:sym typeface="Symbol" panose="05050102010706020507" pitchFamily="18" charset="2"/>
              </a:rPr>
              <a:t>2</a:t>
            </a:r>
            <a:r>
              <a:rPr lang="en-US" altLang="en-US" sz="3200" dirty="0">
                <a:sym typeface="Symbol" panose="05050102010706020507" pitchFamily="18" charset="2"/>
              </a:rPr>
              <a:t> &lt; 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	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altLang="en-US" sz="32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x 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 {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0,1}  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2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=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3200" dirty="0">
                <a:sym typeface="Symbol" panose="05050102010706020507" pitchFamily="18" charset="2"/>
              </a:rPr>
              <a:t>  </a:t>
            </a:r>
            <a:r>
              <a:rPr lang="en-US" altLang="en-US" sz="3200" dirty="0" smtClean="0">
                <a:sym typeface="Symbol" panose="05050102010706020507" pitchFamily="18" charset="2"/>
              </a:rPr>
              <a:t>  </a:t>
            </a:r>
            <a:r>
              <a:rPr lang="en-US" altLang="en-US" sz="3200" dirty="0">
                <a:sym typeface="Symbol" panose="05050102010706020507" pitchFamily="18" charset="2"/>
              </a:rPr>
              <a:t></a:t>
            </a:r>
            <a:r>
              <a:rPr lang="en-US" altLang="en-US" sz="3200" i="1" dirty="0" smtClean="0">
                <a:sym typeface="Symbol" panose="05050102010706020507" pitchFamily="18" charset="2"/>
              </a:rPr>
              <a:t>x </a:t>
            </a:r>
            <a:r>
              <a:rPr lang="en-US" altLang="en-US" sz="3200" dirty="0" smtClean="0">
                <a:sym typeface="Symbol" panose="05050102010706020507" pitchFamily="18" charset="2"/>
              </a:rPr>
              <a:t>   </a:t>
            </a:r>
            <a:r>
              <a:rPr lang="en-US" altLang="en-US" sz="3200" i="1" dirty="0"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90000"/>
              </a:lnSpc>
            </a:pPr>
            <a:endParaRPr lang="en-US" altLang="en-US" dirty="0" smtClean="0">
              <a:solidFill>
                <a:srgbClr val="0000CC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6705600" y="2343151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latin typeface="Cambria" panose="02040503050406030204" pitchFamily="18" charset="0"/>
              </a:rPr>
              <a:t>F</a:t>
            </a:r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6705600" y="2933701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T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6705600" y="1752601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F</a:t>
            </a: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6705600" y="3524251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latin typeface="Cambria" panose="02040503050406030204" pitchFamily="18" charset="0"/>
              </a:rPr>
              <a:t>T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6705600" y="4114800"/>
            <a:ext cx="45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T</a:t>
            </a:r>
          </a:p>
        </p:txBody>
      </p:sp>
      <p:sp>
        <p:nvSpPr>
          <p:cNvPr id="2" name="Rectangle 1"/>
          <p:cNvSpPr/>
          <p:nvPr/>
        </p:nvSpPr>
        <p:spPr>
          <a:xfrm>
            <a:off x="871538" y="5105400"/>
            <a:ext cx="10287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ambria" panose="02040503050406030204" pitchFamily="18" charset="0"/>
              </a:rPr>
              <a:t>if the domain is empty, then ∀</a:t>
            </a:r>
            <a:r>
              <a:rPr lang="en-US" sz="2800" i="1" dirty="0" smtClean="0">
                <a:latin typeface="Cambria" panose="02040503050406030204" pitchFamily="18" charset="0"/>
              </a:rPr>
              <a:t>x P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is true for any </a:t>
            </a:r>
            <a:r>
              <a:rPr lang="en-US" sz="2800" dirty="0" smtClean="0">
                <a:latin typeface="Cambria" panose="02040503050406030204" pitchFamily="18" charset="0"/>
              </a:rPr>
              <a:t>propositional function </a:t>
            </a:r>
            <a:r>
              <a:rPr lang="en-US" sz="2800" i="1" dirty="0">
                <a:latin typeface="Cambria" panose="02040503050406030204" pitchFamily="18" charset="0"/>
              </a:rPr>
              <a:t>P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because there are no elements 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in the domain for which </a:t>
            </a:r>
            <a:r>
              <a:rPr lang="en-US" sz="2800" i="1" dirty="0">
                <a:latin typeface="Cambria" panose="02040503050406030204" pitchFamily="18" charset="0"/>
              </a:rPr>
              <a:t>P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x) </a:t>
            </a:r>
            <a:r>
              <a:rPr lang="en-US" sz="2800" dirty="0">
                <a:latin typeface="Cambria" panose="02040503050406030204" pitchFamily="18" charset="0"/>
              </a:rPr>
              <a:t>is false.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7391400" y="1875711"/>
            <a:ext cx="3657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Check a numbers in (0, 1)</a:t>
            </a:r>
            <a:endParaRPr lang="en-US" altLang="en-US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391400" y="2466261"/>
            <a:ext cx="3657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SzPct val="80000"/>
              <a:buChar char="n"/>
              <a:defRPr sz="2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accent2"/>
              </a:buClr>
              <a:buSzPct val="80000"/>
              <a:buChar char="q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buChar char="n"/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buClr>
                <a:schemeClr val="accent2"/>
              </a:buClr>
              <a:buSzPct val="70000"/>
              <a:buChar char="q"/>
              <a:defRPr sz="16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buSzPct val="75000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0"/>
              </a:spcAft>
              <a:buSzPct val="65000"/>
              <a:buFont typeface="Wingdings" panose="05000000000000000000" pitchFamily="2" charset="2"/>
              <a:buNone/>
            </a:pPr>
            <a:r>
              <a:rPr lang="en-US" altLang="en-US" dirty="0" smtClean="0">
                <a:solidFill>
                  <a:srgbClr val="FFFF00"/>
                </a:solidFill>
                <a:latin typeface="Cambria" panose="02040503050406030204" pitchFamily="18" charset="0"/>
              </a:rPr>
              <a:t>All numbers in (0, 1)</a:t>
            </a:r>
            <a:endParaRPr lang="en-US" altLang="en-US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75068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90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uiExpand="1" build="p" bldLvl="5"/>
      <p:bldP spid="90119" grpId="0"/>
      <p:bldP spid="90120" grpId="0"/>
      <p:bldP spid="90123" grpId="0"/>
      <p:bldP spid="90124" grpId="0"/>
      <p:bldP spid="90125" grpId="0"/>
      <p:bldP spid="2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1.4 Predicate and quantifiers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3200" dirty="0">
                <a:solidFill>
                  <a:schemeClr val="accent2"/>
                </a:solidFill>
              </a:rPr>
              <a:t>Can be used to express the meaning of a</a:t>
            </a:r>
            <a:r>
              <a:rPr lang="en-US" altLang="en-US" sz="3200" i="1" dirty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wide range of statements</a:t>
            </a:r>
          </a:p>
          <a:p>
            <a:r>
              <a:rPr lang="en-US" altLang="en-US" sz="3200" dirty="0">
                <a:solidFill>
                  <a:schemeClr val="accent2"/>
                </a:solidFill>
              </a:rPr>
              <a:t>Allow us to reason and explore relationship between objects</a:t>
            </a:r>
          </a:p>
          <a:p>
            <a:r>
              <a:rPr lang="en-US" altLang="en-US" sz="3200" b="1" dirty="0"/>
              <a:t>Predicates</a:t>
            </a:r>
            <a:r>
              <a:rPr lang="en-US" altLang="en-US" sz="3200" dirty="0"/>
              <a:t>: statements involving variables e.g. </a:t>
            </a:r>
          </a:p>
          <a:p>
            <a:pPr lvl="1"/>
            <a:r>
              <a:rPr lang="en-US" altLang="en-US" sz="3200" dirty="0"/>
              <a:t>“</a:t>
            </a:r>
            <a:r>
              <a:rPr lang="en-US" altLang="en-US" sz="3200" i="1" dirty="0"/>
              <a:t>x</a:t>
            </a:r>
            <a:r>
              <a:rPr lang="en-US" altLang="en-US" sz="3200" dirty="0"/>
              <a:t> &gt; 3” </a:t>
            </a:r>
          </a:p>
          <a:p>
            <a:pPr lvl="1"/>
            <a:r>
              <a:rPr lang="en-US" altLang="en-US" sz="3200" dirty="0"/>
              <a:t>“</a:t>
            </a:r>
            <a:r>
              <a:rPr lang="en-US" altLang="en-US" sz="3200" i="1" dirty="0"/>
              <a:t>x</a:t>
            </a:r>
            <a:r>
              <a:rPr lang="en-US" altLang="en-US" sz="3200" dirty="0"/>
              <a:t> = </a:t>
            </a:r>
            <a:r>
              <a:rPr lang="en-US" altLang="en-US" sz="3200" i="1" dirty="0"/>
              <a:t>y</a:t>
            </a:r>
            <a:r>
              <a:rPr lang="en-US" altLang="en-US" sz="3200" dirty="0"/>
              <a:t> + 3” </a:t>
            </a:r>
          </a:p>
          <a:p>
            <a:pPr lvl="1"/>
            <a:r>
              <a:rPr lang="en-US" altLang="en-US" sz="3200" dirty="0"/>
              <a:t>“</a:t>
            </a:r>
            <a:r>
              <a:rPr lang="en-US" altLang="en-US" sz="3200" i="1" dirty="0"/>
              <a:t>x</a:t>
            </a:r>
            <a:r>
              <a:rPr lang="en-US" altLang="en-US" sz="3200" dirty="0"/>
              <a:t> + </a:t>
            </a:r>
            <a:r>
              <a:rPr lang="en-US" altLang="en-US" sz="3200" i="1" dirty="0"/>
              <a:t>y</a:t>
            </a:r>
            <a:r>
              <a:rPr lang="en-US" altLang="en-US" sz="3200" dirty="0"/>
              <a:t> = </a:t>
            </a:r>
            <a:r>
              <a:rPr lang="en-US" altLang="en-US" sz="3200" i="1" dirty="0"/>
              <a:t>z</a:t>
            </a:r>
            <a:r>
              <a:rPr lang="en-US" altLang="en-US" sz="3200" dirty="0"/>
              <a:t>” </a:t>
            </a:r>
          </a:p>
          <a:p>
            <a:pPr lvl="1"/>
            <a:r>
              <a:rPr lang="en-US" altLang="en-US" sz="3200" dirty="0"/>
              <a:t>“computer </a:t>
            </a:r>
            <a:r>
              <a:rPr lang="en-US" altLang="en-US" sz="3200" i="1" dirty="0"/>
              <a:t>x</a:t>
            </a:r>
            <a:r>
              <a:rPr lang="en-US" altLang="en-US" sz="3200" dirty="0"/>
              <a:t> is under attack by an intruder”</a:t>
            </a:r>
          </a:p>
          <a:p>
            <a:pPr lvl="1"/>
            <a:r>
              <a:rPr lang="en-US" altLang="en-US" sz="3200" dirty="0"/>
              <a:t>“computer </a:t>
            </a:r>
            <a:r>
              <a:rPr lang="en-US" altLang="en-US" sz="3200" i="1" dirty="0" smtClean="0"/>
              <a:t>y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is functioning properly”</a:t>
            </a:r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441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Precedence of quantifiers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 </a:t>
            </a:r>
            <a:r>
              <a:rPr lang="en-US" sz="3200" dirty="0">
                <a:sym typeface="Symbol" panose="05050102010706020507" pitchFamily="18" charset="2"/>
              </a:rPr>
              <a:t> and </a:t>
            </a:r>
            <a:r>
              <a:rPr lang="en-US" sz="3200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/>
              <a:t>have higher precedence than all logical operators from propositional calculus</a:t>
            </a:r>
          </a:p>
          <a:p>
            <a:pPr marL="0" indent="0" algn="ctr"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 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i="1" dirty="0">
                <a:solidFill>
                  <a:schemeClr val="tx1"/>
                </a:solidFill>
              </a:rPr>
              <a:t>Q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  </a:t>
            </a:r>
            <a:r>
              <a:rPr lang="en-US" altLang="en-US" sz="3200" dirty="0" smtClean="0">
                <a:sym typeface="Symbol" panose="05050102010706020507" pitchFamily="18" charset="2"/>
              </a:rPr>
              <a:t>is equivalent to 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 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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i="1" dirty="0">
                <a:solidFill>
                  <a:schemeClr val="tx1"/>
                </a:solidFill>
              </a:rPr>
              <a:t>Q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 </a:t>
            </a:r>
          </a:p>
          <a:p>
            <a:pPr marL="0" indent="0">
              <a:buNone/>
            </a:pPr>
            <a:r>
              <a:rPr lang="en-US" altLang="en-US" sz="3200" dirty="0" smtClean="0">
                <a:sym typeface="Symbol" panose="05050102010706020507" pitchFamily="18" charset="2"/>
              </a:rPr>
              <a:t/>
            </a:r>
            <a:br>
              <a:rPr lang="en-US" altLang="en-US" sz="3200" dirty="0" smtClean="0">
                <a:sym typeface="Symbol" panose="05050102010706020507" pitchFamily="18" charset="2"/>
              </a:rPr>
            </a:br>
            <a:r>
              <a:rPr lang="en-US" altLang="en-US" sz="3200" dirty="0" smtClean="0">
                <a:sym typeface="Symbol" panose="05050102010706020507" pitchFamily="18" charset="2"/>
              </a:rPr>
              <a:t>               Rather than 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 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i="1" dirty="0">
                <a:solidFill>
                  <a:schemeClr val="tx1"/>
                </a:solidFill>
              </a:rPr>
              <a:t>Q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dirty="0"/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698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Binding variables</a:t>
            </a:r>
          </a:p>
        </p:txBody>
      </p:sp>
      <p:sp>
        <p:nvSpPr>
          <p:cNvPr id="39940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When a quantifier is used on the variable </a:t>
            </a:r>
            <a:r>
              <a:rPr lang="en-US" altLang="en-US" sz="3200" i="1" dirty="0"/>
              <a:t>x</a:t>
            </a:r>
            <a:r>
              <a:rPr lang="en-US" altLang="en-US" sz="3200" dirty="0"/>
              <a:t>, this occurrence of variable is </a:t>
            </a:r>
            <a:r>
              <a:rPr lang="en-US" altLang="en-US" sz="3200" b="1" dirty="0">
                <a:solidFill>
                  <a:schemeClr val="tx1"/>
                </a:solidFill>
              </a:rPr>
              <a:t>bound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</a:p>
          <a:p>
            <a:r>
              <a:rPr lang="en-US" altLang="en-US" sz="3200" dirty="0"/>
              <a:t>If a variable is </a:t>
            </a:r>
            <a:r>
              <a:rPr lang="en-US" altLang="en-US" sz="3200" dirty="0">
                <a:solidFill>
                  <a:schemeClr val="tx1"/>
                </a:solidFill>
              </a:rPr>
              <a:t>not bound</a:t>
            </a:r>
            <a:r>
              <a:rPr lang="en-US" altLang="en-US" sz="3200" dirty="0"/>
              <a:t>, then it is </a:t>
            </a:r>
            <a:r>
              <a:rPr lang="en-US" altLang="en-US" sz="3200" b="1" dirty="0">
                <a:solidFill>
                  <a:schemeClr val="tx1"/>
                </a:solidFill>
              </a:rPr>
              <a:t>free</a:t>
            </a:r>
          </a:p>
          <a:p>
            <a:r>
              <a:rPr lang="en-US" altLang="en-US" sz="3200" dirty="0"/>
              <a:t>All variables occur in propositional function of predicate calculus must be bound or set to a particular value to turn it into a proposition</a:t>
            </a:r>
          </a:p>
          <a:p>
            <a:r>
              <a:rPr lang="en-US" altLang="en-US" sz="3200" dirty="0"/>
              <a:t>The part of a logical expression to which a quantifier is applied is the </a:t>
            </a:r>
            <a:r>
              <a:rPr lang="en-US" altLang="en-US" sz="3200" b="1" dirty="0">
                <a:solidFill>
                  <a:schemeClr val="tx1"/>
                </a:solidFill>
              </a:rPr>
              <a:t>scope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of this quantifier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94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>
                <a:solidFill>
                  <a:srgbClr val="FFFF00"/>
                </a:solidFill>
              </a:rPr>
              <a:t>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40965" name="TextBox 4"/>
          <p:cNvSpPr txBox="1">
            <a:spLocks noChangeArrowheads="1"/>
          </p:cNvSpPr>
          <p:nvPr/>
        </p:nvSpPr>
        <p:spPr bwMode="auto">
          <a:xfrm>
            <a:off x="1066800" y="1144012"/>
            <a:ext cx="1013460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What are the </a:t>
            </a:r>
            <a:r>
              <a:rPr lang="en-US" altLang="en-US" sz="3200" dirty="0" smtClean="0">
                <a:latin typeface="Cambria" panose="02040503050406030204" pitchFamily="18" charset="0"/>
              </a:rPr>
              <a:t>scope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s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of these expressions?</a:t>
            </a:r>
          </a:p>
          <a:p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Are all the variables </a:t>
            </a:r>
            <a:r>
              <a:rPr lang="en-US" altLang="en-US" sz="3200" dirty="0">
                <a:latin typeface="Cambria" panose="02040503050406030204" pitchFamily="18" charset="0"/>
              </a:rPr>
              <a:t>bound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?</a:t>
            </a:r>
          </a:p>
          <a:p>
            <a:endParaRPr lang="en-US" alt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r>
              <a:rPr 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</a:t>
            </a:r>
            <a:r>
              <a:rPr 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+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= 1</a:t>
            </a:r>
            <a:r>
              <a:rPr lang="en-US" altLang="en-US" sz="3200" dirty="0" smtClean="0">
                <a:latin typeface="Cambria" panose="02040503050406030204" pitchFamily="18" charset="0"/>
              </a:rPr>
              <a:t>)</a:t>
            </a:r>
            <a:endParaRPr lang="en-US" altLang="en-US" sz="3200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endParaRPr lang="en-US" sz="3200" dirty="0" smtClean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</a:t>
            </a:r>
            <a:r>
              <a:rPr 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 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x</a:t>
            </a:r>
            <a:r>
              <a:rPr lang="en-US" altLang="en-US" sz="3200" dirty="0" smtClean="0">
                <a:latin typeface="Cambria" panose="02040503050406030204" pitchFamily="18" charset="0"/>
              </a:rPr>
              <a:t>))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 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 R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)  </a:t>
            </a:r>
          </a:p>
          <a:p>
            <a:endParaRPr lang="en-US" altLang="en-US" sz="1600" dirty="0" smtClean="0">
              <a:solidFill>
                <a:srgbClr val="FFFF00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Same as:</a:t>
            </a:r>
            <a:endParaRPr lang="en-US" altLang="en-US" sz="3200" dirty="0">
              <a:solidFill>
                <a:srgbClr val="FFFF00"/>
              </a:solidFill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</a:t>
            </a:r>
            <a:r>
              <a:rPr 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))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 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 R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 </a:t>
            </a:r>
          </a:p>
        </p:txBody>
      </p:sp>
      <p:sp>
        <p:nvSpPr>
          <p:cNvPr id="40966" name="TextBox 4"/>
          <p:cNvSpPr txBox="1">
            <a:spLocks noChangeArrowheads="1"/>
          </p:cNvSpPr>
          <p:nvPr/>
        </p:nvSpPr>
        <p:spPr bwMode="auto">
          <a:xfrm>
            <a:off x="924986" y="5335376"/>
            <a:ext cx="9753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The same letter is often used to represent variables bound by different quantifiers with scopes that do not overlap</a:t>
            </a:r>
          </a:p>
        </p:txBody>
      </p:sp>
      <p:sp>
        <p:nvSpPr>
          <p:cNvPr id="2" name="Rectangle 1"/>
          <p:cNvSpPr/>
          <p:nvPr/>
        </p:nvSpPr>
        <p:spPr>
          <a:xfrm>
            <a:off x="6341059" y="2615625"/>
            <a:ext cx="41745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schemeClr val="accent2"/>
                </a:solidFill>
                <a:latin typeface="Cambria" panose="02040503050406030204" pitchFamily="18" charset="0"/>
              </a:rPr>
              <a:t>x 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</a:rPr>
              <a:t>is bound, but </a:t>
            </a:r>
            <a:r>
              <a:rPr lang="en-US" sz="3200" i="1" dirty="0">
                <a:solidFill>
                  <a:schemeClr val="accent2"/>
                </a:solidFill>
                <a:latin typeface="Cambria" panose="02040503050406030204" pitchFamily="18" charset="0"/>
              </a:rPr>
              <a:t>y </a:t>
            </a:r>
            <a:r>
              <a:rPr lang="en-US" sz="3200" dirty="0">
                <a:solidFill>
                  <a:schemeClr val="accent2"/>
                </a:solidFill>
                <a:latin typeface="Cambria" panose="02040503050406030204" pitchFamily="18" charset="0"/>
              </a:rPr>
              <a:t>is </a:t>
            </a:r>
            <a:r>
              <a:rPr lang="en-US" sz="32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free</a:t>
            </a:r>
            <a:endParaRPr lang="en-US" sz="32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73326" y="3581400"/>
            <a:ext cx="54090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5ECCF3"/>
                </a:solidFill>
                <a:latin typeface="Cambria" panose="02040503050406030204" pitchFamily="18" charset="0"/>
              </a:rPr>
              <a:t>All variables are bound</a:t>
            </a:r>
          </a:p>
          <a:p>
            <a:r>
              <a:rPr lang="en-US" sz="2800" dirty="0" smtClean="0">
                <a:solidFill>
                  <a:srgbClr val="5ECCF3"/>
                </a:solidFill>
                <a:latin typeface="Cambria" panose="02040503050406030204" pitchFamily="18" charset="0"/>
              </a:rPr>
              <a:t>Scope of the first </a:t>
            </a:r>
            <a:r>
              <a:rPr lang="en-US" sz="2800" i="1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sz="2800" dirty="0" smtClean="0">
                <a:solidFill>
                  <a:srgbClr val="5ECCF3"/>
                </a:solidFill>
                <a:latin typeface="Cambria" panose="02040503050406030204" pitchFamily="18" charset="0"/>
              </a:rPr>
              <a:t> is </a:t>
            </a:r>
            <a:r>
              <a:rPr lang="en-US" altLang="en-US" sz="2800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2800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2800" dirty="0">
                <a:solidFill>
                  <a:srgbClr val="5ECCF3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800" i="1" dirty="0">
                <a:solidFill>
                  <a:srgbClr val="5ECCF3"/>
                </a:solidFill>
                <a:latin typeface="Cambria" panose="02040503050406030204" pitchFamily="18" charset="0"/>
              </a:rPr>
              <a:t>Q</a:t>
            </a:r>
            <a:r>
              <a:rPr lang="en-US" altLang="en-US" sz="2800" dirty="0">
                <a:solidFill>
                  <a:srgbClr val="5ECCF3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2800" i="1" dirty="0">
                <a:solidFill>
                  <a:srgbClr val="5ECCF3"/>
                </a:solidFill>
                <a:latin typeface="Cambria" panose="02040503050406030204" pitchFamily="18" charset="0"/>
              </a:rPr>
              <a:t>x</a:t>
            </a:r>
            <a:r>
              <a:rPr lang="en-US" altLang="en-US" sz="2800" dirty="0">
                <a:solidFill>
                  <a:srgbClr val="5ECCF3"/>
                </a:solidFill>
                <a:latin typeface="Cambria" panose="02040503050406030204" pitchFamily="18" charset="0"/>
              </a:rPr>
              <a:t>)) </a:t>
            </a:r>
            <a:r>
              <a:rPr lang="en-US" altLang="en-US" sz="2800" dirty="0" smtClean="0">
                <a:solidFill>
                  <a:srgbClr val="5ECCF3"/>
                </a:solidFill>
                <a:latin typeface="Cambria" panose="02040503050406030204" pitchFamily="18" charset="0"/>
              </a:rPr>
              <a:t> </a:t>
            </a:r>
          </a:p>
          <a:p>
            <a:r>
              <a:rPr lang="en-US" altLang="en-US" sz="2800" dirty="0" smtClean="0">
                <a:solidFill>
                  <a:srgbClr val="5ECCF3"/>
                </a:solidFill>
                <a:latin typeface="Cambria" panose="02040503050406030204" pitchFamily="18" charset="0"/>
              </a:rPr>
              <a:t>Scope of the second </a:t>
            </a:r>
            <a:r>
              <a:rPr lang="en-US" sz="2800" i="1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smtClean="0">
                <a:solidFill>
                  <a:srgbClr val="5ECCF3"/>
                </a:solidFill>
                <a:latin typeface="Cambria" panose="02040503050406030204" pitchFamily="18" charset="0"/>
              </a:rPr>
              <a:t> is </a:t>
            </a:r>
            <a:r>
              <a:rPr lang="en-US" altLang="en-US" sz="2800" i="1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R</a:t>
            </a:r>
            <a:r>
              <a:rPr lang="en-US" altLang="en-US" sz="2800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rgbClr val="5ECCF3"/>
                </a:solidFill>
                <a:latin typeface="Cambria" panose="02040503050406030204" pitchFamily="18" charset="0"/>
                <a:sym typeface="Symbol" panose="05050102010706020507" pitchFamily="18" charset="2"/>
              </a:rPr>
              <a:t>)</a:t>
            </a:r>
            <a:endParaRPr lang="en-US" sz="2800" dirty="0">
              <a:solidFill>
                <a:srgbClr val="5ECCF3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60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  <p:bldP spid="2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Logical equivalences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3200" i="1" dirty="0" smtClean="0">
                <a:solidFill>
                  <a:schemeClr val="tx1"/>
                </a:solidFill>
              </a:rPr>
              <a:t>S</a:t>
            </a:r>
            <a:r>
              <a:rPr lang="en-US" altLang="en-US" sz="3200" dirty="0" smtClean="0">
                <a:solidFill>
                  <a:schemeClr val="tx1"/>
                </a:solidFill>
              </a:rPr>
              <a:t> ≡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T</a:t>
            </a:r>
            <a:r>
              <a:rPr lang="en-US" altLang="en-US" sz="3200" dirty="0"/>
              <a:t>: Two statements </a:t>
            </a:r>
            <a:r>
              <a:rPr lang="en-US" altLang="en-US" sz="3200" i="1" dirty="0">
                <a:solidFill>
                  <a:schemeClr val="tx1"/>
                </a:solidFill>
              </a:rPr>
              <a:t>S</a:t>
            </a:r>
            <a:r>
              <a:rPr lang="en-US" altLang="en-US" sz="3200" dirty="0"/>
              <a:t> and </a:t>
            </a:r>
            <a:r>
              <a:rPr lang="en-US" altLang="en-US" sz="3200" i="1" dirty="0">
                <a:solidFill>
                  <a:schemeClr val="tx1"/>
                </a:solidFill>
              </a:rPr>
              <a:t>T</a:t>
            </a:r>
            <a:r>
              <a:rPr lang="en-US" altLang="en-US" sz="3200" dirty="0"/>
              <a:t> involving predicates and quantifiers are logically </a:t>
            </a:r>
            <a:r>
              <a:rPr lang="en-US" altLang="en-US" sz="3200" dirty="0" smtClean="0"/>
              <a:t>equivalent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If </a:t>
            </a:r>
            <a:r>
              <a:rPr lang="en-US" altLang="en-US" sz="3200" dirty="0">
                <a:solidFill>
                  <a:schemeClr val="tx1"/>
                </a:solidFill>
              </a:rPr>
              <a:t>and</a:t>
            </a:r>
            <a:r>
              <a:rPr lang="en-US" altLang="en-US" sz="3200" i="1" dirty="0">
                <a:solidFill>
                  <a:schemeClr val="tx1"/>
                </a:solidFill>
              </a:rPr>
              <a:t> only if </a:t>
            </a:r>
            <a:endParaRPr lang="en-US" altLang="en-US" sz="3200" dirty="0">
              <a:solidFill>
                <a:schemeClr val="tx1"/>
              </a:solidFill>
            </a:endParaRPr>
          </a:p>
          <a:p>
            <a:pPr lvl="1"/>
            <a:r>
              <a:rPr lang="en-US" altLang="en-US" sz="2800" dirty="0" smtClean="0"/>
              <a:t>they </a:t>
            </a:r>
            <a:r>
              <a:rPr lang="en-US" altLang="en-US" sz="2800" dirty="0"/>
              <a:t>have the same truth value no matter which predicates are substituted into these statements and which domain is used for the variables.</a:t>
            </a:r>
          </a:p>
          <a:p>
            <a:pPr lvl="1"/>
            <a:r>
              <a:rPr lang="en-US" altLang="en-US" sz="2800" dirty="0"/>
              <a:t>Example: 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) </a:t>
            </a:r>
            <a:r>
              <a:rPr lang="en-US" altLang="en-US" sz="2800" dirty="0">
                <a:solidFill>
                  <a:schemeClr val="accent2"/>
                </a:solidFill>
              </a:rPr>
              <a:t> </a:t>
            </a:r>
            <a:r>
              <a:rPr lang="en-US" altLang="en-US" sz="2800" i="1" dirty="0">
                <a:solidFill>
                  <a:schemeClr val="accent2"/>
                </a:solidFill>
              </a:rPr>
              <a:t>Q</a:t>
            </a:r>
            <a:r>
              <a:rPr lang="en-US" altLang="en-US" sz="2800" dirty="0">
                <a:solidFill>
                  <a:schemeClr val="accent2"/>
                </a:solidFill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</a:rPr>
              <a:t>)</a:t>
            </a:r>
            <a:r>
              <a:rPr lang="en-US" altLang="en-US" sz="2800" dirty="0">
                <a:solidFill>
                  <a:srgbClr val="FFFF00"/>
                </a:solidFill>
              </a:rPr>
              <a:t>)</a:t>
            </a:r>
            <a:r>
              <a:rPr lang="en-US" altLang="en-US" sz="2800" dirty="0">
                <a:solidFill>
                  <a:schemeClr val="accent2"/>
                </a:solidFill>
              </a:rPr>
              <a:t>  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 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) </a:t>
            </a:r>
            <a:r>
              <a:rPr lang="en-US" altLang="en-US" sz="2800" dirty="0">
                <a:solidFill>
                  <a:schemeClr val="accent2"/>
                </a:solidFill>
              </a:rPr>
              <a:t> 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 </a:t>
            </a:r>
            <a:r>
              <a:rPr lang="en-US" altLang="en-US" sz="2800" i="1" dirty="0">
                <a:solidFill>
                  <a:schemeClr val="accent2"/>
                </a:solidFill>
              </a:rPr>
              <a:t>Q</a:t>
            </a:r>
            <a:r>
              <a:rPr lang="en-US" altLang="en-US" sz="2800" dirty="0">
                <a:solidFill>
                  <a:schemeClr val="accent2"/>
                </a:solidFill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</a:rPr>
              <a:t>) </a:t>
            </a:r>
          </a:p>
          <a:p>
            <a:pPr>
              <a:buFont typeface="Arial" charset="0"/>
              <a:buNone/>
            </a:pPr>
            <a:r>
              <a:rPr lang="en-US" altLang="en-US" sz="3200" dirty="0"/>
              <a:t>         i.e., we can distribute a universal </a:t>
            </a:r>
            <a:r>
              <a:rPr lang="en-US" altLang="en-US" sz="3200" dirty="0" smtClean="0"/>
              <a:t>quantifier </a:t>
            </a:r>
            <a:r>
              <a:rPr lang="en-US" altLang="en-US" sz="3200" dirty="0"/>
              <a:t>over a </a:t>
            </a:r>
            <a:r>
              <a:rPr lang="en-US" altLang="en-US" sz="3200" dirty="0" smtClean="0"/>
              <a:t>conjunction</a:t>
            </a:r>
          </a:p>
          <a:p>
            <a:pPr lvl="1"/>
            <a:r>
              <a:rPr lang="en-US" altLang="en-US" sz="2800" dirty="0"/>
              <a:t>Example: </a:t>
            </a:r>
            <a:r>
              <a:rPr lang="en-US" alt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</a:t>
            </a:r>
            <a:r>
              <a:rPr lang="en-US" altLang="en-US" sz="28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alt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) </a:t>
            </a:r>
            <a:r>
              <a:rPr lang="en-US" alt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</a:t>
            </a:r>
            <a:r>
              <a:rPr lang="en-US" altLang="en-US" sz="2800" dirty="0" smtClean="0">
                <a:solidFill>
                  <a:schemeClr val="accent2"/>
                </a:solidFill>
              </a:rPr>
              <a:t> </a:t>
            </a:r>
            <a:r>
              <a:rPr lang="en-US" altLang="en-US" sz="2800" i="1" dirty="0">
                <a:solidFill>
                  <a:schemeClr val="accent2"/>
                </a:solidFill>
              </a:rPr>
              <a:t>Q</a:t>
            </a:r>
            <a:r>
              <a:rPr lang="en-US" altLang="en-US" sz="2800" dirty="0">
                <a:solidFill>
                  <a:schemeClr val="accent2"/>
                </a:solidFill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</a:rPr>
              <a:t>)</a:t>
            </a:r>
            <a:r>
              <a:rPr lang="en-US" altLang="en-US" sz="2800" dirty="0">
                <a:solidFill>
                  <a:srgbClr val="FFFF00"/>
                </a:solidFill>
              </a:rPr>
              <a:t>)</a:t>
            </a:r>
            <a:r>
              <a:rPr lang="en-US" altLang="en-US" sz="2800" dirty="0">
                <a:solidFill>
                  <a:schemeClr val="accent2"/>
                </a:solidFill>
              </a:rPr>
              <a:t>  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 </a:t>
            </a:r>
            <a:r>
              <a:rPr lang="en-US" alt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</a:t>
            </a:r>
            <a:r>
              <a:rPr lang="en-US" altLang="en-US" sz="28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alt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) </a:t>
            </a:r>
            <a:r>
              <a:rPr lang="en-US" alt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</a:t>
            </a:r>
            <a:r>
              <a:rPr lang="en-US" altLang="en-US" sz="2800" dirty="0" smtClean="0">
                <a:solidFill>
                  <a:schemeClr val="accent2"/>
                </a:solidFill>
              </a:rPr>
              <a:t> </a:t>
            </a:r>
            <a:r>
              <a:rPr lang="en-US" alt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</a:t>
            </a:r>
            <a:r>
              <a:rPr lang="en-US" altLang="en-US" sz="28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x </a:t>
            </a:r>
            <a:r>
              <a:rPr lang="en-US" altLang="en-US" sz="2800" i="1" dirty="0">
                <a:solidFill>
                  <a:schemeClr val="accent2"/>
                </a:solidFill>
              </a:rPr>
              <a:t>Q</a:t>
            </a:r>
            <a:r>
              <a:rPr lang="en-US" altLang="en-US" sz="2800" dirty="0">
                <a:solidFill>
                  <a:schemeClr val="accent2"/>
                </a:solidFill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</a:rPr>
              <a:t>) </a:t>
            </a:r>
          </a:p>
          <a:p>
            <a:pPr>
              <a:buFont typeface="Arial" charset="0"/>
              <a:buNone/>
            </a:pPr>
            <a:r>
              <a:rPr lang="en-US" altLang="en-US" sz="3200" dirty="0"/>
              <a:t>         i.e., we can distribute </a:t>
            </a:r>
            <a:r>
              <a:rPr lang="en-US" altLang="en-US" sz="3200" dirty="0" smtClean="0"/>
              <a:t>an existential quantifier </a:t>
            </a:r>
            <a:r>
              <a:rPr lang="en-US" altLang="en-US" sz="3200" dirty="0"/>
              <a:t>over a </a:t>
            </a:r>
            <a:r>
              <a:rPr lang="en-US" altLang="en-US" sz="3200" dirty="0" smtClean="0"/>
              <a:t>disjunction</a:t>
            </a:r>
            <a:endParaRPr lang="en-US" alt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28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1831694" y="831723"/>
            <a:ext cx="9141106" cy="5254752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Both statements must take the same truth value no matter the predicates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/>
              <a:t> and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Q</a:t>
            </a:r>
            <a:r>
              <a:rPr lang="en-US" altLang="en-US" sz="3200" dirty="0" smtClean="0"/>
              <a:t>, </a:t>
            </a:r>
            <a:r>
              <a:rPr lang="en-US" altLang="en-US" sz="3200" dirty="0"/>
              <a:t>and no matter which </a:t>
            </a:r>
            <a:r>
              <a:rPr lang="en-US" altLang="en-US" sz="3200" dirty="0">
                <a:solidFill>
                  <a:schemeClr val="tx1"/>
                </a:solidFill>
              </a:rPr>
              <a:t>domain</a:t>
            </a:r>
            <a:r>
              <a:rPr lang="en-US" altLang="en-US" sz="3200" dirty="0"/>
              <a:t> is used</a:t>
            </a:r>
          </a:p>
          <a:p>
            <a:r>
              <a:rPr lang="en-US" altLang="en-US" sz="3200" dirty="0"/>
              <a:t> Show</a:t>
            </a:r>
          </a:p>
          <a:p>
            <a:pPr lvl="1"/>
            <a:r>
              <a:rPr lang="en-US" altLang="en-US" sz="3200" dirty="0"/>
              <a:t>If </a:t>
            </a:r>
            <a:r>
              <a:rPr lang="en-US" altLang="en-US" sz="3200" dirty="0">
                <a:solidFill>
                  <a:srgbClr val="FFFF00"/>
                </a:solidFill>
              </a:rPr>
              <a:t>LHS</a:t>
            </a:r>
            <a:r>
              <a:rPr lang="en-US" altLang="en-US" sz="3200" dirty="0"/>
              <a:t> is true, then </a:t>
            </a:r>
            <a:r>
              <a:rPr lang="en-US" altLang="en-US" sz="3200" dirty="0">
                <a:solidFill>
                  <a:schemeClr val="tx2"/>
                </a:solidFill>
              </a:rPr>
              <a:t>RHS</a:t>
            </a:r>
            <a:r>
              <a:rPr lang="en-US" altLang="en-US" sz="3200" dirty="0"/>
              <a:t> is true (LHS → </a:t>
            </a:r>
            <a:r>
              <a:rPr lang="en-US" altLang="en-US" sz="3200" dirty="0">
                <a:solidFill>
                  <a:schemeClr val="tx2"/>
                </a:solidFill>
              </a:rPr>
              <a:t>RHS</a:t>
            </a:r>
            <a:r>
              <a:rPr lang="en-US" altLang="en-US" sz="3200" dirty="0"/>
              <a:t>)</a:t>
            </a:r>
          </a:p>
          <a:p>
            <a:pPr lvl="1"/>
            <a:r>
              <a:rPr lang="en-US" altLang="en-US" sz="3200" dirty="0"/>
              <a:t>If </a:t>
            </a:r>
            <a:r>
              <a:rPr lang="en-US" altLang="en-US" sz="3200" dirty="0">
                <a:solidFill>
                  <a:schemeClr val="tx2"/>
                </a:solidFill>
              </a:rPr>
              <a:t>RHS</a:t>
            </a:r>
            <a:r>
              <a:rPr lang="en-US" altLang="en-US" sz="3200" dirty="0"/>
              <a:t> is true, then </a:t>
            </a:r>
            <a:r>
              <a:rPr lang="en-US" altLang="en-US" sz="3200" dirty="0">
                <a:solidFill>
                  <a:srgbClr val="FFFF00"/>
                </a:solidFill>
              </a:rPr>
              <a:t>LHS</a:t>
            </a:r>
            <a:r>
              <a:rPr lang="en-US" altLang="en-US" sz="3200" dirty="0"/>
              <a:t> is true (</a:t>
            </a:r>
            <a:r>
              <a:rPr lang="en-US" altLang="en-US" sz="3200" dirty="0">
                <a:solidFill>
                  <a:schemeClr val="tx2"/>
                </a:solidFill>
              </a:rPr>
              <a:t>RHS</a:t>
            </a:r>
            <a:r>
              <a:rPr lang="en-US" altLang="en-US" sz="3200" dirty="0"/>
              <a:t> → </a:t>
            </a:r>
            <a:r>
              <a:rPr lang="en-US" altLang="en-US" sz="3200" dirty="0" smtClean="0">
                <a:solidFill>
                  <a:srgbClr val="FFFF00"/>
                </a:solidFill>
              </a:rPr>
              <a:t>LHS</a:t>
            </a:r>
            <a:r>
              <a:rPr lang="en-US" altLang="en-US" sz="3200" dirty="0" smtClean="0"/>
              <a:t>)</a:t>
            </a:r>
            <a:endParaRPr lang="en-US" altLang="en-US" sz="3200" dirty="0"/>
          </a:p>
          <a:p>
            <a:pPr lvl="1"/>
            <a:endParaRPr lang="en-US" alt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065284" y="231649"/>
            <a:ext cx="8200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)) 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 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 </a:t>
            </a:r>
          </a:p>
        </p:txBody>
      </p:sp>
      <p:sp>
        <p:nvSpPr>
          <p:cNvPr id="9" name="Rectangle 8"/>
          <p:cNvSpPr/>
          <p:nvPr/>
        </p:nvSpPr>
        <p:spPr>
          <a:xfrm>
            <a:off x="2309962" y="4142958"/>
            <a:ext cx="82008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)) 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</a:t>
            </a:r>
          </a:p>
          <a:p>
            <a:pPr lvl="1"/>
            <a:r>
              <a:rPr lang="en-US" altLang="en-US" sz="3200" dirty="0">
                <a:latin typeface="Cambria" panose="02040503050406030204" pitchFamily="18" charset="0"/>
              </a:rPr>
              <a:t> </a:t>
            </a:r>
          </a:p>
          <a:p>
            <a:pPr lvl="1"/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)) 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 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 </a:t>
            </a:r>
            <a:endParaRPr lang="en-US" altLang="en-US" sz="3200" dirty="0" smtClean="0">
              <a:latin typeface="Cambria" panose="02040503050406030204" pitchFamily="18" charset="0"/>
            </a:endParaRPr>
          </a:p>
          <a:p>
            <a:pPr lvl="1"/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 smtClean="0">
                <a:latin typeface="Cambria" panose="02040503050406030204" pitchFamily="18" charset="0"/>
              </a:rPr>
              <a:t>) 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 </a:t>
            </a:r>
            <a:r>
              <a:rPr lang="en-US" altLang="en-US" sz="3200" dirty="0" smtClean="0">
                <a:latin typeface="Cambria" panose="02040503050406030204" pitchFamily="18" charset="0"/>
                <a:sym typeface="Symbol" panose="05050102010706020507" pitchFamily="18" charset="2"/>
              </a:rPr>
              <a:t>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 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  <a:sym typeface="Symbol" panose="05050102010706020507" pitchFamily="18" charset="2"/>
              </a:rPr>
              <a:t>) </a:t>
            </a:r>
            <a:r>
              <a:rPr lang="en-US" altLang="en-US" sz="3200" dirty="0">
                <a:latin typeface="Cambria" panose="02040503050406030204" pitchFamily="18" charset="0"/>
              </a:rPr>
              <a:t> </a:t>
            </a:r>
            <a:r>
              <a:rPr lang="en-US" altLang="en-US" sz="3200" i="1" dirty="0">
                <a:latin typeface="Cambria" panose="020405030504060302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</a:rPr>
              <a:t>(</a:t>
            </a:r>
            <a:r>
              <a:rPr lang="en-US" altLang="en-US" sz="3200" i="1" dirty="0">
                <a:latin typeface="Cambria" panose="02040503050406030204" pitchFamily="18" charset="0"/>
              </a:rPr>
              <a:t>x</a:t>
            </a:r>
            <a:r>
              <a:rPr lang="en-US" altLang="en-US" sz="3200" dirty="0">
                <a:latin typeface="Cambria" panose="02040503050406030204" pitchFamily="18" charset="0"/>
              </a:rPr>
              <a:t>)) </a:t>
            </a:r>
          </a:p>
        </p:txBody>
      </p:sp>
      <p:sp>
        <p:nvSpPr>
          <p:cNvPr id="10" name="Oval 9"/>
          <p:cNvSpPr/>
          <p:nvPr/>
        </p:nvSpPr>
        <p:spPr>
          <a:xfrm>
            <a:off x="5638800" y="4189443"/>
            <a:ext cx="619129" cy="5334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05471" y="5174009"/>
            <a:ext cx="619129" cy="5334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36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dirty="0">
                <a:ea typeface="新細明體" panose="02020500000000000000" pitchFamily="18" charset="-120"/>
              </a:rPr>
              <a:t>Negating Quantified </a:t>
            </a:r>
            <a:r>
              <a:rPr lang="en-US" altLang="zh-TW" dirty="0" smtClean="0">
                <a:ea typeface="新細明體" panose="02020500000000000000" pitchFamily="18" charset="-120"/>
              </a:rPr>
              <a:t>Expressions</a:t>
            </a:r>
            <a:endParaRPr lang="en-US" altLang="zh-TW" dirty="0">
              <a:ea typeface="新細明體" panose="02020500000000000000" pitchFamily="18" charset="-120"/>
            </a:endParaRPr>
          </a:p>
        </p:txBody>
      </p:sp>
      <p:sp>
        <p:nvSpPr>
          <p:cNvPr id="30105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295401"/>
            <a:ext cx="10058400" cy="4492753"/>
          </a:xfrm>
        </p:spPr>
        <p:txBody>
          <a:bodyPr>
            <a:normAutofit/>
          </a:bodyPr>
          <a:lstStyle/>
          <a:p>
            <a:r>
              <a:rPr lang="en-US" altLang="zh-TW" sz="3600" dirty="0">
                <a:ea typeface="新細明體" panose="02020500000000000000" pitchFamily="18" charset="-120"/>
                <a:sym typeface="Symbol" panose="05050102010706020507" pitchFamily="18" charset="2"/>
              </a:rPr>
              <a:t></a:t>
            </a:r>
            <a:r>
              <a:rPr lang="en-US" altLang="zh-TW" sz="3600" i="1" dirty="0">
                <a:ea typeface="新細明體" panose="02020500000000000000" pitchFamily="18" charset="-120"/>
              </a:rPr>
              <a:t>x</a:t>
            </a:r>
            <a:r>
              <a:rPr lang="en-US" altLang="zh-TW" sz="3600" dirty="0">
                <a:ea typeface="新細明體" panose="02020500000000000000" pitchFamily="18" charset="-120"/>
              </a:rPr>
              <a:t> </a:t>
            </a:r>
            <a:r>
              <a:rPr lang="en-US" altLang="zh-TW" sz="3600" i="1" dirty="0">
                <a:ea typeface="新細明體" panose="02020500000000000000" pitchFamily="18" charset="-120"/>
              </a:rPr>
              <a:t>P</a:t>
            </a:r>
            <a:r>
              <a:rPr lang="en-US" altLang="zh-TW" sz="3600" dirty="0">
                <a:ea typeface="新細明體" panose="02020500000000000000" pitchFamily="18" charset="-120"/>
              </a:rPr>
              <a:t>(</a:t>
            </a:r>
            <a:r>
              <a:rPr lang="en-US" altLang="zh-TW" sz="3600" i="1" dirty="0">
                <a:ea typeface="新細明體" panose="02020500000000000000" pitchFamily="18" charset="-120"/>
              </a:rPr>
              <a:t>x</a:t>
            </a:r>
            <a:r>
              <a:rPr lang="en-US" altLang="zh-TW" sz="3600" dirty="0">
                <a:ea typeface="新細明體" panose="02020500000000000000" pitchFamily="18" charset="-120"/>
              </a:rPr>
              <a:t>) </a:t>
            </a:r>
            <a:r>
              <a:rPr lang="en-US" altLang="zh-TW" sz="3600" dirty="0">
                <a:ea typeface="新細明體" panose="02020500000000000000" pitchFamily="18" charset="-120"/>
                <a:sym typeface="Symbol" panose="05050102010706020507" pitchFamily="18" charset="2"/>
              </a:rPr>
              <a:t></a:t>
            </a:r>
            <a:r>
              <a:rPr lang="en-US" altLang="zh-TW" sz="3600" dirty="0">
                <a:ea typeface="新細明體" panose="02020500000000000000" pitchFamily="18" charset="-120"/>
              </a:rPr>
              <a:t> </a:t>
            </a:r>
            <a:r>
              <a:rPr lang="en-US" altLang="zh-TW" sz="3600" dirty="0">
                <a:ea typeface="新細明體" panose="02020500000000000000" pitchFamily="18" charset="-120"/>
                <a:sym typeface="Symbol" panose="05050102010706020507" pitchFamily="18" charset="2"/>
              </a:rPr>
              <a:t></a:t>
            </a:r>
            <a:r>
              <a:rPr lang="en-US" altLang="zh-TW" sz="3600" i="1" dirty="0">
                <a:ea typeface="新細明體" panose="02020500000000000000" pitchFamily="18" charset="-120"/>
              </a:rPr>
              <a:t>x</a:t>
            </a:r>
            <a:r>
              <a:rPr lang="en-US" altLang="zh-TW" sz="3600" dirty="0">
                <a:ea typeface="新細明體" panose="02020500000000000000" pitchFamily="18" charset="-120"/>
              </a:rPr>
              <a:t> </a:t>
            </a:r>
            <a:r>
              <a:rPr lang="en-US" altLang="zh-TW" sz="3600" dirty="0">
                <a:ea typeface="新細明體" panose="02020500000000000000" pitchFamily="18" charset="-120"/>
                <a:sym typeface="Symbol" panose="05050102010706020507" pitchFamily="18" charset="2"/>
              </a:rPr>
              <a:t></a:t>
            </a:r>
            <a:r>
              <a:rPr lang="en-US" altLang="zh-TW" sz="3600" i="1" dirty="0">
                <a:ea typeface="新細明體" panose="02020500000000000000" pitchFamily="18" charset="-120"/>
              </a:rPr>
              <a:t>P</a:t>
            </a:r>
            <a:r>
              <a:rPr lang="en-US" altLang="zh-TW" sz="3600" dirty="0">
                <a:ea typeface="新細明體" panose="02020500000000000000" pitchFamily="18" charset="-120"/>
              </a:rPr>
              <a:t>(</a:t>
            </a:r>
            <a:r>
              <a:rPr lang="en-US" altLang="zh-TW" sz="3600" i="1" dirty="0">
                <a:ea typeface="新細明體" panose="02020500000000000000" pitchFamily="18" charset="-120"/>
              </a:rPr>
              <a:t>x</a:t>
            </a:r>
            <a:r>
              <a:rPr lang="en-US" altLang="zh-TW" sz="3600" dirty="0">
                <a:ea typeface="新細明體" panose="02020500000000000000" pitchFamily="18" charset="-120"/>
              </a:rPr>
              <a:t>)</a:t>
            </a:r>
          </a:p>
          <a:p>
            <a:pPr lvl="1"/>
            <a:r>
              <a:rPr lang="en-US" altLang="zh-TW" sz="3200" dirty="0">
                <a:ea typeface="新細明體" panose="02020500000000000000" pitchFamily="18" charset="-120"/>
              </a:rPr>
              <a:t>Negation of the statement</a:t>
            </a:r>
            <a:r>
              <a:rPr lang="en-US" altLang="zh-TW" sz="3200" i="1" dirty="0">
                <a:ea typeface="新細明體" panose="02020500000000000000" pitchFamily="18" charset="-120"/>
              </a:rPr>
              <a:t> </a:t>
            </a:r>
            <a:r>
              <a:rPr lang="en-US" altLang="zh-TW" sz="3200" dirty="0">
                <a:solidFill>
                  <a:srgbClr val="66FF33"/>
                </a:solidFill>
                <a:ea typeface="新細明體" panose="02020500000000000000" pitchFamily="18" charset="-120"/>
              </a:rPr>
              <a:t>“Every student in </a:t>
            </a:r>
            <a:r>
              <a:rPr lang="en-US" altLang="zh-TW" sz="3200" dirty="0" smtClean="0">
                <a:solidFill>
                  <a:srgbClr val="66FF33"/>
                </a:solidFill>
                <a:ea typeface="新細明體" panose="02020500000000000000" pitchFamily="18" charset="-120"/>
              </a:rPr>
              <a:t>the class </a:t>
            </a:r>
            <a:r>
              <a:rPr lang="en-US" altLang="zh-TW" sz="3200" dirty="0">
                <a:solidFill>
                  <a:srgbClr val="66FF33"/>
                </a:solidFill>
                <a:ea typeface="新細明體" panose="02020500000000000000" pitchFamily="18" charset="-120"/>
              </a:rPr>
              <a:t>has taken a course in Calculus”</a:t>
            </a:r>
          </a:p>
          <a:p>
            <a:pPr lvl="1"/>
            <a:r>
              <a:rPr lang="en-US" altLang="zh-TW" sz="3200" dirty="0"/>
              <a:t>“</a:t>
            </a:r>
            <a:r>
              <a:rPr lang="en-US" altLang="zh-TW" sz="3200" dirty="0">
                <a:solidFill>
                  <a:schemeClr val="accent2"/>
                </a:solidFill>
              </a:rPr>
              <a:t>It is not the case that </a:t>
            </a:r>
            <a:r>
              <a:rPr lang="en-US" altLang="zh-TW" sz="3200" dirty="0" smtClean="0">
                <a:solidFill>
                  <a:schemeClr val="accent2"/>
                </a:solidFill>
              </a:rPr>
              <a:t>every </a:t>
            </a:r>
            <a:r>
              <a:rPr lang="en-US" altLang="zh-TW" sz="3200" dirty="0">
                <a:solidFill>
                  <a:schemeClr val="accent2"/>
                </a:solidFill>
              </a:rPr>
              <a:t>student in the class has taken a course in Calculus.”</a:t>
            </a:r>
          </a:p>
          <a:p>
            <a:pPr lvl="1"/>
            <a:r>
              <a:rPr lang="en-US" altLang="zh-TW" sz="3100" dirty="0"/>
              <a:t>This is equivalent </a:t>
            </a:r>
            <a:r>
              <a:rPr lang="en-US" altLang="zh-TW" sz="3100" dirty="0" smtClean="0"/>
              <a:t>to</a:t>
            </a:r>
          </a:p>
          <a:p>
            <a:pPr lvl="1"/>
            <a:r>
              <a:rPr lang="en-US" altLang="zh-TW" sz="3200" dirty="0" smtClean="0">
                <a:solidFill>
                  <a:srgbClr val="66FF33"/>
                </a:solidFill>
                <a:ea typeface="新細明體" panose="02020500000000000000" pitchFamily="18" charset="-120"/>
              </a:rPr>
              <a:t>“There is a student in the class who has not taken a course in Calculus”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62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dirty="0">
                <a:ea typeface="新細明體" panose="02020500000000000000" pitchFamily="18" charset="-120"/>
              </a:rPr>
              <a:t>Negating Quantified </a:t>
            </a:r>
            <a:r>
              <a:rPr lang="en-US" altLang="zh-TW" dirty="0" smtClean="0">
                <a:ea typeface="新細明體" panose="02020500000000000000" pitchFamily="18" charset="-120"/>
              </a:rPr>
              <a:t>Expressions</a:t>
            </a:r>
            <a:endParaRPr lang="en-US" altLang="zh-TW" dirty="0">
              <a:ea typeface="新細明體" panose="02020500000000000000" pitchFamily="18" charset="-120"/>
            </a:endParaRPr>
          </a:p>
        </p:txBody>
      </p:sp>
      <p:sp>
        <p:nvSpPr>
          <p:cNvPr id="30105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295401"/>
            <a:ext cx="10058400" cy="4492753"/>
          </a:xfrm>
        </p:spPr>
        <p:txBody>
          <a:bodyPr>
            <a:normAutofit/>
          </a:bodyPr>
          <a:lstStyle/>
          <a:p>
            <a:r>
              <a:rPr lang="en-US" altLang="zh-TW" sz="3600" dirty="0" smtClean="0">
                <a:ea typeface="新細明體" panose="02020500000000000000" pitchFamily="18" charset="-120"/>
                <a:sym typeface="Symbol" panose="05050102010706020507" pitchFamily="18" charset="2"/>
              </a:rPr>
              <a:t></a:t>
            </a:r>
            <a:r>
              <a:rPr lang="en-US" altLang="zh-TW" sz="3600" i="1" dirty="0">
                <a:ea typeface="新細明體" panose="02020500000000000000" pitchFamily="18" charset="-120"/>
              </a:rPr>
              <a:t>x Q</a:t>
            </a:r>
            <a:r>
              <a:rPr lang="en-US" altLang="zh-TW" sz="3600" dirty="0">
                <a:ea typeface="新細明體" panose="02020500000000000000" pitchFamily="18" charset="-120"/>
              </a:rPr>
              <a:t>(</a:t>
            </a:r>
            <a:r>
              <a:rPr lang="en-US" altLang="zh-TW" sz="3600" i="1" dirty="0">
                <a:ea typeface="新細明體" panose="02020500000000000000" pitchFamily="18" charset="-120"/>
              </a:rPr>
              <a:t>x</a:t>
            </a:r>
            <a:r>
              <a:rPr lang="en-US" altLang="zh-TW" sz="3600" dirty="0">
                <a:ea typeface="新細明體" panose="02020500000000000000" pitchFamily="18" charset="-120"/>
              </a:rPr>
              <a:t>)</a:t>
            </a:r>
            <a:r>
              <a:rPr lang="en-US" altLang="zh-TW" sz="3600" i="1" dirty="0">
                <a:ea typeface="新細明體" panose="02020500000000000000" pitchFamily="18" charset="-120"/>
              </a:rPr>
              <a:t> </a:t>
            </a:r>
            <a:r>
              <a:rPr lang="en-US" altLang="zh-TW" sz="3600" dirty="0">
                <a:ea typeface="新細明體" panose="02020500000000000000" pitchFamily="18" charset="-120"/>
                <a:sym typeface="Symbol" panose="05050102010706020507" pitchFamily="18" charset="2"/>
              </a:rPr>
              <a:t></a:t>
            </a:r>
            <a:r>
              <a:rPr lang="en-US" altLang="zh-TW" sz="3600" dirty="0">
                <a:ea typeface="新細明體" panose="02020500000000000000" pitchFamily="18" charset="-120"/>
              </a:rPr>
              <a:t> </a:t>
            </a:r>
            <a:r>
              <a:rPr lang="en-US" altLang="zh-TW" sz="3600" dirty="0">
                <a:ea typeface="新細明體" panose="02020500000000000000" pitchFamily="18" charset="-120"/>
                <a:sym typeface="Symbol" panose="05050102010706020507" pitchFamily="18" charset="2"/>
              </a:rPr>
              <a:t></a:t>
            </a:r>
            <a:r>
              <a:rPr lang="en-US" altLang="zh-TW" sz="3600" i="1" dirty="0">
                <a:ea typeface="新細明體" panose="02020500000000000000" pitchFamily="18" charset="-120"/>
              </a:rPr>
              <a:t>x </a:t>
            </a:r>
            <a:r>
              <a:rPr lang="en-US" altLang="zh-TW" sz="3600" dirty="0">
                <a:ea typeface="新細明體" panose="02020500000000000000" pitchFamily="18" charset="-120"/>
                <a:sym typeface="Symbol" panose="05050102010706020507" pitchFamily="18" charset="2"/>
              </a:rPr>
              <a:t></a:t>
            </a:r>
            <a:r>
              <a:rPr lang="en-US" altLang="zh-TW" sz="3600" i="1" dirty="0">
                <a:ea typeface="新細明體" panose="02020500000000000000" pitchFamily="18" charset="-120"/>
              </a:rPr>
              <a:t>Q</a:t>
            </a:r>
            <a:r>
              <a:rPr lang="en-US" altLang="zh-TW" sz="3600" dirty="0">
                <a:ea typeface="新細明體" panose="02020500000000000000" pitchFamily="18" charset="-120"/>
              </a:rPr>
              <a:t>(</a:t>
            </a:r>
            <a:r>
              <a:rPr lang="en-US" altLang="zh-TW" sz="3600" i="1" dirty="0">
                <a:ea typeface="新細明體" panose="02020500000000000000" pitchFamily="18" charset="-120"/>
              </a:rPr>
              <a:t>x</a:t>
            </a:r>
            <a:r>
              <a:rPr lang="en-US" altLang="zh-TW" sz="3600" dirty="0" smtClean="0">
                <a:ea typeface="新細明體" panose="02020500000000000000" pitchFamily="18" charset="-120"/>
              </a:rPr>
              <a:t>)</a:t>
            </a:r>
          </a:p>
          <a:p>
            <a:pPr lvl="1"/>
            <a:r>
              <a:rPr lang="en-US" altLang="zh-TW" sz="3200" dirty="0"/>
              <a:t>Negation of the statement</a:t>
            </a:r>
            <a:r>
              <a:rPr lang="en-US" altLang="zh-TW" sz="3200" i="1" dirty="0"/>
              <a:t> </a:t>
            </a:r>
            <a:r>
              <a:rPr lang="en-US" altLang="zh-TW" sz="3200" dirty="0" smtClean="0">
                <a:solidFill>
                  <a:srgbClr val="66FF33"/>
                </a:solidFill>
              </a:rPr>
              <a:t>“</a:t>
            </a:r>
            <a:r>
              <a:rPr lang="en-US" sz="3200" dirty="0">
                <a:solidFill>
                  <a:srgbClr val="66FF33"/>
                </a:solidFill>
              </a:rPr>
              <a:t>There is a student in this class who has taken a course in calculus.</a:t>
            </a:r>
            <a:r>
              <a:rPr lang="en-US" altLang="zh-TW" sz="3200" dirty="0" smtClean="0">
                <a:solidFill>
                  <a:srgbClr val="66FF33"/>
                </a:solidFill>
              </a:rPr>
              <a:t>”</a:t>
            </a:r>
            <a:endParaRPr lang="en-US" altLang="zh-TW" sz="3200" dirty="0">
              <a:solidFill>
                <a:srgbClr val="66FF33"/>
              </a:solidFill>
            </a:endParaRPr>
          </a:p>
          <a:p>
            <a:pPr lvl="1"/>
            <a:r>
              <a:rPr lang="en-US" altLang="zh-TW" sz="3200" dirty="0"/>
              <a:t>“</a:t>
            </a:r>
            <a:r>
              <a:rPr lang="en-US" altLang="zh-TW" sz="3200" dirty="0">
                <a:solidFill>
                  <a:schemeClr val="accent2"/>
                </a:solidFill>
              </a:rPr>
              <a:t>It is not the case that there is a student in this class who has taken a course </a:t>
            </a:r>
            <a:r>
              <a:rPr lang="en-US" altLang="zh-TW" sz="3200" dirty="0" smtClean="0">
                <a:solidFill>
                  <a:schemeClr val="accent2"/>
                </a:solidFill>
              </a:rPr>
              <a:t>in calculus.”</a:t>
            </a:r>
          </a:p>
          <a:p>
            <a:pPr lvl="1"/>
            <a:r>
              <a:rPr lang="en-US" altLang="zh-TW" dirty="0"/>
              <a:t>This is equivalent to 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3400" dirty="0" smtClean="0">
                <a:solidFill>
                  <a:srgbClr val="66FF33"/>
                </a:solidFill>
              </a:rPr>
              <a:t>“</a:t>
            </a:r>
            <a:r>
              <a:rPr lang="en-US" altLang="zh-TW" sz="3400" dirty="0">
                <a:solidFill>
                  <a:srgbClr val="66FF33"/>
                </a:solidFill>
              </a:rPr>
              <a:t>Every student in this class has not taken </a:t>
            </a:r>
            <a:r>
              <a:rPr lang="en-US" altLang="zh-TW" sz="3400" dirty="0" smtClean="0">
                <a:solidFill>
                  <a:srgbClr val="66FF33"/>
                </a:solidFill>
              </a:rPr>
              <a:t>calculus”</a:t>
            </a:r>
            <a:endParaRPr lang="en-US" altLang="zh-TW" sz="3400" dirty="0">
              <a:solidFill>
                <a:srgbClr val="66FF33"/>
              </a:solidFill>
              <a:ea typeface="新細明體" panose="02020500000000000000" pitchFamily="18" charset="-12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695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dirty="0" smtClean="0">
                <a:solidFill>
                  <a:srgbClr val="FFFF00"/>
                </a:solidFill>
              </a:rPr>
              <a:t>Negating quantified expressions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2133600" y="4983540"/>
            <a:ext cx="6324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Negate the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</a:rPr>
              <a:t>following statement</a:t>
            </a:r>
          </a:p>
          <a:p>
            <a:r>
              <a:rPr lang="en-US" altLang="en-US" sz="3200" dirty="0">
                <a:latin typeface="Cambria" panose="02040503050406030204" pitchFamily="18" charset="0"/>
              </a:rPr>
              <a:t>“There is an honest politician”</a:t>
            </a:r>
          </a:p>
          <a:p>
            <a:r>
              <a:rPr lang="en-US" altLang="en-US" sz="3200" dirty="0">
                <a:solidFill>
                  <a:srgbClr val="66FF33"/>
                </a:solidFill>
                <a:latin typeface="Cambria" panose="02040503050406030204" pitchFamily="18" charset="0"/>
              </a:rPr>
              <a:t>“Every politician is dishonest”</a:t>
            </a:r>
          </a:p>
        </p:txBody>
      </p:sp>
      <p:sp>
        <p:nvSpPr>
          <p:cNvPr id="2" name="Rectangle 1"/>
          <p:cNvSpPr/>
          <p:nvPr/>
        </p:nvSpPr>
        <p:spPr>
          <a:xfrm>
            <a:off x="1295400" y="1295400"/>
            <a:ext cx="92202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chemeClr val="accent2"/>
                </a:solidFill>
                <a:latin typeface="Cambria" panose="02040503050406030204" pitchFamily="18" charset="0"/>
              </a:rPr>
              <a:t>Negation: </a:t>
            </a:r>
            <a:r>
              <a:rPr lang="en-US" sz="2800" dirty="0" smtClean="0">
                <a:latin typeface="Cambria" panose="02040503050406030204" pitchFamily="18" charset="0"/>
              </a:rPr>
              <a:t>￢∃ </a:t>
            </a:r>
            <a:r>
              <a:rPr lang="en-US" sz="2800" i="1" dirty="0" err="1" smtClean="0">
                <a:latin typeface="Cambria" panose="02040503050406030204" pitchFamily="18" charset="0"/>
              </a:rPr>
              <a:t>xP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x</a:t>
            </a:r>
            <a:r>
              <a:rPr lang="en-US" sz="2800" i="1" dirty="0">
                <a:latin typeface="Cambria" panose="02040503050406030204" pitchFamily="18" charset="0"/>
              </a:rPr>
              <a:t>)</a:t>
            </a:r>
          </a:p>
          <a:p>
            <a:r>
              <a:rPr lang="en-US" sz="2800" i="1" dirty="0">
                <a:solidFill>
                  <a:schemeClr val="accent2"/>
                </a:solidFill>
                <a:latin typeface="Cambria" panose="02040503050406030204" pitchFamily="18" charset="0"/>
              </a:rPr>
              <a:t>Equivalent  Statement: </a:t>
            </a:r>
            <a:r>
              <a:rPr lang="en-US" sz="2800" dirty="0">
                <a:latin typeface="Cambria" panose="02040503050406030204" pitchFamily="18" charset="0"/>
              </a:rPr>
              <a:t>∀</a:t>
            </a:r>
            <a:r>
              <a:rPr lang="en-US" sz="2800" i="1" dirty="0" smtClean="0">
                <a:latin typeface="Cambria" panose="02040503050406030204" pitchFamily="18" charset="0"/>
              </a:rPr>
              <a:t>x </a:t>
            </a:r>
            <a:r>
              <a:rPr lang="en-US" sz="2800" dirty="0" smtClean="0">
                <a:latin typeface="Cambria" panose="02040503050406030204" pitchFamily="18" charset="0"/>
              </a:rPr>
              <a:t>￢</a:t>
            </a:r>
            <a:r>
              <a:rPr lang="en-US" sz="2800" i="1" dirty="0">
                <a:latin typeface="Cambria" panose="02040503050406030204" pitchFamily="18" charset="0"/>
              </a:rPr>
              <a:t>P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x)</a:t>
            </a:r>
          </a:p>
          <a:p>
            <a:r>
              <a:rPr lang="en-US" sz="2800" i="1" dirty="0">
                <a:solidFill>
                  <a:schemeClr val="accent2"/>
                </a:solidFill>
                <a:latin typeface="Cambria" panose="02040503050406030204" pitchFamily="18" charset="0"/>
              </a:rPr>
              <a:t>When Is Negation True: </a:t>
            </a:r>
            <a:r>
              <a:rPr lang="en-US" sz="2800" dirty="0">
                <a:latin typeface="Cambria" panose="02040503050406030204" pitchFamily="18" charset="0"/>
              </a:rPr>
              <a:t>For every 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, </a:t>
            </a:r>
            <a:r>
              <a:rPr lang="en-US" sz="2800" i="1" dirty="0">
                <a:latin typeface="Cambria" panose="02040503050406030204" pitchFamily="18" charset="0"/>
              </a:rPr>
              <a:t>P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is false.</a:t>
            </a:r>
          </a:p>
          <a:p>
            <a:r>
              <a:rPr lang="en-US" sz="2800" i="1" dirty="0">
                <a:solidFill>
                  <a:schemeClr val="accent2"/>
                </a:solidFill>
                <a:latin typeface="Cambria" panose="02040503050406030204" pitchFamily="18" charset="0"/>
              </a:rPr>
              <a:t>When False: </a:t>
            </a:r>
            <a:r>
              <a:rPr lang="en-US" sz="2800" dirty="0">
                <a:latin typeface="Cambria" panose="02040503050406030204" pitchFamily="18" charset="0"/>
              </a:rPr>
              <a:t>There is an 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for which </a:t>
            </a:r>
            <a:r>
              <a:rPr lang="en-US" sz="2800" i="1" dirty="0">
                <a:latin typeface="Cambria" panose="02040503050406030204" pitchFamily="18" charset="0"/>
              </a:rPr>
              <a:t>P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is true.</a:t>
            </a:r>
          </a:p>
          <a:p>
            <a:endParaRPr lang="en-US" sz="1100" i="1" dirty="0" smtClean="0">
              <a:solidFill>
                <a:schemeClr val="accent2"/>
              </a:solidFill>
              <a:latin typeface="Cambria" panose="02040503050406030204" pitchFamily="18" charset="0"/>
            </a:endParaRPr>
          </a:p>
          <a:p>
            <a:r>
              <a:rPr lang="en-US" sz="2800" i="1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Negation</a:t>
            </a:r>
            <a:r>
              <a:rPr lang="en-US" sz="2800" i="1" dirty="0">
                <a:solidFill>
                  <a:schemeClr val="accent2"/>
                </a:solidFill>
                <a:latin typeface="Cambria" panose="02040503050406030204" pitchFamily="18" charset="0"/>
              </a:rPr>
              <a:t>: </a:t>
            </a:r>
            <a:r>
              <a:rPr lang="en-US" sz="2800" dirty="0">
                <a:latin typeface="Cambria" panose="02040503050406030204" pitchFamily="18" charset="0"/>
              </a:rPr>
              <a:t>￢∀</a:t>
            </a:r>
            <a:r>
              <a:rPr lang="en-US" sz="2800" i="1" dirty="0" smtClean="0">
                <a:latin typeface="Cambria" panose="02040503050406030204" pitchFamily="18" charset="0"/>
              </a:rPr>
              <a:t>x P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</a:p>
          <a:p>
            <a:r>
              <a:rPr lang="en-US" sz="2800" i="1" dirty="0">
                <a:solidFill>
                  <a:schemeClr val="accent2"/>
                </a:solidFill>
                <a:latin typeface="Cambria" panose="02040503050406030204" pitchFamily="18" charset="0"/>
              </a:rPr>
              <a:t>Equivalent  Statement: </a:t>
            </a:r>
            <a:r>
              <a:rPr lang="en-US" sz="2800" dirty="0">
                <a:latin typeface="Cambria" panose="02040503050406030204" pitchFamily="18" charset="0"/>
              </a:rPr>
              <a:t>∃</a:t>
            </a:r>
            <a:r>
              <a:rPr lang="en-US" sz="2800" i="1" dirty="0" smtClean="0">
                <a:latin typeface="Cambria" panose="02040503050406030204" pitchFamily="18" charset="0"/>
              </a:rPr>
              <a:t>x </a:t>
            </a:r>
            <a:r>
              <a:rPr lang="en-US" sz="2800" dirty="0" smtClean="0">
                <a:latin typeface="Cambria" panose="02040503050406030204" pitchFamily="18" charset="0"/>
              </a:rPr>
              <a:t>￢</a:t>
            </a:r>
            <a:r>
              <a:rPr lang="en-US" sz="2800" i="1" dirty="0">
                <a:latin typeface="Cambria" panose="02040503050406030204" pitchFamily="18" charset="0"/>
              </a:rPr>
              <a:t>P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</a:p>
          <a:p>
            <a:r>
              <a:rPr lang="en-US" sz="2800" i="1" dirty="0">
                <a:solidFill>
                  <a:schemeClr val="accent2"/>
                </a:solidFill>
                <a:latin typeface="Cambria" panose="02040503050406030204" pitchFamily="18" charset="0"/>
              </a:rPr>
              <a:t>When Is Negation True: </a:t>
            </a:r>
            <a:r>
              <a:rPr lang="en-US" sz="2800" dirty="0">
                <a:latin typeface="Cambria" panose="02040503050406030204" pitchFamily="18" charset="0"/>
              </a:rPr>
              <a:t>There is an 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for which </a:t>
            </a:r>
            <a:r>
              <a:rPr lang="en-US" sz="2800" i="1" dirty="0">
                <a:latin typeface="Cambria" panose="02040503050406030204" pitchFamily="18" charset="0"/>
              </a:rPr>
              <a:t>P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is false.</a:t>
            </a:r>
          </a:p>
          <a:p>
            <a:r>
              <a:rPr lang="en-US" sz="2800" i="1" dirty="0">
                <a:solidFill>
                  <a:schemeClr val="accent2"/>
                </a:solidFill>
                <a:latin typeface="Cambria" panose="02040503050406030204" pitchFamily="18" charset="0"/>
              </a:rPr>
              <a:t>When False: </a:t>
            </a:r>
            <a:r>
              <a:rPr lang="en-US" sz="2800" i="1" dirty="0">
                <a:latin typeface="Cambria" panose="02040503050406030204" pitchFamily="18" charset="0"/>
              </a:rPr>
              <a:t>P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is true for every 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 rot="1473615">
            <a:off x="8618963" y="2757655"/>
            <a:ext cx="318367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</a:rPr>
              <a:t>De </a:t>
            </a:r>
            <a:r>
              <a:rPr lang="fr-FR" dirty="0" err="1">
                <a:latin typeface="Times New Roman" panose="02020603050405020304" pitchFamily="18" charset="0"/>
              </a:rPr>
              <a:t>Morgan’s</a:t>
            </a:r>
            <a:r>
              <a:rPr lang="fr-FR" dirty="0">
                <a:latin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</a:rPr>
              <a:t>Laws</a:t>
            </a:r>
            <a:r>
              <a:rPr lang="fr-FR" dirty="0">
                <a:latin typeface="Times New Roman" panose="02020603050405020304" pitchFamily="18" charset="0"/>
              </a:rPr>
              <a:t> for </a:t>
            </a:r>
            <a:r>
              <a:rPr lang="fr-FR" dirty="0" err="1">
                <a:latin typeface="Times New Roman" panose="02020603050405020304" pitchFamily="18" charset="0"/>
              </a:rPr>
              <a:t>Quantifiers</a:t>
            </a:r>
            <a:r>
              <a:rPr lang="fr-FR" dirty="0">
                <a:latin typeface="Times New Roman" panose="02020603050405020304" pitchFamily="18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07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uiExpand="1" build="p"/>
      <p:bldP spid="2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>
                <a:solidFill>
                  <a:srgbClr val="FFFF00"/>
                </a:solidFill>
              </a:rPr>
              <a:t>Examples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1905001" y="1039315"/>
            <a:ext cx="819140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ambria" panose="02040503050406030204" pitchFamily="18" charset="0"/>
              </a:rPr>
              <a:t>What is the negations of the statement ∀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baseline="30000" dirty="0">
                <a:latin typeface="Cambria" panose="02040503050406030204" pitchFamily="18" charset="0"/>
              </a:rPr>
              <a:t>2</a:t>
            </a:r>
            <a:r>
              <a:rPr lang="en-US" sz="2800" dirty="0">
                <a:latin typeface="Cambria" panose="02040503050406030204" pitchFamily="18" charset="0"/>
              </a:rPr>
              <a:t> &gt;</a:t>
            </a:r>
            <a:r>
              <a:rPr lang="en-US" sz="2800" i="1" dirty="0">
                <a:latin typeface="Cambria" panose="02040503050406030204" pitchFamily="18" charset="0"/>
              </a:rPr>
              <a:t> 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?</a:t>
            </a:r>
          </a:p>
          <a:p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Solution:</a:t>
            </a:r>
          </a:p>
          <a:p>
            <a:r>
              <a:rPr lang="en-US" sz="2800" dirty="0">
                <a:latin typeface="Cambria" panose="02040503050406030204" pitchFamily="18" charset="0"/>
              </a:rPr>
              <a:t>￢∀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baseline="30000" dirty="0">
                <a:latin typeface="Cambria" panose="02040503050406030204" pitchFamily="18" charset="0"/>
              </a:rPr>
              <a:t>2</a:t>
            </a:r>
            <a:r>
              <a:rPr lang="en-US" sz="2800" dirty="0">
                <a:latin typeface="Cambria" panose="02040503050406030204" pitchFamily="18" charset="0"/>
              </a:rPr>
              <a:t> &gt;</a:t>
            </a:r>
            <a:r>
              <a:rPr lang="en-US" sz="2800" i="1" dirty="0">
                <a:latin typeface="Cambria" panose="02040503050406030204" pitchFamily="18" charset="0"/>
              </a:rPr>
              <a:t> x</a:t>
            </a:r>
            <a:r>
              <a:rPr lang="en-US" sz="2800" dirty="0">
                <a:latin typeface="Cambria" panose="02040503050406030204" pitchFamily="18" charset="0"/>
              </a:rPr>
              <a:t>) </a:t>
            </a:r>
          </a:p>
          <a:p>
            <a:r>
              <a:rPr lang="en-US" altLang="zh-TW" sz="2800" dirty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 </a:t>
            </a:r>
            <a:r>
              <a:rPr lang="en-US" sz="2800" dirty="0">
                <a:latin typeface="Cambria" panose="02040503050406030204" pitchFamily="18" charset="0"/>
              </a:rPr>
              <a:t>∃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￢(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baseline="30000" dirty="0">
                <a:latin typeface="Cambria" panose="02040503050406030204" pitchFamily="18" charset="0"/>
              </a:rPr>
              <a:t>2</a:t>
            </a:r>
            <a:r>
              <a:rPr lang="en-US" sz="2800" dirty="0">
                <a:latin typeface="Cambria" panose="02040503050406030204" pitchFamily="18" charset="0"/>
              </a:rPr>
              <a:t> &gt;</a:t>
            </a:r>
            <a:r>
              <a:rPr lang="en-US" sz="2800" i="1" dirty="0">
                <a:latin typeface="Cambria" panose="02040503050406030204" pitchFamily="18" charset="0"/>
              </a:rPr>
              <a:t> 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endParaRPr lang="en-US" sz="2800" dirty="0">
              <a:latin typeface="Cambria" panose="02040503050406030204" pitchFamily="18" charset="0"/>
            </a:endParaRPr>
          </a:p>
          <a:p>
            <a:r>
              <a:rPr lang="en-US" altLang="zh-TW" sz="2800" dirty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 </a:t>
            </a:r>
            <a:r>
              <a:rPr lang="en-US" sz="2800" dirty="0">
                <a:latin typeface="Cambria" panose="02040503050406030204" pitchFamily="18" charset="0"/>
              </a:rPr>
              <a:t>∃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baseline="30000" dirty="0">
                <a:latin typeface="Cambria" panose="02040503050406030204" pitchFamily="18" charset="0"/>
              </a:rPr>
              <a:t>2</a:t>
            </a:r>
            <a:r>
              <a:rPr lang="en-US" sz="2800" dirty="0">
                <a:latin typeface="Cambria" panose="02040503050406030204" pitchFamily="18" charset="0"/>
              </a:rPr>
              <a:t> ≤ 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</a:p>
          <a:p>
            <a:endParaRPr lang="en-US" sz="2800" i="1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r>
              <a:rPr lang="en-US" sz="2800" dirty="0">
                <a:latin typeface="Cambria" panose="02040503050406030204" pitchFamily="18" charset="0"/>
              </a:rPr>
              <a:t>What is the negations of the statement ∃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baseline="30000" dirty="0">
                <a:latin typeface="Cambria" panose="02040503050406030204" pitchFamily="18" charset="0"/>
              </a:rPr>
              <a:t>2</a:t>
            </a:r>
            <a:r>
              <a:rPr lang="en-US" sz="2800" dirty="0">
                <a:latin typeface="Cambria" panose="02040503050406030204" pitchFamily="18" charset="0"/>
              </a:rPr>
              <a:t> = 2)</a:t>
            </a:r>
            <a:r>
              <a:rPr lang="en-US" sz="2800" i="1" dirty="0">
                <a:latin typeface="Cambria" panose="02040503050406030204" pitchFamily="18" charset="0"/>
              </a:rPr>
              <a:t>?</a:t>
            </a:r>
          </a:p>
          <a:p>
            <a:r>
              <a:rPr lang="en-US" sz="2800" i="1" dirty="0">
                <a:solidFill>
                  <a:srgbClr val="FFFF00"/>
                </a:solidFill>
                <a:latin typeface="Cambria" panose="02040503050406030204" pitchFamily="18" charset="0"/>
              </a:rPr>
              <a:t>Solution:</a:t>
            </a:r>
          </a:p>
          <a:p>
            <a:r>
              <a:rPr lang="en-US" sz="2800" dirty="0">
                <a:latin typeface="Cambria" panose="02040503050406030204" pitchFamily="18" charset="0"/>
              </a:rPr>
              <a:t>￢ ∃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baseline="30000" dirty="0">
                <a:latin typeface="Cambria" panose="02040503050406030204" pitchFamily="18" charset="0"/>
              </a:rPr>
              <a:t>2</a:t>
            </a:r>
            <a:r>
              <a:rPr lang="en-US" sz="2800" dirty="0">
                <a:latin typeface="Cambria" panose="02040503050406030204" pitchFamily="18" charset="0"/>
              </a:rPr>
              <a:t> =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2) </a:t>
            </a:r>
          </a:p>
          <a:p>
            <a:r>
              <a:rPr lang="en-US" altLang="zh-TW" sz="2800" dirty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 </a:t>
            </a:r>
            <a:r>
              <a:rPr lang="en-US" sz="2800" dirty="0">
                <a:latin typeface="Cambria" panose="02040503050406030204" pitchFamily="18" charset="0"/>
              </a:rPr>
              <a:t>∀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￢(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baseline="30000" dirty="0">
                <a:latin typeface="Cambria" panose="02040503050406030204" pitchFamily="18" charset="0"/>
              </a:rPr>
              <a:t>2</a:t>
            </a:r>
            <a:r>
              <a:rPr lang="en-US" sz="2800" dirty="0">
                <a:latin typeface="Cambria" panose="02040503050406030204" pitchFamily="18" charset="0"/>
              </a:rPr>
              <a:t> =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2)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endParaRPr lang="en-US" sz="2800" dirty="0">
              <a:latin typeface="Cambria" panose="02040503050406030204" pitchFamily="18" charset="0"/>
            </a:endParaRPr>
          </a:p>
          <a:p>
            <a:r>
              <a:rPr lang="en-US" altLang="zh-TW" sz="2800" dirty="0">
                <a:latin typeface="Cambria" panose="020405030504060302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 </a:t>
            </a:r>
            <a:r>
              <a:rPr lang="en-US" sz="2800" dirty="0">
                <a:latin typeface="Cambria" panose="02040503050406030204" pitchFamily="18" charset="0"/>
              </a:rPr>
              <a:t>∀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baseline="30000" dirty="0">
                <a:latin typeface="Cambria" panose="02040503050406030204" pitchFamily="18" charset="0"/>
              </a:rPr>
              <a:t>2</a:t>
            </a:r>
            <a:r>
              <a:rPr lang="en-US" sz="2800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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2)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09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14400" y="324250"/>
            <a:ext cx="8953500" cy="97115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Show that </a:t>
            </a:r>
            <a:r>
              <a:rPr lang="en-US" sz="3200" dirty="0">
                <a:solidFill>
                  <a:srgbClr val="FFFF00"/>
                </a:solidFill>
              </a:rPr>
              <a:t>￢∀</a:t>
            </a:r>
            <a:r>
              <a:rPr lang="en-US" sz="3200" i="1" dirty="0">
                <a:solidFill>
                  <a:srgbClr val="FFFF00"/>
                </a:solidFill>
              </a:rPr>
              <a:t>x </a:t>
            </a:r>
            <a:r>
              <a:rPr lang="en-US" sz="3200" dirty="0">
                <a:solidFill>
                  <a:srgbClr val="FFFF00"/>
                </a:solidFill>
              </a:rPr>
              <a:t>(</a:t>
            </a:r>
            <a:r>
              <a:rPr lang="en-US" sz="3200" i="1" dirty="0">
                <a:solidFill>
                  <a:srgbClr val="FFFF00"/>
                </a:solidFill>
              </a:rPr>
              <a:t>P</a:t>
            </a:r>
            <a:r>
              <a:rPr lang="en-US" sz="3200" dirty="0">
                <a:solidFill>
                  <a:srgbClr val="FFFF00"/>
                </a:solidFill>
              </a:rPr>
              <a:t>(</a:t>
            </a:r>
            <a:r>
              <a:rPr lang="en-US" sz="3200" i="1" dirty="0">
                <a:solidFill>
                  <a:srgbClr val="FFFF00"/>
                </a:solidFill>
              </a:rPr>
              <a:t>x</a:t>
            </a:r>
            <a:r>
              <a:rPr lang="en-US" sz="3200" dirty="0">
                <a:solidFill>
                  <a:srgbClr val="FFFF00"/>
                </a:solidFill>
              </a:rPr>
              <a:t>)</a:t>
            </a:r>
            <a:r>
              <a:rPr lang="en-US" sz="3200" i="1" dirty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</a:rPr>
              <a:t>→ </a:t>
            </a:r>
            <a:r>
              <a:rPr lang="en-US" sz="3200" i="1" dirty="0">
                <a:solidFill>
                  <a:srgbClr val="FFFF00"/>
                </a:solidFill>
              </a:rPr>
              <a:t>Q</a:t>
            </a:r>
            <a:r>
              <a:rPr lang="en-US" sz="3200" dirty="0">
                <a:solidFill>
                  <a:srgbClr val="FFFF00"/>
                </a:solidFill>
              </a:rPr>
              <a:t>(</a:t>
            </a:r>
            <a:r>
              <a:rPr lang="en-US" sz="3200" i="1" dirty="0">
                <a:solidFill>
                  <a:srgbClr val="FFFF00"/>
                </a:solidFill>
              </a:rPr>
              <a:t>x</a:t>
            </a:r>
            <a:r>
              <a:rPr lang="en-US" sz="3200" dirty="0">
                <a:solidFill>
                  <a:srgbClr val="FFFF00"/>
                </a:solidFill>
              </a:rPr>
              <a:t>))</a:t>
            </a:r>
            <a:r>
              <a:rPr lang="en-US" sz="3200" i="1" dirty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  <a:sym typeface="Symbol" panose="05050102010706020507" pitchFamily="18" charset="2"/>
              </a:rPr>
              <a:t></a:t>
            </a:r>
            <a:r>
              <a:rPr lang="en-US" sz="3200" dirty="0">
                <a:solidFill>
                  <a:srgbClr val="FFFF00"/>
                </a:solidFill>
              </a:rPr>
              <a:t> ∃</a:t>
            </a:r>
            <a:r>
              <a:rPr lang="en-US" sz="3200" i="1" dirty="0">
                <a:solidFill>
                  <a:srgbClr val="FFFF00"/>
                </a:solidFill>
              </a:rPr>
              <a:t>x </a:t>
            </a:r>
            <a:r>
              <a:rPr lang="en-US" sz="3200" dirty="0">
                <a:solidFill>
                  <a:srgbClr val="FFFF00"/>
                </a:solidFill>
              </a:rPr>
              <a:t>(</a:t>
            </a:r>
            <a:r>
              <a:rPr lang="en-US" sz="3200" i="1" dirty="0">
                <a:solidFill>
                  <a:srgbClr val="FFFF00"/>
                </a:solidFill>
              </a:rPr>
              <a:t>P</a:t>
            </a:r>
            <a:r>
              <a:rPr lang="en-US" sz="3200" dirty="0">
                <a:solidFill>
                  <a:srgbClr val="FFFF00"/>
                </a:solidFill>
              </a:rPr>
              <a:t>(</a:t>
            </a:r>
            <a:r>
              <a:rPr lang="en-US" sz="3200" i="1" dirty="0">
                <a:solidFill>
                  <a:srgbClr val="FFFF00"/>
                </a:solidFill>
              </a:rPr>
              <a:t>x</a:t>
            </a:r>
            <a:r>
              <a:rPr lang="en-US" sz="3200" dirty="0">
                <a:solidFill>
                  <a:srgbClr val="FFFF00"/>
                </a:solidFill>
              </a:rPr>
              <a:t>)</a:t>
            </a:r>
            <a:r>
              <a:rPr lang="en-US" sz="3200" i="1" dirty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</a:rPr>
              <a:t>∧ ￢</a:t>
            </a:r>
            <a:r>
              <a:rPr lang="en-US" sz="3200" i="1" dirty="0">
                <a:solidFill>
                  <a:srgbClr val="FFFF00"/>
                </a:solidFill>
              </a:rPr>
              <a:t>Q</a:t>
            </a:r>
            <a:r>
              <a:rPr lang="en-US" sz="3200" dirty="0">
                <a:solidFill>
                  <a:srgbClr val="FFFF00"/>
                </a:solidFill>
              </a:rPr>
              <a:t>(</a:t>
            </a:r>
            <a:r>
              <a:rPr lang="en-US" sz="3200" i="1" dirty="0">
                <a:solidFill>
                  <a:srgbClr val="FFFF00"/>
                </a:solidFill>
              </a:rPr>
              <a:t>x</a:t>
            </a:r>
            <a:r>
              <a:rPr lang="en-US" sz="3200" dirty="0">
                <a:solidFill>
                  <a:srgbClr val="FFFF00"/>
                </a:solidFill>
              </a:rPr>
              <a:t>))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>
                <a:latin typeface="+mn-lt"/>
              </a:rPr>
              <a:pPr/>
              <a:t>29</a:t>
            </a:fld>
            <a:endParaRPr lang="en-US" altLang="en-US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5000" y="1305233"/>
            <a:ext cx="81593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Cambria" panose="02040503050406030204" pitchFamily="18" charset="0"/>
              </a:rPr>
              <a:t>Solution: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latin typeface="Cambria" panose="02040503050406030204" pitchFamily="18" charset="0"/>
              </a:rPr>
              <a:t>￢∀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P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>
                <a:latin typeface="Cambria" panose="02040503050406030204" pitchFamily="18" charset="0"/>
              </a:rPr>
              <a:t>Q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 </a:t>
            </a:r>
            <a:r>
              <a:rPr lang="en-US" sz="2800" dirty="0">
                <a:latin typeface="Cambria" panose="02040503050406030204" pitchFamily="18" charset="0"/>
              </a:rPr>
              <a:t>∃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(￢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P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→ </a:t>
            </a:r>
            <a:r>
              <a:rPr lang="en-US" sz="2800" i="1" dirty="0">
                <a:latin typeface="Cambria" panose="02040503050406030204" pitchFamily="18" charset="0"/>
              </a:rPr>
              <a:t>Q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De Morgan’s Law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 </a:t>
            </a:r>
            <a:r>
              <a:rPr lang="en-US" sz="2800" dirty="0">
                <a:latin typeface="Cambria" panose="02040503050406030204" pitchFamily="18" charset="0"/>
              </a:rPr>
              <a:t>∃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>
                <a:latin typeface="Cambria" panose="02040503050406030204" pitchFamily="18" charset="0"/>
              </a:rPr>
              <a:t>(￢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sz="2800" dirty="0" smtClean="0">
                <a:latin typeface="Cambria" panose="02040503050406030204" pitchFamily="18" charset="0"/>
              </a:rPr>
              <a:t>￢</a:t>
            </a:r>
            <a:r>
              <a:rPr lang="en-US" sz="2800" i="1" dirty="0" smtClean="0">
                <a:latin typeface="Cambria" panose="02040503050406030204" pitchFamily="18" charset="0"/>
              </a:rPr>
              <a:t>P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  <a:sym typeface="Symbol" panose="05050102010706020507" pitchFamily="18" charset="2"/>
              </a:rPr>
              <a:t></a:t>
            </a:r>
            <a:r>
              <a:rPr lang="en-US" sz="2800" dirty="0">
                <a:latin typeface="Cambria" panose="02040503050406030204" pitchFamily="18" charset="0"/>
              </a:rPr>
              <a:t> </a:t>
            </a:r>
            <a:r>
              <a:rPr lang="en-US" sz="2800" i="1" dirty="0">
                <a:latin typeface="Cambria" panose="02040503050406030204" pitchFamily="18" charset="0"/>
              </a:rPr>
              <a:t>Q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Implication Equivalence  </a:t>
            </a:r>
          </a:p>
          <a:p>
            <a:pPr marL="457200" indent="-457200">
              <a:lnSpc>
                <a:spcPct val="200000"/>
              </a:lnSpc>
              <a:buFont typeface="Symbol" panose="05050102010706020507" pitchFamily="18" charset="2"/>
              <a:buChar char="º"/>
            </a:pPr>
            <a:r>
              <a:rPr lang="en-US" sz="2800" dirty="0" smtClean="0">
                <a:latin typeface="Cambria" panose="02040503050406030204" pitchFamily="18" charset="0"/>
              </a:rPr>
              <a:t>∃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 smtClean="0">
                <a:latin typeface="Cambria" panose="02040503050406030204" pitchFamily="18" charset="0"/>
              </a:rPr>
              <a:t>(￢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(</a:t>
            </a:r>
            <a:r>
              <a:rPr lang="en-US" sz="2800" dirty="0" smtClean="0">
                <a:latin typeface="Cambria" panose="02040503050406030204" pitchFamily="18" charset="0"/>
              </a:rPr>
              <a:t>￢</a:t>
            </a:r>
            <a:r>
              <a:rPr lang="en-US" sz="2800" i="1" dirty="0" smtClean="0">
                <a:latin typeface="Cambria" panose="02040503050406030204" pitchFamily="18" charset="0"/>
              </a:rPr>
              <a:t>P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x</a:t>
            </a:r>
            <a:r>
              <a:rPr lang="en-US" sz="2800" dirty="0" smtClean="0">
                <a:latin typeface="Cambria" panose="02040503050406030204" pitchFamily="18" charset="0"/>
              </a:rPr>
              <a:t>)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  <a:r>
              <a:rPr lang="en-US" sz="2800" i="1" dirty="0" smtClean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∧ ￢</a:t>
            </a:r>
            <a:r>
              <a:rPr lang="en-US" sz="2800" i="1" dirty="0">
                <a:latin typeface="Cambria" panose="02040503050406030204" pitchFamily="18" charset="0"/>
              </a:rPr>
              <a:t>Q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Cambria" panose="02040503050406030204" pitchFamily="18" charset="0"/>
              </a:rPr>
              <a:t>De Morgan’s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Law</a:t>
            </a:r>
          </a:p>
          <a:p>
            <a:pPr marL="457200" indent="-457200">
              <a:lnSpc>
                <a:spcPct val="200000"/>
              </a:lnSpc>
              <a:buFont typeface="Symbol" panose="05050102010706020507" pitchFamily="18" charset="2"/>
              <a:buChar char="º"/>
            </a:pPr>
            <a:r>
              <a:rPr lang="en-US" sz="2800" dirty="0" smtClean="0">
                <a:latin typeface="Cambria" panose="02040503050406030204" pitchFamily="18" charset="0"/>
              </a:rPr>
              <a:t>∃</a:t>
            </a:r>
            <a:r>
              <a:rPr lang="en-US" sz="2800" i="1" dirty="0">
                <a:latin typeface="Cambria" panose="02040503050406030204" pitchFamily="18" charset="0"/>
              </a:rPr>
              <a:t>x 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P</a:t>
            </a:r>
            <a:r>
              <a:rPr lang="en-US" sz="2800" dirty="0" smtClean="0">
                <a:latin typeface="Cambria" panose="02040503050406030204" pitchFamily="18" charset="0"/>
              </a:rPr>
              <a:t>(</a:t>
            </a:r>
            <a:r>
              <a:rPr lang="en-US" sz="2800" i="1" dirty="0" smtClean="0">
                <a:latin typeface="Cambria" panose="02040503050406030204" pitchFamily="18" charset="0"/>
              </a:rPr>
              <a:t>x</a:t>
            </a:r>
            <a:r>
              <a:rPr lang="en-US" sz="2800" dirty="0" smtClean="0">
                <a:latin typeface="Cambria" panose="02040503050406030204" pitchFamily="18" charset="0"/>
              </a:rPr>
              <a:t>)</a:t>
            </a:r>
            <a:r>
              <a:rPr lang="en-US" sz="2800" i="1" dirty="0" smtClean="0">
                <a:latin typeface="Cambria" panose="02040503050406030204" pitchFamily="18" charset="0"/>
              </a:rPr>
              <a:t> </a:t>
            </a:r>
            <a:r>
              <a:rPr lang="en-US" sz="2800" dirty="0">
                <a:latin typeface="Cambria" panose="02040503050406030204" pitchFamily="18" charset="0"/>
              </a:rPr>
              <a:t>∧ ￢</a:t>
            </a:r>
            <a:r>
              <a:rPr lang="en-US" sz="2800" i="1" dirty="0">
                <a:latin typeface="Cambria" panose="02040503050406030204" pitchFamily="18" charset="0"/>
              </a:rPr>
              <a:t>Q</a:t>
            </a:r>
            <a:r>
              <a:rPr lang="en-US" sz="2800" dirty="0">
                <a:latin typeface="Cambria" panose="02040503050406030204" pitchFamily="18" charset="0"/>
              </a:rPr>
              <a:t>(</a:t>
            </a:r>
            <a:r>
              <a:rPr lang="en-US" sz="2800" i="1" dirty="0">
                <a:latin typeface="Cambria" panose="02040503050406030204" pitchFamily="18" charset="0"/>
              </a:rPr>
              <a:t>x</a:t>
            </a:r>
            <a:r>
              <a:rPr lang="en-US" sz="2800" dirty="0">
                <a:latin typeface="Cambria" panose="02040503050406030204" pitchFamily="18" charset="0"/>
              </a:rPr>
              <a:t>))</a:t>
            </a:r>
            <a:r>
              <a:rPr lang="en-US" sz="2800" i="1" dirty="0"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Double Negation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45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Example: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&gt; 3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en-US" sz="3200" dirty="0"/>
              <a:t>The variable 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/>
              <a:t> is the </a:t>
            </a:r>
            <a:r>
              <a:rPr lang="en-US" altLang="en-US" sz="3200" dirty="0">
                <a:solidFill>
                  <a:schemeClr val="accent2"/>
                </a:solidFill>
              </a:rPr>
              <a:t>subject</a:t>
            </a:r>
            <a:r>
              <a:rPr lang="en-US" altLang="en-US" sz="3200" dirty="0"/>
              <a:t> of the statement</a:t>
            </a:r>
          </a:p>
          <a:p>
            <a:r>
              <a:rPr lang="en-US" altLang="en-US" sz="3200" b="1" dirty="0">
                <a:solidFill>
                  <a:schemeClr val="accent2"/>
                </a:solidFill>
              </a:rPr>
              <a:t>Predicate</a:t>
            </a:r>
            <a:r>
              <a:rPr lang="en-US" altLang="en-US" sz="3200" dirty="0"/>
              <a:t> “</a:t>
            </a:r>
            <a:r>
              <a:rPr lang="en-US" altLang="en-US" sz="3200" dirty="0">
                <a:solidFill>
                  <a:schemeClr val="accent2"/>
                </a:solidFill>
              </a:rPr>
              <a:t>is greater than 3</a:t>
            </a:r>
            <a:r>
              <a:rPr lang="en-US" altLang="en-US" sz="3200" dirty="0"/>
              <a:t>” refers to a property that the subject of the statement can have</a:t>
            </a:r>
          </a:p>
          <a:p>
            <a:r>
              <a:rPr lang="en-US" altLang="en-US" sz="3200" dirty="0"/>
              <a:t>Can denote the statement by </a:t>
            </a:r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  <a:r>
              <a:rPr lang="en-US" altLang="en-US" sz="3200" dirty="0"/>
              <a:t> </a:t>
            </a:r>
          </a:p>
          <a:p>
            <a:pPr lvl="1"/>
            <a:r>
              <a:rPr lang="en-US" altLang="en-US" sz="2900" dirty="0"/>
              <a:t>where </a:t>
            </a:r>
            <a:r>
              <a:rPr lang="en-US" altLang="en-US" sz="2900" i="1" dirty="0">
                <a:solidFill>
                  <a:schemeClr val="accent2"/>
                </a:solidFill>
              </a:rPr>
              <a:t>P</a:t>
            </a:r>
            <a:r>
              <a:rPr lang="en-US" altLang="en-US" sz="2900" dirty="0"/>
              <a:t> denotes the predicate “</a:t>
            </a:r>
            <a:r>
              <a:rPr lang="en-US" altLang="en-US" sz="2900" dirty="0">
                <a:solidFill>
                  <a:schemeClr val="accent2"/>
                </a:solidFill>
              </a:rPr>
              <a:t>is greater than 3</a:t>
            </a:r>
            <a:r>
              <a:rPr lang="en-US" altLang="en-US" sz="2900" dirty="0"/>
              <a:t>” and </a:t>
            </a:r>
            <a:r>
              <a:rPr lang="en-US" altLang="en-US" sz="2900" i="1" dirty="0">
                <a:solidFill>
                  <a:schemeClr val="accent2"/>
                </a:solidFill>
              </a:rPr>
              <a:t>x</a:t>
            </a:r>
            <a:r>
              <a:rPr lang="en-US" altLang="en-US" sz="2900" dirty="0"/>
              <a:t> is the variable</a:t>
            </a:r>
          </a:p>
          <a:p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  <a:r>
              <a:rPr lang="en-US" altLang="en-US" sz="3200" dirty="0"/>
              <a:t>: also called the value of the </a:t>
            </a:r>
            <a:r>
              <a:rPr lang="en-US" altLang="en-US" sz="3200" b="1" dirty="0"/>
              <a:t>propositional function</a:t>
            </a:r>
            <a:r>
              <a:rPr lang="en-US" altLang="en-US" sz="3200" dirty="0"/>
              <a:t> </a:t>
            </a:r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/>
              <a:t> at 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</a:p>
          <a:p>
            <a:r>
              <a:rPr lang="en-US" altLang="en-US" sz="3200" dirty="0"/>
              <a:t>Once a value is </a:t>
            </a:r>
            <a:r>
              <a:rPr lang="en-US" altLang="en-US" sz="3200" i="1" dirty="0">
                <a:solidFill>
                  <a:schemeClr val="tx1"/>
                </a:solidFill>
              </a:rPr>
              <a:t>assigned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to the variable 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/>
              <a:t>, </a:t>
            </a:r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  <a:r>
              <a:rPr lang="en-US" altLang="en-US" sz="3200" dirty="0"/>
              <a:t> becomes a proposition and has a truth value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5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dirty="0" smtClean="0">
                <a:latin typeface="+mn-lt"/>
              </a:rPr>
              <a:t>Translating English into logical expressions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en-US" sz="3200" dirty="0"/>
              <a:t>“Every student in this class has studied calculus”</a:t>
            </a:r>
          </a:p>
          <a:p>
            <a:pPr>
              <a:buFont typeface="Arial" charset="0"/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Let </a:t>
            </a:r>
            <a:r>
              <a:rPr lang="en-US" altLang="en-US" sz="3200" i="1" dirty="0">
                <a:solidFill>
                  <a:schemeClr val="tx1"/>
                </a:solidFill>
              </a:rPr>
              <a:t>C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 be “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 has studied calculus</a:t>
            </a:r>
            <a:r>
              <a:rPr lang="en-US" altLang="en-US" sz="3200" dirty="0" smtClean="0">
                <a:solidFill>
                  <a:schemeClr val="tx1"/>
                </a:solidFill>
              </a:rPr>
              <a:t>”  </a:t>
            </a:r>
            <a:endParaRPr lang="en-US" altLang="en-US" sz="3200" dirty="0">
              <a:solidFill>
                <a:schemeClr val="tx1"/>
              </a:solidFill>
            </a:endParaRPr>
          </a:p>
          <a:p>
            <a:pPr>
              <a:buFont typeface="Arial" charset="0"/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Let </a:t>
            </a:r>
            <a:r>
              <a:rPr lang="en-US" altLang="en-US" sz="3200" i="1" dirty="0">
                <a:solidFill>
                  <a:schemeClr val="tx1"/>
                </a:solidFill>
              </a:rPr>
              <a:t>S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 be “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 is in this class”</a:t>
            </a:r>
          </a:p>
          <a:p>
            <a:pPr>
              <a:buFont typeface="Arial" charset="0"/>
              <a:buNone/>
            </a:pPr>
            <a:r>
              <a:rPr lang="en-US" altLang="en-US" sz="3200" dirty="0"/>
              <a:t>If the </a:t>
            </a:r>
            <a:r>
              <a:rPr lang="en-US" altLang="en-US" sz="3200" dirty="0">
                <a:solidFill>
                  <a:schemeClr val="accent2"/>
                </a:solidFill>
              </a:rPr>
              <a:t>domain</a:t>
            </a:r>
            <a:r>
              <a:rPr lang="en-US" altLang="en-US" sz="3200" dirty="0"/>
              <a:t> consists of students of this class</a:t>
            </a:r>
          </a:p>
          <a:p>
            <a:pPr algn="ctr">
              <a:buFont typeface="Arial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∀</a:t>
            </a:r>
            <a:r>
              <a:rPr lang="en-US" sz="3200" i="1" dirty="0">
                <a:solidFill>
                  <a:schemeClr val="tx1"/>
                </a:solidFill>
              </a:rPr>
              <a:t>x C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endParaRPr lang="en-US" altLang="en-US" sz="3200" dirty="0">
              <a:solidFill>
                <a:schemeClr val="tx1"/>
              </a:solidFill>
            </a:endParaRPr>
          </a:p>
          <a:p>
            <a:pPr>
              <a:buFont typeface="Arial" charset="0"/>
              <a:buNone/>
            </a:pPr>
            <a:r>
              <a:rPr lang="en-US" altLang="en-US" sz="3200" dirty="0"/>
              <a:t>If the </a:t>
            </a:r>
            <a:r>
              <a:rPr lang="en-US" altLang="en-US" sz="3200" dirty="0">
                <a:solidFill>
                  <a:schemeClr val="accent2"/>
                </a:solidFill>
              </a:rPr>
              <a:t>domain</a:t>
            </a:r>
            <a:r>
              <a:rPr lang="en-US" altLang="en-US" sz="3200" dirty="0"/>
              <a:t> consists of all people</a:t>
            </a:r>
          </a:p>
          <a:p>
            <a:pPr algn="ctr">
              <a:buFont typeface="Arial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∀</a:t>
            </a:r>
            <a:r>
              <a:rPr lang="en-US" sz="3200" i="1" dirty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S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→ </a:t>
            </a:r>
            <a:r>
              <a:rPr lang="en-US" sz="3200" i="1" dirty="0">
                <a:solidFill>
                  <a:schemeClr val="tx1"/>
                </a:solidFill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))</a:t>
            </a:r>
            <a:endParaRPr lang="en-US" altLang="en-US" sz="3200" dirty="0">
              <a:solidFill>
                <a:schemeClr val="tx1"/>
              </a:solidFill>
            </a:endParaRPr>
          </a:p>
          <a:p>
            <a:pPr>
              <a:buFont typeface="Arial" charset="0"/>
              <a:buNone/>
            </a:pPr>
            <a:r>
              <a:rPr lang="en-US" altLang="en-US" sz="3200" dirty="0"/>
              <a:t>What about:</a:t>
            </a:r>
          </a:p>
          <a:p>
            <a:pPr marL="0" indent="0" algn="ctr">
              <a:buNone/>
            </a:pPr>
            <a:r>
              <a:rPr lang="en-US" sz="3200" dirty="0">
                <a:solidFill>
                  <a:schemeClr val="tx1"/>
                </a:solidFill>
              </a:rPr>
              <a:t>∀</a:t>
            </a:r>
            <a:r>
              <a:rPr lang="en-US" sz="3200" i="1" dirty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S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∧ </a:t>
            </a:r>
            <a:r>
              <a:rPr lang="en-US" sz="3200" i="1" dirty="0">
                <a:solidFill>
                  <a:schemeClr val="tx1"/>
                </a:solidFill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x</a:t>
            </a:r>
            <a:r>
              <a:rPr lang="en-US" sz="3200" dirty="0">
                <a:solidFill>
                  <a:schemeClr val="tx1"/>
                </a:solidFill>
              </a:rPr>
              <a:t>))</a:t>
            </a:r>
            <a:r>
              <a:rPr lang="en-US" sz="3200" i="1" dirty="0">
                <a:solidFill>
                  <a:schemeClr val="tx1"/>
                </a:solidFill>
              </a:rPr>
              <a:t/>
            </a:r>
            <a:br>
              <a:rPr lang="en-US" sz="3200" i="1" dirty="0">
                <a:solidFill>
                  <a:schemeClr val="tx1"/>
                </a:solidFill>
              </a:rPr>
            </a:br>
            <a:endParaRPr lang="en-US" sz="32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accent2"/>
                </a:solidFill>
              </a:rPr>
              <a:t>This statement says that all people are students in this class and have studied calculus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>
                <a:latin typeface="+mn-lt"/>
              </a:rPr>
              <a:pPr/>
              <a:t>30</a:t>
            </a:fld>
            <a:endParaRPr lang="en-US" alt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53300" y="42672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+mn-lt"/>
                <a:sym typeface="Wingdings 2" panose="05020102010507070707" pitchFamily="18" charset="2"/>
              </a:rPr>
              <a:t></a:t>
            </a:r>
            <a:r>
              <a:rPr lang="en-US" sz="4400" b="1" dirty="0">
                <a:solidFill>
                  <a:srgbClr val="FFFF00"/>
                </a:solidFill>
                <a:latin typeface="+mn-lt"/>
                <a:sym typeface="Wingdings 2" panose="05020102010507070707" pitchFamily="18" charset="2"/>
              </a:rPr>
              <a:t> </a:t>
            </a:r>
            <a:r>
              <a:rPr lang="en-US" sz="4400" b="1" dirty="0">
                <a:latin typeface="+mn-lt"/>
                <a:sym typeface="Wingdings 2" panose="05020102010507070707" pitchFamily="18" charset="2"/>
              </a:rPr>
              <a:t>Why?</a:t>
            </a:r>
            <a:endParaRPr lang="en-US" sz="4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853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dirty="0" smtClean="0">
                <a:latin typeface="+mn-lt"/>
              </a:rPr>
              <a:t>Using quantifiers in system specifications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>
                <a:solidFill>
                  <a:schemeClr val="accent2"/>
                </a:solidFill>
              </a:rPr>
              <a:t>“Every mail message larger than one megabyte will be compressed”</a:t>
            </a:r>
          </a:p>
          <a:p>
            <a:pPr marL="0" indent="0">
              <a:buNone/>
            </a:pPr>
            <a:r>
              <a:rPr lang="en-US" altLang="en-US" sz="3200" dirty="0"/>
              <a:t>Let </a:t>
            </a:r>
            <a:r>
              <a:rPr lang="en-US" altLang="en-US" sz="3200" i="1" dirty="0"/>
              <a:t>S</a:t>
            </a:r>
            <a:r>
              <a:rPr lang="en-US" altLang="en-US" sz="3200" dirty="0"/>
              <a:t>(</a:t>
            </a:r>
            <a:r>
              <a:rPr lang="en-US" altLang="en-US" sz="3200" i="1" dirty="0"/>
              <a:t>m</a:t>
            </a:r>
            <a:r>
              <a:rPr lang="en-US" altLang="en-US" sz="3200" dirty="0" smtClean="0"/>
              <a:t>, </a:t>
            </a:r>
            <a:r>
              <a:rPr lang="en-US" altLang="en-US" sz="3200" i="1" dirty="0" smtClean="0"/>
              <a:t>y</a:t>
            </a:r>
            <a:r>
              <a:rPr lang="en-US" altLang="en-US" sz="3200" dirty="0"/>
              <a:t>) be “mail message </a:t>
            </a:r>
            <a:r>
              <a:rPr lang="en-US" altLang="en-US" sz="3200" i="1" dirty="0"/>
              <a:t>m</a:t>
            </a:r>
            <a:r>
              <a:rPr lang="en-US" altLang="en-US" sz="3200" dirty="0"/>
              <a:t> is larger than </a:t>
            </a:r>
            <a:r>
              <a:rPr lang="en-US" altLang="en-US" sz="3200" i="1" dirty="0"/>
              <a:t>y</a:t>
            </a:r>
            <a:r>
              <a:rPr lang="en-US" altLang="en-US" sz="3200" dirty="0"/>
              <a:t> megabytes” </a:t>
            </a:r>
          </a:p>
          <a:p>
            <a:pPr lvl="1">
              <a:buFont typeface="Arial" charset="0"/>
              <a:buNone/>
            </a:pPr>
            <a:r>
              <a:rPr lang="en-US" altLang="en-US" sz="2900" dirty="0"/>
              <a:t>	where </a:t>
            </a:r>
            <a:r>
              <a:rPr lang="en-US" altLang="en-US" sz="2900" i="1" dirty="0"/>
              <a:t>m</a:t>
            </a:r>
            <a:r>
              <a:rPr lang="en-US" altLang="en-US" sz="2900" dirty="0"/>
              <a:t> has the domain of all mail messages and </a:t>
            </a:r>
            <a:r>
              <a:rPr lang="en-US" altLang="en-US" sz="2900" i="1" dirty="0"/>
              <a:t>y</a:t>
            </a:r>
            <a:r>
              <a:rPr lang="en-US" altLang="en-US" sz="2900" dirty="0"/>
              <a:t> is a positive real number.  </a:t>
            </a:r>
            <a:endParaRPr lang="en-US" altLang="en-US" sz="2900" dirty="0" smtClean="0"/>
          </a:p>
          <a:p>
            <a:pPr>
              <a:buFont typeface="Arial" charset="0"/>
              <a:buNone/>
            </a:pPr>
            <a:r>
              <a:rPr lang="en-US" altLang="en-US" sz="3300" dirty="0" smtClean="0"/>
              <a:t>Let </a:t>
            </a:r>
            <a:r>
              <a:rPr lang="en-US" altLang="en-US" sz="3300" i="1" dirty="0"/>
              <a:t>C</a:t>
            </a:r>
            <a:r>
              <a:rPr lang="en-US" altLang="en-US" sz="3300" dirty="0"/>
              <a:t>(</a:t>
            </a:r>
            <a:r>
              <a:rPr lang="en-US" altLang="en-US" sz="3300" i="1" dirty="0"/>
              <a:t>m</a:t>
            </a:r>
            <a:r>
              <a:rPr lang="en-US" altLang="en-US" sz="3300" dirty="0"/>
              <a:t>) denote “message </a:t>
            </a:r>
            <a:r>
              <a:rPr lang="en-US" altLang="en-US" sz="3300" i="1" dirty="0"/>
              <a:t>m</a:t>
            </a:r>
            <a:r>
              <a:rPr lang="en-US" altLang="en-US" sz="3300" dirty="0"/>
              <a:t> will be compressed”</a:t>
            </a:r>
          </a:p>
          <a:p>
            <a:pPr>
              <a:buFont typeface="Arial" charset="0"/>
              <a:buNone/>
            </a:pPr>
            <a:endParaRPr lang="en-US" altLang="en-US" sz="3200" dirty="0"/>
          </a:p>
          <a:p>
            <a:pPr algn="ctr">
              <a:buFont typeface="Arial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∀</a:t>
            </a:r>
            <a:r>
              <a:rPr lang="en-US" sz="3200" i="1" dirty="0">
                <a:solidFill>
                  <a:schemeClr val="tx1"/>
                </a:solidFill>
              </a:rPr>
              <a:t>m 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S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m, </a:t>
            </a:r>
            <a:r>
              <a:rPr lang="en-US" sz="3200" dirty="0">
                <a:solidFill>
                  <a:schemeClr val="tx1"/>
                </a:solidFill>
              </a:rPr>
              <a:t>1)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→ </a:t>
            </a:r>
            <a:r>
              <a:rPr lang="en-US" sz="3200" i="1" dirty="0">
                <a:solidFill>
                  <a:schemeClr val="tx1"/>
                </a:solidFill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m</a:t>
            </a:r>
            <a:r>
              <a:rPr lang="en-US" sz="3200" dirty="0" smtClean="0">
                <a:solidFill>
                  <a:schemeClr val="tx1"/>
                </a:solidFill>
              </a:rPr>
              <a:t>))</a:t>
            </a:r>
            <a:endParaRPr lang="en-US" altLang="en-US" sz="3200" dirty="0">
              <a:solidFill>
                <a:schemeClr val="tx1"/>
              </a:solidFill>
            </a:endParaRPr>
          </a:p>
          <a:p>
            <a:pPr>
              <a:buFont typeface="Arial" charset="0"/>
              <a:buNone/>
            </a:pPr>
            <a:r>
              <a:rPr lang="en-US" altLang="en-US" sz="3200" dirty="0"/>
              <a:t>  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>
                <a:latin typeface="+mn-lt"/>
              </a:rPr>
              <a:pPr/>
              <a:t>31</a:t>
            </a:fld>
            <a:endParaRPr lang="en-US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460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>
                <a:latin typeface="+mn-lt"/>
              </a:rPr>
              <a:t>Example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“If a user is active, at least one network link will be available”</a:t>
            </a:r>
          </a:p>
          <a:p>
            <a:pPr lvl="1"/>
            <a:r>
              <a:rPr lang="en-US" altLang="en-US" sz="2800" dirty="0"/>
              <a:t> </a:t>
            </a:r>
            <a:r>
              <a:rPr lang="en-US" altLang="en-US" sz="2800" dirty="0" smtClean="0"/>
              <a:t>Let </a:t>
            </a:r>
            <a:r>
              <a:rPr lang="en-US" altLang="en-US" sz="2800" i="1" dirty="0"/>
              <a:t>A</a:t>
            </a:r>
            <a:r>
              <a:rPr lang="en-US" altLang="en-US" sz="2800" dirty="0"/>
              <a:t>(</a:t>
            </a:r>
            <a:r>
              <a:rPr lang="en-US" altLang="en-US" sz="2800" i="1" dirty="0"/>
              <a:t>u</a:t>
            </a:r>
            <a:r>
              <a:rPr lang="en-US" altLang="en-US" sz="2800" dirty="0"/>
              <a:t>) represent “user </a:t>
            </a:r>
            <a:r>
              <a:rPr lang="en-US" altLang="en-US" sz="2800" i="1" dirty="0"/>
              <a:t>u</a:t>
            </a:r>
            <a:r>
              <a:rPr lang="en-US" altLang="en-US" sz="2800" dirty="0"/>
              <a:t> is active” where </a:t>
            </a:r>
            <a:r>
              <a:rPr lang="en-US" altLang="en-US" sz="2800" i="1" dirty="0"/>
              <a:t>u</a:t>
            </a:r>
            <a:r>
              <a:rPr lang="en-US" altLang="en-US" sz="2800" dirty="0"/>
              <a:t> has the domain of all </a:t>
            </a:r>
            <a:r>
              <a:rPr lang="en-US" altLang="en-US" sz="2800" dirty="0" smtClean="0"/>
              <a:t>users</a:t>
            </a:r>
          </a:p>
          <a:p>
            <a:pPr lvl="1"/>
            <a:r>
              <a:rPr lang="en-US" altLang="en-US" sz="2800" dirty="0" smtClean="0"/>
              <a:t> </a:t>
            </a:r>
            <a:r>
              <a:rPr lang="en-US" altLang="en-US" sz="2800" dirty="0"/>
              <a:t>and let </a:t>
            </a:r>
            <a:r>
              <a:rPr lang="en-US" altLang="en-US" sz="2800" i="1" dirty="0"/>
              <a:t>S</a:t>
            </a:r>
            <a:r>
              <a:rPr lang="en-US" altLang="en-US" sz="2800" dirty="0"/>
              <a:t>(</a:t>
            </a:r>
            <a:r>
              <a:rPr lang="en-US" altLang="en-US" sz="2800" i="1" dirty="0"/>
              <a:t>n</a:t>
            </a:r>
            <a:r>
              <a:rPr lang="en-US" altLang="en-US" sz="2800" dirty="0"/>
              <a:t>, </a:t>
            </a:r>
            <a:r>
              <a:rPr lang="en-US" altLang="en-US" sz="2800" i="1" dirty="0"/>
              <a:t>x</a:t>
            </a:r>
            <a:r>
              <a:rPr lang="en-US" altLang="en-US" sz="2800" dirty="0"/>
              <a:t>) denote “network link </a:t>
            </a:r>
            <a:r>
              <a:rPr lang="en-US" altLang="en-US" sz="2800" i="1" dirty="0"/>
              <a:t>n</a:t>
            </a:r>
            <a:r>
              <a:rPr lang="en-US" altLang="en-US" sz="2800" dirty="0"/>
              <a:t> is in state </a:t>
            </a:r>
            <a:r>
              <a:rPr lang="en-US" altLang="en-US" sz="2800" i="1" dirty="0"/>
              <a:t>x</a:t>
            </a:r>
            <a:r>
              <a:rPr lang="en-US" altLang="en-US" sz="2800" dirty="0"/>
              <a:t>” where </a:t>
            </a:r>
          </a:p>
          <a:p>
            <a:pPr lvl="2"/>
            <a:r>
              <a:rPr lang="en-US" altLang="en-US" sz="2800" i="1" dirty="0"/>
              <a:t>n</a:t>
            </a:r>
            <a:r>
              <a:rPr lang="en-US" altLang="en-US" sz="2800" dirty="0"/>
              <a:t> has the domain of all network links, and </a:t>
            </a:r>
          </a:p>
          <a:p>
            <a:pPr lvl="2"/>
            <a:r>
              <a:rPr lang="en-US" altLang="en-US" sz="2800" i="1" dirty="0"/>
              <a:t>x</a:t>
            </a:r>
            <a:r>
              <a:rPr lang="en-US" altLang="en-US" sz="2800" dirty="0"/>
              <a:t> has the domain of all possible states, </a:t>
            </a:r>
            <a:r>
              <a:rPr lang="en-US" altLang="en-US" sz="2800" dirty="0" smtClean="0"/>
              <a:t>{</a:t>
            </a:r>
            <a:r>
              <a:rPr lang="en-US" altLang="en-US" sz="2800" dirty="0"/>
              <a:t>available, unavailable}.</a:t>
            </a:r>
          </a:p>
          <a:p>
            <a:pPr algn="ctr">
              <a:buFont typeface="Arial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∃</a:t>
            </a:r>
            <a:r>
              <a:rPr lang="en-US" sz="3200" i="1" dirty="0">
                <a:solidFill>
                  <a:schemeClr val="tx1"/>
                </a:solidFill>
              </a:rPr>
              <a:t>u A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u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→ ∃</a:t>
            </a:r>
            <a:r>
              <a:rPr lang="en-US" sz="3200" i="1" dirty="0">
                <a:solidFill>
                  <a:schemeClr val="tx1"/>
                </a:solidFill>
              </a:rPr>
              <a:t>n S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n, </a:t>
            </a:r>
            <a:r>
              <a:rPr lang="en-US" sz="3200" dirty="0">
                <a:solidFill>
                  <a:schemeClr val="tx1"/>
                </a:solidFill>
              </a:rPr>
              <a:t>available)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>
                <a:latin typeface="+mn-lt"/>
              </a:rPr>
              <a:pPr/>
              <a:t>32</a:t>
            </a:fld>
            <a:endParaRPr lang="en-US" alt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 rot="960000">
            <a:off x="8815537" y="469218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 you want to try this at home?</a:t>
            </a:r>
          </a:p>
        </p:txBody>
      </p:sp>
    </p:spTree>
    <p:extLst>
      <p:ext uri="{BB962C8B-B14F-4D97-AF65-F5344CB8AC3E}">
        <p14:creationId xmlns:p14="http://schemas.microsoft.com/office/powerpoint/2010/main" val="235637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uiExpand="1" build="p"/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Example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sz="3200" dirty="0"/>
              <a:t>Let </a:t>
            </a:r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  <a:r>
              <a:rPr lang="en-US" altLang="en-US" sz="3200" dirty="0"/>
              <a:t> denote the statement “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>
                <a:solidFill>
                  <a:schemeClr val="accent2"/>
                </a:solidFill>
              </a:rPr>
              <a:t> &gt; 3</a:t>
            </a:r>
            <a:r>
              <a:rPr lang="en-US" altLang="en-US" sz="3200" dirty="0"/>
              <a:t>”</a:t>
            </a:r>
          </a:p>
          <a:p>
            <a:pPr lvl="1"/>
            <a:r>
              <a:rPr lang="en-US" altLang="en-US" sz="2800" i="1" dirty="0"/>
              <a:t>P</a:t>
            </a:r>
            <a:r>
              <a:rPr lang="en-US" altLang="en-US" sz="2800" dirty="0"/>
              <a:t>(4): </a:t>
            </a:r>
            <a:r>
              <a:rPr lang="en-US" altLang="en-US" sz="2800" dirty="0" smtClean="0"/>
              <a:t>setting </a:t>
            </a:r>
            <a:r>
              <a:rPr lang="en-US" altLang="en-US" sz="2800" i="1" dirty="0" smtClean="0"/>
              <a:t>x </a:t>
            </a:r>
            <a:r>
              <a:rPr lang="en-US" altLang="en-US" sz="2800" dirty="0" smtClean="0"/>
              <a:t>= 4</a:t>
            </a:r>
            <a:r>
              <a:rPr lang="en-US" altLang="en-US" sz="2800" dirty="0"/>
              <a:t>, </a:t>
            </a:r>
            <a:r>
              <a:rPr lang="en-US" altLang="en-US" sz="2800" dirty="0" smtClean="0"/>
              <a:t>4 &gt; 3 is true, thus </a:t>
            </a:r>
            <a:r>
              <a:rPr lang="en-US" altLang="en-US" sz="2800" i="1" dirty="0"/>
              <a:t>P</a:t>
            </a:r>
            <a:r>
              <a:rPr lang="en-US" altLang="en-US" sz="2800" dirty="0"/>
              <a:t>(4) is TRUE</a:t>
            </a:r>
          </a:p>
          <a:p>
            <a:pPr lvl="1"/>
            <a:r>
              <a:rPr lang="en-US" altLang="en-US" sz="2800" i="1" dirty="0"/>
              <a:t>P</a:t>
            </a:r>
            <a:r>
              <a:rPr lang="en-US" altLang="en-US" sz="2800" dirty="0"/>
              <a:t>(2): setting </a:t>
            </a:r>
            <a:r>
              <a:rPr lang="en-US" altLang="en-US" sz="2800" i="1" dirty="0" smtClean="0"/>
              <a:t>x </a:t>
            </a:r>
            <a:r>
              <a:rPr lang="en-US" altLang="en-US" sz="2800" dirty="0" smtClean="0"/>
              <a:t>= 2</a:t>
            </a:r>
            <a:r>
              <a:rPr lang="en-US" altLang="en-US" sz="2800" dirty="0"/>
              <a:t>, </a:t>
            </a:r>
            <a:r>
              <a:rPr lang="en-US" altLang="en-US" sz="2800" dirty="0" smtClean="0"/>
              <a:t>2 &gt; 3 is false, thus </a:t>
            </a:r>
            <a:r>
              <a:rPr lang="en-US" altLang="en-US" sz="2800" i="1" dirty="0"/>
              <a:t>P</a:t>
            </a:r>
            <a:r>
              <a:rPr lang="en-US" altLang="en-US" sz="2800" dirty="0"/>
              <a:t>(2) is FALSE</a:t>
            </a:r>
          </a:p>
          <a:p>
            <a:r>
              <a:rPr lang="en-US" altLang="en-US" sz="3200" dirty="0"/>
              <a:t>Let </a:t>
            </a:r>
            <a:r>
              <a:rPr lang="en-US" altLang="en-US" sz="3200" i="1" dirty="0">
                <a:solidFill>
                  <a:schemeClr val="accent2"/>
                </a:solidFill>
              </a:rPr>
              <a:t>A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>
                <a:solidFill>
                  <a:schemeClr val="accent2"/>
                </a:solidFill>
              </a:rPr>
              <a:t>) </a:t>
            </a:r>
            <a:r>
              <a:rPr lang="en-US" altLang="en-US" sz="3200" dirty="0"/>
              <a:t>denote the statement “computer 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dirty="0"/>
              <a:t> is under attack by an intruder”. </a:t>
            </a:r>
            <a:endParaRPr lang="en-US" altLang="en-US" sz="3200" dirty="0" smtClean="0"/>
          </a:p>
          <a:p>
            <a:r>
              <a:rPr lang="en-US" altLang="en-US" sz="3200" dirty="0" smtClean="0"/>
              <a:t>Suppose </a:t>
            </a:r>
            <a:r>
              <a:rPr lang="en-US" altLang="en-US" sz="3200" dirty="0"/>
              <a:t>that only </a:t>
            </a:r>
            <a:r>
              <a:rPr lang="en-US" altLang="en-US" sz="3200" dirty="0" smtClean="0"/>
              <a:t>Computers with the names </a:t>
            </a:r>
            <a:r>
              <a:rPr lang="en-US" altLang="en-US" sz="3200" dirty="0" smtClean="0">
                <a:solidFill>
                  <a:schemeClr val="accent2"/>
                </a:solidFill>
              </a:rPr>
              <a:t>CS2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and </a:t>
            </a:r>
            <a:r>
              <a:rPr lang="en-US" altLang="en-US" sz="3200" dirty="0">
                <a:solidFill>
                  <a:schemeClr val="accent2"/>
                </a:solidFill>
              </a:rPr>
              <a:t>MATH1</a:t>
            </a:r>
            <a:r>
              <a:rPr lang="en-US" altLang="en-US" sz="3200" dirty="0"/>
              <a:t> are currently under attack</a:t>
            </a:r>
          </a:p>
          <a:p>
            <a:pPr lvl="1"/>
            <a:r>
              <a:rPr lang="en-US" altLang="en-US" sz="2800" i="1" dirty="0">
                <a:solidFill>
                  <a:schemeClr val="accent2"/>
                </a:solidFill>
              </a:rPr>
              <a:t>A</a:t>
            </a:r>
            <a:r>
              <a:rPr lang="en-US" altLang="en-US" sz="2800" dirty="0">
                <a:solidFill>
                  <a:schemeClr val="accent2"/>
                </a:solidFill>
              </a:rPr>
              <a:t>(CS1)</a:t>
            </a:r>
            <a:r>
              <a:rPr lang="en-US" altLang="en-US" sz="2800" dirty="0"/>
              <a:t>? : </a:t>
            </a:r>
            <a:endParaRPr lang="en-US" altLang="en-US" sz="2800" dirty="0" smtClean="0"/>
          </a:p>
          <a:p>
            <a:pPr lvl="1"/>
            <a:r>
              <a:rPr lang="en-US" altLang="en-US" sz="2800" i="1" dirty="0" smtClean="0">
                <a:solidFill>
                  <a:schemeClr val="accent2"/>
                </a:solidFill>
              </a:rPr>
              <a:t>A</a:t>
            </a:r>
            <a:r>
              <a:rPr lang="en-US" altLang="en-US" sz="2800" dirty="0" smtClean="0">
                <a:solidFill>
                  <a:schemeClr val="accent2"/>
                </a:solidFill>
              </a:rPr>
              <a:t>(CS2</a:t>
            </a:r>
            <a:r>
              <a:rPr lang="en-US" altLang="en-US" sz="2800" dirty="0">
                <a:solidFill>
                  <a:schemeClr val="accent2"/>
                </a:solidFill>
              </a:rPr>
              <a:t>)</a:t>
            </a:r>
            <a:r>
              <a:rPr lang="en-US" altLang="en-US" sz="2800" dirty="0"/>
              <a:t>? : </a:t>
            </a:r>
            <a:endParaRPr lang="en-US" altLang="en-US" sz="2800" dirty="0" smtClean="0"/>
          </a:p>
          <a:p>
            <a:pPr lvl="1"/>
            <a:r>
              <a:rPr lang="en-US" altLang="en-US" sz="2800" i="1" dirty="0" smtClean="0">
                <a:solidFill>
                  <a:schemeClr val="accent2"/>
                </a:solidFill>
              </a:rPr>
              <a:t>A</a:t>
            </a:r>
            <a:r>
              <a:rPr lang="en-US" altLang="en-US" sz="2800" dirty="0" smtClean="0">
                <a:solidFill>
                  <a:schemeClr val="accent2"/>
                </a:solidFill>
              </a:rPr>
              <a:t>(MATH1)</a:t>
            </a:r>
            <a:r>
              <a:rPr lang="en-US" altLang="en-US" sz="2800" dirty="0" smtClean="0"/>
              <a:t>?: </a:t>
            </a:r>
          </a:p>
          <a:p>
            <a:pPr lvl="1"/>
            <a:endParaRPr lang="en-US" altLang="en-US" sz="2800" dirty="0"/>
          </a:p>
          <a:p>
            <a:pPr lvl="1"/>
            <a:r>
              <a:rPr lang="en-US" altLang="en-US" sz="2800" dirty="0">
                <a:solidFill>
                  <a:schemeClr val="accent2"/>
                </a:solidFill>
              </a:rPr>
              <a:t>CS1</a:t>
            </a:r>
            <a:r>
              <a:rPr lang="en-US" altLang="en-US" sz="2800" dirty="0">
                <a:solidFill>
                  <a:srgbClr val="FFC000"/>
                </a:solidFill>
              </a:rPr>
              <a:t>, </a:t>
            </a:r>
            <a:r>
              <a:rPr lang="en-US" altLang="en-US" sz="2800" dirty="0">
                <a:solidFill>
                  <a:srgbClr val="5ECCF3"/>
                </a:solidFill>
              </a:rPr>
              <a:t>CS2</a:t>
            </a:r>
            <a:r>
              <a:rPr lang="en-US" altLang="en-US" sz="2800" dirty="0">
                <a:solidFill>
                  <a:srgbClr val="FFC000"/>
                </a:solidFill>
              </a:rPr>
              <a:t>, and </a:t>
            </a:r>
            <a:r>
              <a:rPr lang="en-US" altLang="en-US" sz="2800" dirty="0">
                <a:solidFill>
                  <a:srgbClr val="5ECCF3"/>
                </a:solidFill>
              </a:rPr>
              <a:t>MATH1</a:t>
            </a:r>
            <a:r>
              <a:rPr lang="en-US" altLang="en-US" sz="2800" dirty="0">
                <a:solidFill>
                  <a:srgbClr val="FFFF00"/>
                </a:solidFill>
              </a:rPr>
              <a:t> </a:t>
            </a:r>
            <a:r>
              <a:rPr lang="en-US" altLang="en-US" sz="2800" dirty="0">
                <a:solidFill>
                  <a:srgbClr val="FFC000"/>
                </a:solidFill>
              </a:rPr>
              <a:t>are computers’ names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958801" y="4114800"/>
            <a:ext cx="191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sz="2800" dirty="0">
                <a:latin typeface="Cambria" panose="02040503050406030204" pitchFamily="18" charset="0"/>
              </a:rPr>
              <a:t>FALSE</a:t>
            </a:r>
          </a:p>
        </p:txBody>
      </p:sp>
      <p:sp>
        <p:nvSpPr>
          <p:cNvPr id="4" name="Rectangle 3"/>
          <p:cNvSpPr/>
          <p:nvPr/>
        </p:nvSpPr>
        <p:spPr>
          <a:xfrm>
            <a:off x="2977641" y="4505980"/>
            <a:ext cx="1799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sz="2800" dirty="0">
                <a:latin typeface="Cambria" panose="02040503050406030204" pitchFamily="18" charset="0"/>
              </a:rPr>
              <a:t>TRUE</a:t>
            </a:r>
          </a:p>
        </p:txBody>
      </p:sp>
      <p:sp>
        <p:nvSpPr>
          <p:cNvPr id="5" name="Rectangle 4"/>
          <p:cNvSpPr/>
          <p:nvPr/>
        </p:nvSpPr>
        <p:spPr>
          <a:xfrm>
            <a:off x="2977641" y="4868432"/>
            <a:ext cx="1799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sz="2800" dirty="0">
                <a:latin typeface="Cambria" panose="02040503050406030204" pitchFamily="18" charset="0"/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13416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uiExpand="1" build="p" bldLvl="2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accent2"/>
                </a:solidFill>
              </a:rPr>
              <a:t>n-</a:t>
            </a:r>
            <a:r>
              <a:rPr lang="en-US" altLang="en-US" dirty="0" err="1" smtClean="0">
                <a:solidFill>
                  <a:schemeClr val="accent2"/>
                </a:solidFill>
              </a:rPr>
              <a:t>ary</a:t>
            </a:r>
            <a:r>
              <a:rPr lang="en-US" altLang="en-US" dirty="0" smtClean="0"/>
              <a:t> Predicate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A statement involving </a:t>
            </a:r>
            <a:r>
              <a:rPr lang="en-US" altLang="en-US" sz="3200" i="1" dirty="0">
                <a:solidFill>
                  <a:schemeClr val="accent2"/>
                </a:solidFill>
              </a:rPr>
              <a:t>n</a:t>
            </a:r>
            <a:r>
              <a:rPr lang="en-US" altLang="en-US" sz="3200" dirty="0"/>
              <a:t> variables, </a:t>
            </a:r>
            <a:r>
              <a:rPr lang="en-US" altLang="en-US" sz="3200" i="1" dirty="0"/>
              <a:t>x</a:t>
            </a:r>
            <a:r>
              <a:rPr lang="en-US" altLang="en-US" sz="3200" baseline="-25000" dirty="0"/>
              <a:t>1</a:t>
            </a:r>
            <a:r>
              <a:rPr lang="en-US" altLang="en-US" sz="3200" dirty="0"/>
              <a:t>,</a:t>
            </a:r>
            <a:r>
              <a:rPr lang="en-US" altLang="en-US" sz="3200" i="1" dirty="0"/>
              <a:t> x</a:t>
            </a:r>
            <a:r>
              <a:rPr lang="en-US" altLang="en-US" sz="3200" baseline="-25000" dirty="0"/>
              <a:t>2</a:t>
            </a:r>
            <a:r>
              <a:rPr lang="en-US" altLang="en-US" sz="3200" dirty="0"/>
              <a:t>, …, </a:t>
            </a:r>
            <a:r>
              <a:rPr lang="en-US" altLang="en-US" sz="3200" i="1" dirty="0" err="1"/>
              <a:t>x</a:t>
            </a:r>
            <a:r>
              <a:rPr lang="en-US" altLang="en-US" sz="3200" i="1" baseline="-25000" dirty="0" err="1"/>
              <a:t>n</a:t>
            </a:r>
            <a:r>
              <a:rPr lang="en-US" altLang="en-US" sz="3200" dirty="0"/>
              <a:t>,</a:t>
            </a:r>
            <a:r>
              <a:rPr lang="en-US" altLang="en-US" sz="3200" i="1" dirty="0"/>
              <a:t> </a:t>
            </a:r>
            <a:r>
              <a:rPr lang="en-US" altLang="en-US" sz="3200" dirty="0"/>
              <a:t>can be denoted by </a:t>
            </a:r>
            <a:r>
              <a:rPr lang="en-US" altLang="en-US" sz="3200" i="1" dirty="0"/>
              <a:t>P</a:t>
            </a:r>
            <a:r>
              <a:rPr lang="en-US" altLang="en-US" sz="3200" dirty="0"/>
              <a:t>(</a:t>
            </a:r>
            <a:r>
              <a:rPr lang="en-US" altLang="en-US" sz="3200" i="1" dirty="0"/>
              <a:t>x</a:t>
            </a:r>
            <a:r>
              <a:rPr lang="en-US" altLang="en-US" sz="3200" baseline="-25000" dirty="0"/>
              <a:t>1</a:t>
            </a:r>
            <a:r>
              <a:rPr lang="en-US" altLang="en-US" sz="3200" dirty="0"/>
              <a:t>,</a:t>
            </a:r>
            <a:r>
              <a:rPr lang="en-US" altLang="en-US" sz="3200" i="1" dirty="0"/>
              <a:t> x</a:t>
            </a:r>
            <a:r>
              <a:rPr lang="en-US" altLang="en-US" sz="3200" baseline="-25000" dirty="0"/>
              <a:t>2</a:t>
            </a:r>
            <a:r>
              <a:rPr lang="en-US" altLang="en-US" sz="3200" dirty="0"/>
              <a:t>, …, </a:t>
            </a:r>
            <a:r>
              <a:rPr lang="en-US" altLang="en-US" sz="3200" i="1" dirty="0" err="1"/>
              <a:t>x</a:t>
            </a:r>
            <a:r>
              <a:rPr lang="en-US" altLang="en-US" sz="3200" i="1" baseline="-25000" dirty="0" err="1"/>
              <a:t>n</a:t>
            </a:r>
            <a:r>
              <a:rPr lang="en-US" altLang="en-US" sz="3200" dirty="0"/>
              <a:t>)</a:t>
            </a:r>
          </a:p>
          <a:p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baseline="-25000" dirty="0">
                <a:solidFill>
                  <a:schemeClr val="accent2"/>
                </a:solidFill>
              </a:rPr>
              <a:t>1</a:t>
            </a:r>
            <a:r>
              <a:rPr lang="en-US" altLang="en-US" sz="3200" dirty="0">
                <a:solidFill>
                  <a:schemeClr val="accent2"/>
                </a:solidFill>
              </a:rPr>
              <a:t>,</a:t>
            </a:r>
            <a:r>
              <a:rPr lang="en-US" altLang="en-US" sz="3200" i="1" dirty="0">
                <a:solidFill>
                  <a:schemeClr val="accent2"/>
                </a:solidFill>
              </a:rPr>
              <a:t> x</a:t>
            </a:r>
            <a:r>
              <a:rPr lang="en-US" altLang="en-US" sz="3200" baseline="-25000" dirty="0">
                <a:solidFill>
                  <a:schemeClr val="accent2"/>
                </a:solidFill>
              </a:rPr>
              <a:t>2</a:t>
            </a:r>
            <a:r>
              <a:rPr lang="en-US" altLang="en-US" sz="3200" dirty="0">
                <a:solidFill>
                  <a:schemeClr val="accent2"/>
                </a:solidFill>
              </a:rPr>
              <a:t>, …, </a:t>
            </a:r>
            <a:r>
              <a:rPr lang="en-US" altLang="en-US" sz="3200" i="1" dirty="0" err="1">
                <a:solidFill>
                  <a:schemeClr val="accent2"/>
                </a:solidFill>
              </a:rPr>
              <a:t>x</a:t>
            </a:r>
            <a:r>
              <a:rPr lang="en-US" altLang="en-US" sz="3200" i="1" baseline="-25000" dirty="0" err="1">
                <a:solidFill>
                  <a:schemeClr val="accent2"/>
                </a:solidFill>
              </a:rPr>
              <a:t>n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  <a:r>
              <a:rPr lang="en-US" altLang="en-US" sz="3200" i="1" dirty="0">
                <a:solidFill>
                  <a:schemeClr val="accent2"/>
                </a:solidFill>
              </a:rPr>
              <a:t> </a:t>
            </a:r>
            <a:r>
              <a:rPr lang="en-US" altLang="en-US" sz="3200" dirty="0"/>
              <a:t>is the value of the </a:t>
            </a:r>
            <a:r>
              <a:rPr lang="en-US" altLang="en-US" sz="3200" b="1" dirty="0"/>
              <a:t>propositional function</a:t>
            </a:r>
            <a:r>
              <a:rPr lang="en-US" altLang="en-US" sz="3200" dirty="0"/>
              <a:t> </a:t>
            </a:r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/>
              <a:t> at the </a:t>
            </a:r>
            <a:r>
              <a:rPr lang="en-US" altLang="en-US" sz="3200" i="1" dirty="0">
                <a:solidFill>
                  <a:schemeClr val="accent2"/>
                </a:solidFill>
              </a:rPr>
              <a:t>n</a:t>
            </a:r>
            <a:r>
              <a:rPr lang="en-US" altLang="en-US" sz="3200" dirty="0"/>
              <a:t>-tuple </a:t>
            </a:r>
            <a:r>
              <a:rPr lang="en-US" altLang="en-US" sz="3200" dirty="0">
                <a:solidFill>
                  <a:schemeClr val="accent2"/>
                </a:solidFill>
              </a:rPr>
              <a:t>(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baseline="-25000" dirty="0">
                <a:solidFill>
                  <a:schemeClr val="accent2"/>
                </a:solidFill>
              </a:rPr>
              <a:t>1</a:t>
            </a:r>
            <a:r>
              <a:rPr lang="en-US" altLang="en-US" sz="3200" dirty="0">
                <a:solidFill>
                  <a:schemeClr val="accent2"/>
                </a:solidFill>
              </a:rPr>
              <a:t>, </a:t>
            </a:r>
            <a:r>
              <a:rPr lang="en-US" altLang="en-US" sz="3200" i="1" dirty="0">
                <a:solidFill>
                  <a:schemeClr val="accent2"/>
                </a:solidFill>
              </a:rPr>
              <a:t>x</a:t>
            </a:r>
            <a:r>
              <a:rPr lang="en-US" altLang="en-US" sz="3200" baseline="-25000" dirty="0">
                <a:solidFill>
                  <a:schemeClr val="accent2"/>
                </a:solidFill>
              </a:rPr>
              <a:t>2</a:t>
            </a:r>
            <a:r>
              <a:rPr lang="en-US" altLang="en-US" sz="3200" dirty="0">
                <a:solidFill>
                  <a:schemeClr val="accent2"/>
                </a:solidFill>
              </a:rPr>
              <a:t>, …, </a:t>
            </a:r>
            <a:r>
              <a:rPr lang="en-US" altLang="en-US" sz="3200" i="1" dirty="0" err="1">
                <a:solidFill>
                  <a:schemeClr val="accent2"/>
                </a:solidFill>
              </a:rPr>
              <a:t>x</a:t>
            </a:r>
            <a:r>
              <a:rPr lang="en-US" altLang="en-US" sz="3200" i="1" baseline="-25000" dirty="0" err="1">
                <a:solidFill>
                  <a:schemeClr val="accent2"/>
                </a:solidFill>
              </a:rPr>
              <a:t>n</a:t>
            </a:r>
            <a:r>
              <a:rPr lang="en-US" altLang="en-US" sz="3200" dirty="0">
                <a:solidFill>
                  <a:schemeClr val="accent2"/>
                </a:solidFill>
              </a:rPr>
              <a:t>)</a:t>
            </a:r>
          </a:p>
          <a:p>
            <a:r>
              <a:rPr lang="en-US" altLang="en-US" sz="3200" i="1" dirty="0">
                <a:solidFill>
                  <a:schemeClr val="accent2"/>
                </a:solidFill>
              </a:rPr>
              <a:t>P</a:t>
            </a:r>
            <a:r>
              <a:rPr lang="en-US" altLang="en-US" sz="3200" dirty="0"/>
              <a:t> is also called </a:t>
            </a:r>
            <a:r>
              <a:rPr lang="en-US" altLang="en-US" sz="3200" b="1" i="1" dirty="0">
                <a:solidFill>
                  <a:schemeClr val="accent2"/>
                </a:solidFill>
              </a:rPr>
              <a:t>n-</a:t>
            </a:r>
            <a:r>
              <a:rPr lang="en-US" altLang="en-US" sz="3200" b="1" i="1" dirty="0" err="1">
                <a:solidFill>
                  <a:schemeClr val="accent2"/>
                </a:solidFill>
              </a:rPr>
              <a:t>ary</a:t>
            </a:r>
            <a:r>
              <a:rPr lang="en-US" altLang="en-US" sz="3200" b="1" dirty="0"/>
              <a:t> predicate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45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Universe of Discourse (domain)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904999" y="1066801"/>
            <a:ext cx="8825205" cy="5105399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/>
              <a:t>Consider the statement ‘</a:t>
            </a:r>
            <a:r>
              <a:rPr lang="en-US" altLang="en-US" i="1" dirty="0" smtClean="0"/>
              <a:t>x </a:t>
            </a:r>
            <a:r>
              <a:rPr lang="en-US" altLang="en-US" dirty="0" smtClean="0"/>
              <a:t>&gt; 3’,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does it make sense to assign to </a:t>
            </a:r>
            <a:r>
              <a:rPr lang="en-US" altLang="en-US" i="1" dirty="0" smtClean="0">
                <a:solidFill>
                  <a:schemeClr val="tx1"/>
                </a:solidFill>
              </a:rPr>
              <a:t>x</a:t>
            </a:r>
            <a:r>
              <a:rPr lang="en-US" altLang="en-US" dirty="0" smtClean="0">
                <a:solidFill>
                  <a:schemeClr val="tx1"/>
                </a:solidFill>
              </a:rPr>
              <a:t> the value ‘blue’?</a:t>
            </a:r>
          </a:p>
          <a:p>
            <a:r>
              <a:rPr lang="en-US" altLang="en-US" dirty="0" smtClean="0"/>
              <a:t>Intuitively, the </a:t>
            </a:r>
            <a:r>
              <a:rPr lang="en-US" altLang="en-US" b="1" u="sng" dirty="0" smtClean="0">
                <a:solidFill>
                  <a:schemeClr val="accent2"/>
                </a:solidFill>
              </a:rPr>
              <a:t>universe of discourse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</a:rPr>
              <a:t>(domain)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dirty="0" smtClean="0"/>
              <a:t>is </a:t>
            </a:r>
          </a:p>
          <a:p>
            <a:pPr lvl="1"/>
            <a:r>
              <a:rPr lang="en-US" altLang="en-US" dirty="0" smtClean="0"/>
              <a:t>the set of all things we wish to talk about; </a:t>
            </a:r>
          </a:p>
          <a:p>
            <a:pPr lvl="1"/>
            <a:r>
              <a:rPr lang="en-US" altLang="en-US" dirty="0" smtClean="0"/>
              <a:t>that is the set of all objects that we can sensibly assign to a variable in a propositional function.</a:t>
            </a:r>
          </a:p>
          <a:p>
            <a:r>
              <a:rPr lang="en-US" altLang="en-US" dirty="0" smtClean="0"/>
              <a:t>What would be the universe of discourse for the propositional function below be: </a:t>
            </a:r>
          </a:p>
          <a:p>
            <a:pPr algn="ctr">
              <a:buFont typeface="Arial" charset="0"/>
              <a:buNone/>
            </a:pPr>
            <a:r>
              <a:rPr lang="en-US" altLang="en-US" dirty="0">
                <a:solidFill>
                  <a:schemeClr val="tx1"/>
                </a:solidFill>
              </a:rPr>
              <a:t>Enrolled_ICS253(</a:t>
            </a:r>
            <a:r>
              <a:rPr lang="en-US" altLang="en-US" i="1" dirty="0">
                <a:solidFill>
                  <a:schemeClr val="tx1"/>
                </a:solidFill>
              </a:rPr>
              <a:t>x</a:t>
            </a:r>
            <a:r>
              <a:rPr lang="en-US" altLang="en-US" dirty="0" smtClean="0">
                <a:solidFill>
                  <a:schemeClr val="tx1"/>
                </a:solidFill>
              </a:rPr>
              <a:t>) = ‘</a:t>
            </a:r>
            <a:r>
              <a:rPr lang="en-US" altLang="en-US" i="1" dirty="0">
                <a:solidFill>
                  <a:schemeClr val="tx1"/>
                </a:solidFill>
              </a:rPr>
              <a:t>x</a:t>
            </a:r>
            <a:r>
              <a:rPr lang="en-US" altLang="en-US" dirty="0">
                <a:solidFill>
                  <a:schemeClr val="tx1"/>
                </a:solidFill>
              </a:rPr>
              <a:t> is enrolled in ICS253</a:t>
            </a:r>
            <a:r>
              <a:rPr lang="en-US" altLang="en-US" dirty="0" smtClean="0">
                <a:solidFill>
                  <a:schemeClr val="tx1"/>
                </a:solidFill>
              </a:rPr>
              <a:t>’ </a:t>
            </a:r>
          </a:p>
          <a:p>
            <a:r>
              <a:rPr lang="en-US" altLang="en-US" dirty="0"/>
              <a:t>The collection of values that a variable </a:t>
            </a:r>
            <a:r>
              <a:rPr lang="en-US" altLang="en-US" i="1" dirty="0"/>
              <a:t>x</a:t>
            </a:r>
            <a:r>
              <a:rPr lang="en-US" altLang="en-US" dirty="0"/>
              <a:t> can take is called </a:t>
            </a:r>
            <a:r>
              <a:rPr lang="en-US" altLang="en-US" i="1" dirty="0"/>
              <a:t>x</a:t>
            </a:r>
            <a:r>
              <a:rPr lang="en-US" altLang="en-US" dirty="0"/>
              <a:t>’s universe of discourse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769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457450" y="107952"/>
            <a:ext cx="6172200" cy="85725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Quantifiers </a:t>
            </a:r>
            <a:r>
              <a:rPr lang="en-US" altLang="en-US" dirty="0"/>
              <a:t>(</a:t>
            </a:r>
            <a:r>
              <a:rPr lang="en-US" dirty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dirty="0">
                <a:sym typeface="Symbol" panose="05050102010706020507" pitchFamily="18" charset="2"/>
              </a:rPr>
              <a:t>, </a:t>
            </a:r>
            <a:r>
              <a:rPr lang="en-US" dirty="0">
                <a:solidFill>
                  <a:schemeClr val="accent2"/>
                </a:solidFill>
                <a:sym typeface="Symbol" panose="05050102010706020507" pitchFamily="18" charset="2"/>
              </a:rPr>
              <a:t></a:t>
            </a:r>
            <a:r>
              <a:rPr lang="en-US" altLang="en-US" dirty="0" smtClean="0"/>
              <a:t>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943099" y="1047751"/>
            <a:ext cx="9105901" cy="5254752"/>
          </a:xfrm>
        </p:spPr>
        <p:txBody>
          <a:bodyPr>
            <a:normAutofit lnSpcReduction="10000"/>
          </a:bodyPr>
          <a:lstStyle/>
          <a:p>
            <a:r>
              <a:rPr lang="en-US" altLang="en-US" sz="3600" dirty="0"/>
              <a:t>Express the extent to which a predicate is TRUE</a:t>
            </a:r>
          </a:p>
          <a:p>
            <a:pPr lvl="1"/>
            <a:r>
              <a:rPr lang="en-US" altLang="en-US" sz="3300" dirty="0"/>
              <a:t>In English, </a:t>
            </a:r>
            <a:r>
              <a:rPr lang="en-US" altLang="en-US" sz="3300" i="1" dirty="0"/>
              <a:t>all</a:t>
            </a:r>
            <a:r>
              <a:rPr lang="en-US" altLang="en-US" sz="3300" dirty="0"/>
              <a:t>, </a:t>
            </a:r>
            <a:r>
              <a:rPr lang="en-US" altLang="en-US" sz="3300" i="1" dirty="0"/>
              <a:t>some</a:t>
            </a:r>
            <a:r>
              <a:rPr lang="en-US" altLang="en-US" sz="3300" dirty="0"/>
              <a:t>, </a:t>
            </a:r>
            <a:r>
              <a:rPr lang="en-US" altLang="en-US" sz="3300" i="1" dirty="0"/>
              <a:t>many</a:t>
            </a:r>
            <a:r>
              <a:rPr lang="en-US" altLang="en-US" sz="3300" dirty="0"/>
              <a:t>, </a:t>
            </a:r>
            <a:r>
              <a:rPr lang="en-US" altLang="en-US" sz="3300" i="1" dirty="0"/>
              <a:t>none</a:t>
            </a:r>
            <a:r>
              <a:rPr lang="en-US" altLang="en-US" sz="3300" dirty="0"/>
              <a:t>, </a:t>
            </a:r>
            <a:r>
              <a:rPr lang="en-US" altLang="en-US" sz="3300" i="1" dirty="0"/>
              <a:t>few</a:t>
            </a:r>
            <a:endParaRPr lang="en-US" altLang="en-US" sz="3300" dirty="0"/>
          </a:p>
          <a:p>
            <a:r>
              <a:rPr lang="en-US" altLang="en-US" sz="3600" dirty="0"/>
              <a:t>Focus on two types: (</a:t>
            </a:r>
            <a:r>
              <a:rPr lang="en-US" sz="3600" b="1" dirty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sz="3600" dirty="0">
                <a:sym typeface="Symbol" panose="05050102010706020507" pitchFamily="18" charset="2"/>
              </a:rPr>
              <a:t>,</a:t>
            </a:r>
            <a:r>
              <a:rPr lang="en-US" sz="3600" b="1" dirty="0">
                <a:sym typeface="Symbol" panose="05050102010706020507" pitchFamily="18" charset="2"/>
              </a:rPr>
              <a:t> </a:t>
            </a:r>
            <a:r>
              <a:rPr lang="en-US" sz="3600" b="1" dirty="0">
                <a:solidFill>
                  <a:schemeClr val="accent2"/>
                </a:solidFill>
                <a:sym typeface="Symbol" panose="05050102010706020507" pitchFamily="18" charset="2"/>
              </a:rPr>
              <a:t></a:t>
            </a:r>
            <a:r>
              <a:rPr lang="en-US" altLang="en-US" sz="3600" dirty="0"/>
              <a:t>)</a:t>
            </a:r>
          </a:p>
          <a:p>
            <a:pPr lvl="1"/>
            <a:r>
              <a:rPr lang="en-US" altLang="en-US" sz="3200" b="1" dirty="0"/>
              <a:t>Universal</a:t>
            </a:r>
            <a:r>
              <a:rPr lang="en-US" altLang="en-US" sz="3200" dirty="0"/>
              <a:t>: a predicate is true for </a:t>
            </a:r>
            <a:r>
              <a:rPr lang="en-US" altLang="en-US" sz="3200" b="1" dirty="0">
                <a:solidFill>
                  <a:schemeClr val="accent2"/>
                </a:solidFill>
              </a:rPr>
              <a:t>every</a:t>
            </a:r>
            <a:r>
              <a:rPr lang="en-US" altLang="en-US" sz="3200" dirty="0"/>
              <a:t> element under consideration </a:t>
            </a:r>
            <a:r>
              <a:rPr lang="en-US" sz="3600" b="1" dirty="0">
                <a:solidFill>
                  <a:srgbClr val="FFFF00"/>
                </a:solidFill>
                <a:sym typeface="Symbol" panose="05050102010706020507" pitchFamily="18" charset="2"/>
              </a:rPr>
              <a:t></a:t>
            </a:r>
            <a:endParaRPr lang="en-US" altLang="en-US" sz="3200" dirty="0">
              <a:solidFill>
                <a:srgbClr val="FFFF00"/>
              </a:solidFill>
            </a:endParaRPr>
          </a:p>
          <a:p>
            <a:pPr lvl="1"/>
            <a:r>
              <a:rPr lang="en-US" altLang="en-US" sz="3200" b="1" dirty="0"/>
              <a:t>Existential</a:t>
            </a:r>
            <a:r>
              <a:rPr lang="en-US" altLang="en-US" sz="3200" dirty="0"/>
              <a:t>: a predicate is true for </a:t>
            </a:r>
            <a:r>
              <a:rPr lang="en-US" altLang="en-US" sz="3200" b="1" dirty="0">
                <a:solidFill>
                  <a:schemeClr val="accent2"/>
                </a:solidFill>
              </a:rPr>
              <a:t>one or more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/>
              <a:t>elements under consideration </a:t>
            </a:r>
            <a:r>
              <a:rPr lang="en-US" sz="3600" b="1" dirty="0">
                <a:solidFill>
                  <a:srgbClr val="FFFF00"/>
                </a:solidFill>
                <a:sym typeface="Symbol" panose="05050102010706020507" pitchFamily="18" charset="2"/>
              </a:rPr>
              <a:t></a:t>
            </a:r>
            <a:endParaRPr lang="en-US" altLang="en-US" sz="3200" dirty="0">
              <a:solidFill>
                <a:srgbClr val="FFFF00"/>
              </a:solidFill>
            </a:endParaRPr>
          </a:p>
          <a:p>
            <a:r>
              <a:rPr lang="en-US" altLang="en-US" sz="3600" b="1" dirty="0"/>
              <a:t>Predicate calculus</a:t>
            </a:r>
            <a:r>
              <a:rPr lang="en-US" altLang="en-US" sz="3600" dirty="0"/>
              <a:t>: </a:t>
            </a:r>
            <a:r>
              <a:rPr lang="en-US" altLang="en-US" sz="3600" dirty="0">
                <a:solidFill>
                  <a:schemeClr val="accent2"/>
                </a:solidFill>
              </a:rPr>
              <a:t>the area of logic that deals with predicates and </a:t>
            </a:r>
            <a:r>
              <a:rPr lang="en-US" altLang="en-US" sz="3600" dirty="0" smtClean="0">
                <a:solidFill>
                  <a:schemeClr val="accent2"/>
                </a:solidFill>
              </a:rPr>
              <a:t>quantifiers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102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uiExpand="1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905000" y="365131"/>
            <a:ext cx="8134350" cy="54927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Universal quantifier (</a:t>
            </a:r>
            <a:r>
              <a:rPr lang="en-US" dirty="0" smtClean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altLang="en-US" dirty="0" smtClean="0"/>
              <a:t>)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“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dirty="0"/>
              <a:t> for all values of 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/>
              <a:t> in the domain”</a:t>
            </a:r>
          </a:p>
          <a:p>
            <a:pPr marL="0" indent="0" algn="ctr">
              <a:buNone/>
            </a:pPr>
            <a:r>
              <a:rPr 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endParaRPr lang="en-US" altLang="en-US" sz="3600" dirty="0">
              <a:solidFill>
                <a:schemeClr val="tx1"/>
              </a:solidFill>
            </a:endParaRPr>
          </a:p>
          <a:p>
            <a:r>
              <a:rPr lang="en-US" altLang="en-US" sz="3200" dirty="0"/>
              <a:t>Read it as </a:t>
            </a:r>
            <a:r>
              <a:rPr lang="en-US" altLang="en-US" sz="3200" dirty="0">
                <a:solidFill>
                  <a:schemeClr val="tx1"/>
                </a:solidFill>
              </a:rPr>
              <a:t>“for all 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)” </a:t>
            </a:r>
            <a:r>
              <a:rPr lang="en-US" altLang="en-US" sz="3200" dirty="0"/>
              <a:t>or </a:t>
            </a:r>
            <a:r>
              <a:rPr lang="en-US" altLang="en-US" sz="3200" dirty="0">
                <a:solidFill>
                  <a:schemeClr val="tx1"/>
                </a:solidFill>
              </a:rPr>
              <a:t>“for every x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)”</a:t>
            </a:r>
          </a:p>
          <a:p>
            <a:r>
              <a:rPr lang="en-US" altLang="en-US" sz="3200" dirty="0"/>
              <a:t>A statement </a:t>
            </a:r>
            <a:r>
              <a:rPr 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6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600" dirty="0">
                <a:solidFill>
                  <a:schemeClr val="tx1"/>
                </a:solidFill>
                <a:sym typeface="Symbol" panose="05050102010706020507" pitchFamily="18" charset="2"/>
              </a:rPr>
              <a:t>) </a:t>
            </a:r>
            <a:r>
              <a:rPr lang="en-US" altLang="en-US" sz="3200" dirty="0"/>
              <a:t>is false if and only if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dirty="0"/>
              <a:t> is not always true</a:t>
            </a:r>
          </a:p>
          <a:p>
            <a:r>
              <a:rPr lang="en-US" altLang="en-US" sz="3200" dirty="0"/>
              <a:t>An element for which </a:t>
            </a:r>
            <a:r>
              <a:rPr lang="en-US" altLang="en-US" sz="3200" i="1" dirty="0">
                <a:solidFill>
                  <a:schemeClr val="tx1"/>
                </a:solidFill>
              </a:rPr>
              <a:t>P</a:t>
            </a:r>
            <a:r>
              <a:rPr lang="en-US" altLang="en-US" sz="3200" dirty="0">
                <a:solidFill>
                  <a:schemeClr val="tx1"/>
                </a:solidFill>
              </a:rPr>
              <a:t>(</a:t>
            </a:r>
            <a:r>
              <a:rPr lang="en-US" altLang="en-US" sz="3200" i="1" dirty="0">
                <a:solidFill>
                  <a:schemeClr val="tx1"/>
                </a:solidFill>
              </a:rPr>
              <a:t>x</a:t>
            </a:r>
            <a:r>
              <a:rPr lang="en-US" altLang="en-US" sz="3200" dirty="0">
                <a:solidFill>
                  <a:schemeClr val="tx1"/>
                </a:solidFill>
              </a:rPr>
              <a:t>)</a:t>
            </a:r>
            <a:r>
              <a:rPr lang="en-US" altLang="en-US" sz="3200" dirty="0"/>
              <a:t> is false is called a </a:t>
            </a:r>
            <a:r>
              <a:rPr lang="en-US" altLang="en-US" sz="3200" b="1" dirty="0">
                <a:solidFill>
                  <a:schemeClr val="accent2"/>
                </a:solidFill>
              </a:rPr>
              <a:t>counterexample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/>
              <a:t>of 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</a:p>
          <a:p>
            <a:r>
              <a:rPr lang="en-US" altLang="en-US" sz="3200" dirty="0"/>
              <a:t>A single </a:t>
            </a:r>
            <a:r>
              <a:rPr lang="en-US" altLang="en-US" sz="3200" dirty="0">
                <a:solidFill>
                  <a:schemeClr val="accent2"/>
                </a:solidFill>
              </a:rPr>
              <a:t>counterexample</a:t>
            </a:r>
            <a:r>
              <a:rPr lang="en-US" altLang="en-US" sz="3200" dirty="0"/>
              <a:t> is </a:t>
            </a:r>
            <a:r>
              <a:rPr lang="en-US" altLang="en-US" sz="3200" dirty="0" smtClean="0"/>
              <a:t>enough to </a:t>
            </a:r>
            <a:r>
              <a:rPr lang="en-US" altLang="en-US" sz="3200" dirty="0"/>
              <a:t>establish </a:t>
            </a: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3200" dirty="0" smtClean="0"/>
              <a:t>that 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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P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sz="3200" i="1" dirty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olidFill>
                  <a:schemeClr val="tx1"/>
                </a:solidFill>
              </a:rPr>
              <a:t> </a:t>
            </a:r>
            <a:r>
              <a:rPr lang="en-US" altLang="en-US" sz="3200" dirty="0"/>
              <a:t>is not true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318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838200" y="1292352"/>
            <a:ext cx="10515600" cy="5032247"/>
          </a:xfrm>
        </p:spPr>
        <p:txBody>
          <a:bodyPr>
            <a:normAutofit lnSpcReduction="10000"/>
          </a:bodyPr>
          <a:lstStyle/>
          <a:p>
            <a:r>
              <a:rPr lang="en-US" altLang="en-US" sz="2800" dirty="0"/>
              <a:t>Let </a:t>
            </a:r>
            <a:r>
              <a:rPr lang="en-US" altLang="en-US" sz="2800" i="1" dirty="0">
                <a:solidFill>
                  <a:schemeClr val="accent2"/>
                </a:solidFill>
              </a:rPr>
              <a:t>P</a:t>
            </a:r>
            <a:r>
              <a:rPr lang="en-US" altLang="en-US" sz="2800" dirty="0">
                <a:solidFill>
                  <a:schemeClr val="accent2"/>
                </a:solidFill>
              </a:rPr>
              <a:t>(</a:t>
            </a:r>
            <a:r>
              <a:rPr lang="en-US" altLang="en-US" sz="2800" i="1" dirty="0">
                <a:solidFill>
                  <a:schemeClr val="accent2"/>
                </a:solidFill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</a:rPr>
              <a:t>)</a:t>
            </a:r>
            <a:r>
              <a:rPr lang="en-US" altLang="en-US" sz="2800" dirty="0"/>
              <a:t> be the statement </a:t>
            </a:r>
            <a:r>
              <a:rPr lang="en-US" altLang="en-US" sz="2800" dirty="0">
                <a:solidFill>
                  <a:schemeClr val="accent2"/>
                </a:solidFill>
              </a:rPr>
              <a:t>“</a:t>
            </a:r>
            <a:r>
              <a:rPr lang="en-US" altLang="en-US" sz="2800" i="1" dirty="0" smtClean="0">
                <a:solidFill>
                  <a:schemeClr val="accent2"/>
                </a:solidFill>
              </a:rPr>
              <a:t>x</a:t>
            </a:r>
            <a:r>
              <a:rPr lang="en-US" altLang="en-US" sz="2800" dirty="0" smtClean="0">
                <a:solidFill>
                  <a:schemeClr val="accent2"/>
                </a:solidFill>
              </a:rPr>
              <a:t> + 1 </a:t>
            </a:r>
            <a:r>
              <a:rPr lang="en-US" altLang="en-US" sz="2800" dirty="0">
                <a:solidFill>
                  <a:schemeClr val="accent2"/>
                </a:solidFill>
              </a:rPr>
              <a:t>&gt; </a:t>
            </a:r>
            <a:r>
              <a:rPr lang="en-US" altLang="en-US" sz="2800" i="1" dirty="0">
                <a:solidFill>
                  <a:schemeClr val="accent2"/>
                </a:solidFill>
              </a:rPr>
              <a:t>x</a:t>
            </a:r>
            <a:r>
              <a:rPr lang="en-US" altLang="en-US" sz="2800" dirty="0">
                <a:solidFill>
                  <a:schemeClr val="accent2"/>
                </a:solidFill>
              </a:rPr>
              <a:t>”</a:t>
            </a:r>
            <a:r>
              <a:rPr lang="en-US" altLang="en-US" sz="2800" dirty="0"/>
              <a:t>. </a:t>
            </a:r>
          </a:p>
          <a:p>
            <a:pPr lvl="1"/>
            <a:r>
              <a:rPr lang="en-US" altLang="en-US" sz="2800" dirty="0"/>
              <a:t>What is the truth value of 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)</a:t>
            </a:r>
            <a:r>
              <a:rPr lang="en-US" altLang="en-US" sz="2800" dirty="0"/>
              <a:t>? </a:t>
            </a:r>
            <a:endParaRPr lang="en-US" altLang="en-US" sz="2800" dirty="0" smtClean="0"/>
          </a:p>
          <a:p>
            <a:pPr lvl="2"/>
            <a:r>
              <a:rPr lang="en-US" altLang="en-US" sz="2400" dirty="0" smtClean="0"/>
              <a:t>Implicitly assume the domain of a predicate is not empty</a:t>
            </a:r>
          </a:p>
          <a:p>
            <a:pPr lvl="1"/>
            <a:r>
              <a:rPr lang="en-US" sz="2800" dirty="0" smtClean="0"/>
              <a:t>Because </a:t>
            </a:r>
            <a:r>
              <a:rPr lang="en-US" sz="2800" i="1" dirty="0">
                <a:solidFill>
                  <a:schemeClr val="accent2"/>
                </a:solidFill>
              </a:rPr>
              <a:t>P</a:t>
            </a:r>
            <a:r>
              <a:rPr lang="en-US" sz="2800" dirty="0">
                <a:solidFill>
                  <a:schemeClr val="accent2"/>
                </a:solidFill>
              </a:rPr>
              <a:t>(</a:t>
            </a:r>
            <a:r>
              <a:rPr lang="en-US" sz="2800" i="1" dirty="0">
                <a:solidFill>
                  <a:schemeClr val="accent2"/>
                </a:solidFill>
              </a:rPr>
              <a:t>x</a:t>
            </a:r>
            <a:r>
              <a:rPr lang="en-US" sz="2800" dirty="0">
                <a:solidFill>
                  <a:schemeClr val="accent2"/>
                </a:solidFill>
              </a:rPr>
              <a:t>)</a:t>
            </a:r>
            <a:r>
              <a:rPr lang="en-US" sz="2800" i="1" dirty="0"/>
              <a:t> </a:t>
            </a:r>
            <a:r>
              <a:rPr lang="en-US" sz="2800" dirty="0"/>
              <a:t>is true for all real numbers </a:t>
            </a:r>
            <a:r>
              <a:rPr lang="en-US" sz="2800" i="1" dirty="0">
                <a:solidFill>
                  <a:schemeClr val="accent2"/>
                </a:solidFill>
              </a:rPr>
              <a:t>x</a:t>
            </a:r>
            <a:r>
              <a:rPr lang="en-US" sz="2800" dirty="0"/>
              <a:t>, the </a:t>
            </a:r>
            <a:r>
              <a:rPr lang="en-US" sz="2800" dirty="0" smtClean="0"/>
              <a:t>quantification</a:t>
            </a:r>
          </a:p>
          <a:p>
            <a:pPr lvl="2"/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P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)</a:t>
            </a:r>
            <a:r>
              <a:rPr lang="en-US" sz="2800" dirty="0" smtClean="0">
                <a:sym typeface="Symbol" panose="05050102010706020507" pitchFamily="18" charset="2"/>
              </a:rPr>
              <a:t> is </a:t>
            </a:r>
            <a:r>
              <a:rPr 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true</a:t>
            </a:r>
            <a:endParaRPr lang="en-US" altLang="en-US" sz="2800" dirty="0">
              <a:solidFill>
                <a:schemeClr val="accent2"/>
              </a:solidFill>
            </a:endParaRPr>
          </a:p>
          <a:p>
            <a:r>
              <a:rPr lang="en-US" altLang="en-US" sz="2800" dirty="0" smtClean="0"/>
              <a:t>Let </a:t>
            </a:r>
            <a:r>
              <a:rPr lang="en-US" altLang="en-US" sz="2800" i="1" dirty="0" smtClean="0">
                <a:solidFill>
                  <a:schemeClr val="accent2"/>
                </a:solidFill>
              </a:rPr>
              <a:t>Q</a:t>
            </a:r>
            <a:r>
              <a:rPr lang="en-US" altLang="en-US" sz="2800" dirty="0" smtClean="0">
                <a:solidFill>
                  <a:schemeClr val="accent2"/>
                </a:solidFill>
              </a:rPr>
              <a:t>(</a:t>
            </a:r>
            <a:r>
              <a:rPr lang="en-US" altLang="en-US" sz="2800" i="1" dirty="0" smtClean="0">
                <a:solidFill>
                  <a:schemeClr val="accent2"/>
                </a:solidFill>
              </a:rPr>
              <a:t>x</a:t>
            </a:r>
            <a:r>
              <a:rPr lang="en-US" altLang="en-US" sz="2800" dirty="0" smtClean="0">
                <a:solidFill>
                  <a:schemeClr val="accent2"/>
                </a:solidFill>
              </a:rPr>
              <a:t>)</a:t>
            </a:r>
            <a:r>
              <a:rPr lang="en-US" altLang="en-US" sz="2800" dirty="0" smtClean="0"/>
              <a:t> be the statement “</a:t>
            </a:r>
            <a:r>
              <a:rPr lang="en-US" altLang="en-US" sz="2800" i="1" dirty="0" smtClean="0">
                <a:solidFill>
                  <a:schemeClr val="accent2"/>
                </a:solidFill>
              </a:rPr>
              <a:t>x</a:t>
            </a:r>
            <a:r>
              <a:rPr lang="en-US" altLang="en-US" sz="2800" dirty="0" smtClean="0">
                <a:solidFill>
                  <a:schemeClr val="accent2"/>
                </a:solidFill>
              </a:rPr>
              <a:t> &lt; 2</a:t>
            </a:r>
            <a:r>
              <a:rPr lang="en-US" altLang="en-US" sz="2800" dirty="0" smtClean="0"/>
              <a:t>”. </a:t>
            </a:r>
          </a:p>
          <a:p>
            <a:pPr lvl="1"/>
            <a:r>
              <a:rPr lang="en-US" altLang="en-US" sz="2800" dirty="0" smtClean="0"/>
              <a:t>What </a:t>
            </a:r>
            <a:r>
              <a:rPr lang="en-US" altLang="en-US" sz="2800" dirty="0"/>
              <a:t>is the truth value of 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</a:t>
            </a:r>
            <a:r>
              <a:rPr lang="en-US" sz="2800" i="1" dirty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sz="28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Q</a:t>
            </a:r>
            <a:r>
              <a:rPr lang="en-US" sz="28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(</a:t>
            </a:r>
            <a:r>
              <a:rPr lang="en-US" sz="2800" i="1" dirty="0" smtClean="0">
                <a:solidFill>
                  <a:schemeClr val="accent2"/>
                </a:solidFill>
                <a:sym typeface="Symbol" panose="05050102010706020507" pitchFamily="18" charset="2"/>
              </a:rPr>
              <a:t>x</a:t>
            </a:r>
            <a:r>
              <a:rPr lang="en-US" sz="2800" dirty="0">
                <a:solidFill>
                  <a:schemeClr val="accent2"/>
                </a:solidFill>
                <a:sym typeface="Symbol" panose="05050102010706020507" pitchFamily="18" charset="2"/>
              </a:rPr>
              <a:t>)</a:t>
            </a:r>
            <a:r>
              <a:rPr lang="en-US" altLang="en-US" sz="2800" dirty="0">
                <a:solidFill>
                  <a:schemeClr val="accent2"/>
                </a:solidFill>
              </a:rPr>
              <a:t> </a:t>
            </a:r>
            <a:r>
              <a:rPr lang="en-US" altLang="en-US" sz="2800" dirty="0"/>
              <a:t>where the domain consists of all real numbers? </a:t>
            </a:r>
            <a:endParaRPr lang="en-US" altLang="en-US" sz="2800" dirty="0" smtClean="0"/>
          </a:p>
          <a:p>
            <a:pPr lvl="1"/>
            <a:r>
              <a:rPr lang="en-US" sz="2800" i="1" dirty="0">
                <a:solidFill>
                  <a:schemeClr val="accent2"/>
                </a:solidFill>
              </a:rPr>
              <a:t>Q</a:t>
            </a:r>
            <a:r>
              <a:rPr lang="en-US" sz="2800" dirty="0">
                <a:solidFill>
                  <a:schemeClr val="accent2"/>
                </a:solidFill>
              </a:rPr>
              <a:t>(</a:t>
            </a:r>
            <a:r>
              <a:rPr lang="en-US" sz="2800" i="1" dirty="0">
                <a:solidFill>
                  <a:schemeClr val="accent2"/>
                </a:solidFill>
              </a:rPr>
              <a:t>x</a:t>
            </a:r>
            <a:r>
              <a:rPr lang="en-US" sz="2800" dirty="0">
                <a:solidFill>
                  <a:schemeClr val="accent2"/>
                </a:solidFill>
              </a:rPr>
              <a:t>)</a:t>
            </a:r>
            <a:r>
              <a:rPr lang="en-US" sz="2800" i="1" dirty="0">
                <a:solidFill>
                  <a:srgbClr val="FFFF00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</a:rPr>
              <a:t>is not true for every real number </a:t>
            </a:r>
            <a:r>
              <a:rPr lang="en-US" sz="2800" i="1" dirty="0">
                <a:solidFill>
                  <a:schemeClr val="accent2"/>
                </a:solidFill>
              </a:rPr>
              <a:t>x</a:t>
            </a:r>
            <a:r>
              <a:rPr lang="en-US" sz="2800" dirty="0">
                <a:solidFill>
                  <a:srgbClr val="FFFF00"/>
                </a:solidFill>
              </a:rPr>
              <a:t>, because, for instance, </a:t>
            </a:r>
            <a:r>
              <a:rPr lang="en-US" sz="2800" i="1" dirty="0">
                <a:solidFill>
                  <a:schemeClr val="accent2"/>
                </a:solidFill>
              </a:rPr>
              <a:t>Q</a:t>
            </a:r>
            <a:r>
              <a:rPr lang="en-US" sz="2800" dirty="0">
                <a:solidFill>
                  <a:schemeClr val="accent2"/>
                </a:solidFill>
              </a:rPr>
              <a:t>(3)</a:t>
            </a:r>
            <a:r>
              <a:rPr lang="en-US" sz="2800" i="1" dirty="0">
                <a:solidFill>
                  <a:srgbClr val="FFFF00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</a:rPr>
              <a:t>is </a:t>
            </a:r>
            <a:r>
              <a:rPr lang="en-US" sz="2800" dirty="0">
                <a:solidFill>
                  <a:schemeClr val="accent2"/>
                </a:solidFill>
              </a:rPr>
              <a:t>false</a:t>
            </a:r>
            <a:r>
              <a:rPr lang="en-US" sz="2800" dirty="0">
                <a:solidFill>
                  <a:srgbClr val="FFFF00"/>
                </a:solidFill>
              </a:rPr>
              <a:t>. </a:t>
            </a:r>
            <a:endParaRPr lang="en-US" sz="2800" dirty="0" smtClean="0">
              <a:solidFill>
                <a:srgbClr val="FFFF00"/>
              </a:solidFill>
            </a:endParaRPr>
          </a:p>
          <a:p>
            <a:pPr lvl="2"/>
            <a:r>
              <a:rPr lang="en-US" sz="2400" dirty="0" smtClean="0">
                <a:solidFill>
                  <a:schemeClr val="tx1"/>
                </a:solidFill>
              </a:rPr>
              <a:t>That </a:t>
            </a:r>
            <a:r>
              <a:rPr lang="en-US" sz="2400" dirty="0">
                <a:solidFill>
                  <a:schemeClr val="tx1"/>
                </a:solidFill>
              </a:rPr>
              <a:t>is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i="1" dirty="0" smtClean="0"/>
              <a:t>x </a:t>
            </a:r>
            <a:r>
              <a:rPr lang="en-US" sz="2400" dirty="0"/>
              <a:t>= 3 </a:t>
            </a:r>
            <a:r>
              <a:rPr lang="en-US" sz="2400" dirty="0">
                <a:solidFill>
                  <a:schemeClr val="tx1"/>
                </a:solidFill>
              </a:rPr>
              <a:t>is a </a:t>
            </a:r>
            <a:r>
              <a:rPr lang="en-US" sz="2400" dirty="0">
                <a:solidFill>
                  <a:schemeClr val="accent2"/>
                </a:solidFill>
              </a:rPr>
              <a:t>counterexample</a:t>
            </a:r>
            <a:r>
              <a:rPr lang="en-US" sz="2400" dirty="0">
                <a:solidFill>
                  <a:schemeClr val="tx1"/>
                </a:solidFill>
              </a:rPr>
              <a:t> for the statement </a:t>
            </a:r>
            <a:r>
              <a:rPr lang="en-US" sz="2400" dirty="0"/>
              <a:t>∀</a:t>
            </a:r>
            <a:r>
              <a:rPr lang="en-US" sz="2400" i="1" dirty="0" smtClean="0"/>
              <a:t>x Q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dirty="0"/>
              <a:t>)</a:t>
            </a:r>
            <a:r>
              <a:rPr lang="en-US" sz="2400" dirty="0">
                <a:solidFill>
                  <a:schemeClr val="tx1"/>
                </a:solidFill>
              </a:rPr>
              <a:t>. 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2"/>
            <a:r>
              <a:rPr lang="en-US" sz="2400" dirty="0" smtClean="0">
                <a:solidFill>
                  <a:schemeClr val="tx1"/>
                </a:solidFill>
              </a:rPr>
              <a:t>Thus </a:t>
            </a:r>
            <a:r>
              <a:rPr lang="en-US" sz="2400" dirty="0" smtClean="0"/>
              <a:t>∀</a:t>
            </a:r>
            <a:r>
              <a:rPr lang="en-US" sz="2400" i="1" dirty="0" smtClean="0"/>
              <a:t>x Q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dirty="0" smtClean="0"/>
              <a:t>)</a:t>
            </a:r>
            <a:r>
              <a:rPr lang="en-US" sz="2400" i="1" dirty="0" smtClean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is </a:t>
            </a:r>
            <a:r>
              <a:rPr lang="en-US" sz="2400" dirty="0"/>
              <a:t>false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US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A468-A168-48C4-B46A-E65448296BC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305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1.3PropositionalEquivalenc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1.3PropositionalEquivalences</Template>
  <TotalTime>0</TotalTime>
  <Words>2346</Words>
  <Application>Microsoft Office PowerPoint</Application>
  <PresentationFormat>Widescreen</PresentationFormat>
  <Paragraphs>348</Paragraphs>
  <Slides>32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ＭＳ Ｐゴシック</vt:lpstr>
      <vt:lpstr>Arial</vt:lpstr>
      <vt:lpstr>Calibri</vt:lpstr>
      <vt:lpstr>Cambria</vt:lpstr>
      <vt:lpstr>新細明體</vt:lpstr>
      <vt:lpstr>Symbol</vt:lpstr>
      <vt:lpstr>Times New Roman</vt:lpstr>
      <vt:lpstr>Wingdings</vt:lpstr>
      <vt:lpstr>Wingdings 2</vt:lpstr>
      <vt:lpstr>1.3PropositionalEquivalences</vt:lpstr>
      <vt:lpstr>Predicates and Quantifiers</vt:lpstr>
      <vt:lpstr>1.4 Predicate and quantifiers</vt:lpstr>
      <vt:lpstr>Example: x &gt; 3</vt:lpstr>
      <vt:lpstr>Example</vt:lpstr>
      <vt:lpstr>n-ary Predicate </vt:lpstr>
      <vt:lpstr>Universe of Discourse (domain)</vt:lpstr>
      <vt:lpstr>Quantifiers (, )</vt:lpstr>
      <vt:lpstr>Universal quantifier () </vt:lpstr>
      <vt:lpstr>Example</vt:lpstr>
      <vt:lpstr>Example</vt:lpstr>
      <vt:lpstr>Example</vt:lpstr>
      <vt:lpstr>Existential quantification () </vt:lpstr>
      <vt:lpstr>Example</vt:lpstr>
      <vt:lpstr>Example</vt:lpstr>
      <vt:lpstr>Uniqueness quantifier (!      1)</vt:lpstr>
      <vt:lpstr>Quantifiers with restricted domains</vt:lpstr>
      <vt:lpstr>Quantification Examples</vt:lpstr>
      <vt:lpstr>Quantification Examples</vt:lpstr>
      <vt:lpstr>Quantification Examples</vt:lpstr>
      <vt:lpstr>Precedence of quantifiers</vt:lpstr>
      <vt:lpstr>Binding variables</vt:lpstr>
      <vt:lpstr>Example</vt:lpstr>
      <vt:lpstr>Logical equivalences</vt:lpstr>
      <vt:lpstr>PowerPoint Presentation</vt:lpstr>
      <vt:lpstr>Negating Quantified Expressions</vt:lpstr>
      <vt:lpstr>Negating Quantified Expressions</vt:lpstr>
      <vt:lpstr>Negating quantified expressions</vt:lpstr>
      <vt:lpstr>Examples</vt:lpstr>
      <vt:lpstr>Show that ￢∀x (P(x) → Q(x))  ∃x (P(x) ∧ ￢Q(x))</vt:lpstr>
      <vt:lpstr>Translating English into logical expressions</vt:lpstr>
      <vt:lpstr>Using quantifiers in system specifications</vt:lpstr>
      <vt:lpstr>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2013-09-26T11:26:00Z</dcterms:created>
  <dcterms:modified xsi:type="dcterms:W3CDTF">2018-09-18T04:57:42Z</dcterms:modified>
</cp:coreProperties>
</file>