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4852" r:id="rId1"/>
  </p:sldMasterIdLst>
  <p:notesMasterIdLst>
    <p:notesMasterId r:id="rId13"/>
  </p:notesMasterIdLst>
  <p:handoutMasterIdLst>
    <p:handoutMasterId r:id="rId14"/>
  </p:handoutMasterIdLst>
  <p:sldIdLst>
    <p:sldId id="737" r:id="rId2"/>
    <p:sldId id="738" r:id="rId3"/>
    <p:sldId id="739" r:id="rId4"/>
    <p:sldId id="762" r:id="rId5"/>
    <p:sldId id="740" r:id="rId6"/>
    <p:sldId id="741" r:id="rId7"/>
    <p:sldId id="753" r:id="rId8"/>
    <p:sldId id="742" r:id="rId9"/>
    <p:sldId id="754" r:id="rId10"/>
    <p:sldId id="743" r:id="rId11"/>
    <p:sldId id="761" r:id="rId12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33"/>
    <a:srgbClr val="FF33FF"/>
    <a:srgbClr val="93E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0288" autoAdjust="0"/>
    <p:restoredTop sz="90886" autoAdjust="0"/>
  </p:normalViewPr>
  <p:slideViewPr>
    <p:cSldViewPr>
      <p:cViewPr varScale="1">
        <p:scale>
          <a:sx n="83" d="100"/>
          <a:sy n="83" d="100"/>
        </p:scale>
        <p:origin x="96" y="4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838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136816E-B12D-4CB4-A266-AF1FBE0E7F1A}" type="datetimeFigureOut">
              <a:rPr lang="en-US" altLang="en-US"/>
              <a:pPr/>
              <a:t>11/28/2017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34124CB-47EF-4106-A264-9DEF3241015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436610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9084439-0D0F-418E-9CB5-95291BE95DF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841732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747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0665B789-A0BB-490F-AF61-8259EC650989}" type="slidenum">
              <a:rPr lang="en-US" sz="1200"/>
              <a:pPr/>
              <a:t>3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21584185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747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0665B789-A0BB-490F-AF61-8259EC650989}" type="slidenum">
              <a:rPr lang="en-US" sz="1200"/>
              <a:pPr/>
              <a:t>4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6178646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D1C710-3D56-4F0F-BB00-FCC559D2D2DF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3318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D1C710-3D56-4F0F-BB00-FCC559D2D2DF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0280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rgbClr val="FFFF00"/>
                </a:solidFill>
                <a:latin typeface="Cambria" panose="02040503050406030204" pitchFamily="18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FFFF00"/>
                </a:solidFill>
                <a:latin typeface="Cambria" panose="02040503050406030204" pitchFamily="18" charset="0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  <a:latin typeface="Cambria" panose="02040503050406030204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  <a:latin typeface="Cambria" panose="02040503050406030204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  <a:latin typeface="Cambria" panose="02040503050406030204" pitchFamily="18" charset="0"/>
              </a:defRPr>
            </a:lvl1pPr>
          </a:lstStyle>
          <a:p>
            <a:fld id="{41579598-0F41-4B07-8F67-2EDCC10AE481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3038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A4AEE-E31E-4E03-94CD-D36D7E70D10B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25314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E5E0E-39EB-4ED0-A1C6-A65E10F8FE6C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18244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841883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Cambria" panose="02040503050406030204" pitchFamily="18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92353"/>
            <a:ext cx="10515600" cy="4876800"/>
          </a:xfrm>
        </p:spPr>
        <p:txBody>
          <a:bodyPr>
            <a:normAutofit/>
          </a:bodyPr>
          <a:lstStyle>
            <a:lvl1pPr>
              <a:defRPr sz="4000">
                <a:solidFill>
                  <a:srgbClr val="FFFF00"/>
                </a:solidFill>
                <a:latin typeface="Cambria" panose="02040503050406030204" pitchFamily="18" charset="0"/>
              </a:defRPr>
            </a:lvl1pPr>
            <a:lvl2pPr>
              <a:defRPr sz="3600">
                <a:solidFill>
                  <a:schemeClr val="tx1"/>
                </a:solidFill>
                <a:latin typeface="Cambria" panose="02040503050406030204" pitchFamily="18" charset="0"/>
              </a:defRPr>
            </a:lvl2pPr>
            <a:lvl3pPr>
              <a:defRPr sz="3200">
                <a:solidFill>
                  <a:srgbClr val="FFFF00"/>
                </a:solidFill>
                <a:latin typeface="Cambria" panose="02040503050406030204" pitchFamily="18" charset="0"/>
              </a:defRPr>
            </a:lvl3pPr>
            <a:lvl4pPr>
              <a:defRPr sz="2800">
                <a:solidFill>
                  <a:srgbClr val="FFFF00"/>
                </a:solidFill>
                <a:latin typeface="Cambria" panose="02040503050406030204" pitchFamily="18" charset="0"/>
              </a:defRPr>
            </a:lvl4pPr>
            <a:lvl5pPr>
              <a:defRPr sz="2800">
                <a:solidFill>
                  <a:srgbClr val="FFFF00"/>
                </a:solidFill>
                <a:latin typeface="Cambria" panose="02040503050406030204" pitchFamily="18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  <a:latin typeface="Cambria" panose="02040503050406030204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  <a:latin typeface="Cambria" panose="02040503050406030204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  <a:latin typeface="Cambria" panose="02040503050406030204" pitchFamily="18" charset="0"/>
              </a:defRPr>
            </a:lvl1pPr>
          </a:lstStyle>
          <a:p>
            <a:fld id="{3EA9A468-A168-48C4-B46A-E65448296BCD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17962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FFFF00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fld id="{00092732-E7B7-4F2D-B403-4A973E416F66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10323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756539"/>
          </a:xfrm>
        </p:spPr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301051"/>
            <a:ext cx="5181600" cy="4875912"/>
          </a:xfrm>
        </p:spPr>
        <p:txBody>
          <a:bodyPr>
            <a:normAutofit/>
          </a:bodyPr>
          <a:lstStyle>
            <a:lvl1pPr>
              <a:defRPr sz="4000">
                <a:solidFill>
                  <a:srgbClr val="FFFF00"/>
                </a:solidFill>
              </a:defRPr>
            </a:lvl1pPr>
            <a:lvl2pPr>
              <a:defRPr sz="3600">
                <a:solidFill>
                  <a:srgbClr val="FFFF00"/>
                </a:solidFill>
              </a:defRPr>
            </a:lvl2pPr>
            <a:lvl3pPr>
              <a:defRPr sz="3200">
                <a:solidFill>
                  <a:srgbClr val="FFFF00"/>
                </a:solidFill>
              </a:defRPr>
            </a:lvl3pPr>
            <a:lvl4pPr>
              <a:defRPr sz="2800">
                <a:solidFill>
                  <a:srgbClr val="FFFF00"/>
                </a:solidFill>
              </a:defRPr>
            </a:lvl4pPr>
            <a:lvl5pPr>
              <a:defRPr sz="2800">
                <a:solidFill>
                  <a:srgbClr val="FFFF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051"/>
            <a:ext cx="5181600" cy="4875912"/>
          </a:xfrm>
        </p:spPr>
        <p:txBody>
          <a:bodyPr>
            <a:normAutofit/>
          </a:bodyPr>
          <a:lstStyle>
            <a:lvl1pPr>
              <a:defRPr sz="4000">
                <a:solidFill>
                  <a:srgbClr val="FFFF00"/>
                </a:solidFill>
              </a:defRPr>
            </a:lvl1pPr>
            <a:lvl2pPr>
              <a:defRPr sz="3600">
                <a:solidFill>
                  <a:srgbClr val="FFFF00"/>
                </a:solidFill>
              </a:defRPr>
            </a:lvl2pPr>
            <a:lvl3pPr>
              <a:defRPr sz="3200">
                <a:solidFill>
                  <a:srgbClr val="FFFF00"/>
                </a:solidFill>
              </a:defRPr>
            </a:lvl3pPr>
            <a:lvl4pPr>
              <a:defRPr sz="2800">
                <a:solidFill>
                  <a:srgbClr val="FFFF00"/>
                </a:solidFill>
              </a:defRPr>
            </a:lvl4pPr>
            <a:lvl5pPr>
              <a:defRPr sz="2800">
                <a:solidFill>
                  <a:srgbClr val="FFFF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fld id="{86D3403C-B054-4D04-8D65-A571BCEA10A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58397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72257"/>
            <a:ext cx="10515600" cy="788448"/>
          </a:xfrm>
        </p:spPr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FFF00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>
            <a:normAutofit/>
          </a:bodyPr>
          <a:lstStyle>
            <a:lvl1pPr>
              <a:defRPr sz="3600">
                <a:solidFill>
                  <a:srgbClr val="FFFF00"/>
                </a:solidFill>
              </a:defRPr>
            </a:lvl1pPr>
            <a:lvl2pPr>
              <a:defRPr sz="3200">
                <a:solidFill>
                  <a:srgbClr val="FFFF00"/>
                </a:solidFill>
              </a:defRPr>
            </a:lvl2pPr>
            <a:lvl3pPr>
              <a:defRPr sz="2800">
                <a:solidFill>
                  <a:srgbClr val="FFFF00"/>
                </a:solidFill>
              </a:defRPr>
            </a:lvl3pPr>
            <a:lvl4pPr>
              <a:defRPr sz="2400">
                <a:solidFill>
                  <a:srgbClr val="FFFF00"/>
                </a:solidFill>
              </a:defRPr>
            </a:lvl4pPr>
            <a:lvl5pPr>
              <a:defRPr sz="2400">
                <a:solidFill>
                  <a:srgbClr val="FFFF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FFF00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>
            <a:normAutofit/>
          </a:bodyPr>
          <a:lstStyle>
            <a:lvl1pPr>
              <a:defRPr sz="3600">
                <a:solidFill>
                  <a:srgbClr val="FFFF00"/>
                </a:solidFill>
              </a:defRPr>
            </a:lvl1pPr>
            <a:lvl2pPr>
              <a:defRPr sz="3200">
                <a:solidFill>
                  <a:srgbClr val="FFFF00"/>
                </a:solidFill>
              </a:defRPr>
            </a:lvl2pPr>
            <a:lvl3pPr>
              <a:defRPr sz="2800">
                <a:solidFill>
                  <a:srgbClr val="FFFF00"/>
                </a:solidFill>
              </a:defRPr>
            </a:lvl3pPr>
            <a:lvl4pPr>
              <a:defRPr sz="2400">
                <a:solidFill>
                  <a:srgbClr val="FFFF00"/>
                </a:solidFill>
              </a:defRPr>
            </a:lvl4pPr>
            <a:lvl5pPr>
              <a:defRPr sz="2400">
                <a:solidFill>
                  <a:srgbClr val="FFFF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fld id="{76EA9AEA-03EA-40A7-A400-7FE5056880F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99618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CD20-C8F3-40BD-8F93-95AEED967F38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9128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D93AB-D3D1-4896-8588-60FD89AFCAA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90508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>
            <a:normAutofit/>
          </a:bodyPr>
          <a:lstStyle>
            <a:lvl1pPr>
              <a:defRPr sz="3600"/>
            </a:lvl1pPr>
            <a:lvl2pPr>
              <a:defRPr sz="32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A1906-11DD-4088-9FB9-64508063C9AD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8188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C89F4-18D2-4DF8-BDD5-C2343397E9B1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28695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211016"/>
            <a:ext cx="10515600" cy="7958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102785"/>
            <a:ext cx="10515600" cy="50741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30205" y="115098"/>
            <a:ext cx="707571" cy="36512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none"/>
        </p:style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2E760-EFD3-40D4-A833-DFA9C651A270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569682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853" r:id="rId1"/>
    <p:sldLayoutId id="2147484854" r:id="rId2"/>
    <p:sldLayoutId id="2147484855" r:id="rId3"/>
    <p:sldLayoutId id="2147484856" r:id="rId4"/>
    <p:sldLayoutId id="2147484857" r:id="rId5"/>
    <p:sldLayoutId id="2147484858" r:id="rId6"/>
    <p:sldLayoutId id="2147484859" r:id="rId7"/>
    <p:sldLayoutId id="2147484860" r:id="rId8"/>
    <p:sldLayoutId id="2147484861" r:id="rId9"/>
    <p:sldLayoutId id="2147484862" r:id="rId10"/>
    <p:sldLayoutId id="2147484863" r:id="rId11"/>
  </p:sldLayoutIdLst>
  <p:hf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400" dirty="0"/>
              <a:t>6.2 Pigeonhole </a:t>
            </a:r>
            <a:r>
              <a:rPr lang="en-US" sz="4400" dirty="0" smtClean="0"/>
              <a:t>Principle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810000"/>
            <a:ext cx="9144000" cy="2667000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Credit</a:t>
            </a:r>
          </a:p>
          <a:p>
            <a:r>
              <a:rPr lang="en-US" sz="2800" dirty="0" smtClean="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Richard </a:t>
            </a:r>
            <a:r>
              <a:rPr lang="en-US" sz="2800" dirty="0" err="1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Scherl</a:t>
            </a:r>
            <a:r>
              <a:rPr lang="en-US" sz="2800" dirty="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, Ming-</a:t>
            </a:r>
            <a:r>
              <a:rPr lang="en-US" sz="2800" dirty="0" err="1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Hsuan</a:t>
            </a:r>
            <a:r>
              <a:rPr lang="en-US" sz="2800" dirty="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 Yang,</a:t>
            </a:r>
          </a:p>
          <a:p>
            <a:r>
              <a:rPr lang="en-US" sz="2800" dirty="0" err="1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Mehrdad</a:t>
            </a:r>
            <a:r>
              <a:rPr lang="en-US" sz="2800" dirty="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 </a:t>
            </a:r>
            <a:r>
              <a:rPr lang="en-US" sz="2800" dirty="0" err="1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Nojoumian</a:t>
            </a:r>
            <a:r>
              <a:rPr lang="en-US" sz="2800" dirty="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, Max Welling, R. A. Pilgrim, </a:t>
            </a:r>
            <a:endParaRPr lang="en-US" sz="2800" dirty="0" smtClean="0">
              <a:solidFill>
                <a:schemeClr val="tx1"/>
              </a:solidFill>
              <a:ea typeface="Gulim" pitchFamily="34" charset="-127"/>
              <a:cs typeface="Times New Roman" pitchFamily="18" charset="0"/>
            </a:endParaRPr>
          </a:p>
          <a:p>
            <a:r>
              <a:rPr lang="en-US" sz="2800" dirty="0" smtClean="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Paul </a:t>
            </a:r>
            <a:r>
              <a:rPr lang="en-US" sz="2800" dirty="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Kennedy, Mariam </a:t>
            </a:r>
            <a:r>
              <a:rPr lang="en-US" sz="2800" dirty="0" err="1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Beydoun</a:t>
            </a:r>
            <a:r>
              <a:rPr lang="en-US" sz="2800" dirty="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, </a:t>
            </a:r>
            <a:r>
              <a:rPr lang="en-US" sz="2800" dirty="0" err="1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Arick</a:t>
            </a:r>
            <a:r>
              <a:rPr lang="en-US" sz="2800" dirty="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 Little, </a:t>
            </a:r>
            <a:endParaRPr lang="en-US" sz="2800" dirty="0" smtClean="0">
              <a:solidFill>
                <a:schemeClr val="tx1"/>
              </a:solidFill>
              <a:ea typeface="Gulim" pitchFamily="34" charset="-127"/>
              <a:cs typeface="Times New Roman" pitchFamily="18" charset="0"/>
            </a:endParaRPr>
          </a:p>
          <a:p>
            <a:r>
              <a:rPr lang="en-US" sz="2800" dirty="0" smtClean="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Husni </a:t>
            </a:r>
            <a:r>
              <a:rPr lang="en-US" sz="2800" dirty="0">
                <a:solidFill>
                  <a:schemeClr val="tx1"/>
                </a:solidFill>
                <a:ea typeface="Gulim" pitchFamily="34" charset="-127"/>
                <a:cs typeface="Times New Roman" pitchFamily="18" charset="0"/>
              </a:rPr>
              <a:t>Al-Muhtaseb</a:t>
            </a:r>
          </a:p>
          <a:p>
            <a:endParaRPr lang="en-US" sz="2800" dirty="0">
              <a:solidFill>
                <a:schemeClr val="tx1"/>
              </a:solidFill>
              <a:ea typeface="Gulim" pitchFamily="34" charset="-127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79598-0F41-4B07-8F67-2EDCC10AE481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66385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3701" y="115098"/>
            <a:ext cx="8229600" cy="860779"/>
          </a:xfrm>
        </p:spPr>
        <p:txBody>
          <a:bodyPr>
            <a:normAutofit/>
          </a:bodyPr>
          <a:lstStyle/>
          <a:p>
            <a:r>
              <a:rPr lang="en-US" dirty="0" smtClean="0"/>
              <a:t>Pigeonhole Principle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066799" y="975877"/>
                <a:ext cx="9696451" cy="5668029"/>
              </a:xfrm>
            </p:spPr>
            <p:txBody>
              <a:bodyPr>
                <a:normAutofit fontScale="77500" lnSpcReduction="20000"/>
              </a:bodyPr>
              <a:lstStyle/>
              <a:p>
                <a:pPr marL="0" indent="0">
                  <a:buNone/>
                </a:pPr>
                <a:r>
                  <a:rPr lang="en-US" sz="4500" b="1" dirty="0" smtClean="0"/>
                  <a:t>Example</a:t>
                </a:r>
                <a:r>
                  <a:rPr lang="en-US" sz="4500" dirty="0"/>
                  <a:t>: </a:t>
                </a:r>
                <a:r>
                  <a:rPr lang="en-US" sz="4500" dirty="0" smtClean="0"/>
                  <a:t>how </a:t>
                </a:r>
                <a:r>
                  <a:rPr lang="en-US" sz="4500" dirty="0"/>
                  <a:t>many cards must be selected from a standard deck of </a:t>
                </a:r>
                <a:r>
                  <a:rPr lang="en-US" sz="4500" dirty="0">
                    <a:ea typeface="Cambria Math" pitchFamily="18" charset="0"/>
                  </a:rPr>
                  <a:t>52</a:t>
                </a:r>
                <a:r>
                  <a:rPr lang="en-US" sz="4500" dirty="0"/>
                  <a:t> cards to guarantee that </a:t>
                </a:r>
                <a:r>
                  <a:rPr lang="en-US" sz="4500" dirty="0">
                    <a:solidFill>
                      <a:schemeClr val="tx1"/>
                    </a:solidFill>
                  </a:rPr>
                  <a:t>at least </a:t>
                </a:r>
                <a:r>
                  <a:rPr lang="en-US" sz="4500" dirty="0">
                    <a:solidFill>
                      <a:schemeClr val="tx1"/>
                    </a:solidFill>
                    <a:cs typeface="Cambria Math"/>
                  </a:rPr>
                  <a:t>3</a:t>
                </a:r>
                <a:r>
                  <a:rPr lang="en-US" sz="4500" dirty="0">
                    <a:solidFill>
                      <a:schemeClr val="tx1"/>
                    </a:solidFill>
                  </a:rPr>
                  <a:t> cards of the same suit </a:t>
                </a:r>
                <a:r>
                  <a:rPr lang="en-US" sz="4500" dirty="0"/>
                  <a:t>are chosen? </a:t>
                </a:r>
                <a:endParaRPr lang="en-US" sz="4500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en-US" sz="1400" dirty="0"/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sz="3200" b="1" dirty="0" smtClean="0">
                    <a:solidFill>
                      <a:schemeClr val="tx1"/>
                    </a:solidFill>
                  </a:rPr>
                  <a:t>Solution</a:t>
                </a:r>
                <a:r>
                  <a:rPr lang="en-US" sz="3200" dirty="0" smtClean="0">
                    <a:solidFill>
                      <a:schemeClr val="tx1"/>
                    </a:solidFill>
                  </a:rPr>
                  <a:t>: </a:t>
                </a:r>
                <a:endParaRPr lang="en-US" sz="3200" dirty="0">
                  <a:solidFill>
                    <a:schemeClr val="tx1"/>
                  </a:solidFill>
                </a:endParaRPr>
              </a:p>
              <a:p>
                <a:pPr marL="0" indent="0">
                  <a:lnSpc>
                    <a:spcPct val="110000"/>
                  </a:lnSpc>
                  <a:buNone/>
                </a:pPr>
                <a:r>
                  <a:rPr lang="en-US" sz="4500" dirty="0" smtClean="0">
                    <a:solidFill>
                      <a:schemeClr val="tx1"/>
                    </a:solidFill>
                  </a:rPr>
                  <a:t>We assume four boxes; one for each suit. </a:t>
                </a:r>
                <a:r>
                  <a:rPr lang="en-US" sz="4500" dirty="0" smtClean="0"/>
                  <a:t>Using the generalized pigeonhole principle, at least one box contains at least </a:t>
                </a:r>
                <a14:m>
                  <m:oMath xmlns:m="http://schemas.openxmlformats.org/officeDocument/2006/math">
                    <m:d>
                      <m:dPr>
                        <m:begChr m:val="⌈"/>
                        <m:endChr m:val="⌉"/>
                        <m:ctrlPr>
                          <a:rPr lang="en-US" sz="4800" i="1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4800" i="1">
                                <a:solidFill>
                                  <a:srgbClr val="66FF33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4800" b="0" i="1" smtClean="0">
                                <a:solidFill>
                                  <a:srgbClr val="66FF33"/>
                                </a:solidFill>
                                <a:latin typeface="Cambria Math" panose="02040503050406030204" pitchFamily="18" charset="0"/>
                              </a:rPr>
                              <m:t>𝑁</m:t>
                            </m:r>
                          </m:num>
                          <m:den>
                            <m:r>
                              <a:rPr lang="en-US" sz="4800" b="0" i="1" smtClean="0">
                                <a:solidFill>
                                  <a:srgbClr val="66FF33"/>
                                </a:solidFill>
                                <a:latin typeface="Cambria Math" panose="02040503050406030204" pitchFamily="18" charset="0"/>
                              </a:rPr>
                              <m:t>4</m:t>
                            </m:r>
                          </m:den>
                        </m:f>
                      </m:e>
                    </m:d>
                  </m:oMath>
                </a14:m>
                <a:r>
                  <a:rPr lang="en-US" sz="4500" dirty="0" smtClean="0"/>
                  <a:t> cards. </a:t>
                </a:r>
              </a:p>
              <a:p>
                <a:pPr marL="0" indent="0">
                  <a:lnSpc>
                    <a:spcPct val="110000"/>
                  </a:lnSpc>
                  <a:buNone/>
                </a:pPr>
                <a:r>
                  <a:rPr lang="en-US" sz="4500" dirty="0" smtClean="0"/>
                  <a:t>At least three cards of one suit are selected </a:t>
                </a:r>
                <a:br>
                  <a:rPr lang="en-US" sz="4500" dirty="0" smtClean="0"/>
                </a:br>
                <a:r>
                  <a:rPr lang="en-US" sz="4500" dirty="0" smtClean="0"/>
                  <a:t>if </a:t>
                </a:r>
                <a14:m>
                  <m:oMath xmlns:m="http://schemas.openxmlformats.org/officeDocument/2006/math">
                    <m:d>
                      <m:dPr>
                        <m:begChr m:val="⌈"/>
                        <m:endChr m:val="⌉"/>
                        <m:ctrlPr>
                          <a:rPr lang="en-US" sz="4400" i="1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4400" i="1">
                                <a:solidFill>
                                  <a:srgbClr val="66FF33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4400" b="0" i="1" smtClean="0">
                                <a:solidFill>
                                  <a:srgbClr val="66FF33"/>
                                </a:solidFill>
                                <a:latin typeface="Cambria Math" panose="02040503050406030204" pitchFamily="18" charset="0"/>
                              </a:rPr>
                              <m:t>𝑁</m:t>
                            </m:r>
                          </m:num>
                          <m:den>
                            <m:r>
                              <a:rPr lang="en-US" sz="4400" i="1">
                                <a:solidFill>
                                  <a:srgbClr val="66FF33"/>
                                </a:solidFill>
                                <a:latin typeface="Cambria Math" panose="02040503050406030204" pitchFamily="18" charset="0"/>
                              </a:rPr>
                              <m:t>4</m:t>
                            </m:r>
                          </m:den>
                        </m:f>
                      </m:e>
                    </m:d>
                    <m:r>
                      <a:rPr lang="en-US" sz="4400" b="0" i="1" smtClean="0">
                        <a:solidFill>
                          <a:srgbClr val="66FF33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r>
                      <a:rPr lang="en-US" sz="4400" b="0" i="1" smtClean="0">
                        <a:solidFill>
                          <a:srgbClr val="66FF33"/>
                        </a:solidFill>
                        <a:latin typeface="Cambria Math" panose="02040503050406030204" pitchFamily="18" charset="0"/>
                      </a:rPr>
                      <m:t>3</m:t>
                    </m:r>
                  </m:oMath>
                </a14:m>
                <a:r>
                  <a:rPr lang="en-US" sz="4500" dirty="0" smtClean="0"/>
                  <a:t>. The smallest integer </a:t>
                </a:r>
                <a:r>
                  <a:rPr lang="en-US" sz="4500" i="1" dirty="0" smtClean="0">
                    <a:solidFill>
                      <a:srgbClr val="66FF33"/>
                    </a:solidFill>
                  </a:rPr>
                  <a:t>N</a:t>
                </a:r>
                <a:r>
                  <a:rPr lang="en-US" sz="4500" dirty="0" smtClean="0"/>
                  <a:t> such that </a:t>
                </a:r>
                <a:br>
                  <a:rPr lang="en-US" sz="4500" dirty="0" smtClean="0"/>
                </a:br>
                <a:r>
                  <a:rPr lang="en-US" sz="4500" dirty="0" smtClean="0"/>
                  <a:t>		</a:t>
                </a:r>
                <a14:m>
                  <m:oMath xmlns:m="http://schemas.openxmlformats.org/officeDocument/2006/math">
                    <m:d>
                      <m:dPr>
                        <m:begChr m:val="⌈"/>
                        <m:endChr m:val="⌉"/>
                        <m:ctrlPr>
                          <a:rPr lang="en-US" sz="4800" i="1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4800" i="1">
                                <a:solidFill>
                                  <a:srgbClr val="66FF33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4800" b="0" i="1" smtClean="0">
                                <a:solidFill>
                                  <a:srgbClr val="66FF33"/>
                                </a:solidFill>
                                <a:latin typeface="Cambria Math" panose="02040503050406030204" pitchFamily="18" charset="0"/>
                              </a:rPr>
                              <m:t>𝑁</m:t>
                            </m:r>
                          </m:num>
                          <m:den>
                            <m:r>
                              <a:rPr lang="en-US" sz="4800" i="1">
                                <a:solidFill>
                                  <a:srgbClr val="66FF33"/>
                                </a:solidFill>
                                <a:latin typeface="Cambria Math" panose="02040503050406030204" pitchFamily="18" charset="0"/>
                              </a:rPr>
                              <m:t>4</m:t>
                            </m:r>
                          </m:den>
                        </m:f>
                      </m:e>
                    </m:d>
                    <m:r>
                      <a:rPr lang="en-US" sz="4800" i="1">
                        <a:solidFill>
                          <a:srgbClr val="66FF33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r>
                      <a:rPr lang="en-US" sz="4800" i="1">
                        <a:solidFill>
                          <a:srgbClr val="66FF33"/>
                        </a:solidFill>
                        <a:latin typeface="Cambria Math" panose="02040503050406030204" pitchFamily="18" charset="0"/>
                      </a:rPr>
                      <m:t>3</m:t>
                    </m:r>
                  </m:oMath>
                </a14:m>
                <a:r>
                  <a:rPr lang="en-US" sz="4500" dirty="0" smtClean="0">
                    <a:ea typeface="Cambria Math" pitchFamily="18" charset="0"/>
                  </a:rPr>
                  <a:t> is </a:t>
                </a:r>
                <a:r>
                  <a:rPr lang="en-US" sz="4500" i="1" dirty="0" smtClean="0">
                    <a:solidFill>
                      <a:srgbClr val="66FF33"/>
                    </a:solidFill>
                    <a:ea typeface="Cambria Math" pitchFamily="18" charset="0"/>
                  </a:rPr>
                  <a:t>N</a:t>
                </a:r>
                <a:r>
                  <a:rPr lang="en-US" sz="4500" dirty="0" smtClean="0">
                    <a:solidFill>
                      <a:srgbClr val="66FF33"/>
                    </a:solidFill>
                    <a:ea typeface="Cambria Math" pitchFamily="18" charset="0"/>
                  </a:rPr>
                  <a:t> = 2 </a:t>
                </a:r>
                <a:r>
                  <a:rPr lang="en-US" sz="4500" dirty="0" smtClean="0">
                    <a:solidFill>
                      <a:srgbClr val="66FF33"/>
                    </a:solidFill>
                    <a:ea typeface="Cambria Math"/>
                  </a:rPr>
                  <a:t>× </a:t>
                </a:r>
                <a:r>
                  <a:rPr lang="en-US" sz="4500" dirty="0" smtClean="0">
                    <a:solidFill>
                      <a:srgbClr val="66FF33"/>
                    </a:solidFill>
                    <a:ea typeface="Cambria Math" pitchFamily="18" charset="0"/>
                  </a:rPr>
                  <a:t>4 + 1 = 9.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66799" y="975877"/>
                <a:ext cx="9696451" cy="5668029"/>
              </a:xfrm>
              <a:blipFill>
                <a:blip r:embed="rId3"/>
                <a:stretch>
                  <a:fillRect l="-1823" t="-4301" r="-1131" b="-9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3250" y="975877"/>
            <a:ext cx="1181100" cy="1430057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10</a:t>
            </a:fld>
            <a:endParaRPr lang="en-US" altLang="en-US"/>
          </a:p>
        </p:txBody>
      </p:sp>
      <p:sp>
        <p:nvSpPr>
          <p:cNvPr id="7" name="Rectangle 6"/>
          <p:cNvSpPr/>
          <p:nvPr/>
        </p:nvSpPr>
        <p:spPr>
          <a:xfrm>
            <a:off x="2667000" y="2219980"/>
            <a:ext cx="7620000" cy="52322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altLang="en-US" sz="2800" b="1" dirty="0" smtClean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</a:rPr>
              <a:t>4 Suits: </a:t>
            </a:r>
            <a:r>
              <a:rPr lang="en-US" altLang="en-US" sz="2800" dirty="0">
                <a:solidFill>
                  <a:schemeClr val="bg1"/>
                </a:solidFill>
                <a:latin typeface="Cambria" panose="02040503050406030204" pitchFamily="18" charset="0"/>
              </a:rPr>
              <a:t>clubs </a:t>
            </a:r>
            <a:r>
              <a:rPr lang="en-US" sz="2800" dirty="0">
                <a:latin typeface="Cambria" panose="02040503050406030204" pitchFamily="18" charset="0"/>
              </a:rPr>
              <a:t>♣</a:t>
            </a:r>
            <a:r>
              <a:rPr lang="en-US" altLang="en-US" sz="2800" dirty="0">
                <a:latin typeface="Cambria" panose="02040503050406030204" pitchFamily="18" charset="0"/>
              </a:rPr>
              <a:t>, </a:t>
            </a:r>
            <a:r>
              <a:rPr lang="en-US" altLang="en-US" sz="2800" dirty="0" smtClean="0">
                <a:solidFill>
                  <a:srgbClr val="FF0000"/>
                </a:solidFill>
                <a:latin typeface="Cambria" panose="02040503050406030204" pitchFamily="18" charset="0"/>
              </a:rPr>
              <a:t>Diamonds </a:t>
            </a:r>
            <a:r>
              <a:rPr lang="en-US" sz="2800" dirty="0" smtClean="0">
                <a:solidFill>
                  <a:srgbClr val="FF0000"/>
                </a:solidFill>
                <a:latin typeface="Cambria" panose="02040503050406030204" pitchFamily="18" charset="0"/>
              </a:rPr>
              <a:t>♦</a:t>
            </a:r>
            <a:r>
              <a:rPr lang="en-US" altLang="en-US" sz="2800" dirty="0" smtClean="0">
                <a:latin typeface="Cambria" panose="02040503050406030204" pitchFamily="18" charset="0"/>
              </a:rPr>
              <a:t>, </a:t>
            </a:r>
            <a:r>
              <a:rPr lang="en-US" altLang="en-US" sz="2800" dirty="0" smtClean="0">
                <a:solidFill>
                  <a:schemeClr val="bg1"/>
                </a:solidFill>
                <a:latin typeface="Cambria" panose="02040503050406030204" pitchFamily="18" charset="0"/>
              </a:rPr>
              <a:t>spades </a:t>
            </a:r>
            <a:r>
              <a:rPr lang="en-US" sz="2800" dirty="0">
                <a:latin typeface="Cambria" panose="02040503050406030204" pitchFamily="18" charset="0"/>
              </a:rPr>
              <a:t>♠</a:t>
            </a:r>
            <a:r>
              <a:rPr lang="en-US" altLang="en-US" sz="2800" dirty="0">
                <a:latin typeface="Cambria" panose="02040503050406030204" pitchFamily="18" charset="0"/>
              </a:rPr>
              <a:t>, </a:t>
            </a:r>
            <a:r>
              <a:rPr lang="en-US" altLang="en-US" sz="2800" dirty="0" smtClean="0">
                <a:solidFill>
                  <a:srgbClr val="FF0000"/>
                </a:solidFill>
                <a:latin typeface="Cambria" panose="02040503050406030204" pitchFamily="18" charset="0"/>
              </a:rPr>
              <a:t>hearts </a:t>
            </a:r>
            <a:r>
              <a:rPr lang="en-US" sz="2800" dirty="0">
                <a:solidFill>
                  <a:srgbClr val="FF0000"/>
                </a:solidFill>
                <a:latin typeface="Cambria" panose="02040503050406030204" pitchFamily="18" charset="0"/>
              </a:rPr>
              <a:t>♥</a:t>
            </a:r>
          </a:p>
        </p:txBody>
      </p:sp>
      <p:sp>
        <p:nvSpPr>
          <p:cNvPr id="8" name="Rectangle 7"/>
          <p:cNvSpPr/>
          <p:nvPr/>
        </p:nvSpPr>
        <p:spPr>
          <a:xfrm>
            <a:off x="7620000" y="3906378"/>
            <a:ext cx="4191000" cy="52322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altLang="en-US" sz="2800" b="1" dirty="0" smtClean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</a:rPr>
              <a:t>52: </a:t>
            </a:r>
            <a:r>
              <a:rPr lang="en-US" altLang="en-US" sz="2800" dirty="0">
                <a:solidFill>
                  <a:schemeClr val="bg1"/>
                </a:solidFill>
                <a:latin typeface="Cambria" panose="02040503050406030204" pitchFamily="18" charset="0"/>
              </a:rPr>
              <a:t>13 </a:t>
            </a:r>
            <a:r>
              <a:rPr lang="en-US" sz="2800" dirty="0">
                <a:latin typeface="Cambria" panose="02040503050406030204" pitchFamily="18" charset="0"/>
              </a:rPr>
              <a:t>♣</a:t>
            </a:r>
            <a:r>
              <a:rPr lang="en-US" altLang="en-US" sz="2800" dirty="0">
                <a:latin typeface="Cambria" panose="02040503050406030204" pitchFamily="18" charset="0"/>
              </a:rPr>
              <a:t>, </a:t>
            </a:r>
            <a:r>
              <a:rPr lang="en-US" altLang="en-US" sz="2800" dirty="0" smtClean="0">
                <a:solidFill>
                  <a:srgbClr val="FF0000"/>
                </a:solidFill>
                <a:latin typeface="Cambria" panose="02040503050406030204" pitchFamily="18" charset="0"/>
              </a:rPr>
              <a:t>13 </a:t>
            </a:r>
            <a:r>
              <a:rPr lang="en-US" sz="2800" dirty="0">
                <a:solidFill>
                  <a:srgbClr val="FF0000"/>
                </a:solidFill>
                <a:latin typeface="Cambria" panose="02040503050406030204" pitchFamily="18" charset="0"/>
              </a:rPr>
              <a:t>♦</a:t>
            </a:r>
            <a:r>
              <a:rPr lang="en-US" altLang="en-US" sz="2800" dirty="0" smtClean="0">
                <a:latin typeface="Cambria" panose="02040503050406030204" pitchFamily="18" charset="0"/>
              </a:rPr>
              <a:t>, </a:t>
            </a:r>
            <a:r>
              <a:rPr lang="en-US" altLang="en-US" sz="2800" dirty="0" smtClean="0">
                <a:solidFill>
                  <a:schemeClr val="bg1"/>
                </a:solidFill>
                <a:latin typeface="Cambria" panose="02040503050406030204" pitchFamily="18" charset="0"/>
              </a:rPr>
              <a:t>13 </a:t>
            </a:r>
            <a:r>
              <a:rPr lang="en-US" sz="2800" dirty="0">
                <a:latin typeface="Cambria" panose="02040503050406030204" pitchFamily="18" charset="0"/>
              </a:rPr>
              <a:t>♠</a:t>
            </a:r>
            <a:r>
              <a:rPr lang="en-US" altLang="en-US" sz="2800" dirty="0" smtClean="0">
                <a:latin typeface="Cambria" panose="02040503050406030204" pitchFamily="18" charset="0"/>
              </a:rPr>
              <a:t>, </a:t>
            </a:r>
            <a:r>
              <a:rPr lang="en-US" altLang="en-US" sz="2800" dirty="0" smtClean="0">
                <a:solidFill>
                  <a:srgbClr val="FF0000"/>
                </a:solidFill>
                <a:latin typeface="Cambria" panose="02040503050406030204" pitchFamily="18" charset="0"/>
              </a:rPr>
              <a:t>13 </a:t>
            </a:r>
            <a:r>
              <a:rPr lang="en-US" sz="2800" dirty="0">
                <a:solidFill>
                  <a:srgbClr val="FF0000"/>
                </a:solidFill>
                <a:latin typeface="Cambria" panose="02040503050406030204" pitchFamily="18" charset="0"/>
              </a:rPr>
              <a:t>♥</a:t>
            </a:r>
          </a:p>
        </p:txBody>
      </p:sp>
    </p:spTree>
    <p:extLst>
      <p:ext uri="{BB962C8B-B14F-4D97-AF65-F5344CB8AC3E}">
        <p14:creationId xmlns:p14="http://schemas.microsoft.com/office/powerpoint/2010/main" val="2352771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3701" y="115098"/>
            <a:ext cx="8229600" cy="860779"/>
          </a:xfrm>
        </p:spPr>
        <p:txBody>
          <a:bodyPr>
            <a:normAutofit/>
          </a:bodyPr>
          <a:lstStyle/>
          <a:p>
            <a:r>
              <a:rPr lang="en-US" dirty="0" smtClean="0"/>
              <a:t>Pigeonhole Principle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799" y="975877"/>
            <a:ext cx="9663405" cy="5668029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sz="4500" b="1" dirty="0"/>
              <a:t>Example</a:t>
            </a:r>
            <a:r>
              <a:rPr lang="en-US" sz="4500" dirty="0"/>
              <a:t>: </a:t>
            </a:r>
            <a:r>
              <a:rPr lang="en-US" sz="4500" dirty="0" smtClean="0"/>
              <a:t>how </a:t>
            </a:r>
            <a:r>
              <a:rPr lang="en-US" sz="4500" dirty="0"/>
              <a:t>many cards must be selected from a standard deck of </a:t>
            </a:r>
            <a:r>
              <a:rPr lang="en-US" sz="4500" dirty="0">
                <a:latin typeface="Cambria Math" pitchFamily="18" charset="0"/>
                <a:ea typeface="Cambria Math" pitchFamily="18" charset="0"/>
              </a:rPr>
              <a:t>52</a:t>
            </a:r>
            <a:r>
              <a:rPr lang="en-US" sz="4500" dirty="0"/>
              <a:t> cards to guarantee that </a:t>
            </a:r>
            <a:r>
              <a:rPr lang="en-US" sz="4500" dirty="0" smtClean="0">
                <a:solidFill>
                  <a:schemeClr val="tx1"/>
                </a:solidFill>
              </a:rPr>
              <a:t>at </a:t>
            </a:r>
            <a:r>
              <a:rPr lang="en-US" sz="4500" dirty="0">
                <a:solidFill>
                  <a:schemeClr val="tx1"/>
                </a:solidFill>
              </a:rPr>
              <a:t>least </a:t>
            </a:r>
            <a:r>
              <a:rPr lang="en-US" sz="4500" dirty="0">
                <a:solidFill>
                  <a:schemeClr val="tx1"/>
                </a:solidFill>
                <a:latin typeface="Cambria Math"/>
                <a:cs typeface="Cambria Math"/>
              </a:rPr>
              <a:t>3</a:t>
            </a:r>
            <a:r>
              <a:rPr lang="en-US" sz="4500" dirty="0">
                <a:solidFill>
                  <a:schemeClr val="tx1"/>
                </a:solidFill>
              </a:rPr>
              <a:t> </a:t>
            </a:r>
            <a:r>
              <a:rPr lang="en-US" sz="4500" dirty="0" smtClean="0">
                <a:solidFill>
                  <a:schemeClr val="tx1"/>
                </a:solidFill>
              </a:rPr>
              <a:t>hearts </a:t>
            </a:r>
            <a:r>
              <a:rPr lang="en-US" sz="4500" dirty="0"/>
              <a:t>are chosen</a:t>
            </a:r>
            <a:r>
              <a:rPr lang="en-US" sz="4500" dirty="0" smtClean="0"/>
              <a:t>?</a:t>
            </a:r>
            <a:r>
              <a:rPr lang="en-US" sz="4500" dirty="0" smtClean="0">
                <a:solidFill>
                  <a:schemeClr val="tx1"/>
                </a:solidFill>
              </a:rPr>
              <a:t> Note: Each suit has 13 cards.</a:t>
            </a:r>
            <a:endParaRPr lang="en-US" sz="45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1400" dirty="0"/>
          </a:p>
          <a:p>
            <a:pPr marL="0" indent="0">
              <a:spcBef>
                <a:spcPts val="0"/>
              </a:spcBef>
              <a:buNone/>
            </a:pPr>
            <a:r>
              <a:rPr lang="en-US" sz="5100" b="1" dirty="0" smtClean="0">
                <a:solidFill>
                  <a:schemeClr val="tx1"/>
                </a:solidFill>
              </a:rPr>
              <a:t>Solution</a:t>
            </a:r>
            <a:r>
              <a:rPr lang="en-US" sz="3200" dirty="0" smtClean="0">
                <a:solidFill>
                  <a:schemeClr val="tx1"/>
                </a:solidFill>
              </a:rPr>
              <a:t>: </a:t>
            </a:r>
            <a:endParaRPr lang="en-US" sz="3200" dirty="0">
              <a:solidFill>
                <a:schemeClr val="tx1"/>
              </a:solidFill>
            </a:endParaRPr>
          </a:p>
          <a:p>
            <a:pPr marL="0" indent="0">
              <a:lnSpc>
                <a:spcPct val="110000"/>
              </a:lnSpc>
              <a:buNone/>
            </a:pPr>
            <a:endParaRPr lang="en-US" sz="450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en-US" sz="45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</a:rPr>
              <a:t>A deck contains 13 hearts and 39 cards which are not hearts. 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sz="45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</a:rPr>
              <a:t>The </a:t>
            </a:r>
            <a:r>
              <a:rPr lang="en-US" sz="4500" dirty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</a:rPr>
              <a:t>worst case, we may selects all the </a:t>
            </a:r>
            <a:r>
              <a:rPr lang="en-US" sz="45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</a:rPr>
              <a:t>clubs, diamonds</a:t>
            </a:r>
            <a:r>
              <a:rPr lang="en-US" sz="4500" dirty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</a:rPr>
              <a:t>, and spades (39 cards) before any hearts</a:t>
            </a:r>
            <a:r>
              <a:rPr lang="en-US" sz="45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</a:rPr>
              <a:t>. 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sz="4500" dirty="0" smtClean="0">
                <a:latin typeface="Cambria Math" pitchFamily="18" charset="0"/>
                <a:ea typeface="Cambria Math" pitchFamily="18" charset="0"/>
              </a:rPr>
              <a:t>So, if we select 41 cards, we may have 39 cards which are not hearts along with 2 hearts. 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sz="45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</a:rPr>
              <a:t>So</a:t>
            </a:r>
            <a:r>
              <a:rPr lang="en-US" sz="4500" dirty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</a:rPr>
              <a:t>, to guarantee that at least </a:t>
            </a:r>
            <a:r>
              <a:rPr lang="en-US" sz="45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</a:rPr>
              <a:t>3 </a:t>
            </a:r>
            <a:r>
              <a:rPr lang="en-US" sz="4500" dirty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</a:rPr>
              <a:t>hearts are </a:t>
            </a:r>
            <a:r>
              <a:rPr lang="en-US" sz="45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</a:rPr>
              <a:t>selected, 39+3=42 </a:t>
            </a:r>
            <a:r>
              <a:rPr lang="en-US" sz="4500" dirty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</a:rPr>
              <a:t>cards should be selected.</a:t>
            </a:r>
            <a:r>
              <a:rPr lang="en-US" sz="4500" dirty="0">
                <a:latin typeface="Cambria Math" pitchFamily="18" charset="0"/>
                <a:ea typeface="Cambria Math" pitchFamily="18" charset="0"/>
              </a:rPr>
              <a:t>(</a:t>
            </a:r>
            <a:r>
              <a:rPr lang="en-US" sz="4500" dirty="0" smtClean="0">
                <a:latin typeface="Cambria Math" pitchFamily="18" charset="0"/>
                <a:ea typeface="Cambria Math" pitchFamily="18" charset="0"/>
              </a:rPr>
              <a:t>generalized pigeonhole principle is not used here).</a:t>
            </a:r>
            <a:endParaRPr lang="en-US" sz="45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3250" y="975877"/>
            <a:ext cx="1181100" cy="1430057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11</a:t>
            </a:fld>
            <a:endParaRPr lang="en-US" altLang="en-US"/>
          </a:p>
        </p:txBody>
      </p:sp>
      <p:sp>
        <p:nvSpPr>
          <p:cNvPr id="7" name="Rectangle 6"/>
          <p:cNvSpPr/>
          <p:nvPr/>
        </p:nvSpPr>
        <p:spPr>
          <a:xfrm>
            <a:off x="2971800" y="2017693"/>
            <a:ext cx="7620000" cy="95410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altLang="en-US" sz="2800" b="1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</a:rPr>
              <a:t>4 Suits: </a:t>
            </a:r>
            <a:r>
              <a:rPr lang="en-US" altLang="en-US" sz="2800" dirty="0">
                <a:solidFill>
                  <a:schemeClr val="bg1"/>
                </a:solidFill>
                <a:latin typeface="Cambria" panose="02040503050406030204" pitchFamily="18" charset="0"/>
              </a:rPr>
              <a:t>clubs </a:t>
            </a:r>
            <a:r>
              <a:rPr lang="en-US" sz="2800" dirty="0">
                <a:latin typeface="Cambria" panose="02040503050406030204" pitchFamily="18" charset="0"/>
              </a:rPr>
              <a:t>♣</a:t>
            </a:r>
            <a:r>
              <a:rPr lang="en-US" altLang="en-US" sz="2800" dirty="0">
                <a:latin typeface="Cambria" panose="02040503050406030204" pitchFamily="18" charset="0"/>
              </a:rPr>
              <a:t>, </a:t>
            </a:r>
            <a:r>
              <a:rPr lang="en-US" altLang="en-US" sz="2800" dirty="0">
                <a:solidFill>
                  <a:srgbClr val="FF0000"/>
                </a:solidFill>
                <a:latin typeface="Cambria" panose="02040503050406030204" pitchFamily="18" charset="0"/>
              </a:rPr>
              <a:t>Diamonds </a:t>
            </a:r>
            <a:r>
              <a:rPr lang="en-US" sz="2800" dirty="0">
                <a:solidFill>
                  <a:srgbClr val="FF0000"/>
                </a:solidFill>
                <a:latin typeface="Cambria" panose="02040503050406030204" pitchFamily="18" charset="0"/>
              </a:rPr>
              <a:t>♦</a:t>
            </a:r>
            <a:r>
              <a:rPr lang="en-US" altLang="en-US" sz="2800" dirty="0">
                <a:latin typeface="Cambria" panose="02040503050406030204" pitchFamily="18" charset="0"/>
              </a:rPr>
              <a:t>, </a:t>
            </a:r>
            <a:r>
              <a:rPr lang="en-US" altLang="en-US" sz="2800" dirty="0">
                <a:solidFill>
                  <a:schemeClr val="bg1"/>
                </a:solidFill>
                <a:latin typeface="Cambria" panose="02040503050406030204" pitchFamily="18" charset="0"/>
              </a:rPr>
              <a:t>spades </a:t>
            </a:r>
            <a:r>
              <a:rPr lang="en-US" sz="2800" dirty="0">
                <a:latin typeface="Cambria" panose="02040503050406030204" pitchFamily="18" charset="0"/>
              </a:rPr>
              <a:t>♠</a:t>
            </a:r>
            <a:r>
              <a:rPr lang="en-US" altLang="en-US" sz="2800" dirty="0">
                <a:latin typeface="Cambria" panose="02040503050406030204" pitchFamily="18" charset="0"/>
              </a:rPr>
              <a:t>, </a:t>
            </a:r>
            <a:r>
              <a:rPr lang="en-US" altLang="en-US" sz="2800" dirty="0">
                <a:solidFill>
                  <a:srgbClr val="FF0000"/>
                </a:solidFill>
                <a:latin typeface="Cambria" panose="02040503050406030204" pitchFamily="18" charset="0"/>
              </a:rPr>
              <a:t>hearts </a:t>
            </a:r>
            <a:r>
              <a:rPr lang="en-US" sz="2800" dirty="0" smtClean="0">
                <a:solidFill>
                  <a:srgbClr val="FF0000"/>
                </a:solidFill>
                <a:latin typeface="Cambria" panose="02040503050406030204" pitchFamily="18" charset="0"/>
              </a:rPr>
              <a:t>♥</a:t>
            </a:r>
          </a:p>
          <a:p>
            <a:r>
              <a:rPr lang="en-US" altLang="en-US" sz="2800" b="1" dirty="0" smtClean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</a:rPr>
              <a:t>52</a:t>
            </a:r>
            <a:r>
              <a:rPr lang="en-US" altLang="en-US" sz="2800" b="1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</a:rPr>
              <a:t>: </a:t>
            </a:r>
            <a:r>
              <a:rPr lang="en-US" altLang="en-US" sz="2800" dirty="0">
                <a:solidFill>
                  <a:schemeClr val="bg1"/>
                </a:solidFill>
                <a:latin typeface="Cambria" panose="02040503050406030204" pitchFamily="18" charset="0"/>
              </a:rPr>
              <a:t>13 </a:t>
            </a:r>
            <a:r>
              <a:rPr lang="en-US" sz="2800" dirty="0">
                <a:latin typeface="Cambria" panose="02040503050406030204" pitchFamily="18" charset="0"/>
              </a:rPr>
              <a:t>♣</a:t>
            </a:r>
            <a:r>
              <a:rPr lang="en-US" altLang="en-US" sz="2800" dirty="0">
                <a:latin typeface="Cambria" panose="02040503050406030204" pitchFamily="18" charset="0"/>
              </a:rPr>
              <a:t>, </a:t>
            </a:r>
            <a:r>
              <a:rPr lang="en-US" altLang="en-US" sz="2800" dirty="0">
                <a:solidFill>
                  <a:srgbClr val="FF0000"/>
                </a:solidFill>
                <a:latin typeface="Cambria" panose="02040503050406030204" pitchFamily="18" charset="0"/>
              </a:rPr>
              <a:t>13 </a:t>
            </a:r>
            <a:r>
              <a:rPr lang="en-US" sz="2800" dirty="0">
                <a:solidFill>
                  <a:srgbClr val="FF0000"/>
                </a:solidFill>
                <a:latin typeface="Cambria" panose="02040503050406030204" pitchFamily="18" charset="0"/>
              </a:rPr>
              <a:t>♦</a:t>
            </a:r>
            <a:r>
              <a:rPr lang="en-US" altLang="en-US" sz="2800" dirty="0">
                <a:latin typeface="Cambria" panose="02040503050406030204" pitchFamily="18" charset="0"/>
              </a:rPr>
              <a:t>, </a:t>
            </a:r>
            <a:r>
              <a:rPr lang="en-US" altLang="en-US" sz="2800" dirty="0">
                <a:solidFill>
                  <a:schemeClr val="bg1"/>
                </a:solidFill>
                <a:latin typeface="Cambria" panose="02040503050406030204" pitchFamily="18" charset="0"/>
              </a:rPr>
              <a:t>13 </a:t>
            </a:r>
            <a:r>
              <a:rPr lang="en-US" sz="2800" dirty="0">
                <a:latin typeface="Cambria" panose="02040503050406030204" pitchFamily="18" charset="0"/>
              </a:rPr>
              <a:t>♠</a:t>
            </a:r>
            <a:r>
              <a:rPr lang="en-US" altLang="en-US" sz="2800" dirty="0">
                <a:latin typeface="Cambria" panose="02040503050406030204" pitchFamily="18" charset="0"/>
              </a:rPr>
              <a:t>, </a:t>
            </a:r>
            <a:r>
              <a:rPr lang="en-US" altLang="en-US" sz="2800" dirty="0">
                <a:solidFill>
                  <a:srgbClr val="FF0000"/>
                </a:solidFill>
                <a:latin typeface="Cambria" panose="02040503050406030204" pitchFamily="18" charset="0"/>
              </a:rPr>
              <a:t>13 </a:t>
            </a:r>
            <a:r>
              <a:rPr lang="en-US" sz="2800" dirty="0" smtClean="0">
                <a:solidFill>
                  <a:srgbClr val="FF0000"/>
                </a:solidFill>
                <a:latin typeface="Cambria" panose="02040503050406030204" pitchFamily="18" charset="0"/>
              </a:rPr>
              <a:t>♥</a:t>
            </a:r>
            <a:endParaRPr lang="en-US" sz="2800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7539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106631"/>
            <a:ext cx="8229600" cy="1143000"/>
          </a:xfrm>
        </p:spPr>
        <p:txBody>
          <a:bodyPr/>
          <a:lstStyle/>
          <a:p>
            <a:r>
              <a:rPr lang="en-US" dirty="0" smtClean="0"/>
              <a:t>Pigeonhole Principle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1207886"/>
            <a:ext cx="6210127" cy="4888114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2</a:t>
            </a:fld>
            <a:endParaRPr lang="en-US" altLang="en-US"/>
          </a:p>
        </p:txBody>
      </p:sp>
      <p:sp>
        <p:nvSpPr>
          <p:cNvPr id="5" name="Oval 4"/>
          <p:cNvSpPr/>
          <p:nvPr/>
        </p:nvSpPr>
        <p:spPr>
          <a:xfrm>
            <a:off x="5067300" y="925714"/>
            <a:ext cx="1485900" cy="1512686"/>
          </a:xfrm>
          <a:prstGeom prst="ellipse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 Box 77"/>
          <p:cNvSpPr txBox="1">
            <a:spLocks noChangeArrowheads="1"/>
          </p:cNvSpPr>
          <p:nvPr/>
        </p:nvSpPr>
        <p:spPr bwMode="auto">
          <a:xfrm>
            <a:off x="244944" y="1207886"/>
            <a:ext cx="2324100" cy="954107"/>
          </a:xfrm>
          <a:prstGeom prst="rect">
            <a:avLst/>
          </a:prstGeom>
          <a:ln/>
          <a:extLst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How many Pigeonholes?</a:t>
            </a:r>
            <a:endParaRPr lang="en-US" altLang="en-US" sz="2800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8" name="Text Box 77"/>
          <p:cNvSpPr txBox="1">
            <a:spLocks noChangeArrowheads="1"/>
          </p:cNvSpPr>
          <p:nvPr/>
        </p:nvSpPr>
        <p:spPr bwMode="auto">
          <a:xfrm>
            <a:off x="244944" y="2309141"/>
            <a:ext cx="2324100" cy="523220"/>
          </a:xfrm>
          <a:prstGeom prst="rect">
            <a:avLst/>
          </a:prstGeom>
          <a:ln/>
          <a:extLst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25</a:t>
            </a:r>
            <a:endParaRPr lang="en-US" altLang="en-US" sz="2800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9" name="Text Box 77"/>
          <p:cNvSpPr txBox="1">
            <a:spLocks noChangeArrowheads="1"/>
          </p:cNvSpPr>
          <p:nvPr/>
        </p:nvSpPr>
        <p:spPr bwMode="auto">
          <a:xfrm>
            <a:off x="244944" y="3429000"/>
            <a:ext cx="2324100" cy="954107"/>
          </a:xfrm>
          <a:prstGeom prst="rect">
            <a:avLst/>
          </a:prstGeom>
          <a:ln/>
          <a:extLst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How many Pigeons?</a:t>
            </a:r>
            <a:endParaRPr lang="en-US" altLang="en-US" sz="2800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10" name="Text Box 77"/>
          <p:cNvSpPr txBox="1">
            <a:spLocks noChangeArrowheads="1"/>
          </p:cNvSpPr>
          <p:nvPr/>
        </p:nvSpPr>
        <p:spPr bwMode="auto">
          <a:xfrm>
            <a:off x="244944" y="4530255"/>
            <a:ext cx="2324100" cy="523220"/>
          </a:xfrm>
          <a:prstGeom prst="rect">
            <a:avLst/>
          </a:prstGeom>
          <a:ln/>
          <a:extLst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26</a:t>
            </a:r>
            <a:endParaRPr lang="en-US" altLang="en-US" sz="2800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6070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9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>
          <a:xfrm>
            <a:off x="685800" y="177284"/>
            <a:ext cx="10515600" cy="841883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Example</a:t>
            </a:r>
          </a:p>
        </p:txBody>
      </p:sp>
      <p:pic>
        <p:nvPicPr>
          <p:cNvPr id="33796" name="Picture 3" descr="05_2_01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79400" y="914400"/>
            <a:ext cx="345440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7" name="TextBox 5"/>
          <p:cNvSpPr txBox="1">
            <a:spLocks noChangeArrowheads="1"/>
          </p:cNvSpPr>
          <p:nvPr/>
        </p:nvSpPr>
        <p:spPr bwMode="auto">
          <a:xfrm>
            <a:off x="3992562" y="5855754"/>
            <a:ext cx="492474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sz="2800" dirty="0">
                <a:latin typeface="Cambria" panose="02040503050406030204" pitchFamily="18" charset="0"/>
              </a:rPr>
              <a:t>13 pigeons and 12 pigeonholes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>
                <a:solidFill>
                  <a:schemeClr val="tx1"/>
                </a:solidFill>
              </a:rPr>
              <a:pPr/>
              <a:t>3</a:t>
            </a:fld>
            <a:endParaRPr lang="en-US" altLang="en-US">
              <a:solidFill>
                <a:schemeClr val="tx1"/>
              </a:solidFill>
            </a:endParaRPr>
          </a:p>
        </p:txBody>
      </p:sp>
      <p:pic>
        <p:nvPicPr>
          <p:cNvPr id="6" name="Picture 3" descr="05_2_01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886200" y="914400"/>
            <a:ext cx="388620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 descr="05_2_01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932057" y="888240"/>
            <a:ext cx="345440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26778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>
          <a:xfrm>
            <a:off x="685800" y="177284"/>
            <a:ext cx="10515600" cy="841883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Example</a:t>
            </a:r>
          </a:p>
        </p:txBody>
      </p:sp>
      <p:pic>
        <p:nvPicPr>
          <p:cNvPr id="33796" name="Picture 3" descr="05_2_01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79400" y="914400"/>
            <a:ext cx="1092200" cy="1566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7" name="TextBox 5"/>
          <p:cNvSpPr txBox="1">
            <a:spLocks noChangeArrowheads="1"/>
          </p:cNvSpPr>
          <p:nvPr/>
        </p:nvSpPr>
        <p:spPr bwMode="auto">
          <a:xfrm>
            <a:off x="3992562" y="5855754"/>
            <a:ext cx="492474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sz="2800" dirty="0">
                <a:latin typeface="Cambria" panose="02040503050406030204" pitchFamily="18" charset="0"/>
              </a:rPr>
              <a:t>13 pigeons and 12 pigeonholes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>
                <a:solidFill>
                  <a:schemeClr val="tx1"/>
                </a:solidFill>
              </a:rPr>
              <a:pPr/>
              <a:t>4</a:t>
            </a:fld>
            <a:endParaRPr lang="en-US" altLang="en-US">
              <a:solidFill>
                <a:schemeClr val="tx1"/>
              </a:solidFill>
            </a:endParaRPr>
          </a:p>
        </p:txBody>
      </p:sp>
      <p:pic>
        <p:nvPicPr>
          <p:cNvPr id="6" name="Picture 3" descr="05_2_01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79401" y="2469536"/>
            <a:ext cx="1100970" cy="140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 descr="05_2_01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79400" y="3872734"/>
            <a:ext cx="1093999" cy="1568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2562" y="423760"/>
            <a:ext cx="4905741" cy="5431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192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0160" y="0"/>
            <a:ext cx="8229600" cy="1143000"/>
          </a:xfrm>
        </p:spPr>
        <p:txBody>
          <a:bodyPr/>
          <a:lstStyle/>
          <a:p>
            <a:r>
              <a:rPr lang="en-US" dirty="0" smtClean="0"/>
              <a:t>Pigeonhole Principle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0160" y="1143000"/>
            <a:ext cx="9838440" cy="5392920"/>
          </a:xfrm>
        </p:spPr>
        <p:txBody>
          <a:bodyPr>
            <a:noAutofit/>
          </a:bodyPr>
          <a:lstStyle/>
          <a:p>
            <a:r>
              <a:rPr lang="en-US" sz="3200" dirty="0"/>
              <a:t>If a flock of </a:t>
            </a:r>
            <a:r>
              <a:rPr lang="en-US" sz="3200" dirty="0">
                <a:ea typeface="Cambria Math" pitchFamily="18" charset="0"/>
              </a:rPr>
              <a:t>20</a:t>
            </a:r>
            <a:r>
              <a:rPr lang="en-US" sz="3200" dirty="0"/>
              <a:t> pigeons roosts in a set of </a:t>
            </a:r>
            <a:r>
              <a:rPr lang="en-US" sz="3200" dirty="0">
                <a:ea typeface="Cambria Math" pitchFamily="18" charset="0"/>
              </a:rPr>
              <a:t>19 </a:t>
            </a:r>
            <a:r>
              <a:rPr lang="en-US" sz="3200" dirty="0"/>
              <a:t>pigeonholes, one of the pigeonholes must have more than </a:t>
            </a:r>
            <a:r>
              <a:rPr lang="en-US" sz="3200" dirty="0">
                <a:ea typeface="Cambria Math" pitchFamily="18" charset="0"/>
              </a:rPr>
              <a:t>1</a:t>
            </a:r>
            <a:r>
              <a:rPr lang="en-US" sz="3200" dirty="0"/>
              <a:t> pigeon.</a:t>
            </a:r>
          </a:p>
          <a:p>
            <a:endParaRPr lang="en-US" sz="3200" dirty="0"/>
          </a:p>
          <a:p>
            <a:endParaRPr lang="en-US" sz="3200" dirty="0"/>
          </a:p>
          <a:p>
            <a:endParaRPr lang="en-US" sz="3200" dirty="0"/>
          </a:p>
          <a:p>
            <a:endParaRPr lang="en-US" sz="3200" dirty="0"/>
          </a:p>
          <a:p>
            <a:pPr marL="0" indent="0">
              <a:buNone/>
            </a:pPr>
            <a:r>
              <a:rPr lang="en-US" sz="3200" b="1" dirty="0" smtClean="0"/>
              <a:t>Pigeonhole </a:t>
            </a:r>
            <a:r>
              <a:rPr lang="en-US" sz="3200" b="1" dirty="0"/>
              <a:t>Principle</a:t>
            </a:r>
            <a:r>
              <a:rPr lang="en-US" sz="3200" dirty="0"/>
              <a:t>: </a:t>
            </a:r>
            <a:r>
              <a:rPr lang="en-US" sz="3200" dirty="0">
                <a:solidFill>
                  <a:schemeClr val="tx1"/>
                </a:solidFill>
              </a:rPr>
              <a:t>if </a:t>
            </a:r>
            <a:r>
              <a:rPr lang="en-US" sz="3200" i="1" dirty="0"/>
              <a:t>k</a:t>
            </a:r>
            <a:r>
              <a:rPr lang="en-US" sz="3200" dirty="0">
                <a:solidFill>
                  <a:schemeClr val="tx1"/>
                </a:solidFill>
              </a:rPr>
              <a:t> is a positive integer and </a:t>
            </a:r>
            <a:r>
              <a:rPr lang="en-US" sz="3200" dirty="0" smtClean="0">
                <a:solidFill>
                  <a:schemeClr val="tx1"/>
                </a:solidFill>
              </a:rPr>
              <a:t/>
            </a:r>
            <a:br>
              <a:rPr lang="en-US" sz="3200" dirty="0" smtClean="0">
                <a:solidFill>
                  <a:schemeClr val="tx1"/>
                </a:solidFill>
              </a:rPr>
            </a:br>
            <a:r>
              <a:rPr lang="en-US" sz="3200" i="1" dirty="0" smtClean="0"/>
              <a:t>k</a:t>
            </a:r>
            <a:r>
              <a:rPr lang="en-US" sz="3200" dirty="0" smtClean="0"/>
              <a:t> </a:t>
            </a:r>
            <a:r>
              <a:rPr lang="en-US" sz="3200" dirty="0"/>
              <a:t>+ </a:t>
            </a:r>
            <a:r>
              <a:rPr lang="en-US" sz="3200" dirty="0">
                <a:ea typeface="Cambria Math" pitchFamily="18" charset="0"/>
              </a:rPr>
              <a:t>1</a:t>
            </a:r>
            <a:r>
              <a:rPr lang="en-US" sz="3200" dirty="0"/>
              <a:t> </a:t>
            </a:r>
            <a:r>
              <a:rPr lang="en-US" sz="3200" dirty="0">
                <a:solidFill>
                  <a:schemeClr val="tx1"/>
                </a:solidFill>
              </a:rPr>
              <a:t>objects are placed into </a:t>
            </a:r>
            <a:r>
              <a:rPr lang="en-US" sz="3200" i="1" dirty="0"/>
              <a:t>k</a:t>
            </a:r>
            <a:r>
              <a:rPr lang="en-US" sz="3200" i="1" dirty="0">
                <a:solidFill>
                  <a:schemeClr val="tx1"/>
                </a:solidFill>
              </a:rPr>
              <a:t> </a:t>
            </a:r>
            <a:r>
              <a:rPr lang="en-US" sz="3200" dirty="0">
                <a:solidFill>
                  <a:schemeClr val="tx1"/>
                </a:solidFill>
              </a:rPr>
              <a:t>boxes, then at least one box contains </a:t>
            </a:r>
            <a:r>
              <a:rPr lang="en-US" sz="3200" dirty="0"/>
              <a:t>two/more</a:t>
            </a:r>
            <a:r>
              <a:rPr lang="en-US" sz="3200" dirty="0">
                <a:solidFill>
                  <a:schemeClr val="tx1"/>
                </a:solidFill>
              </a:rPr>
              <a:t> objects. </a:t>
            </a:r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5</a:t>
            </a:fld>
            <a:endParaRPr lang="en-US" alt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236366"/>
            <a:ext cx="4238095" cy="2628571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7719747" y="1805777"/>
            <a:ext cx="1143000" cy="1196177"/>
          </a:xfrm>
          <a:prstGeom prst="ellipse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462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1" y="274638"/>
            <a:ext cx="8229600" cy="592138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FFFF00"/>
                </a:solidFill>
                <a:latin typeface="Cambria" panose="02040503050406030204" pitchFamily="18" charset="0"/>
              </a:rPr>
              <a:t>Pigeonhole Principle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436" name="Text Box 4"/>
              <p:cNvSpPr txBox="1">
                <a:spLocks noChangeArrowheads="1"/>
              </p:cNvSpPr>
              <p:nvPr/>
            </p:nvSpPr>
            <p:spPr bwMode="auto">
              <a:xfrm>
                <a:off x="762000" y="942976"/>
                <a:ext cx="10896600" cy="418114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en-US" sz="2800" b="1" u="sng" dirty="0" smtClean="0">
                    <a:solidFill>
                      <a:srgbClr val="66FF33"/>
                    </a:solidFill>
                    <a:latin typeface="Cambria" panose="02040503050406030204" pitchFamily="18" charset="0"/>
                  </a:rPr>
                  <a:t>pigeonhole principle:</a:t>
                </a:r>
              </a:p>
              <a:p>
                <a:r>
                  <a:rPr lang="en-US" sz="2800" dirty="0">
                    <a:latin typeface="Cambria" panose="02040503050406030204" pitchFamily="18" charset="0"/>
                  </a:rPr>
                  <a:t>If we have </a:t>
                </a:r>
                <a:r>
                  <a:rPr lang="en-US" sz="2800" i="1" dirty="0" smtClean="0">
                    <a:solidFill>
                      <a:srgbClr val="FFFF00"/>
                    </a:solidFill>
                    <a:latin typeface="Cambria" panose="02040503050406030204" pitchFamily="18" charset="0"/>
                  </a:rPr>
                  <a:t>N </a:t>
                </a:r>
                <a:r>
                  <a:rPr lang="en-US" sz="2800" dirty="0" smtClean="0">
                    <a:solidFill>
                      <a:srgbClr val="FFFF00"/>
                    </a:solidFill>
                    <a:latin typeface="Cambria" panose="02040503050406030204" pitchFamily="18" charset="0"/>
                  </a:rPr>
                  <a:t>&gt;</a:t>
                </a:r>
                <a:r>
                  <a:rPr lang="en-US" sz="2800" i="1" dirty="0" smtClean="0">
                    <a:solidFill>
                      <a:srgbClr val="FFFF00"/>
                    </a:solidFill>
                    <a:latin typeface="Cambria" panose="02040503050406030204" pitchFamily="18" charset="0"/>
                  </a:rPr>
                  <a:t> k </a:t>
                </a:r>
                <a:r>
                  <a:rPr lang="en-US" sz="2800" dirty="0">
                    <a:latin typeface="Cambria" panose="02040503050406030204" pitchFamily="18" charset="0"/>
                  </a:rPr>
                  <a:t>balls and we divide them among </a:t>
                </a:r>
                <a:r>
                  <a:rPr lang="en-US" sz="2800" i="1" dirty="0">
                    <a:solidFill>
                      <a:srgbClr val="FFFF00"/>
                    </a:solidFill>
                    <a:latin typeface="Cambria" panose="02040503050406030204" pitchFamily="18" charset="0"/>
                  </a:rPr>
                  <a:t>k</a:t>
                </a:r>
                <a:r>
                  <a:rPr lang="en-US" sz="2800" i="1" dirty="0">
                    <a:latin typeface="Cambria" panose="02040503050406030204" pitchFamily="18" charset="0"/>
                  </a:rPr>
                  <a:t> </a:t>
                </a:r>
                <a:r>
                  <a:rPr lang="en-US" sz="2800" dirty="0">
                    <a:latin typeface="Cambria" panose="02040503050406030204" pitchFamily="18" charset="0"/>
                  </a:rPr>
                  <a:t>boxes, then at least one box </a:t>
                </a:r>
                <a:r>
                  <a:rPr lang="en-US" sz="2800" dirty="0" smtClean="0">
                    <a:latin typeface="Cambria" panose="02040503050406030204" pitchFamily="18" charset="0"/>
                  </a:rPr>
                  <a:t>contains at least </a:t>
                </a:r>
                <a:r>
                  <a:rPr lang="en-US" sz="2800" dirty="0">
                    <a:solidFill>
                      <a:srgbClr val="FFFF00"/>
                    </a:solidFill>
                    <a:latin typeface="Cambria" panose="02040503050406030204" pitchFamily="18" charset="0"/>
                  </a:rPr>
                  <a:t>2</a:t>
                </a:r>
                <a:r>
                  <a:rPr lang="en-US" sz="2800" dirty="0">
                    <a:latin typeface="Cambria" panose="02040503050406030204" pitchFamily="18" charset="0"/>
                  </a:rPr>
                  <a:t> balls.</a:t>
                </a:r>
              </a:p>
              <a:p>
                <a:endParaRPr lang="en-US" sz="2800" i="1" dirty="0">
                  <a:latin typeface="Cambria" panose="02040503050406030204" pitchFamily="18" charset="0"/>
                </a:endParaRPr>
              </a:p>
              <a:p>
                <a:r>
                  <a:rPr lang="en-US" sz="2800" b="1" u="sng" dirty="0">
                    <a:solidFill>
                      <a:srgbClr val="66FF33"/>
                    </a:solidFill>
                    <a:latin typeface="Cambria" panose="02040503050406030204" pitchFamily="18" charset="0"/>
                  </a:rPr>
                  <a:t>generalized pigeonhole principle:</a:t>
                </a:r>
              </a:p>
              <a:p>
                <a:r>
                  <a:rPr lang="en-US" sz="2800" dirty="0" smtClean="0">
                    <a:latin typeface="Cambria" panose="02040503050406030204" pitchFamily="18" charset="0"/>
                  </a:rPr>
                  <a:t>If we have </a:t>
                </a:r>
                <a:r>
                  <a:rPr lang="en-US" sz="2800" i="1" dirty="0" smtClean="0">
                    <a:solidFill>
                      <a:srgbClr val="FFFF00"/>
                    </a:solidFill>
                    <a:latin typeface="Cambria" panose="02040503050406030204" pitchFamily="18" charset="0"/>
                  </a:rPr>
                  <a:t>N </a:t>
                </a:r>
                <a:r>
                  <a:rPr lang="en-US" sz="2800" dirty="0" smtClean="0">
                    <a:solidFill>
                      <a:srgbClr val="FFFF00"/>
                    </a:solidFill>
                    <a:latin typeface="Cambria" panose="02040503050406030204" pitchFamily="18" charset="0"/>
                  </a:rPr>
                  <a:t>&gt;</a:t>
                </a:r>
                <a:r>
                  <a:rPr lang="en-US" sz="2800" i="1" dirty="0" smtClean="0">
                    <a:solidFill>
                      <a:srgbClr val="FFFF00"/>
                    </a:solidFill>
                    <a:latin typeface="Cambria" panose="02040503050406030204" pitchFamily="18" charset="0"/>
                  </a:rPr>
                  <a:t> k </a:t>
                </a:r>
                <a:r>
                  <a:rPr lang="en-US" sz="2800" dirty="0" smtClean="0">
                    <a:latin typeface="Cambria" panose="02040503050406030204" pitchFamily="18" charset="0"/>
                  </a:rPr>
                  <a:t>balls and we divide them among </a:t>
                </a:r>
                <a:r>
                  <a:rPr lang="en-US" sz="2800" i="1" dirty="0" smtClean="0">
                    <a:solidFill>
                      <a:srgbClr val="FFFF00"/>
                    </a:solidFill>
                    <a:latin typeface="Cambria" panose="02040503050406030204" pitchFamily="18" charset="0"/>
                  </a:rPr>
                  <a:t>k</a:t>
                </a:r>
                <a:r>
                  <a:rPr lang="en-US" sz="2800" i="1" dirty="0" smtClean="0">
                    <a:latin typeface="Cambria" panose="02040503050406030204" pitchFamily="18" charset="0"/>
                  </a:rPr>
                  <a:t> </a:t>
                </a:r>
                <a:r>
                  <a:rPr lang="en-US" sz="2800" dirty="0" smtClean="0">
                    <a:latin typeface="Cambria" panose="02040503050406030204" pitchFamily="18" charset="0"/>
                  </a:rPr>
                  <a:t>boxes, then at least one box contains at least </a:t>
                </a:r>
                <a14:m>
                  <m:oMath xmlns:m="http://schemas.openxmlformats.org/officeDocument/2006/math">
                    <m:d>
                      <m:dPr>
                        <m:begChr m:val="⌈"/>
                        <m:endChr m:val="⌉"/>
                        <m:ctrlPr>
                          <a:rPr lang="en-US" sz="280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800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800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𝑁</m:t>
                            </m:r>
                          </m:num>
                          <m:den>
                            <m:r>
                              <a:rPr lang="en-US" sz="2800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den>
                        </m:f>
                      </m:e>
                    </m:d>
                  </m:oMath>
                </a14:m>
                <a:r>
                  <a:rPr lang="en-US" sz="2800" i="1" dirty="0" smtClean="0">
                    <a:latin typeface="Cambria" panose="02040503050406030204" pitchFamily="18" charset="0"/>
                  </a:rPr>
                  <a:t> </a:t>
                </a:r>
                <a:r>
                  <a:rPr lang="en-US" sz="2800" dirty="0" smtClean="0">
                    <a:latin typeface="Cambria" panose="02040503050406030204" pitchFamily="18" charset="0"/>
                  </a:rPr>
                  <a:t>balls</a:t>
                </a:r>
                <a:r>
                  <a:rPr lang="en-US" sz="2800" i="1" dirty="0" smtClean="0">
                    <a:latin typeface="Cambria" panose="02040503050406030204" pitchFamily="18" charset="0"/>
                  </a:rPr>
                  <a:t>. </a:t>
                </a:r>
                <a:r>
                  <a:rPr lang="en-US" sz="2800" dirty="0">
                    <a:latin typeface="Cambria" panose="02040503050406030204" pitchFamily="18" charset="0"/>
                  </a:rPr>
                  <a:t>Where </a:t>
                </a:r>
                <a14:m>
                  <m:oMath xmlns:m="http://schemas.openxmlformats.org/officeDocument/2006/math">
                    <m:d>
                      <m:dPr>
                        <m:begChr m:val="⌈"/>
                        <m:endChr m:val="⌉"/>
                        <m:ctrlPr>
                          <a:rPr lang="en-US" sz="280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800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800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𝑁</m:t>
                            </m:r>
                          </m:num>
                          <m:den>
                            <m:r>
                              <a:rPr lang="en-US" sz="2800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den>
                        </m:f>
                      </m:e>
                    </m:d>
                  </m:oMath>
                </a14:m>
                <a:r>
                  <a:rPr lang="en-US" sz="2800" dirty="0">
                    <a:latin typeface="Cambria" panose="02040503050406030204" pitchFamily="18" charset="0"/>
                  </a:rPr>
                  <a:t> is the </a:t>
                </a:r>
                <a:r>
                  <a:rPr lang="en-US" sz="2800" dirty="0">
                    <a:solidFill>
                      <a:srgbClr val="FFFF00"/>
                    </a:solidFill>
                    <a:latin typeface="Cambria" panose="02040503050406030204" pitchFamily="18" charset="0"/>
                  </a:rPr>
                  <a:t>ceiling</a:t>
                </a:r>
                <a:r>
                  <a:rPr lang="en-US" sz="2800" dirty="0">
                    <a:latin typeface="Cambria" panose="02040503050406030204" pitchFamily="18" charset="0"/>
                  </a:rPr>
                  <a:t> value of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num>
                      <m:den>
                        <m:r>
                          <a:rPr lang="en-US" sz="28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den>
                    </m:f>
                  </m:oMath>
                </a14:m>
                <a:endParaRPr lang="en-US" sz="2800" i="1" dirty="0">
                  <a:latin typeface="Cambria" panose="02040503050406030204" pitchFamily="18" charset="0"/>
                </a:endParaRPr>
              </a:p>
              <a:p>
                <a:endParaRPr lang="en-US" sz="2800" i="1" dirty="0" smtClean="0">
                  <a:latin typeface="Cambria" panose="02040503050406030204" pitchFamily="18" charset="0"/>
                </a:endParaRPr>
              </a:p>
              <a:p>
                <a:endParaRPr lang="en-US" sz="2800" i="1" dirty="0"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18436" name="Text 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62000" y="942976"/>
                <a:ext cx="10896600" cy="4181145"/>
              </a:xfrm>
              <a:prstGeom prst="rect">
                <a:avLst/>
              </a:prstGeom>
              <a:blipFill>
                <a:blip r:embed="rId2"/>
                <a:stretch>
                  <a:fillRect l="-1119" t="-1603" r="-11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438" name="AutoShape 6"/>
          <p:cNvSpPr>
            <a:spLocks noChangeArrowheads="1"/>
          </p:cNvSpPr>
          <p:nvPr/>
        </p:nvSpPr>
        <p:spPr bwMode="auto">
          <a:xfrm>
            <a:off x="5715000" y="5562600"/>
            <a:ext cx="914400" cy="609600"/>
          </a:xfrm>
          <a:prstGeom prst="flowChartMagneticDisk">
            <a:avLst/>
          </a:prstGeom>
          <a:solidFill>
            <a:srgbClr val="FE100A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39" name="AutoShape 7"/>
          <p:cNvSpPr>
            <a:spLocks noChangeArrowheads="1"/>
          </p:cNvSpPr>
          <p:nvPr/>
        </p:nvSpPr>
        <p:spPr bwMode="auto">
          <a:xfrm>
            <a:off x="9372600" y="5562600"/>
            <a:ext cx="914400" cy="609600"/>
          </a:xfrm>
          <a:prstGeom prst="flowChartMagneticDisk">
            <a:avLst/>
          </a:prstGeom>
          <a:solidFill>
            <a:srgbClr val="FE100A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40" name="AutoShape 8"/>
          <p:cNvSpPr>
            <a:spLocks noChangeArrowheads="1"/>
          </p:cNvSpPr>
          <p:nvPr/>
        </p:nvSpPr>
        <p:spPr bwMode="auto">
          <a:xfrm>
            <a:off x="6934200" y="5562600"/>
            <a:ext cx="914400" cy="609600"/>
          </a:xfrm>
          <a:prstGeom prst="flowChartMagneticDisk">
            <a:avLst/>
          </a:prstGeom>
          <a:solidFill>
            <a:srgbClr val="FE100A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41" name="AutoShape 9"/>
          <p:cNvSpPr>
            <a:spLocks noChangeArrowheads="1"/>
          </p:cNvSpPr>
          <p:nvPr/>
        </p:nvSpPr>
        <p:spPr bwMode="auto">
          <a:xfrm>
            <a:off x="8153400" y="5562600"/>
            <a:ext cx="914400" cy="609600"/>
          </a:xfrm>
          <a:prstGeom prst="flowChartMagneticDisk">
            <a:avLst/>
          </a:prstGeom>
          <a:solidFill>
            <a:srgbClr val="FE100A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42" name="AutoShape 10"/>
          <p:cNvSpPr>
            <a:spLocks noChangeArrowheads="1"/>
          </p:cNvSpPr>
          <p:nvPr/>
        </p:nvSpPr>
        <p:spPr bwMode="auto">
          <a:xfrm>
            <a:off x="4419600" y="5562600"/>
            <a:ext cx="914400" cy="609600"/>
          </a:xfrm>
          <a:prstGeom prst="flowChartMagneticDisk">
            <a:avLst/>
          </a:prstGeom>
          <a:solidFill>
            <a:srgbClr val="FE100A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8443" name="Picture 11" descr="j035252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1" y="5105400"/>
            <a:ext cx="379413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44" name="Picture 12" descr="j035252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1" y="5410200"/>
            <a:ext cx="379413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45" name="Picture 13" descr="j035252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1" y="5410200"/>
            <a:ext cx="379413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46" name="Picture 14" descr="j035252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1" y="5410200"/>
            <a:ext cx="379413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47" name="Picture 15" descr="j035252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1" y="5410200"/>
            <a:ext cx="379413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48" name="Picture 16" descr="j035252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7401" y="5410200"/>
            <a:ext cx="379413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49" name="Picture 17" descr="j035252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1" y="4343400"/>
            <a:ext cx="379413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50" name="Picture 18" descr="j035252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7401" y="5105400"/>
            <a:ext cx="379413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51" name="Picture 19" descr="j035252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1" y="5105400"/>
            <a:ext cx="379413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52" name="Picture 20" descr="j035252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1" y="5105400"/>
            <a:ext cx="379413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53" name="Picture 21" descr="j035252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1" y="5105400"/>
            <a:ext cx="379413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454" name="Text Box 22"/>
              <p:cNvSpPr txBox="1">
                <a:spLocks noChangeArrowheads="1"/>
              </p:cNvSpPr>
              <p:nvPr/>
            </p:nvSpPr>
            <p:spPr bwMode="auto">
              <a:xfrm>
                <a:off x="1066800" y="4203019"/>
                <a:ext cx="3521074" cy="134139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en-US" sz="2800" i="1" dirty="0" smtClean="0">
                    <a:solidFill>
                      <a:srgbClr val="FFFF00"/>
                    </a:solidFill>
                    <a:latin typeface="Cambria" panose="02040503050406030204" pitchFamily="18" charset="0"/>
                  </a:rPr>
                  <a:t>k </a:t>
                </a:r>
                <a:r>
                  <a:rPr lang="en-US" sz="2800" dirty="0" smtClean="0">
                    <a:solidFill>
                      <a:srgbClr val="FFFF00"/>
                    </a:solidFill>
                    <a:latin typeface="Cambria" panose="02040503050406030204" pitchFamily="18" charset="0"/>
                  </a:rPr>
                  <a:t>= 5, </a:t>
                </a:r>
                <a:r>
                  <a:rPr lang="en-US" sz="2800" i="1" dirty="0" smtClean="0">
                    <a:solidFill>
                      <a:srgbClr val="FFFF00"/>
                    </a:solidFill>
                    <a:latin typeface="Cambria" panose="02040503050406030204" pitchFamily="18" charset="0"/>
                  </a:rPr>
                  <a:t>N </a:t>
                </a:r>
                <a:r>
                  <a:rPr lang="en-US" sz="2800" dirty="0" smtClean="0">
                    <a:solidFill>
                      <a:srgbClr val="FFFF00"/>
                    </a:solidFill>
                    <a:latin typeface="Cambria" panose="02040503050406030204" pitchFamily="18" charset="0"/>
                  </a:rPr>
                  <a:t>= 11</a:t>
                </a:r>
                <a:endParaRPr lang="en-US" sz="2800" dirty="0">
                  <a:solidFill>
                    <a:srgbClr val="FFFF00"/>
                  </a:solidFill>
                  <a:latin typeface="Cambria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⌈"/>
                          <m:endChr m:val="⌉"/>
                          <m:ctrlPr>
                            <a:rPr lang="en-US" sz="28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800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num>
                            <m:den>
                              <m:r>
                                <a:rPr lang="en-US" sz="2800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den>
                          </m:f>
                        </m:e>
                      </m:d>
                      <m:r>
                        <a:rPr lang="en-US" sz="2800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3</m:t>
                      </m:r>
                    </m:oMath>
                  </m:oMathPara>
                </a14:m>
                <a:endParaRPr lang="en-US" sz="2800" dirty="0"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18454" name="Text 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66800" y="4203019"/>
                <a:ext cx="3521074" cy="1341393"/>
              </a:xfrm>
              <a:prstGeom prst="rect">
                <a:avLst/>
              </a:prstGeom>
              <a:blipFill>
                <a:blip r:embed="rId4"/>
                <a:stretch>
                  <a:fillRect l="-3460" t="-4525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CD20-C8F3-40BD-8F93-95AEED967F38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39069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50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25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50"/>
                            </p:stCondLst>
                            <p:childTnLst>
                              <p:par>
                                <p:cTn id="43" presetID="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250"/>
                            </p:stCondLst>
                            <p:childTnLst>
                              <p:par>
                                <p:cTn id="49" presetID="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8" grpId="0" animBg="1"/>
      <p:bldP spid="18439" grpId="0" animBg="1"/>
      <p:bldP spid="18440" grpId="0" animBg="1"/>
      <p:bldP spid="18441" grpId="0" animBg="1"/>
      <p:bldP spid="18442" grpId="0" animBg="1"/>
      <p:bldP spid="1845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74638"/>
            <a:ext cx="8229600" cy="592138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FFFF00"/>
                </a:solidFill>
                <a:latin typeface="Cambria" panose="02040503050406030204" pitchFamily="18" charset="0"/>
              </a:rPr>
              <a:t>Pigeonhole Principle</a:t>
            </a:r>
          </a:p>
        </p:txBody>
      </p:sp>
      <p:sp>
        <p:nvSpPr>
          <p:cNvPr id="18438" name="AutoShape 6"/>
          <p:cNvSpPr>
            <a:spLocks noChangeArrowheads="1"/>
          </p:cNvSpPr>
          <p:nvPr/>
        </p:nvSpPr>
        <p:spPr bwMode="auto">
          <a:xfrm>
            <a:off x="5610665" y="2260057"/>
            <a:ext cx="914400" cy="609600"/>
          </a:xfrm>
          <a:prstGeom prst="flowChartMagneticDisk">
            <a:avLst/>
          </a:prstGeom>
          <a:solidFill>
            <a:srgbClr val="FE100A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39" name="AutoShape 7"/>
          <p:cNvSpPr>
            <a:spLocks noChangeArrowheads="1"/>
          </p:cNvSpPr>
          <p:nvPr/>
        </p:nvSpPr>
        <p:spPr bwMode="auto">
          <a:xfrm>
            <a:off x="9268265" y="2260057"/>
            <a:ext cx="914400" cy="609600"/>
          </a:xfrm>
          <a:prstGeom prst="flowChartMagneticDisk">
            <a:avLst/>
          </a:prstGeom>
          <a:solidFill>
            <a:srgbClr val="FE100A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40" name="AutoShape 8"/>
          <p:cNvSpPr>
            <a:spLocks noChangeArrowheads="1"/>
          </p:cNvSpPr>
          <p:nvPr/>
        </p:nvSpPr>
        <p:spPr bwMode="auto">
          <a:xfrm>
            <a:off x="6829865" y="2260057"/>
            <a:ext cx="914400" cy="609600"/>
          </a:xfrm>
          <a:prstGeom prst="flowChartMagneticDisk">
            <a:avLst/>
          </a:prstGeom>
          <a:solidFill>
            <a:srgbClr val="FE100A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41" name="AutoShape 9"/>
          <p:cNvSpPr>
            <a:spLocks noChangeArrowheads="1"/>
          </p:cNvSpPr>
          <p:nvPr/>
        </p:nvSpPr>
        <p:spPr bwMode="auto">
          <a:xfrm>
            <a:off x="8049065" y="2260057"/>
            <a:ext cx="914400" cy="609600"/>
          </a:xfrm>
          <a:prstGeom prst="flowChartMagneticDisk">
            <a:avLst/>
          </a:prstGeom>
          <a:solidFill>
            <a:srgbClr val="FE100A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42" name="AutoShape 10"/>
          <p:cNvSpPr>
            <a:spLocks noChangeArrowheads="1"/>
          </p:cNvSpPr>
          <p:nvPr/>
        </p:nvSpPr>
        <p:spPr bwMode="auto">
          <a:xfrm>
            <a:off x="4315265" y="2260057"/>
            <a:ext cx="914400" cy="609600"/>
          </a:xfrm>
          <a:prstGeom prst="flowChartMagneticDisk">
            <a:avLst/>
          </a:prstGeom>
          <a:solidFill>
            <a:srgbClr val="FE100A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8443" name="Picture 11" descr="j035252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0066" y="1802857"/>
            <a:ext cx="379413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44" name="Picture 12" descr="j035252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4823" y="1532213"/>
            <a:ext cx="379413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45" name="Picture 13" descr="j035252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410" y="1812083"/>
            <a:ext cx="379413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46" name="Picture 14" descr="j035252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0066" y="2107657"/>
            <a:ext cx="379413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47" name="Picture 15" descr="j035252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561" y="2036146"/>
            <a:ext cx="379413" cy="382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48" name="Picture 16" descr="j035252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5265" y="1472483"/>
            <a:ext cx="379413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49" name="Picture 17" descr="j035252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2770" y="1279037"/>
            <a:ext cx="379413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50" name="Picture 18" descr="j035252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5265" y="1167683"/>
            <a:ext cx="379413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51" name="Picture 19" descr="j035252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4823" y="1227413"/>
            <a:ext cx="379413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52" name="Picture 20" descr="j035252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3564" y="2015631"/>
            <a:ext cx="379413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53" name="Picture 21" descr="j035252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8353" y="1675509"/>
            <a:ext cx="379413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454" name="Text Box 22"/>
              <p:cNvSpPr txBox="1">
                <a:spLocks noChangeArrowheads="1"/>
              </p:cNvSpPr>
              <p:nvPr/>
            </p:nvSpPr>
            <p:spPr bwMode="auto">
              <a:xfrm>
                <a:off x="1002155" y="1200999"/>
                <a:ext cx="3521074" cy="15200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en-US" sz="3200" i="1" dirty="0" smtClean="0">
                    <a:solidFill>
                      <a:srgbClr val="FFFF00"/>
                    </a:solidFill>
                    <a:latin typeface="Cambria" panose="02040503050406030204" pitchFamily="18" charset="0"/>
                  </a:rPr>
                  <a:t>k </a:t>
                </a:r>
                <a:r>
                  <a:rPr lang="en-US" sz="3200" dirty="0" smtClean="0">
                    <a:solidFill>
                      <a:srgbClr val="FFFF00"/>
                    </a:solidFill>
                    <a:latin typeface="Cambria" panose="02040503050406030204" pitchFamily="18" charset="0"/>
                  </a:rPr>
                  <a:t>= 5, </a:t>
                </a:r>
                <a:r>
                  <a:rPr lang="en-US" sz="3200" i="1" dirty="0" smtClean="0">
                    <a:solidFill>
                      <a:srgbClr val="FFFF00"/>
                    </a:solidFill>
                    <a:latin typeface="Cambria" panose="02040503050406030204" pitchFamily="18" charset="0"/>
                  </a:rPr>
                  <a:t>N </a:t>
                </a:r>
                <a:r>
                  <a:rPr lang="en-US" sz="3200" dirty="0" smtClean="0">
                    <a:solidFill>
                      <a:srgbClr val="FFFF00"/>
                    </a:solidFill>
                    <a:latin typeface="Cambria" panose="02040503050406030204" pitchFamily="18" charset="0"/>
                  </a:rPr>
                  <a:t>= 11</a:t>
                </a:r>
                <a:endParaRPr lang="en-US" sz="3200" dirty="0">
                  <a:solidFill>
                    <a:srgbClr val="FFFF00"/>
                  </a:solidFill>
                  <a:latin typeface="Cambria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⌈"/>
                          <m:endChr m:val="⌉"/>
                          <m:ctrlPr>
                            <a:rPr lang="en-US" sz="32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3200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3200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num>
                            <m:den>
                              <m:r>
                                <a:rPr lang="en-US" sz="3200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den>
                          </m:f>
                        </m:e>
                      </m:d>
                      <m:r>
                        <a:rPr lang="en-US" sz="3200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3200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3</m:t>
                      </m:r>
                    </m:oMath>
                  </m:oMathPara>
                </a14:m>
                <a:endParaRPr lang="en-US" sz="3200" dirty="0"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18454" name="Text 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02155" y="1200999"/>
                <a:ext cx="3521074" cy="1520031"/>
              </a:xfrm>
              <a:prstGeom prst="rect">
                <a:avLst/>
              </a:prstGeom>
              <a:blipFill>
                <a:blip r:embed="rId3"/>
                <a:stretch>
                  <a:fillRect l="-4325" t="-5221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CD20-C8F3-40BD-8F93-95AEED967F38}" type="slidenum">
              <a:rPr lang="en-US" altLang="en-US" smtClean="0"/>
              <a:pPr/>
              <a:t>7</a:t>
            </a:fld>
            <a:endParaRPr lang="en-US" altLang="en-US"/>
          </a:p>
        </p:txBody>
      </p:sp>
      <p:sp>
        <p:nvSpPr>
          <p:cNvPr id="22" name="AutoShape 6"/>
          <p:cNvSpPr>
            <a:spLocks noChangeArrowheads="1"/>
          </p:cNvSpPr>
          <p:nvPr/>
        </p:nvSpPr>
        <p:spPr bwMode="auto">
          <a:xfrm>
            <a:off x="2133600" y="3504556"/>
            <a:ext cx="914400" cy="609600"/>
          </a:xfrm>
          <a:prstGeom prst="flowChartMagneticDisk">
            <a:avLst/>
          </a:prstGeom>
          <a:solidFill>
            <a:srgbClr val="FE100A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AutoShape 7"/>
          <p:cNvSpPr>
            <a:spLocks noChangeArrowheads="1"/>
          </p:cNvSpPr>
          <p:nvPr/>
        </p:nvSpPr>
        <p:spPr bwMode="auto">
          <a:xfrm>
            <a:off x="5791200" y="3504556"/>
            <a:ext cx="914400" cy="609600"/>
          </a:xfrm>
          <a:prstGeom prst="flowChartMagneticDisk">
            <a:avLst/>
          </a:prstGeom>
          <a:solidFill>
            <a:srgbClr val="FE100A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" name="AutoShape 8"/>
          <p:cNvSpPr>
            <a:spLocks noChangeArrowheads="1"/>
          </p:cNvSpPr>
          <p:nvPr/>
        </p:nvSpPr>
        <p:spPr bwMode="auto">
          <a:xfrm>
            <a:off x="3352800" y="3504556"/>
            <a:ext cx="914400" cy="609600"/>
          </a:xfrm>
          <a:prstGeom prst="flowChartMagneticDisk">
            <a:avLst/>
          </a:prstGeom>
          <a:solidFill>
            <a:srgbClr val="FE100A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" name="AutoShape 9"/>
          <p:cNvSpPr>
            <a:spLocks noChangeArrowheads="1"/>
          </p:cNvSpPr>
          <p:nvPr/>
        </p:nvSpPr>
        <p:spPr bwMode="auto">
          <a:xfrm>
            <a:off x="4572000" y="3504556"/>
            <a:ext cx="914400" cy="609600"/>
          </a:xfrm>
          <a:prstGeom prst="flowChartMagneticDisk">
            <a:avLst/>
          </a:prstGeom>
          <a:solidFill>
            <a:srgbClr val="FE100A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AutoShape 10"/>
          <p:cNvSpPr>
            <a:spLocks noChangeArrowheads="1"/>
          </p:cNvSpPr>
          <p:nvPr/>
        </p:nvSpPr>
        <p:spPr bwMode="auto">
          <a:xfrm>
            <a:off x="838200" y="3504556"/>
            <a:ext cx="914400" cy="609600"/>
          </a:xfrm>
          <a:prstGeom prst="flowChartMagneticDisk">
            <a:avLst/>
          </a:prstGeom>
          <a:solidFill>
            <a:srgbClr val="FE100A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27" name="Picture 11" descr="j035252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1" y="3047356"/>
            <a:ext cx="379413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12" descr="j035252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1996" y="3183930"/>
            <a:ext cx="379413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13" descr="j035252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345" y="3056582"/>
            <a:ext cx="379413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14" descr="j035252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1" y="3352156"/>
            <a:ext cx="379413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15" descr="j035252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9496" y="3280645"/>
            <a:ext cx="379413" cy="382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16" descr="j035252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2438" y="3124200"/>
            <a:ext cx="379413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17" descr="j035252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9943" y="2930754"/>
            <a:ext cx="379413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18" descr="j035252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2438" y="2819400"/>
            <a:ext cx="379413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19" descr="j035252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1996" y="2879130"/>
            <a:ext cx="379413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0" descr="j035252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99" y="3260130"/>
            <a:ext cx="379413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1" descr="j035252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1288" y="2920008"/>
            <a:ext cx="379413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AutoShape 6"/>
          <p:cNvSpPr>
            <a:spLocks noChangeArrowheads="1"/>
          </p:cNvSpPr>
          <p:nvPr/>
        </p:nvSpPr>
        <p:spPr bwMode="auto">
          <a:xfrm>
            <a:off x="7162800" y="4985680"/>
            <a:ext cx="914400" cy="609600"/>
          </a:xfrm>
          <a:prstGeom prst="flowChartMagneticDisk">
            <a:avLst/>
          </a:prstGeom>
          <a:solidFill>
            <a:srgbClr val="FE100A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9" name="AutoShape 7"/>
          <p:cNvSpPr>
            <a:spLocks noChangeArrowheads="1"/>
          </p:cNvSpPr>
          <p:nvPr/>
        </p:nvSpPr>
        <p:spPr bwMode="auto">
          <a:xfrm>
            <a:off x="10820400" y="4985680"/>
            <a:ext cx="914400" cy="609600"/>
          </a:xfrm>
          <a:prstGeom prst="flowChartMagneticDisk">
            <a:avLst/>
          </a:prstGeom>
          <a:solidFill>
            <a:srgbClr val="FE100A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" name="AutoShape 8"/>
          <p:cNvSpPr>
            <a:spLocks noChangeArrowheads="1"/>
          </p:cNvSpPr>
          <p:nvPr/>
        </p:nvSpPr>
        <p:spPr bwMode="auto">
          <a:xfrm>
            <a:off x="8382000" y="4985680"/>
            <a:ext cx="914400" cy="609600"/>
          </a:xfrm>
          <a:prstGeom prst="flowChartMagneticDisk">
            <a:avLst/>
          </a:prstGeom>
          <a:solidFill>
            <a:srgbClr val="FE100A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" name="AutoShape 9"/>
          <p:cNvSpPr>
            <a:spLocks noChangeArrowheads="1"/>
          </p:cNvSpPr>
          <p:nvPr/>
        </p:nvSpPr>
        <p:spPr bwMode="auto">
          <a:xfrm>
            <a:off x="9601200" y="4985680"/>
            <a:ext cx="914400" cy="609600"/>
          </a:xfrm>
          <a:prstGeom prst="flowChartMagneticDisk">
            <a:avLst/>
          </a:prstGeom>
          <a:solidFill>
            <a:srgbClr val="FE100A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" name="AutoShape 10"/>
          <p:cNvSpPr>
            <a:spLocks noChangeArrowheads="1"/>
          </p:cNvSpPr>
          <p:nvPr/>
        </p:nvSpPr>
        <p:spPr bwMode="auto">
          <a:xfrm>
            <a:off x="5867400" y="4985680"/>
            <a:ext cx="914400" cy="609600"/>
          </a:xfrm>
          <a:prstGeom prst="flowChartMagneticDisk">
            <a:avLst/>
          </a:prstGeom>
          <a:solidFill>
            <a:srgbClr val="FE100A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43" name="Picture 11" descr="j035252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7115" y="4428560"/>
            <a:ext cx="379413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12" descr="j035252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1196" y="4665054"/>
            <a:ext cx="379413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13" descr="j035252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2459" y="4437786"/>
            <a:ext cx="379413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14" descr="j035252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1" y="4833280"/>
            <a:ext cx="379413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15" descr="j035252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8696" y="4761769"/>
            <a:ext cx="379413" cy="382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16" descr="j035252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1638" y="4605324"/>
            <a:ext cx="379413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17" descr="j035252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9629" y="4571269"/>
            <a:ext cx="379413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18" descr="j035252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1638" y="4114800"/>
            <a:ext cx="379413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19" descr="j035252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9200" y="4648354"/>
            <a:ext cx="379413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20" descr="j035252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0613" y="4641334"/>
            <a:ext cx="379413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21" descr="j035252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5402" y="4301212"/>
            <a:ext cx="379413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444232" y="6063502"/>
                <a:ext cx="6503896" cy="734047"/>
              </a:xfrm>
              <a:prstGeom prst="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wrap="none">
                <a:spAutoFit/>
              </a:bodyPr>
              <a:lstStyle/>
              <a:p>
                <a:r>
                  <a:rPr lang="en-US" sz="2800" dirty="0" smtClean="0">
                    <a:latin typeface="Cambria" panose="02040503050406030204" pitchFamily="18" charset="0"/>
                  </a:rPr>
                  <a:t>at least one box contains at least </a:t>
                </a:r>
                <a14:m>
                  <m:oMath xmlns:m="http://schemas.openxmlformats.org/officeDocument/2006/math">
                    <m:d>
                      <m:dPr>
                        <m:begChr m:val="⌈"/>
                        <m:endChr m:val="⌉"/>
                        <m:ctrlPr>
                          <a:rPr lang="en-US" sz="28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800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800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𝑁</m:t>
                            </m:r>
                          </m:num>
                          <m:den>
                            <m:r>
                              <a:rPr lang="en-US" sz="2800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den>
                        </m:f>
                      </m:e>
                    </m:d>
                  </m:oMath>
                </a14:m>
                <a:r>
                  <a:rPr lang="en-US" sz="2800" i="1" dirty="0">
                    <a:latin typeface="Cambria" panose="02040503050406030204" pitchFamily="18" charset="0"/>
                  </a:rPr>
                  <a:t> </a:t>
                </a:r>
                <a:r>
                  <a:rPr lang="en-US" sz="2800" dirty="0">
                    <a:latin typeface="Cambria" panose="02040503050406030204" pitchFamily="18" charset="0"/>
                  </a:rPr>
                  <a:t>balls</a:t>
                </a:r>
                <a:r>
                  <a:rPr lang="en-US" sz="2800" i="1" dirty="0">
                    <a:latin typeface="Cambria" panose="020405030504060302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232" y="6063502"/>
                <a:ext cx="6503896" cy="73404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4" name="AutoShape 6"/>
          <p:cNvSpPr>
            <a:spLocks noChangeArrowheads="1"/>
          </p:cNvSpPr>
          <p:nvPr/>
        </p:nvSpPr>
        <p:spPr bwMode="auto">
          <a:xfrm>
            <a:off x="7134665" y="1318694"/>
            <a:ext cx="914400" cy="609600"/>
          </a:xfrm>
          <a:prstGeom prst="flowChartMagneticDisk">
            <a:avLst/>
          </a:prstGeom>
          <a:solidFill>
            <a:srgbClr val="FE100A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" name="AutoShape 7"/>
          <p:cNvSpPr>
            <a:spLocks noChangeArrowheads="1"/>
          </p:cNvSpPr>
          <p:nvPr/>
        </p:nvSpPr>
        <p:spPr bwMode="auto">
          <a:xfrm>
            <a:off x="10792265" y="1318694"/>
            <a:ext cx="914400" cy="609600"/>
          </a:xfrm>
          <a:prstGeom prst="flowChartMagneticDisk">
            <a:avLst/>
          </a:prstGeom>
          <a:solidFill>
            <a:srgbClr val="FE100A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" name="AutoShape 8"/>
          <p:cNvSpPr>
            <a:spLocks noChangeArrowheads="1"/>
          </p:cNvSpPr>
          <p:nvPr/>
        </p:nvSpPr>
        <p:spPr bwMode="auto">
          <a:xfrm>
            <a:off x="8353865" y="1318694"/>
            <a:ext cx="914400" cy="609600"/>
          </a:xfrm>
          <a:prstGeom prst="flowChartMagneticDisk">
            <a:avLst/>
          </a:prstGeom>
          <a:solidFill>
            <a:srgbClr val="FE100A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" name="AutoShape 9"/>
          <p:cNvSpPr>
            <a:spLocks noChangeArrowheads="1"/>
          </p:cNvSpPr>
          <p:nvPr/>
        </p:nvSpPr>
        <p:spPr bwMode="auto">
          <a:xfrm>
            <a:off x="9573065" y="1318694"/>
            <a:ext cx="914400" cy="609600"/>
          </a:xfrm>
          <a:prstGeom prst="flowChartMagneticDisk">
            <a:avLst/>
          </a:prstGeom>
          <a:solidFill>
            <a:srgbClr val="FE100A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8" name="AutoShape 10"/>
          <p:cNvSpPr>
            <a:spLocks noChangeArrowheads="1"/>
          </p:cNvSpPr>
          <p:nvPr/>
        </p:nvSpPr>
        <p:spPr bwMode="auto">
          <a:xfrm>
            <a:off x="5839265" y="1318694"/>
            <a:ext cx="914400" cy="609600"/>
          </a:xfrm>
          <a:prstGeom prst="flowChartMagneticDisk">
            <a:avLst/>
          </a:prstGeom>
          <a:solidFill>
            <a:srgbClr val="FE100A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59" name="Picture 11" descr="j035252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4066" y="861494"/>
            <a:ext cx="379413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" name="Picture 12" descr="j035252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01666" y="1166294"/>
            <a:ext cx="379413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Picture 13" descr="j035252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9466" y="1166294"/>
            <a:ext cx="379413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14" descr="j035252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4066" y="1166294"/>
            <a:ext cx="379413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15" descr="j035252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8666" y="1166294"/>
            <a:ext cx="379413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16" descr="j035252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7066" y="1166294"/>
            <a:ext cx="379413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17" descr="j035252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2466" y="99494"/>
            <a:ext cx="379413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18" descr="j035252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7066" y="861494"/>
            <a:ext cx="379413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19" descr="j035252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01666" y="861494"/>
            <a:ext cx="379413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0" descr="j035252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8666" y="861494"/>
            <a:ext cx="379413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1" descr="j035252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9466" y="861494"/>
            <a:ext cx="379413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2472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8" grpId="0" animBg="1"/>
      <p:bldP spid="18439" grpId="0" animBg="1"/>
      <p:bldP spid="18440" grpId="0" animBg="1"/>
      <p:bldP spid="18441" grpId="0" animBg="1"/>
      <p:bldP spid="18442" grpId="0" animBg="1"/>
      <p:bldP spid="18454" grpId="0"/>
      <p:bldP spid="22" grpId="0" animBg="1"/>
      <p:bldP spid="23" grpId="0" animBg="1"/>
      <p:bldP spid="24" grpId="0" animBg="1"/>
      <p:bldP spid="25" grpId="0" animBg="1"/>
      <p:bldP spid="26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3" grpId="0" animBg="1"/>
      <p:bldP spid="54" grpId="0" animBg="1"/>
      <p:bldP spid="55" grpId="0" animBg="1"/>
      <p:bldP spid="56" grpId="0" animBg="1"/>
      <p:bldP spid="57" grpId="0" animBg="1"/>
      <p:bldP spid="5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185502"/>
            <a:ext cx="8229600" cy="1143000"/>
          </a:xfrm>
        </p:spPr>
        <p:txBody>
          <a:bodyPr/>
          <a:lstStyle/>
          <a:p>
            <a:r>
              <a:rPr lang="en-US" dirty="0" smtClean="0"/>
              <a:t>Pigeonhole Principle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73505" y="1328502"/>
            <a:ext cx="9194800" cy="499609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200" b="1" dirty="0" smtClean="0">
                <a:solidFill>
                  <a:schemeClr val="tx1"/>
                </a:solidFill>
              </a:rPr>
              <a:t>Corollary</a:t>
            </a:r>
            <a:r>
              <a:rPr lang="en-US" sz="3200" dirty="0" smtClean="0">
                <a:solidFill>
                  <a:schemeClr val="tx1"/>
                </a:solidFill>
              </a:rPr>
              <a:t>: </a:t>
            </a:r>
            <a:r>
              <a:rPr lang="en-US" sz="3200" dirty="0">
                <a:solidFill>
                  <a:schemeClr val="tx1"/>
                </a:solidFill>
              </a:rPr>
              <a:t>a function </a:t>
            </a:r>
            <a:r>
              <a:rPr lang="en-US" sz="3200" i="1" dirty="0">
                <a:solidFill>
                  <a:schemeClr val="tx1"/>
                </a:solidFill>
              </a:rPr>
              <a:t>f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dirty="0" smtClean="0">
                <a:solidFill>
                  <a:schemeClr val="tx1"/>
                </a:solidFill>
              </a:rPr>
              <a:t> from </a:t>
            </a:r>
            <a:r>
              <a:rPr lang="en-US" sz="3200" dirty="0">
                <a:solidFill>
                  <a:schemeClr val="tx1"/>
                </a:solidFill>
              </a:rPr>
              <a:t>a set with </a:t>
            </a:r>
            <a:r>
              <a:rPr lang="en-US" sz="3200" i="1" dirty="0"/>
              <a:t>k</a:t>
            </a:r>
            <a:r>
              <a:rPr lang="en-US" sz="3200" dirty="0"/>
              <a:t> + </a:t>
            </a:r>
            <a:r>
              <a:rPr lang="en-US" sz="3200" dirty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sz="3200" dirty="0"/>
              <a:t> </a:t>
            </a:r>
            <a:r>
              <a:rPr lang="en-US" sz="3200" dirty="0">
                <a:solidFill>
                  <a:schemeClr val="tx1"/>
                </a:solidFill>
              </a:rPr>
              <a:t>elements to a set with </a:t>
            </a:r>
            <a:r>
              <a:rPr lang="en-US" sz="3200" i="1" dirty="0"/>
              <a:t>k</a:t>
            </a:r>
            <a:r>
              <a:rPr lang="en-US" sz="3200" dirty="0">
                <a:solidFill>
                  <a:schemeClr val="tx1"/>
                </a:solidFill>
              </a:rPr>
              <a:t> elements is not one-to-one</a:t>
            </a:r>
            <a:r>
              <a:rPr lang="en-US" sz="3200" dirty="0" smtClean="0">
                <a:solidFill>
                  <a:schemeClr val="tx1"/>
                </a:solidFill>
              </a:rPr>
              <a:t>.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79808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185502"/>
            <a:ext cx="8229600" cy="1143000"/>
          </a:xfrm>
        </p:spPr>
        <p:txBody>
          <a:bodyPr/>
          <a:lstStyle/>
          <a:p>
            <a:r>
              <a:rPr lang="en-US" dirty="0" smtClean="0"/>
              <a:t>Pigeonhole Principle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573504" y="1328502"/>
                <a:ext cx="9864271" cy="4996098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n-US" sz="3200" b="1" dirty="0" smtClean="0"/>
                  <a:t>Example</a:t>
                </a:r>
                <a:r>
                  <a:rPr lang="en-US" sz="3200" dirty="0" smtClean="0"/>
                  <a:t>: among any group of </a:t>
                </a:r>
                <a:r>
                  <a:rPr lang="en-US" sz="3200" dirty="0" smtClean="0">
                    <a:ea typeface="Cambria Math" pitchFamily="18" charset="0"/>
                  </a:rPr>
                  <a:t>367</a:t>
                </a:r>
                <a:r>
                  <a:rPr lang="en-US" sz="3200" dirty="0" smtClean="0"/>
                  <a:t> people, there must be at least two with the same birthday</a:t>
                </a:r>
              </a:p>
              <a:p>
                <a:pPr marL="457189" lvl="1" indent="0">
                  <a:buNone/>
                </a:pPr>
                <a:r>
                  <a:rPr lang="en-US" sz="2800" dirty="0"/>
                  <a:t>	</a:t>
                </a:r>
                <a:r>
                  <a:rPr lang="en-US" sz="3200" dirty="0" smtClean="0"/>
                  <a:t>because there are only </a:t>
                </a:r>
                <a:r>
                  <a:rPr lang="en-US" sz="3200" dirty="0" smtClean="0">
                    <a:ea typeface="Cambria Math" pitchFamily="18" charset="0"/>
                  </a:rPr>
                  <a:t>366</a:t>
                </a:r>
                <a:r>
                  <a:rPr lang="en-US" sz="3200" dirty="0" smtClean="0"/>
                  <a:t> possible birthdays.</a:t>
                </a:r>
                <a:endParaRPr lang="en-US" sz="2800" dirty="0" smtClean="0"/>
              </a:p>
              <a:p>
                <a:pPr marL="0" indent="0">
                  <a:buNone/>
                </a:pPr>
                <a:r>
                  <a:rPr lang="en-US" sz="3200" b="1" dirty="0" smtClean="0"/>
                  <a:t>The </a:t>
                </a:r>
                <a:r>
                  <a:rPr lang="en-US" sz="3200" b="1" dirty="0"/>
                  <a:t>Generalized Pigeonhole Principle</a:t>
                </a:r>
                <a:r>
                  <a:rPr lang="en-US" sz="3200" dirty="0"/>
                  <a:t>: </a:t>
                </a:r>
                <a:r>
                  <a:rPr lang="en-US" sz="3200" dirty="0" smtClean="0">
                    <a:solidFill>
                      <a:schemeClr val="tx1"/>
                    </a:solidFill>
                  </a:rPr>
                  <a:t>if </a:t>
                </a:r>
                <a:r>
                  <a:rPr lang="en-US" sz="3200" i="1" dirty="0" smtClean="0">
                    <a:solidFill>
                      <a:srgbClr val="66FF33"/>
                    </a:solidFill>
                  </a:rPr>
                  <a:t>N</a:t>
                </a:r>
                <a:r>
                  <a:rPr lang="en-US" sz="3200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sz="3200" dirty="0">
                    <a:solidFill>
                      <a:schemeClr val="tx1"/>
                    </a:solidFill>
                  </a:rPr>
                  <a:t>objects are placed into </a:t>
                </a:r>
                <a:r>
                  <a:rPr lang="en-US" sz="3200" i="1" dirty="0">
                    <a:solidFill>
                      <a:srgbClr val="66FF33"/>
                    </a:solidFill>
                  </a:rPr>
                  <a:t>k</a:t>
                </a:r>
                <a:r>
                  <a:rPr lang="en-US" sz="3200" dirty="0">
                    <a:solidFill>
                      <a:schemeClr val="tx1"/>
                    </a:solidFill>
                  </a:rPr>
                  <a:t> </a:t>
                </a:r>
                <a:r>
                  <a:rPr lang="en-US" sz="3200" dirty="0" smtClean="0">
                    <a:solidFill>
                      <a:schemeClr val="tx1"/>
                    </a:solidFill>
                  </a:rPr>
                  <a:t>boxes, </a:t>
                </a:r>
                <a:r>
                  <a:rPr lang="en-US" sz="3200" dirty="0">
                    <a:solidFill>
                      <a:schemeClr val="tx1"/>
                    </a:solidFill>
                  </a:rPr>
                  <a:t>then there is at least one box containing at </a:t>
                </a:r>
                <a:r>
                  <a:rPr lang="en-US" sz="3200" dirty="0" smtClean="0">
                    <a:solidFill>
                      <a:schemeClr val="tx1"/>
                    </a:solidFill>
                  </a:rPr>
                  <a:t>least</a:t>
                </a:r>
              </a:p>
              <a:p>
                <a:pPr marL="0" indent="0">
                  <a:buNone/>
                </a:pPr>
                <a:r>
                  <a:rPr lang="en-US" sz="3200" dirty="0" smtClean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⌈"/>
                        <m:endChr m:val="⌉"/>
                        <m:ctrlPr>
                          <a:rPr lang="en-US" sz="3200" i="1" smtClean="0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3200" i="1">
                                <a:solidFill>
                                  <a:srgbClr val="66FF33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3200" b="0" i="1" smtClean="0">
                                <a:solidFill>
                                  <a:srgbClr val="66FF33"/>
                                </a:solidFill>
                                <a:latin typeface="Cambria Math" panose="02040503050406030204" pitchFamily="18" charset="0"/>
                              </a:rPr>
                              <m:t>𝑁</m:t>
                            </m:r>
                          </m:num>
                          <m:den>
                            <m:r>
                              <a:rPr lang="en-US" sz="3200" i="1">
                                <a:solidFill>
                                  <a:srgbClr val="66FF33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den>
                        </m:f>
                      </m:e>
                    </m:d>
                  </m:oMath>
                </a14:m>
                <a:r>
                  <a:rPr lang="en-US" sz="3200" dirty="0" smtClean="0">
                    <a:solidFill>
                      <a:schemeClr val="tx1"/>
                    </a:solidFill>
                  </a:rPr>
                  <a:t> objects. Where </a:t>
                </a:r>
                <a14:m>
                  <m:oMath xmlns:m="http://schemas.openxmlformats.org/officeDocument/2006/math">
                    <m:d>
                      <m:dPr>
                        <m:begChr m:val="⌈"/>
                        <m:endChr m:val="⌉"/>
                        <m:ctrlPr>
                          <a:rPr lang="en-US" sz="3200" i="1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3200" i="1" smtClean="0">
                                <a:solidFill>
                                  <a:srgbClr val="66FF33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3200" b="0" i="1" smtClean="0">
                                <a:solidFill>
                                  <a:srgbClr val="66FF33"/>
                                </a:solidFill>
                                <a:latin typeface="Cambria Math" panose="02040503050406030204" pitchFamily="18" charset="0"/>
                              </a:rPr>
                              <m:t>𝑁</m:t>
                            </m:r>
                          </m:num>
                          <m:den>
                            <m:r>
                              <a:rPr lang="en-US" sz="3200" i="1">
                                <a:solidFill>
                                  <a:srgbClr val="66FF33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den>
                        </m:f>
                      </m:e>
                    </m:d>
                  </m:oMath>
                </a14:m>
                <a:r>
                  <a:rPr lang="en-US" sz="3200" b="0" dirty="0" smtClean="0">
                    <a:solidFill>
                      <a:schemeClr val="tx1"/>
                    </a:solidFill>
                  </a:rPr>
                  <a:t> is the </a:t>
                </a:r>
                <a:r>
                  <a:rPr lang="en-US" sz="3200" b="0" dirty="0" smtClean="0">
                    <a:solidFill>
                      <a:srgbClr val="66FF33"/>
                    </a:solidFill>
                  </a:rPr>
                  <a:t>ceiling</a:t>
                </a:r>
                <a:r>
                  <a:rPr lang="en-US" sz="3200" b="0" dirty="0" smtClean="0">
                    <a:solidFill>
                      <a:schemeClr val="tx1"/>
                    </a:solidFill>
                  </a:rPr>
                  <a:t> value of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200" b="0" i="1" smtClean="0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num>
                      <m:den>
                        <m:r>
                          <a:rPr lang="en-US" sz="3200" i="1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den>
                    </m:f>
                  </m:oMath>
                </a14:m>
                <a:endParaRPr lang="en-US" sz="3200" b="0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r>
                  <a:rPr lang="en-US" sz="3200" b="1" dirty="0" smtClean="0"/>
                  <a:t>Example</a:t>
                </a:r>
                <a:r>
                  <a:rPr lang="en-US" sz="3200" dirty="0"/>
                  <a:t>: </a:t>
                </a:r>
                <a:r>
                  <a:rPr lang="en-US" sz="3200" dirty="0" smtClean="0"/>
                  <a:t>among </a:t>
                </a:r>
                <a:r>
                  <a:rPr lang="en-US" sz="3200" dirty="0">
                    <a:ea typeface="Cambria Math" pitchFamily="18" charset="0"/>
                  </a:rPr>
                  <a:t>100</a:t>
                </a:r>
                <a:r>
                  <a:rPr lang="en-US" sz="3200" dirty="0"/>
                  <a:t> people there are at </a:t>
                </a:r>
                <a:r>
                  <a:rPr lang="en-US" sz="3200" dirty="0" smtClean="0"/>
                  <a:t>least </a:t>
                </a:r>
                <a14:m>
                  <m:oMath xmlns:m="http://schemas.openxmlformats.org/officeDocument/2006/math">
                    <m:d>
                      <m:dPr>
                        <m:begChr m:val="⌈"/>
                        <m:endChr m:val="⌉"/>
                        <m:ctrlPr>
                          <a:rPr lang="en-US" sz="3200" i="1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3200" i="1">
                                <a:solidFill>
                                  <a:srgbClr val="66FF33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3200" b="0" i="1" smtClean="0">
                                <a:solidFill>
                                  <a:srgbClr val="66FF33"/>
                                </a:solidFill>
                                <a:latin typeface="Cambria Math" panose="02040503050406030204" pitchFamily="18" charset="0"/>
                              </a:rPr>
                              <m:t>100</m:t>
                            </m:r>
                          </m:num>
                          <m:den>
                            <m:r>
                              <a:rPr lang="en-US" sz="3200" b="0" i="1" smtClean="0">
                                <a:solidFill>
                                  <a:srgbClr val="66FF33"/>
                                </a:solidFill>
                                <a:latin typeface="Cambria Math" panose="02040503050406030204" pitchFamily="18" charset="0"/>
                              </a:rPr>
                              <m:t>12</m:t>
                            </m:r>
                          </m:den>
                        </m:f>
                      </m:e>
                    </m:d>
                    <m:r>
                      <a:rPr lang="en-US" sz="3200" i="1">
                        <a:solidFill>
                          <a:srgbClr val="66FF33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3200" i="1">
                        <a:solidFill>
                          <a:srgbClr val="66FF33"/>
                        </a:solidFill>
                        <a:latin typeface="Cambria Math" panose="02040503050406030204" pitchFamily="18" charset="0"/>
                      </a:rPr>
                      <m:t>9</m:t>
                    </m:r>
                  </m:oMath>
                </a14:m>
                <a:r>
                  <a:rPr lang="en-US" sz="3200" dirty="0" smtClean="0"/>
                  <a:t> who </a:t>
                </a:r>
                <a:r>
                  <a:rPr lang="en-US" sz="3200" dirty="0"/>
                  <a:t>were born in the same month</a:t>
                </a:r>
                <a:r>
                  <a:rPr lang="en-US" sz="3200" dirty="0" smtClean="0"/>
                  <a:t>.</a:t>
                </a:r>
                <a:endParaRPr lang="en-US" sz="32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573504" y="1328502"/>
                <a:ext cx="9864271" cy="4996098"/>
              </a:xfrm>
              <a:blipFill>
                <a:blip r:embed="rId2"/>
                <a:stretch>
                  <a:fillRect l="-1545" t="-2561" b="-23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4535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1.3PropositionalEquivalences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lossy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tint val="95000"/>
              <a:shade val="95000"/>
              <a:satMod val="120000"/>
            </a:schemeClr>
          </a:solidFill>
          <a:prstDash val="solid"/>
        </a:ln>
        <a:ln w="55000" cap="flat" cmpd="thickThin" algn="ctr">
          <a:solidFill>
            <a:schemeClr val="phClr">
              <a:tint val="90000"/>
              <a:satMod val="130000"/>
            </a:schemeClr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1.6Rules of Inference</Template>
  <TotalTime>0</TotalTime>
  <Words>467</Words>
  <Application>Microsoft Office PowerPoint</Application>
  <PresentationFormat>Widescreen</PresentationFormat>
  <Paragraphs>76</Paragraphs>
  <Slides>11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0" baseType="lpstr">
      <vt:lpstr>ＭＳ Ｐゴシック</vt:lpstr>
      <vt:lpstr>Arial</vt:lpstr>
      <vt:lpstr>Calibri</vt:lpstr>
      <vt:lpstr>Calibri Light</vt:lpstr>
      <vt:lpstr>Cambria</vt:lpstr>
      <vt:lpstr>Cambria Math</vt:lpstr>
      <vt:lpstr>Gulim</vt:lpstr>
      <vt:lpstr>Times New Roman</vt:lpstr>
      <vt:lpstr>1.3PropositionalEquivalences</vt:lpstr>
      <vt:lpstr>6.2 Pigeonhole Principle</vt:lpstr>
      <vt:lpstr>Pigeonhole Principle</vt:lpstr>
      <vt:lpstr>Example</vt:lpstr>
      <vt:lpstr>Example</vt:lpstr>
      <vt:lpstr>Pigeonhole Principle</vt:lpstr>
      <vt:lpstr>Pigeonhole Principle</vt:lpstr>
      <vt:lpstr>Pigeonhole Principle</vt:lpstr>
      <vt:lpstr>Pigeonhole Principle</vt:lpstr>
      <vt:lpstr>Pigeonhole Principle</vt:lpstr>
      <vt:lpstr>Pigeonhole Principle</vt:lpstr>
      <vt:lpstr>Pigeonhole Principle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6.2-6.3 Pigeonhole-Permutations-Combinations</dc:title>
  <dc:subject>Diacrete Structure</dc:subject>
  <dc:creator/>
  <cp:lastModifiedBy/>
  <cp:revision>1</cp:revision>
  <dcterms:created xsi:type="dcterms:W3CDTF">2013-09-26T11:26:00Z</dcterms:created>
  <dcterms:modified xsi:type="dcterms:W3CDTF">2017-11-28T06:01:24Z</dcterms:modified>
</cp:coreProperties>
</file>