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52" r:id="rId1"/>
  </p:sldMasterIdLst>
  <p:notesMasterIdLst>
    <p:notesMasterId r:id="rId36"/>
  </p:notesMasterIdLst>
  <p:handoutMasterIdLst>
    <p:handoutMasterId r:id="rId37"/>
  </p:handoutMasterIdLst>
  <p:sldIdLst>
    <p:sldId id="532" r:id="rId2"/>
    <p:sldId id="535" r:id="rId3"/>
    <p:sldId id="536" r:id="rId4"/>
    <p:sldId id="570" r:id="rId5"/>
    <p:sldId id="538" r:id="rId6"/>
    <p:sldId id="539" r:id="rId7"/>
    <p:sldId id="540" r:id="rId8"/>
    <p:sldId id="541" r:id="rId9"/>
    <p:sldId id="542" r:id="rId10"/>
    <p:sldId id="543" r:id="rId11"/>
    <p:sldId id="544" r:id="rId12"/>
    <p:sldId id="545" r:id="rId13"/>
    <p:sldId id="546" r:id="rId14"/>
    <p:sldId id="547" r:id="rId15"/>
    <p:sldId id="548" r:id="rId16"/>
    <p:sldId id="550" r:id="rId17"/>
    <p:sldId id="551" r:id="rId18"/>
    <p:sldId id="552" r:id="rId19"/>
    <p:sldId id="553" r:id="rId20"/>
    <p:sldId id="554" r:id="rId21"/>
    <p:sldId id="555" r:id="rId22"/>
    <p:sldId id="556" r:id="rId23"/>
    <p:sldId id="557" r:id="rId24"/>
    <p:sldId id="558" r:id="rId25"/>
    <p:sldId id="559" r:id="rId26"/>
    <p:sldId id="560" r:id="rId27"/>
    <p:sldId id="561" r:id="rId28"/>
    <p:sldId id="562" r:id="rId29"/>
    <p:sldId id="563" r:id="rId30"/>
    <p:sldId id="565" r:id="rId31"/>
    <p:sldId id="566" r:id="rId32"/>
    <p:sldId id="567" r:id="rId33"/>
    <p:sldId id="568" r:id="rId34"/>
    <p:sldId id="569" r:id="rId35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1205" autoAdjust="0"/>
  </p:normalViewPr>
  <p:slideViewPr>
    <p:cSldViewPr>
      <p:cViewPr varScale="1">
        <p:scale>
          <a:sx n="83" d="100"/>
          <a:sy n="83" d="100"/>
        </p:scale>
        <p:origin x="96" y="4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10/7/2018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81827" indent="-30070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0281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83937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6506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64618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127311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60843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089560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C146DE0-786E-4241-A326-6B9330E62ABF}" type="slidenum">
              <a:rPr lang="en-US" altLang="en-US" sz="1300"/>
              <a:pPr/>
              <a:t>1</a:t>
            </a:fld>
            <a:endParaRPr lang="en-US" altLang="en-US" sz="130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ICS 253 - Activity 10 - Class Notes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1414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81827" indent="-30070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0281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83937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6506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64618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127311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60843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089560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4005BBA6-2807-4A27-A3A2-D4FDFEBC849C}" type="slidenum">
              <a:rPr lang="en-US" altLang="en-US" sz="1300"/>
              <a:pPr/>
              <a:t>31</a:t>
            </a:fld>
            <a:endParaRPr lang="en-US" altLang="en-US" sz="13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ICS 253 - Activity 10 - Class Notes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3318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81827" indent="-30070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0281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83937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6506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64618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127311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60843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089560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E116CFCD-931A-4EF9-A64F-0CA0B59AC98C}" type="slidenum">
              <a:rPr lang="en-US" altLang="en-US" sz="1300"/>
              <a:pPr/>
              <a:t>32</a:t>
            </a:fld>
            <a:endParaRPr lang="en-US" altLang="en-US" sz="13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ICS 253 - Activity 10 - Class Notes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1175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81827" indent="-30070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0281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83937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6506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64618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127311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60843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089560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87F4A3CB-157F-4A8E-B4D8-C1E41FE584BE}" type="slidenum">
              <a:rPr lang="en-US" altLang="en-US" sz="1300"/>
              <a:pPr/>
              <a:t>33</a:t>
            </a:fld>
            <a:endParaRPr lang="en-US" altLang="en-US" sz="13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ICS 253 - Activity 10 - Class Notes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51191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81827" indent="-30070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0281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83937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6506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64618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127311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60843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089560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E841087D-BA9E-47D7-AF67-8D6F4B73768A}" type="slidenum">
              <a:rPr lang="en-US" altLang="en-US" sz="1300"/>
              <a:pPr/>
              <a:t>34</a:t>
            </a:fld>
            <a:endParaRPr lang="en-US" altLang="en-US" sz="13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ICS 253 - Activity 10 - Class Notes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025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ICS 253 - Activity 10 - Class Notes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C01D0C-0045-4735-91E6-FE2E0F182717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61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81827" indent="-30070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0281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83937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6506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64618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127311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60843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089560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8F4AC108-E4F7-4FC8-BABE-CF7B1DDF12B3}" type="slidenum">
              <a:rPr lang="en-US" altLang="en-US" sz="1300"/>
              <a:pPr/>
              <a:t>6</a:t>
            </a:fld>
            <a:endParaRPr lang="en-US" altLang="en-US" sz="13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ICS 253 - Activity 10 - Class Notes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957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81827" indent="-30070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0281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83937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6506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64618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127311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60843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089560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00169CB2-F6BE-45D0-935B-191DFC1CE726}" type="slidenum">
              <a:rPr lang="en-US" altLang="en-US" sz="1300"/>
              <a:pPr/>
              <a:t>14</a:t>
            </a:fld>
            <a:endParaRPr lang="en-US" altLang="en-US" sz="13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ICS 253 - Activity 10 - Class Notes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4188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81827" indent="-30070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0281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83937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6506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64618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127311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60843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089560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0589E7A6-3AC1-4EF9-8AE1-031870E71977}" type="slidenum">
              <a:rPr lang="en-US" altLang="en-US" sz="1300"/>
              <a:pPr/>
              <a:t>17</a:t>
            </a:fld>
            <a:endParaRPr lang="en-US" altLang="en-US" sz="13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ICS 253 - Activity 10 - Class Notes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467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81827" indent="-30070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0281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83937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6506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64618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127311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60843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089560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18E6C67B-0070-4552-A382-F965491303D2}" type="slidenum">
              <a:rPr lang="en-US" altLang="en-US" sz="1300"/>
              <a:pPr/>
              <a:t>20</a:t>
            </a:fld>
            <a:endParaRPr lang="en-US" altLang="en-US" sz="13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ICS 253 - Activity 10 - Class Notes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345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81827" indent="-30070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0281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83937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6506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64618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127311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60843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089560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9D661F9-941B-4971-BC2D-DCEE5FE13E17}" type="slidenum">
              <a:rPr lang="en-US" altLang="en-US" sz="1300"/>
              <a:pPr/>
              <a:t>21</a:t>
            </a:fld>
            <a:endParaRPr lang="en-US" altLang="en-US" sz="13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ICS 253 - Activity 10 - Class Notes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94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81827" indent="-30070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0281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83937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6506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64618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127311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60843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089560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ADC5ABD9-1E35-41D7-9EB5-31301FFB9F66}" type="slidenum">
              <a:rPr lang="en-US" altLang="en-US" sz="1300"/>
              <a:pPr/>
              <a:t>24</a:t>
            </a:fld>
            <a:endParaRPr lang="en-US" altLang="en-US" sz="13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ICS 253 - Activity 10 - Class Notes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1577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81827" indent="-30070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20281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83937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65062" indent="-240563"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64618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127311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608436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4089560" indent="-24056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15ED930-79F6-4F8F-AB0A-C66541EDE504}" type="slidenum">
              <a:rPr lang="en-US" altLang="en-US" sz="1300"/>
              <a:pPr/>
              <a:t>30</a:t>
            </a:fld>
            <a:endParaRPr lang="en-US" altLang="en-US" sz="13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ICS 253 - Activity 10 - Class Notes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9798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03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53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8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79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3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rgbClr val="FFFF00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rgbClr val="FFFF00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6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12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05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18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869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96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en-US" dirty="0" smtClean="0"/>
              <a:t>1.8 Introduction </a:t>
            </a:r>
            <a:r>
              <a:rPr lang="en-US" altLang="en-US" dirty="0"/>
              <a:t>to Proofs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US" altLang="en-US" sz="2800" dirty="0">
                <a:solidFill>
                  <a:schemeClr val="tx1"/>
                </a:solidFill>
              </a:rPr>
              <a:t>Credit</a:t>
            </a:r>
          </a:p>
          <a:p>
            <a:r>
              <a:rPr lang="en-US" altLang="en-US" sz="2800" dirty="0">
                <a:solidFill>
                  <a:schemeClr val="tx1"/>
                </a:solidFill>
              </a:rPr>
              <a:t>Ming-</a:t>
            </a:r>
            <a:r>
              <a:rPr lang="en-US" altLang="en-US" sz="2800" dirty="0" err="1">
                <a:solidFill>
                  <a:schemeClr val="tx1"/>
                </a:solidFill>
              </a:rPr>
              <a:t>Hsuan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smtClean="0">
                <a:solidFill>
                  <a:schemeClr val="tx1"/>
                </a:solidFill>
              </a:rPr>
              <a:t>Yang</a:t>
            </a:r>
          </a:p>
          <a:p>
            <a:r>
              <a:rPr lang="en-US" altLang="en-US" sz="2800" dirty="0" smtClean="0">
                <a:solidFill>
                  <a:schemeClr val="tx1"/>
                </a:solidFill>
              </a:rPr>
              <a:t>Husni Al-Muhtaseb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956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Direct Proof – Example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10134600" cy="48387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Prove that the sum of two rational numbers is a rational </a:t>
            </a:r>
            <a:r>
              <a:rPr lang="en-US" altLang="en-US" sz="2800" dirty="0" smtClean="0">
                <a:solidFill>
                  <a:schemeClr val="tx1"/>
                </a:solidFill>
              </a:rPr>
              <a:t>number.</a:t>
            </a:r>
            <a:r>
              <a:rPr lang="en-US" altLang="en-US" sz="2800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</a:p>
          <a:p>
            <a:pPr>
              <a:buFontTx/>
              <a:buNone/>
              <a:defRPr/>
            </a:pPr>
            <a:r>
              <a:rPr lang="en-US" altLang="en-US" sz="2800" dirty="0" smtClean="0">
                <a:solidFill>
                  <a:schemeClr val="accent2"/>
                </a:solidFill>
                <a:sym typeface="Symbol" pitchFamily="18" charset="2"/>
              </a:rPr>
              <a:t>Proof </a:t>
            </a:r>
            <a:r>
              <a:rPr lang="en-US" altLang="en-US" sz="2800" dirty="0">
                <a:solidFill>
                  <a:schemeClr val="accent2"/>
                </a:solidFill>
                <a:sym typeface="Symbol" pitchFamily="18" charset="2"/>
              </a:rPr>
              <a:t>(direct):</a:t>
            </a:r>
          </a:p>
          <a:p>
            <a:pPr marL="0" indent="0">
              <a:buNone/>
              <a:defRPr/>
            </a:pPr>
            <a:r>
              <a:rPr lang="en-US" altLang="en-US" sz="2800" dirty="0">
                <a:solidFill>
                  <a:srgbClr val="66FF33"/>
                </a:solidFill>
                <a:sym typeface="Symbol" pitchFamily="18" charset="2"/>
              </a:rPr>
              <a:t>Let </a:t>
            </a:r>
            <a:r>
              <a:rPr lang="en-US" altLang="en-US" sz="2800" i="1" dirty="0">
                <a:solidFill>
                  <a:srgbClr val="66FF33"/>
                </a:solidFill>
              </a:rPr>
              <a:t>x</a:t>
            </a:r>
            <a:r>
              <a:rPr lang="en-US" altLang="en-US" sz="2800" dirty="0">
                <a:solidFill>
                  <a:srgbClr val="66FF33"/>
                </a:solidFill>
              </a:rPr>
              <a:t>, </a:t>
            </a:r>
            <a:r>
              <a:rPr lang="en-US" altLang="en-US" sz="2800" i="1" dirty="0">
                <a:solidFill>
                  <a:srgbClr val="66FF33"/>
                </a:solidFill>
              </a:rPr>
              <a:t>y </a:t>
            </a:r>
            <a:r>
              <a:rPr lang="en-US" altLang="en-US" sz="2800" dirty="0">
                <a:solidFill>
                  <a:srgbClr val="66FF33"/>
                </a:solidFill>
                <a:sym typeface="Symbol" pitchFamily="18" charset="2"/>
              </a:rPr>
              <a:t> Q.</a:t>
            </a:r>
          </a:p>
          <a:p>
            <a:pPr marL="0" indent="0">
              <a:buNone/>
              <a:defRPr/>
            </a:pPr>
            <a:r>
              <a:rPr lang="en-US" altLang="en-US" sz="2800" dirty="0">
                <a:sym typeface="Symbol" pitchFamily="18" charset="2"/>
              </a:rPr>
              <a:t>Then </a:t>
            </a:r>
            <a:r>
              <a:rPr lang="en-US" altLang="en-US" sz="2800" i="1" dirty="0">
                <a:sym typeface="Symbol" pitchFamily="18" charset="2"/>
              </a:rPr>
              <a:t>x</a:t>
            </a:r>
            <a:r>
              <a:rPr lang="en-US" altLang="en-US" sz="2800" dirty="0">
                <a:sym typeface="Symbol" pitchFamily="18" charset="2"/>
              </a:rPr>
              <a:t> = </a:t>
            </a:r>
            <a:r>
              <a:rPr lang="en-US" altLang="en-US" sz="2800" i="1" dirty="0" smtClean="0">
                <a:sym typeface="Symbol" pitchFamily="18" charset="2"/>
              </a:rPr>
              <a:t>n</a:t>
            </a:r>
            <a:r>
              <a:rPr lang="en-US" altLang="en-US" sz="2800" baseline="-25000" dirty="0" smtClean="0">
                <a:sym typeface="Symbol" pitchFamily="18" charset="2"/>
              </a:rPr>
              <a:t>1 </a:t>
            </a:r>
            <a:r>
              <a:rPr lang="en-US" altLang="en-US" sz="2800" dirty="0" smtClean="0">
                <a:sym typeface="Symbol" pitchFamily="18" charset="2"/>
              </a:rPr>
              <a:t>/ </a:t>
            </a:r>
            <a:r>
              <a:rPr lang="en-US" altLang="en-US" sz="2800" i="1" dirty="0" smtClean="0">
                <a:sym typeface="Symbol" pitchFamily="18" charset="2"/>
              </a:rPr>
              <a:t>m</a:t>
            </a:r>
            <a:r>
              <a:rPr lang="en-US" altLang="en-US" sz="2800" baseline="-25000" dirty="0" smtClean="0">
                <a:sym typeface="Symbol" pitchFamily="18" charset="2"/>
              </a:rPr>
              <a:t>1</a:t>
            </a:r>
            <a:r>
              <a:rPr lang="en-US" altLang="en-US" sz="2800" dirty="0" smtClean="0">
                <a:sym typeface="Symbol" pitchFamily="18" charset="2"/>
              </a:rPr>
              <a:t> </a:t>
            </a:r>
            <a:r>
              <a:rPr lang="en-US" altLang="en-US" sz="2800" dirty="0">
                <a:sym typeface="Symbol" pitchFamily="18" charset="2"/>
              </a:rPr>
              <a:t>,  </a:t>
            </a:r>
            <a:r>
              <a:rPr lang="en-US" altLang="en-US" sz="2800" i="1" dirty="0">
                <a:sym typeface="Symbol" pitchFamily="18" charset="2"/>
              </a:rPr>
              <a:t>y</a:t>
            </a:r>
            <a:r>
              <a:rPr lang="en-US" altLang="en-US" sz="2800" dirty="0">
                <a:sym typeface="Symbol" pitchFamily="18" charset="2"/>
              </a:rPr>
              <a:t> </a:t>
            </a:r>
            <a:r>
              <a:rPr lang="en-US" altLang="en-US" sz="2800" dirty="0" smtClean="0">
                <a:sym typeface="Symbol" pitchFamily="18" charset="2"/>
              </a:rPr>
              <a:t>= </a:t>
            </a:r>
            <a:r>
              <a:rPr lang="en-US" altLang="en-US" sz="2800" i="1" dirty="0" smtClean="0">
                <a:sym typeface="Symbol" pitchFamily="18" charset="2"/>
              </a:rPr>
              <a:t>n</a:t>
            </a:r>
            <a:r>
              <a:rPr lang="en-US" altLang="en-US" sz="2800" baseline="-25000" dirty="0" smtClean="0">
                <a:sym typeface="Symbol" pitchFamily="18" charset="2"/>
              </a:rPr>
              <a:t>2 </a:t>
            </a:r>
            <a:r>
              <a:rPr lang="en-US" altLang="en-US" sz="2800" dirty="0" smtClean="0">
                <a:sym typeface="Symbol" pitchFamily="18" charset="2"/>
              </a:rPr>
              <a:t>/ </a:t>
            </a:r>
            <a:r>
              <a:rPr lang="en-US" altLang="en-US" sz="2800" i="1" dirty="0" smtClean="0">
                <a:sym typeface="Symbol" pitchFamily="18" charset="2"/>
              </a:rPr>
              <a:t>m</a:t>
            </a:r>
            <a:r>
              <a:rPr lang="en-US" altLang="en-US" sz="2800" baseline="-25000" dirty="0" smtClean="0">
                <a:sym typeface="Symbol" pitchFamily="18" charset="2"/>
              </a:rPr>
              <a:t>2</a:t>
            </a:r>
            <a:r>
              <a:rPr lang="en-US" altLang="en-US" sz="2800" dirty="0">
                <a:sym typeface="Symbol" pitchFamily="18" charset="2"/>
              </a:rPr>
              <a:t>, 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where </a:t>
            </a:r>
            <a:r>
              <a:rPr lang="en-US" altLang="en-US" sz="2800" i="1" dirty="0" smtClean="0">
                <a:solidFill>
                  <a:schemeClr val="tx1"/>
                </a:solidFill>
                <a:sym typeface="Symbol" pitchFamily="18" charset="2"/>
              </a:rPr>
              <a:t>n</a:t>
            </a:r>
            <a:r>
              <a:rPr lang="en-US" altLang="en-US" sz="2800" baseline="-25000" dirty="0" smtClean="0">
                <a:solidFill>
                  <a:schemeClr val="tx1"/>
                </a:solidFill>
                <a:sym typeface="Symbol" pitchFamily="18" charset="2"/>
              </a:rPr>
              <a:t>1</a:t>
            </a:r>
            <a:r>
              <a:rPr lang="en-US" altLang="en-US" sz="2800" dirty="0" smtClean="0">
                <a:solidFill>
                  <a:schemeClr val="tx1"/>
                </a:solidFill>
                <a:sym typeface="Symbol" pitchFamily="18" charset="2"/>
              </a:rPr>
              <a:t>, </a:t>
            </a:r>
            <a:r>
              <a:rPr lang="en-US" altLang="en-US" sz="2800" i="1" dirty="0" smtClean="0">
                <a:solidFill>
                  <a:schemeClr val="tx1"/>
                </a:solidFill>
                <a:sym typeface="Symbol" pitchFamily="18" charset="2"/>
              </a:rPr>
              <a:t>m</a:t>
            </a:r>
            <a:r>
              <a:rPr lang="en-US" altLang="en-US" sz="2800" baseline="-25000" dirty="0" smtClean="0">
                <a:solidFill>
                  <a:schemeClr val="tx1"/>
                </a:solidFill>
                <a:sym typeface="Symbol" pitchFamily="18" charset="2"/>
              </a:rPr>
              <a:t>1</a:t>
            </a:r>
            <a:r>
              <a:rPr lang="en-US" altLang="en-US" sz="2800" dirty="0" smtClean="0">
                <a:solidFill>
                  <a:schemeClr val="tx1"/>
                </a:solidFill>
                <a:sym typeface="Symbol" pitchFamily="18" charset="2"/>
              </a:rPr>
              <a:t>, </a:t>
            </a:r>
            <a:r>
              <a:rPr lang="en-US" altLang="en-US" sz="2800" i="1" dirty="0" smtClean="0">
                <a:solidFill>
                  <a:schemeClr val="tx1"/>
                </a:solidFill>
                <a:sym typeface="Symbol" pitchFamily="18" charset="2"/>
              </a:rPr>
              <a:t>n</a:t>
            </a:r>
            <a:r>
              <a:rPr lang="en-US" altLang="en-US" sz="2800" baseline="-25000" dirty="0" smtClean="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en-US" altLang="en-US" sz="2800" dirty="0" smtClean="0">
                <a:solidFill>
                  <a:schemeClr val="tx1"/>
                </a:solidFill>
                <a:sym typeface="Symbol" pitchFamily="18" charset="2"/>
              </a:rPr>
              <a:t>, </a:t>
            </a:r>
            <a:r>
              <a:rPr lang="en-US" altLang="en-US" sz="2800" i="1" dirty="0" smtClean="0">
                <a:solidFill>
                  <a:schemeClr val="tx1"/>
                </a:solidFill>
                <a:sym typeface="Symbol" pitchFamily="18" charset="2"/>
              </a:rPr>
              <a:t>m</a:t>
            </a:r>
            <a:r>
              <a:rPr lang="en-US" altLang="en-US" sz="2800" baseline="-25000" dirty="0" smtClean="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en-US" altLang="en-US" sz="2800" dirty="0" smtClean="0">
                <a:solidFill>
                  <a:schemeClr val="tx1"/>
                </a:solidFill>
                <a:sym typeface="Symbol" pitchFamily="18" charset="2"/>
              </a:rPr>
              <a:t>,</a:t>
            </a:r>
            <a:r>
              <a:rPr lang="en-US" altLang="en-US" sz="2800" i="1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altLang="en-US" sz="2800" dirty="0" smtClean="0">
                <a:solidFill>
                  <a:schemeClr val="tx1"/>
                </a:solidFill>
                <a:sym typeface="Symbol" pitchFamily="18" charset="2"/>
              </a:rPr>
              <a:t>are integers and </a:t>
            </a:r>
            <a:r>
              <a:rPr lang="en-US" altLang="en-US" sz="2800" i="1" dirty="0" smtClean="0">
                <a:solidFill>
                  <a:schemeClr val="tx1"/>
                </a:solidFill>
                <a:sym typeface="Symbol" pitchFamily="18" charset="2"/>
              </a:rPr>
              <a:t>m</a:t>
            </a:r>
            <a:r>
              <a:rPr lang="en-US" altLang="en-US" sz="2800" baseline="-25000" dirty="0" smtClean="0">
                <a:solidFill>
                  <a:schemeClr val="tx1"/>
                </a:solidFill>
                <a:sym typeface="Symbol" pitchFamily="18" charset="2"/>
              </a:rPr>
              <a:t>1 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en-US" sz="2800" baseline="-25000" dirty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 and </a:t>
            </a:r>
            <a:r>
              <a:rPr lang="en-US" altLang="en-US" sz="2800" i="1" dirty="0">
                <a:solidFill>
                  <a:schemeClr val="tx1"/>
                </a:solidFill>
                <a:sym typeface="Symbol" pitchFamily="18" charset="2"/>
              </a:rPr>
              <a:t>m</a:t>
            </a:r>
            <a:r>
              <a:rPr lang="en-US" altLang="en-US" sz="2800" baseline="-25000" dirty="0">
                <a:solidFill>
                  <a:schemeClr val="tx1"/>
                </a:solidFill>
                <a:sym typeface="Symbol" pitchFamily="18" charset="2"/>
              </a:rPr>
              <a:t>2 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en-US" sz="2800" baseline="-25000" dirty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 </a:t>
            </a:r>
          </a:p>
          <a:p>
            <a:pPr marL="0" indent="0">
              <a:buNone/>
              <a:defRPr/>
            </a:pPr>
            <a:r>
              <a:rPr lang="en-US" altLang="en-US" sz="2800" dirty="0">
                <a:sym typeface="Symbol" pitchFamily="18" charset="2"/>
              </a:rPr>
              <a:t>Then (</a:t>
            </a:r>
            <a:r>
              <a:rPr lang="en-US" altLang="en-US" sz="2800" i="1" dirty="0" smtClean="0">
                <a:sym typeface="Symbol" pitchFamily="18" charset="2"/>
              </a:rPr>
              <a:t>x </a:t>
            </a:r>
            <a:r>
              <a:rPr lang="en-US" altLang="en-US" sz="2800" dirty="0" smtClean="0">
                <a:sym typeface="Symbol" pitchFamily="18" charset="2"/>
              </a:rPr>
              <a:t>+ </a:t>
            </a:r>
            <a:r>
              <a:rPr lang="en-US" altLang="en-US" sz="2800" i="1" dirty="0" smtClean="0">
                <a:sym typeface="Symbol" pitchFamily="18" charset="2"/>
              </a:rPr>
              <a:t>y</a:t>
            </a:r>
            <a:r>
              <a:rPr lang="en-US" altLang="en-US" sz="2800" dirty="0">
                <a:sym typeface="Symbol" pitchFamily="18" charset="2"/>
              </a:rPr>
              <a:t>) = </a:t>
            </a:r>
            <a:r>
              <a:rPr lang="en-US" altLang="en-US" sz="2800" i="1" dirty="0" smtClean="0">
                <a:sym typeface="Symbol" pitchFamily="18" charset="2"/>
              </a:rPr>
              <a:t>n</a:t>
            </a:r>
            <a:r>
              <a:rPr lang="en-US" altLang="en-US" sz="2800" baseline="-25000" dirty="0" smtClean="0">
                <a:sym typeface="Symbol" pitchFamily="18" charset="2"/>
              </a:rPr>
              <a:t>1 </a:t>
            </a:r>
            <a:r>
              <a:rPr lang="en-US" altLang="en-US" sz="2800" dirty="0" smtClean="0">
                <a:sym typeface="Symbol" pitchFamily="18" charset="2"/>
              </a:rPr>
              <a:t>/ </a:t>
            </a:r>
            <a:r>
              <a:rPr lang="en-US" altLang="en-US" sz="2800" i="1" dirty="0" smtClean="0">
                <a:sym typeface="Symbol" pitchFamily="18" charset="2"/>
              </a:rPr>
              <a:t>m</a:t>
            </a:r>
            <a:r>
              <a:rPr lang="en-US" altLang="en-US" sz="2800" baseline="-25000" dirty="0" smtClean="0">
                <a:sym typeface="Symbol" pitchFamily="18" charset="2"/>
              </a:rPr>
              <a:t>1</a:t>
            </a:r>
            <a:r>
              <a:rPr lang="en-US" altLang="en-US" sz="2800" dirty="0" smtClean="0">
                <a:sym typeface="Symbol" pitchFamily="18" charset="2"/>
              </a:rPr>
              <a:t> </a:t>
            </a:r>
            <a:r>
              <a:rPr lang="en-US" altLang="en-US" sz="2800" dirty="0">
                <a:sym typeface="Symbol" pitchFamily="18" charset="2"/>
              </a:rPr>
              <a:t>+ </a:t>
            </a:r>
            <a:r>
              <a:rPr lang="en-US" altLang="en-US" sz="2800" i="1" dirty="0" smtClean="0">
                <a:sym typeface="Symbol" pitchFamily="18" charset="2"/>
              </a:rPr>
              <a:t>n</a:t>
            </a:r>
            <a:r>
              <a:rPr lang="en-US" altLang="en-US" sz="2800" baseline="-25000" dirty="0" smtClean="0">
                <a:sym typeface="Symbol" pitchFamily="18" charset="2"/>
              </a:rPr>
              <a:t>2 </a:t>
            </a:r>
            <a:r>
              <a:rPr lang="en-US" altLang="en-US" sz="2800" dirty="0" smtClean="0">
                <a:sym typeface="Symbol" pitchFamily="18" charset="2"/>
              </a:rPr>
              <a:t>/ </a:t>
            </a:r>
            <a:r>
              <a:rPr lang="en-US" altLang="en-US" sz="2800" i="1" dirty="0" smtClean="0">
                <a:sym typeface="Symbol" pitchFamily="18" charset="2"/>
              </a:rPr>
              <a:t>m</a:t>
            </a:r>
            <a:r>
              <a:rPr lang="en-US" altLang="en-US" sz="2800" baseline="-25000" dirty="0" smtClean="0">
                <a:sym typeface="Symbol" pitchFamily="18" charset="2"/>
              </a:rPr>
              <a:t>2</a:t>
            </a:r>
            <a:r>
              <a:rPr lang="en-US" altLang="en-US" sz="2800" dirty="0" smtClean="0">
                <a:sym typeface="Symbol" pitchFamily="18" charset="2"/>
              </a:rPr>
              <a:t> = </a:t>
            </a:r>
            <a:r>
              <a:rPr lang="en-US" altLang="en-US" sz="2800" dirty="0">
                <a:sym typeface="Symbol" pitchFamily="18" charset="2"/>
              </a:rPr>
              <a:t>(</a:t>
            </a:r>
            <a:r>
              <a:rPr lang="en-US" altLang="en-US" sz="2800" i="1" dirty="0">
                <a:sym typeface="Symbol" pitchFamily="18" charset="2"/>
              </a:rPr>
              <a:t>n</a:t>
            </a:r>
            <a:r>
              <a:rPr lang="en-US" altLang="en-US" sz="2800" baseline="-25000" dirty="0">
                <a:sym typeface="Symbol" pitchFamily="18" charset="2"/>
              </a:rPr>
              <a:t>1</a:t>
            </a:r>
            <a:r>
              <a:rPr lang="en-US" altLang="en-US" sz="2800" i="1" dirty="0">
                <a:sym typeface="Symbol" pitchFamily="18" charset="2"/>
              </a:rPr>
              <a:t>m</a:t>
            </a:r>
            <a:r>
              <a:rPr lang="en-US" altLang="en-US" sz="2800" baseline="-25000" dirty="0">
                <a:sym typeface="Symbol" pitchFamily="18" charset="2"/>
              </a:rPr>
              <a:t>2</a:t>
            </a:r>
            <a:r>
              <a:rPr lang="en-US" altLang="en-US" sz="2800" dirty="0">
                <a:sym typeface="Symbol" pitchFamily="18" charset="2"/>
              </a:rPr>
              <a:t> + </a:t>
            </a:r>
            <a:r>
              <a:rPr lang="en-US" altLang="en-US" sz="2800" i="1" dirty="0" smtClean="0">
                <a:sym typeface="Symbol" pitchFamily="18" charset="2"/>
              </a:rPr>
              <a:t>n</a:t>
            </a:r>
            <a:r>
              <a:rPr lang="en-US" altLang="en-US" sz="2800" baseline="-25000" dirty="0" smtClean="0">
                <a:sym typeface="Symbol" pitchFamily="18" charset="2"/>
              </a:rPr>
              <a:t>2</a:t>
            </a:r>
            <a:r>
              <a:rPr lang="en-US" altLang="en-US" sz="2800" i="1" dirty="0" smtClean="0">
                <a:sym typeface="Symbol" pitchFamily="18" charset="2"/>
              </a:rPr>
              <a:t>m</a:t>
            </a:r>
            <a:r>
              <a:rPr lang="en-US" altLang="en-US" sz="2800" baseline="-25000" dirty="0" smtClean="0">
                <a:sym typeface="Symbol" pitchFamily="18" charset="2"/>
              </a:rPr>
              <a:t>1</a:t>
            </a:r>
            <a:r>
              <a:rPr lang="en-US" altLang="en-US" sz="2800" dirty="0" smtClean="0">
                <a:sym typeface="Symbol" pitchFamily="18" charset="2"/>
              </a:rPr>
              <a:t>) </a:t>
            </a:r>
            <a:r>
              <a:rPr lang="en-US" altLang="en-US" sz="2800" dirty="0">
                <a:sym typeface="Symbol" pitchFamily="18" charset="2"/>
              </a:rPr>
              <a:t>/ (</a:t>
            </a:r>
            <a:r>
              <a:rPr lang="en-US" altLang="en-US" sz="2800" i="1" dirty="0" smtClean="0">
                <a:sym typeface="Symbol" pitchFamily="18" charset="2"/>
              </a:rPr>
              <a:t>m</a:t>
            </a:r>
            <a:r>
              <a:rPr lang="en-US" altLang="en-US" sz="2800" baseline="-25000" dirty="0" smtClean="0">
                <a:sym typeface="Symbol" pitchFamily="18" charset="2"/>
              </a:rPr>
              <a:t>1</a:t>
            </a:r>
            <a:r>
              <a:rPr lang="en-US" altLang="en-US" sz="2800" i="1" dirty="0" smtClean="0">
                <a:sym typeface="Symbol" pitchFamily="18" charset="2"/>
              </a:rPr>
              <a:t>m</a:t>
            </a:r>
            <a:r>
              <a:rPr lang="en-US" altLang="en-US" sz="2800" baseline="-25000" dirty="0" smtClean="0">
                <a:sym typeface="Symbol" pitchFamily="18" charset="2"/>
              </a:rPr>
              <a:t>2</a:t>
            </a:r>
            <a:r>
              <a:rPr lang="en-US" altLang="en-US" sz="2800" dirty="0" smtClean="0">
                <a:sym typeface="Symbol" pitchFamily="18" charset="2"/>
              </a:rPr>
              <a:t>) = </a:t>
            </a:r>
            <a:r>
              <a:rPr lang="en-US" altLang="en-US" sz="2800" i="1" dirty="0" smtClean="0">
                <a:sym typeface="Symbol" pitchFamily="18" charset="2"/>
              </a:rPr>
              <a:t>k </a:t>
            </a:r>
            <a:r>
              <a:rPr lang="en-US" altLang="en-US" sz="2800" dirty="0" smtClean="0">
                <a:sym typeface="Symbol" pitchFamily="18" charset="2"/>
              </a:rPr>
              <a:t>/ </a:t>
            </a:r>
            <a:r>
              <a:rPr lang="en-US" altLang="en-US" sz="2800" i="1" dirty="0" smtClean="0">
                <a:sym typeface="Symbol" pitchFamily="18" charset="2"/>
              </a:rPr>
              <a:t>j  </a:t>
            </a:r>
            <a:r>
              <a:rPr lang="en-US" altLang="en-US" sz="2800" dirty="0">
                <a:sym typeface="Symbol" pitchFamily="18" charset="2"/>
              </a:rPr>
              <a:t>for some integers </a:t>
            </a:r>
            <a:r>
              <a:rPr lang="en-US" altLang="en-US" sz="2800" i="1" dirty="0">
                <a:sym typeface="Symbol" pitchFamily="18" charset="2"/>
              </a:rPr>
              <a:t>k</a:t>
            </a:r>
            <a:r>
              <a:rPr lang="en-US" altLang="en-US" sz="2800" dirty="0">
                <a:sym typeface="Symbol" pitchFamily="18" charset="2"/>
              </a:rPr>
              <a:t>,</a:t>
            </a:r>
            <a:r>
              <a:rPr lang="en-US" altLang="en-US" sz="2800" i="1" dirty="0">
                <a:sym typeface="Symbol" pitchFamily="18" charset="2"/>
              </a:rPr>
              <a:t> j and j </a:t>
            </a:r>
            <a:r>
              <a:rPr lang="en-US" altLang="en-US" sz="2800" dirty="0">
                <a:sym typeface="Symbol" pitchFamily="18" charset="2"/>
              </a:rPr>
              <a:t></a:t>
            </a:r>
            <a:r>
              <a:rPr lang="en-US" altLang="en-US" sz="2800" baseline="-25000" dirty="0">
                <a:sym typeface="Symbol" pitchFamily="18" charset="2"/>
              </a:rPr>
              <a:t> 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lang="en-US" altLang="en-US" sz="2800" i="1" dirty="0">
                <a:sym typeface="Symbol" pitchFamily="18" charset="2"/>
              </a:rPr>
              <a:t> </a:t>
            </a:r>
          </a:p>
          <a:p>
            <a:pPr marL="0" indent="0">
              <a:buNone/>
              <a:defRPr/>
            </a:pPr>
            <a:r>
              <a:rPr lang="en-US" altLang="en-US" sz="2800" dirty="0">
                <a:solidFill>
                  <a:srgbClr val="66FF33"/>
                </a:solidFill>
                <a:sym typeface="Symbol" pitchFamily="18" charset="2"/>
              </a:rPr>
              <a:t>Consequently,  (</a:t>
            </a:r>
            <a:r>
              <a:rPr lang="en-US" altLang="en-US" sz="2800" i="1" dirty="0">
                <a:solidFill>
                  <a:srgbClr val="66FF33"/>
                </a:solidFill>
                <a:sym typeface="Symbol" pitchFamily="18" charset="2"/>
              </a:rPr>
              <a:t>x</a:t>
            </a:r>
            <a:r>
              <a:rPr lang="en-US" altLang="en-US" sz="2800" dirty="0">
                <a:solidFill>
                  <a:srgbClr val="66FF33"/>
                </a:solidFill>
                <a:sym typeface="Symbol" pitchFamily="18" charset="2"/>
              </a:rPr>
              <a:t> + </a:t>
            </a:r>
            <a:r>
              <a:rPr lang="en-US" altLang="en-US" sz="2800" i="1" dirty="0">
                <a:solidFill>
                  <a:srgbClr val="66FF33"/>
                </a:solidFill>
                <a:sym typeface="Symbol" pitchFamily="18" charset="2"/>
              </a:rPr>
              <a:t>y</a:t>
            </a:r>
            <a:r>
              <a:rPr lang="en-US" altLang="en-US" sz="2800" dirty="0">
                <a:solidFill>
                  <a:srgbClr val="66FF33"/>
                </a:solidFill>
                <a:sym typeface="Symbol" pitchFamily="18" charset="2"/>
              </a:rPr>
              <a:t>)  Q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4104926" y="2286000"/>
            <a:ext cx="51700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Q </a:t>
            </a:r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denotes 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the set of rational numbers.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5800650" y="4267200"/>
            <a:ext cx="5218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i="1" dirty="0" smtClean="0">
                <a:latin typeface="Cambria" panose="02040503050406030204" pitchFamily="18" charset="0"/>
                <a:sym typeface="Symbol" pitchFamily="18" charset="2"/>
              </a:rPr>
              <a:t>k</a:t>
            </a:r>
            <a:r>
              <a:rPr lang="en-US" altLang="en-US" sz="2800" dirty="0" smtClean="0">
                <a:latin typeface="Cambria" panose="02040503050406030204" pitchFamily="18" charset="0"/>
                <a:sym typeface="Symbol" pitchFamily="18" charset="2"/>
              </a:rPr>
              <a:t> = (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itchFamily="18" charset="2"/>
              </a:rPr>
              <a:t>n</a:t>
            </a:r>
            <a:r>
              <a:rPr lang="en-US" altLang="en-US" sz="2800" baseline="-25000" dirty="0" smtClean="0">
                <a:latin typeface="Cambria" panose="02040503050406030204" pitchFamily="18" charset="0"/>
                <a:sym typeface="Symbol" pitchFamily="18" charset="2"/>
              </a:rPr>
              <a:t>1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itchFamily="18" charset="2"/>
              </a:rPr>
              <a:t>m</a:t>
            </a:r>
            <a:r>
              <a:rPr lang="en-US" altLang="en-US" sz="2800" baseline="-25000" dirty="0" smtClean="0">
                <a:latin typeface="Cambria" panose="02040503050406030204" pitchFamily="18" charset="0"/>
                <a:sym typeface="Symbol" pitchFamily="18" charset="2"/>
              </a:rPr>
              <a:t>2</a:t>
            </a:r>
            <a:r>
              <a:rPr lang="en-US" altLang="en-US" sz="2800" dirty="0" smtClean="0">
                <a:latin typeface="Cambria" panose="02040503050406030204" pitchFamily="18" charset="0"/>
                <a:sym typeface="Symbol" pitchFamily="18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+ </a:t>
            </a:r>
            <a:r>
              <a:rPr lang="en-US" altLang="en-US" sz="2800" i="1" dirty="0">
                <a:latin typeface="Cambria" panose="02040503050406030204" pitchFamily="18" charset="0"/>
                <a:sym typeface="Symbol" pitchFamily="18" charset="2"/>
              </a:rPr>
              <a:t>n</a:t>
            </a:r>
            <a:r>
              <a:rPr lang="en-US" altLang="en-US" sz="2800" baseline="-25000" dirty="0">
                <a:latin typeface="Cambria" panose="02040503050406030204" pitchFamily="18" charset="0"/>
                <a:sym typeface="Symbol" pitchFamily="18" charset="2"/>
              </a:rPr>
              <a:t>2</a:t>
            </a:r>
            <a:r>
              <a:rPr lang="en-US" altLang="en-US" sz="2800" i="1" dirty="0">
                <a:latin typeface="Cambria" panose="02040503050406030204" pitchFamily="18" charset="0"/>
                <a:sym typeface="Symbol" pitchFamily="18" charset="2"/>
              </a:rPr>
              <a:t>m</a:t>
            </a:r>
            <a:r>
              <a:rPr lang="en-US" altLang="en-US" sz="2800" baseline="-25000" dirty="0">
                <a:latin typeface="Cambria" panose="02040503050406030204" pitchFamily="18" charset="0"/>
                <a:sym typeface="Symbol" pitchFamily="18" charset="2"/>
              </a:rPr>
              <a:t>1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) </a:t>
            </a:r>
            <a:r>
              <a:rPr lang="en-US" altLang="en-US" sz="2800" dirty="0" smtClean="0">
                <a:latin typeface="Cambria" panose="02040503050406030204" pitchFamily="18" charset="0"/>
                <a:sym typeface="Symbol" pitchFamily="18" charset="2"/>
              </a:rPr>
              <a:t>and 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itchFamily="18" charset="2"/>
              </a:rPr>
              <a:t>j</a:t>
            </a:r>
            <a:r>
              <a:rPr lang="en-US" altLang="en-US" sz="2800" dirty="0" smtClean="0">
                <a:latin typeface="Cambria" panose="02040503050406030204" pitchFamily="18" charset="0"/>
                <a:sym typeface="Symbol" pitchFamily="18" charset="2"/>
              </a:rPr>
              <a:t> = 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(</a:t>
            </a:r>
            <a:r>
              <a:rPr lang="en-US" altLang="en-US" sz="2800" i="1" dirty="0">
                <a:latin typeface="Cambria" panose="02040503050406030204" pitchFamily="18" charset="0"/>
                <a:sym typeface="Symbol" pitchFamily="18" charset="2"/>
              </a:rPr>
              <a:t>m</a:t>
            </a:r>
            <a:r>
              <a:rPr lang="en-US" altLang="en-US" sz="2800" baseline="-25000" dirty="0">
                <a:latin typeface="Cambria" panose="02040503050406030204" pitchFamily="18" charset="0"/>
                <a:sym typeface="Symbol" pitchFamily="18" charset="2"/>
              </a:rPr>
              <a:t>1</a:t>
            </a:r>
            <a:r>
              <a:rPr lang="en-US" altLang="en-US" sz="2800" i="1" dirty="0">
                <a:latin typeface="Cambria" panose="02040503050406030204" pitchFamily="18" charset="0"/>
                <a:sym typeface="Symbol" pitchFamily="18" charset="2"/>
              </a:rPr>
              <a:t>m</a:t>
            </a:r>
            <a:r>
              <a:rPr lang="en-US" altLang="en-US" sz="2800" baseline="-25000" dirty="0">
                <a:latin typeface="Cambria" panose="02040503050406030204" pitchFamily="18" charset="0"/>
                <a:sym typeface="Symbol" pitchFamily="18" charset="2"/>
              </a:rPr>
              <a:t>2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) </a:t>
            </a:r>
            <a:endParaRPr lang="en-US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10241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uiExpand="1" build="p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9249462" cy="8382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Indirect Proof (</a:t>
            </a:r>
            <a:r>
              <a:rPr lang="en-US" altLang="en-US" dirty="0">
                <a:solidFill>
                  <a:schemeClr val="accent2"/>
                </a:solidFill>
              </a:rPr>
              <a:t>Proof by </a:t>
            </a:r>
            <a:r>
              <a:rPr lang="en-US" altLang="en-US" dirty="0" smtClean="0">
                <a:solidFill>
                  <a:schemeClr val="accent2"/>
                </a:solidFill>
              </a:rPr>
              <a:t>contraposition</a:t>
            </a:r>
            <a:r>
              <a:rPr lang="en-US" altLang="en-US" dirty="0" smtClean="0"/>
              <a:t>)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035050"/>
            <a:ext cx="9739605" cy="5353050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An indirect proof of </a:t>
            </a:r>
            <a:r>
              <a:rPr lang="en-US" altLang="en-US" sz="3200" i="1" dirty="0">
                <a:solidFill>
                  <a:schemeClr val="tx1"/>
                </a:solidFill>
              </a:rPr>
              <a:t>p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uses the </a:t>
            </a:r>
            <a:r>
              <a:rPr lang="en-US" altLang="en-US" sz="3200" dirty="0">
                <a:solidFill>
                  <a:schemeClr val="accent2"/>
                </a:solidFill>
              </a:rPr>
              <a:t>contrapositive </a:t>
            </a:r>
          </a:p>
          <a:p>
            <a:r>
              <a:rPr lang="en-US" altLang="en-US" sz="3200" dirty="0" smtClean="0"/>
              <a:t>Because </a:t>
            </a:r>
            <a:r>
              <a:rPr lang="en-US" altLang="en-US" sz="3200" i="1" dirty="0">
                <a:solidFill>
                  <a:schemeClr val="tx1"/>
                </a:solidFill>
              </a:rPr>
              <a:t>p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 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 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i="1" dirty="0">
                <a:sym typeface="Symbol" panose="05050102010706020507" pitchFamily="18" charset="2"/>
              </a:rPr>
              <a:t>,  </a:t>
            </a:r>
            <a:r>
              <a:rPr lang="en-US" altLang="en-US" sz="3200" dirty="0">
                <a:sym typeface="Symbol" panose="05050102010706020507" pitchFamily="18" charset="2"/>
              </a:rPr>
              <a:t>we can prove </a:t>
            </a:r>
            <a:r>
              <a:rPr lang="en-US" altLang="en-US" sz="3200" i="1" dirty="0">
                <a:solidFill>
                  <a:schemeClr val="tx1"/>
                </a:solidFill>
              </a:rPr>
              <a:t>p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by proving 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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 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</a:p>
          <a:p>
            <a:r>
              <a:rPr lang="en-US" altLang="en-US" sz="3200" dirty="0" smtClean="0">
                <a:sym typeface="Symbol" panose="05050102010706020507" pitchFamily="18" charset="2"/>
              </a:rPr>
              <a:t>Thus </a:t>
            </a:r>
            <a:r>
              <a:rPr lang="en-US" altLang="en-US" sz="3200" dirty="0">
                <a:sym typeface="Symbol" panose="05050102010706020507" pitchFamily="18" charset="2"/>
              </a:rPr>
              <a:t>an indirect proof of </a:t>
            </a:r>
            <a:r>
              <a:rPr lang="en-US" altLang="en-US" sz="3200" i="1" dirty="0">
                <a:solidFill>
                  <a:schemeClr val="tx1"/>
                </a:solidFill>
              </a:rPr>
              <a:t>p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starts by assuming 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</a:t>
            </a:r>
            <a:r>
              <a:rPr lang="en-US" altLang="en-US" sz="3200" i="1" dirty="0">
                <a:solidFill>
                  <a:srgbClr val="66FF33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and continues to show</a:t>
            </a:r>
            <a:r>
              <a:rPr lang="en-US" altLang="en-US" sz="3200" dirty="0">
                <a:solidFill>
                  <a:srgbClr val="0000CC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</a:t>
            </a:r>
            <a:r>
              <a:rPr lang="en-US" altLang="en-US" sz="3200" i="1" dirty="0">
                <a:solidFill>
                  <a:srgbClr val="66FF33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ym typeface="Symbol" panose="05050102010706020507" pitchFamily="18" charset="2"/>
              </a:rPr>
              <a:t>; i.e., the proof uses the </a:t>
            </a:r>
            <a:r>
              <a:rPr lang="en-US" altLang="en-US" sz="3200" dirty="0" smtClean="0">
                <a:sym typeface="Symbol" panose="05050102010706020507" pitchFamily="18" charset="2"/>
              </a:rPr>
              <a:t>form:</a:t>
            </a:r>
            <a:r>
              <a:rPr lang="en-US" altLang="en-US" sz="3200" i="1" dirty="0">
                <a:solidFill>
                  <a:srgbClr val="009900"/>
                </a:solidFill>
                <a:sym typeface="Symbol" panose="05050102010706020507" pitchFamily="18" charset="2"/>
              </a:rPr>
              <a:t/>
            </a:r>
            <a:br>
              <a:rPr lang="en-US" altLang="en-US" sz="3200" i="1" dirty="0">
                <a:solidFill>
                  <a:srgbClr val="009900"/>
                </a:solidFill>
                <a:sym typeface="Symbol" panose="05050102010706020507" pitchFamily="18" charset="2"/>
              </a:rPr>
            </a:br>
            <a:r>
              <a:rPr lang="en-US" altLang="en-US" sz="3200" dirty="0">
                <a:sym typeface="Symbol" panose="05050102010706020507" pitchFamily="18" charset="2"/>
              </a:rPr>
              <a:t> </a:t>
            </a:r>
            <a:endParaRPr lang="en-US" altLang="en-US" sz="3200" dirty="0">
              <a:solidFill>
                <a:srgbClr val="66FF33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660003" y="3557286"/>
            <a:ext cx="3200399" cy="2995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3200" dirty="0" smtClean="0">
                <a:solidFill>
                  <a:srgbClr val="66FF33"/>
                </a:solidFill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>
                <a:solidFill>
                  <a:srgbClr val="66FF33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solidFill>
                  <a:srgbClr val="CC0000"/>
                </a:solidFill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r</a:t>
            </a:r>
            <a:r>
              <a:rPr lang="en-US" altLang="en-US" sz="3200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1</a:t>
            </a:r>
            <a:r>
              <a:rPr lang="en-US" altLang="en-US" sz="32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,</a:t>
            </a:r>
            <a:r>
              <a:rPr lang="en-US" altLang="en-US" sz="3200" i="1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3200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r</a:t>
            </a:r>
            <a:r>
              <a:rPr lang="en-US" altLang="en-US" sz="3200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1</a:t>
            </a:r>
            <a:r>
              <a:rPr lang="en-US" altLang="en-US" sz="3200" i="1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r</a:t>
            </a:r>
            <a:r>
              <a:rPr lang="en-US" altLang="en-US" sz="3200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2</a:t>
            </a:r>
            <a:r>
              <a:rPr lang="en-US" altLang="en-US" sz="32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,</a:t>
            </a:r>
            <a:r>
              <a:rPr lang="en-US" altLang="en-US" sz="3200" i="1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3200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r</a:t>
            </a:r>
            <a:r>
              <a:rPr lang="en-US" altLang="en-US" sz="3200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2 </a:t>
            </a:r>
            <a:r>
              <a:rPr lang="en-US" altLang="en-US" sz="32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 smtClean="0">
                <a:solidFill>
                  <a:schemeClr val="accent2"/>
                </a:solidFill>
              </a:rPr>
              <a:t>…</a:t>
            </a:r>
            <a:r>
              <a:rPr lang="en-US" altLang="en-US" sz="32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,</a:t>
            </a:r>
            <a:r>
              <a:rPr lang="en-US" altLang="en-US" sz="3200" i="1" dirty="0" smtClean="0">
                <a:solidFill>
                  <a:schemeClr val="accent2"/>
                </a:solidFill>
              </a:rPr>
              <a:t>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3200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r</a:t>
            </a:r>
            <a:r>
              <a:rPr lang="en-US" altLang="en-US" sz="3200" i="1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-1</a:t>
            </a:r>
            <a:r>
              <a:rPr lang="en-US" altLang="en-US" sz="3200" i="1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 err="1" smtClean="0">
                <a:solidFill>
                  <a:schemeClr val="accent2"/>
                </a:solidFill>
                <a:sym typeface="Symbol" panose="05050102010706020507" pitchFamily="18" charset="2"/>
              </a:rPr>
              <a:t>r</a:t>
            </a:r>
            <a:r>
              <a:rPr lang="en-US" altLang="en-US" sz="3200" i="1" baseline="-25000" dirty="0" err="1" smtClean="0">
                <a:solidFill>
                  <a:schemeClr val="accent2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,</a:t>
            </a:r>
            <a:r>
              <a:rPr lang="en-US" altLang="en-US" sz="3200" i="1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sz="3200" i="1" dirty="0" err="1" smtClean="0">
                <a:solidFill>
                  <a:schemeClr val="accent2"/>
                </a:solidFill>
                <a:sym typeface="Symbol" panose="05050102010706020507" pitchFamily="18" charset="2"/>
              </a:rPr>
              <a:t>r</a:t>
            </a:r>
            <a:r>
              <a:rPr lang="en-US" altLang="en-US" sz="3200" i="1" baseline="-25000" dirty="0" err="1" smtClean="0">
                <a:solidFill>
                  <a:schemeClr val="accent2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i="1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dirty="0" smtClean="0">
                <a:solidFill>
                  <a:srgbClr val="66FF33"/>
                </a:solidFill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>
                <a:solidFill>
                  <a:srgbClr val="66FF33"/>
                </a:solidFill>
                <a:sym typeface="Symbol" panose="05050102010706020507" pitchFamily="18" charset="2"/>
              </a:rPr>
              <a:t>p</a:t>
            </a:r>
            <a:endParaRPr lang="en-US" altLang="en-US" sz="3200" dirty="0">
              <a:solidFill>
                <a:srgbClr val="66FF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691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uiExpand="1" build="p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Indirect Proof – Example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417639"/>
            <a:ext cx="10058400" cy="4708525"/>
          </a:xfrm>
        </p:spPr>
        <p:txBody>
          <a:bodyPr>
            <a:normAutofit lnSpcReduction="10000"/>
          </a:bodyPr>
          <a:lstStyle/>
          <a:p>
            <a:pPr marL="0" indent="0">
              <a:buClr>
                <a:schemeClr val="tx1"/>
              </a:buClr>
              <a:buSzPct val="100000"/>
              <a:buNone/>
              <a:defRPr/>
            </a:pPr>
            <a:r>
              <a:rPr lang="en-US" altLang="en-US" sz="2800" dirty="0">
                <a:solidFill>
                  <a:schemeClr val="tx1"/>
                </a:solidFill>
                <a:ea typeface="Cambria" panose="02040503050406030204" pitchFamily="18" charset="0"/>
              </a:rPr>
              <a:t>Prove that for an integer </a:t>
            </a:r>
            <a:r>
              <a:rPr lang="en-US" altLang="en-US" sz="2800" i="1" dirty="0">
                <a:solidFill>
                  <a:schemeClr val="tx1"/>
                </a:solidFill>
                <a:ea typeface="Cambria" panose="02040503050406030204" pitchFamily="18" charset="0"/>
              </a:rPr>
              <a:t>n</a:t>
            </a:r>
            <a:r>
              <a:rPr lang="en-US" altLang="en-US" sz="2800" dirty="0">
                <a:solidFill>
                  <a:schemeClr val="tx1"/>
                </a:solidFill>
                <a:ea typeface="Cambria" panose="02040503050406030204" pitchFamily="18" charset="0"/>
              </a:rPr>
              <a:t>, if </a:t>
            </a:r>
            <a:r>
              <a:rPr lang="en-US" altLang="en-US" sz="2800" dirty="0" smtClean="0">
                <a:solidFill>
                  <a:schemeClr val="tx1"/>
                </a:solidFill>
                <a:ea typeface="Cambria" panose="02040503050406030204" pitchFamily="18" charset="0"/>
              </a:rPr>
              <a:t>3</a:t>
            </a:r>
            <a:r>
              <a:rPr lang="en-US" altLang="en-US" sz="2800" i="1" dirty="0" smtClean="0">
                <a:solidFill>
                  <a:schemeClr val="tx1"/>
                </a:solidFill>
                <a:ea typeface="Cambria" panose="02040503050406030204" pitchFamily="18" charset="0"/>
              </a:rPr>
              <a:t>n </a:t>
            </a:r>
            <a:r>
              <a:rPr lang="en-US" altLang="en-US" sz="2800" dirty="0" smtClean="0">
                <a:solidFill>
                  <a:schemeClr val="tx1"/>
                </a:solidFill>
                <a:ea typeface="Cambria" panose="02040503050406030204" pitchFamily="18" charset="0"/>
              </a:rPr>
              <a:t>+ 2 </a:t>
            </a:r>
            <a:r>
              <a:rPr lang="en-US" altLang="en-US" sz="2800" dirty="0">
                <a:solidFill>
                  <a:schemeClr val="tx1"/>
                </a:solidFill>
                <a:ea typeface="Cambria" panose="02040503050406030204" pitchFamily="18" charset="0"/>
              </a:rPr>
              <a:t>is odd, </a:t>
            </a:r>
            <a:r>
              <a:rPr lang="en-US" altLang="en-US" sz="2800" dirty="0" smtClean="0">
                <a:solidFill>
                  <a:schemeClr val="tx1"/>
                </a:solidFill>
                <a:ea typeface="Cambria" panose="02040503050406030204" pitchFamily="18" charset="0"/>
              </a:rPr>
              <a:t>then </a:t>
            </a:r>
            <a:r>
              <a:rPr lang="en-US" altLang="en-US" sz="2800" i="1" dirty="0">
                <a:solidFill>
                  <a:schemeClr val="tx1"/>
                </a:solidFill>
                <a:ea typeface="Cambria" panose="02040503050406030204" pitchFamily="18" charset="0"/>
              </a:rPr>
              <a:t>n</a:t>
            </a:r>
            <a:r>
              <a:rPr lang="en-US" altLang="en-US" sz="2800" dirty="0">
                <a:solidFill>
                  <a:schemeClr val="tx1"/>
                </a:solidFill>
                <a:ea typeface="Cambria" panose="02040503050406030204" pitchFamily="18" charset="0"/>
              </a:rPr>
              <a:t> is odd.</a:t>
            </a:r>
          </a:p>
          <a:p>
            <a:pPr marL="609600" indent="-609600">
              <a:buNone/>
              <a:defRPr/>
            </a:pPr>
            <a:r>
              <a:rPr lang="en-US" altLang="en-US" sz="2800" dirty="0">
                <a:solidFill>
                  <a:schemeClr val="accent2"/>
                </a:solidFill>
                <a:ea typeface="Cambria" panose="02040503050406030204" pitchFamily="18" charset="0"/>
              </a:rPr>
              <a:t>Proof (by </a:t>
            </a:r>
            <a:r>
              <a:rPr lang="en-US" altLang="en-US" sz="2800" dirty="0" smtClean="0">
                <a:solidFill>
                  <a:schemeClr val="accent2"/>
                </a:solidFill>
                <a:ea typeface="Cambria" panose="02040503050406030204" pitchFamily="18" charset="0"/>
              </a:rPr>
              <a:t>contraposition):</a:t>
            </a:r>
            <a:endParaRPr lang="en-US" altLang="en-US" sz="2800" dirty="0">
              <a:solidFill>
                <a:schemeClr val="accent2"/>
              </a:solidFill>
              <a:ea typeface="Cambria" panose="02040503050406030204" pitchFamily="18" charset="0"/>
            </a:endParaRPr>
          </a:p>
          <a:p>
            <a:pPr marL="24384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>
                <a:ea typeface="Cambria" panose="02040503050406030204" pitchFamily="18" charset="0"/>
              </a:rPr>
              <a:t>We need to show that if </a:t>
            </a:r>
            <a:r>
              <a:rPr lang="en-US" altLang="en-US" sz="2800" i="1" dirty="0">
                <a:ea typeface="Cambria" panose="02040503050406030204" pitchFamily="18" charset="0"/>
              </a:rPr>
              <a:t>n</a:t>
            </a:r>
            <a:r>
              <a:rPr lang="en-US" altLang="en-US" sz="2800" dirty="0">
                <a:ea typeface="Cambria" panose="02040503050406030204" pitchFamily="18" charset="0"/>
              </a:rPr>
              <a:t> is not odd then </a:t>
            </a:r>
            <a:r>
              <a:rPr lang="en-US" altLang="en-US" sz="2800" dirty="0" smtClean="0">
                <a:ea typeface="Cambria" panose="02040503050406030204" pitchFamily="18" charset="0"/>
              </a:rPr>
              <a:t>3</a:t>
            </a:r>
            <a:r>
              <a:rPr lang="en-US" altLang="en-US" sz="2800" i="1" dirty="0" smtClean="0">
                <a:ea typeface="Cambria" panose="02040503050406030204" pitchFamily="18" charset="0"/>
              </a:rPr>
              <a:t>n </a:t>
            </a:r>
            <a:r>
              <a:rPr lang="en-US" altLang="en-US" sz="2800" dirty="0" smtClean="0">
                <a:ea typeface="Cambria" panose="02040503050406030204" pitchFamily="18" charset="0"/>
              </a:rPr>
              <a:t>+ 2 </a:t>
            </a:r>
            <a:r>
              <a:rPr lang="en-US" altLang="en-US" sz="2800" dirty="0">
                <a:ea typeface="Cambria" panose="02040503050406030204" pitchFamily="18" charset="0"/>
              </a:rPr>
              <a:t>is not </a:t>
            </a:r>
            <a:r>
              <a:rPr lang="en-US" altLang="en-US" sz="2800" dirty="0" smtClean="0">
                <a:ea typeface="Cambria" panose="02040503050406030204" pitchFamily="18" charset="0"/>
              </a:rPr>
              <a:t>odd</a:t>
            </a:r>
          </a:p>
          <a:p>
            <a:pPr marL="24384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>
                <a:ea typeface="Cambria" panose="02040503050406030204" pitchFamily="18" charset="0"/>
              </a:rPr>
              <a:t>We need to show that if </a:t>
            </a:r>
            <a:r>
              <a:rPr lang="en-US" altLang="en-US" sz="2800" i="1" dirty="0">
                <a:ea typeface="Cambria" panose="02040503050406030204" pitchFamily="18" charset="0"/>
              </a:rPr>
              <a:t>n</a:t>
            </a:r>
            <a:r>
              <a:rPr lang="en-US" altLang="en-US" sz="2800" dirty="0">
                <a:ea typeface="Cambria" panose="02040503050406030204" pitchFamily="18" charset="0"/>
              </a:rPr>
              <a:t> is </a:t>
            </a:r>
            <a:r>
              <a:rPr lang="en-US" altLang="en-US" sz="2800" dirty="0" smtClean="0">
                <a:ea typeface="Cambria" panose="02040503050406030204" pitchFamily="18" charset="0"/>
              </a:rPr>
              <a:t>even then </a:t>
            </a:r>
            <a:r>
              <a:rPr lang="en-US" altLang="en-US" sz="2800" dirty="0">
                <a:ea typeface="Cambria" panose="02040503050406030204" pitchFamily="18" charset="0"/>
              </a:rPr>
              <a:t>3</a:t>
            </a:r>
            <a:r>
              <a:rPr lang="en-US" altLang="en-US" sz="2800" i="1" dirty="0">
                <a:ea typeface="Cambria" panose="02040503050406030204" pitchFamily="18" charset="0"/>
              </a:rPr>
              <a:t>n </a:t>
            </a:r>
            <a:r>
              <a:rPr lang="en-US" altLang="en-US" sz="2800" dirty="0">
                <a:ea typeface="Cambria" panose="02040503050406030204" pitchFamily="18" charset="0"/>
              </a:rPr>
              <a:t>+ 2 is </a:t>
            </a:r>
            <a:r>
              <a:rPr lang="en-US" altLang="en-US" sz="2800" dirty="0" smtClean="0">
                <a:ea typeface="Cambria" panose="02040503050406030204" pitchFamily="18" charset="0"/>
              </a:rPr>
              <a:t>even</a:t>
            </a:r>
            <a:endParaRPr lang="en-US" altLang="en-US" sz="2800" i="1" dirty="0">
              <a:ea typeface="Cambria" panose="02040503050406030204" pitchFamily="18" charset="0"/>
            </a:endParaRPr>
          </a:p>
          <a:p>
            <a:pPr marL="24384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>
                <a:solidFill>
                  <a:srgbClr val="66FF33"/>
                </a:solidFill>
                <a:ea typeface="Cambria" panose="02040503050406030204" pitchFamily="18" charset="0"/>
              </a:rPr>
              <a:t>Thus, we assume that </a:t>
            </a:r>
            <a:r>
              <a:rPr lang="en-US" altLang="en-US" sz="2800" i="1" dirty="0">
                <a:solidFill>
                  <a:srgbClr val="66FF33"/>
                </a:solidFill>
                <a:ea typeface="Cambria" panose="02040503050406030204" pitchFamily="18" charset="0"/>
              </a:rPr>
              <a:t>n</a:t>
            </a:r>
            <a:r>
              <a:rPr lang="en-US" altLang="en-US" sz="2800" dirty="0">
                <a:solidFill>
                  <a:srgbClr val="66FF33"/>
                </a:solidFill>
                <a:ea typeface="Cambria" panose="02040503050406030204" pitchFamily="18" charset="0"/>
              </a:rPr>
              <a:t> is even  </a:t>
            </a:r>
          </a:p>
          <a:p>
            <a:pPr marL="24384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>
                <a:ea typeface="Cambria" panose="02040503050406030204" pitchFamily="18" charset="0"/>
              </a:rPr>
              <a:t>Then </a:t>
            </a:r>
            <a:r>
              <a:rPr lang="en-US" altLang="en-US" sz="2800" i="1" dirty="0">
                <a:ea typeface="Cambria" panose="02040503050406030204" pitchFamily="18" charset="0"/>
              </a:rPr>
              <a:t>n</a:t>
            </a:r>
            <a:r>
              <a:rPr lang="en-US" altLang="en-US" sz="2800" dirty="0">
                <a:ea typeface="Cambria" panose="02040503050406030204" pitchFamily="18" charset="0"/>
              </a:rPr>
              <a:t> = 2</a:t>
            </a:r>
            <a:r>
              <a:rPr lang="en-US" altLang="en-US" sz="2800" i="1" dirty="0">
                <a:ea typeface="Cambria" panose="02040503050406030204" pitchFamily="18" charset="0"/>
              </a:rPr>
              <a:t>k</a:t>
            </a:r>
            <a:r>
              <a:rPr lang="en-US" altLang="en-US" sz="2800" dirty="0">
                <a:ea typeface="Cambria" panose="02040503050406030204" pitchFamily="18" charset="0"/>
              </a:rPr>
              <a:t> for some integer </a:t>
            </a:r>
            <a:r>
              <a:rPr lang="en-US" altLang="en-US" sz="2800" i="1" dirty="0">
                <a:ea typeface="Cambria" panose="02040503050406030204" pitchFamily="18" charset="0"/>
              </a:rPr>
              <a:t>k</a:t>
            </a:r>
          </a:p>
          <a:p>
            <a:pPr marL="24384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>
                <a:ea typeface="Cambria" panose="02040503050406030204" pitchFamily="18" charset="0"/>
              </a:rPr>
              <a:t>Thus,  </a:t>
            </a:r>
            <a:r>
              <a:rPr lang="en-US" altLang="en-US" sz="2800" dirty="0" smtClean="0">
                <a:ea typeface="Cambria" panose="02040503050406030204" pitchFamily="18" charset="0"/>
              </a:rPr>
              <a:t>3</a:t>
            </a:r>
            <a:r>
              <a:rPr lang="en-US" altLang="en-US" sz="2800" i="1" dirty="0" smtClean="0">
                <a:ea typeface="Cambria" panose="02040503050406030204" pitchFamily="18" charset="0"/>
              </a:rPr>
              <a:t>n </a:t>
            </a:r>
            <a:r>
              <a:rPr lang="en-US" altLang="en-US" sz="2800" dirty="0" smtClean="0">
                <a:ea typeface="Cambria" panose="02040503050406030204" pitchFamily="18" charset="0"/>
              </a:rPr>
              <a:t>+ 2 </a:t>
            </a:r>
            <a:r>
              <a:rPr lang="en-US" altLang="en-US" sz="2800" dirty="0">
                <a:ea typeface="Cambria" panose="02040503050406030204" pitchFamily="18" charset="0"/>
              </a:rPr>
              <a:t>= 6</a:t>
            </a:r>
            <a:r>
              <a:rPr lang="en-US" altLang="en-US" sz="2800" i="1" dirty="0">
                <a:ea typeface="Cambria" panose="02040503050406030204" pitchFamily="18" charset="0"/>
              </a:rPr>
              <a:t>k</a:t>
            </a:r>
            <a:r>
              <a:rPr lang="en-US" altLang="en-US" sz="2800" dirty="0">
                <a:ea typeface="Cambria" panose="02040503050406030204" pitchFamily="18" charset="0"/>
              </a:rPr>
              <a:t> </a:t>
            </a:r>
            <a:r>
              <a:rPr lang="en-US" altLang="en-US" sz="2800" dirty="0" smtClean="0">
                <a:ea typeface="Cambria" panose="02040503050406030204" pitchFamily="18" charset="0"/>
              </a:rPr>
              <a:t>+ 2 </a:t>
            </a:r>
            <a:r>
              <a:rPr lang="en-US" altLang="en-US" sz="2800" dirty="0">
                <a:ea typeface="Cambria" panose="02040503050406030204" pitchFamily="18" charset="0"/>
              </a:rPr>
              <a:t>= 2 (</a:t>
            </a:r>
            <a:r>
              <a:rPr lang="en-US" altLang="en-US" sz="2800" dirty="0" smtClean="0">
                <a:ea typeface="Cambria" panose="02040503050406030204" pitchFamily="18" charset="0"/>
              </a:rPr>
              <a:t>3</a:t>
            </a:r>
            <a:r>
              <a:rPr lang="en-US" altLang="en-US" sz="2800" i="1" dirty="0" smtClean="0">
                <a:ea typeface="Cambria" panose="02040503050406030204" pitchFamily="18" charset="0"/>
              </a:rPr>
              <a:t>k </a:t>
            </a:r>
            <a:r>
              <a:rPr lang="en-US" altLang="en-US" sz="2800" dirty="0" smtClean="0">
                <a:ea typeface="Cambria" panose="02040503050406030204" pitchFamily="18" charset="0"/>
              </a:rPr>
              <a:t>+ 1</a:t>
            </a:r>
            <a:r>
              <a:rPr lang="en-US" altLang="en-US" sz="2800" dirty="0">
                <a:ea typeface="Cambria" panose="02040503050406030204" pitchFamily="18" charset="0"/>
              </a:rPr>
              <a:t>) = 2</a:t>
            </a:r>
            <a:r>
              <a:rPr lang="en-US" altLang="en-US" sz="2800" i="1" dirty="0">
                <a:ea typeface="Cambria" panose="02040503050406030204" pitchFamily="18" charset="0"/>
              </a:rPr>
              <a:t>m </a:t>
            </a:r>
            <a:r>
              <a:rPr lang="en-US" altLang="en-US" sz="2800" dirty="0">
                <a:ea typeface="Cambria" panose="02040503050406030204" pitchFamily="18" charset="0"/>
              </a:rPr>
              <a:t>for some integer </a:t>
            </a:r>
            <a:r>
              <a:rPr lang="en-US" altLang="en-US" sz="2800" i="1" dirty="0">
                <a:ea typeface="Cambria" panose="02040503050406030204" pitchFamily="18" charset="0"/>
              </a:rPr>
              <a:t>m</a:t>
            </a:r>
          </a:p>
          <a:p>
            <a:pPr marL="24384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>
                <a:solidFill>
                  <a:srgbClr val="66FF33"/>
                </a:solidFill>
                <a:ea typeface="Cambria" panose="02040503050406030204" pitchFamily="18" charset="0"/>
              </a:rPr>
              <a:t>Thus, </a:t>
            </a:r>
            <a:r>
              <a:rPr lang="en-US" altLang="en-US" sz="2800" dirty="0" smtClean="0">
                <a:solidFill>
                  <a:srgbClr val="66FF33"/>
                </a:solidFill>
                <a:ea typeface="Cambria" panose="02040503050406030204" pitchFamily="18" charset="0"/>
              </a:rPr>
              <a:t>3</a:t>
            </a:r>
            <a:r>
              <a:rPr lang="en-US" altLang="en-US" sz="2800" i="1" dirty="0" smtClean="0">
                <a:solidFill>
                  <a:srgbClr val="66FF33"/>
                </a:solidFill>
                <a:ea typeface="Cambria" panose="02040503050406030204" pitchFamily="18" charset="0"/>
              </a:rPr>
              <a:t>n </a:t>
            </a:r>
            <a:r>
              <a:rPr lang="en-US" altLang="en-US" sz="2800" dirty="0" smtClean="0">
                <a:solidFill>
                  <a:srgbClr val="66FF33"/>
                </a:solidFill>
                <a:ea typeface="Cambria" panose="02040503050406030204" pitchFamily="18" charset="0"/>
              </a:rPr>
              <a:t>+ 2 </a:t>
            </a:r>
            <a:r>
              <a:rPr lang="en-US" altLang="en-US" sz="2800" dirty="0">
                <a:solidFill>
                  <a:srgbClr val="66FF33"/>
                </a:solidFill>
                <a:ea typeface="Cambria" panose="02040503050406030204" pitchFamily="18" charset="0"/>
              </a:rPr>
              <a:t>is </a:t>
            </a:r>
            <a:r>
              <a:rPr lang="en-US" altLang="en-US" sz="2800" dirty="0" smtClean="0">
                <a:solidFill>
                  <a:srgbClr val="66FF33"/>
                </a:solidFill>
                <a:ea typeface="Cambria" panose="02040503050406030204" pitchFamily="18" charset="0"/>
              </a:rPr>
              <a:t>even. </a:t>
            </a:r>
            <a:r>
              <a:rPr lang="en-US" altLang="en-US" sz="2800" dirty="0">
                <a:solidFill>
                  <a:srgbClr val="66FF33"/>
                </a:solidFill>
                <a:ea typeface="Cambria" panose="02040503050406030204" pitchFamily="18" charset="0"/>
              </a:rPr>
              <a:t>Hence if </a:t>
            </a:r>
            <a:r>
              <a:rPr lang="en-US" altLang="en-US" sz="2800" i="1" dirty="0">
                <a:solidFill>
                  <a:srgbClr val="66FF33"/>
                </a:solidFill>
                <a:ea typeface="Cambria" panose="02040503050406030204" pitchFamily="18" charset="0"/>
              </a:rPr>
              <a:t>n</a:t>
            </a:r>
            <a:r>
              <a:rPr lang="en-US" altLang="en-US" sz="2800" dirty="0">
                <a:solidFill>
                  <a:srgbClr val="66FF33"/>
                </a:solidFill>
                <a:ea typeface="Cambria" panose="02040503050406030204" pitchFamily="18" charset="0"/>
              </a:rPr>
              <a:t> is </a:t>
            </a:r>
            <a:r>
              <a:rPr lang="en-US" altLang="en-US" sz="2800" dirty="0" smtClean="0">
                <a:solidFill>
                  <a:srgbClr val="66FF33"/>
                </a:solidFill>
                <a:ea typeface="Cambria" panose="02040503050406030204" pitchFamily="18" charset="0"/>
              </a:rPr>
              <a:t>even then </a:t>
            </a:r>
            <a:r>
              <a:rPr lang="en-US" altLang="en-US" sz="2800" dirty="0">
                <a:solidFill>
                  <a:srgbClr val="66FF33"/>
                </a:solidFill>
                <a:ea typeface="Cambria" panose="02040503050406030204" pitchFamily="18" charset="0"/>
              </a:rPr>
              <a:t>3</a:t>
            </a:r>
            <a:r>
              <a:rPr lang="en-US" altLang="en-US" sz="2800" i="1" dirty="0">
                <a:solidFill>
                  <a:srgbClr val="66FF33"/>
                </a:solidFill>
                <a:ea typeface="Cambria" panose="02040503050406030204" pitchFamily="18" charset="0"/>
              </a:rPr>
              <a:t>n</a:t>
            </a:r>
            <a:r>
              <a:rPr lang="en-US" altLang="en-US" sz="2800" dirty="0">
                <a:solidFill>
                  <a:srgbClr val="66FF33"/>
                </a:solidFill>
                <a:ea typeface="Cambria" panose="02040503050406030204" pitchFamily="18" charset="0"/>
              </a:rPr>
              <a:t> + 2 is </a:t>
            </a:r>
            <a:r>
              <a:rPr lang="en-US" altLang="en-US" sz="2800" dirty="0" smtClean="0">
                <a:solidFill>
                  <a:srgbClr val="66FF33"/>
                </a:solidFill>
                <a:ea typeface="Cambria" panose="02040503050406030204" pitchFamily="18" charset="0"/>
              </a:rPr>
              <a:t>even. The contrapositive of this statement is </a:t>
            </a:r>
            <a:br>
              <a:rPr lang="en-US" altLang="en-US" sz="2800" dirty="0" smtClean="0">
                <a:solidFill>
                  <a:srgbClr val="66FF33"/>
                </a:solidFill>
                <a:ea typeface="Cambria" panose="02040503050406030204" pitchFamily="18" charset="0"/>
              </a:rPr>
            </a:br>
            <a:r>
              <a:rPr lang="en-US" altLang="en-US" sz="2800" dirty="0" smtClean="0">
                <a:solidFill>
                  <a:schemeClr val="tx1"/>
                </a:solidFill>
                <a:ea typeface="Cambria" panose="02040503050406030204" pitchFamily="18" charset="0"/>
              </a:rPr>
              <a:t>if </a:t>
            </a:r>
            <a:r>
              <a:rPr lang="en-US" altLang="en-US" sz="2800" dirty="0">
                <a:solidFill>
                  <a:schemeClr val="tx1"/>
                </a:solidFill>
                <a:ea typeface="Cambria" panose="02040503050406030204" pitchFamily="18" charset="0"/>
              </a:rPr>
              <a:t>3</a:t>
            </a:r>
            <a:r>
              <a:rPr lang="en-US" altLang="en-US" sz="2800" i="1" dirty="0">
                <a:solidFill>
                  <a:schemeClr val="tx1"/>
                </a:solidFill>
                <a:ea typeface="Cambria" panose="02040503050406030204" pitchFamily="18" charset="0"/>
              </a:rPr>
              <a:t>n </a:t>
            </a:r>
            <a:r>
              <a:rPr lang="en-US" altLang="en-US" sz="2800" dirty="0">
                <a:solidFill>
                  <a:schemeClr val="tx1"/>
                </a:solidFill>
                <a:ea typeface="Cambria" panose="02040503050406030204" pitchFamily="18" charset="0"/>
              </a:rPr>
              <a:t>+ 2 is odd, </a:t>
            </a:r>
            <a:r>
              <a:rPr lang="en-US" altLang="en-US" sz="2800" dirty="0" smtClean="0">
                <a:solidFill>
                  <a:schemeClr val="tx1"/>
                </a:solidFill>
                <a:ea typeface="Cambria" panose="02040503050406030204" pitchFamily="18" charset="0"/>
              </a:rPr>
              <a:t>then </a:t>
            </a:r>
            <a:r>
              <a:rPr lang="en-US" altLang="en-US" sz="2800" i="1" dirty="0">
                <a:solidFill>
                  <a:schemeClr val="tx1"/>
                </a:solidFill>
                <a:ea typeface="Cambria" panose="02040503050406030204" pitchFamily="18" charset="0"/>
              </a:rPr>
              <a:t>n</a:t>
            </a:r>
            <a:r>
              <a:rPr lang="en-US" altLang="en-US" sz="2800" dirty="0">
                <a:solidFill>
                  <a:schemeClr val="tx1"/>
                </a:solidFill>
                <a:ea typeface="Cambria" panose="02040503050406030204" pitchFamily="18" charset="0"/>
              </a:rPr>
              <a:t> is odd</a:t>
            </a:r>
            <a:r>
              <a:rPr lang="en-US" altLang="en-US" sz="2800" dirty="0" smtClean="0">
                <a:solidFill>
                  <a:schemeClr val="tx1"/>
                </a:solidFill>
                <a:ea typeface="Cambria" panose="02040503050406030204" pitchFamily="18" charset="0"/>
              </a:rPr>
              <a:t>. </a:t>
            </a:r>
            <a:r>
              <a:rPr lang="en-US" altLang="en-US" sz="2800" dirty="0">
                <a:ea typeface="Cambria" panose="02040503050406030204" pitchFamily="18" charset="0"/>
              </a:rPr>
              <a:t>This completes the proof.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2" name="Rectangle 1"/>
          <p:cNvSpPr/>
          <p:nvPr/>
        </p:nvSpPr>
        <p:spPr>
          <a:xfrm>
            <a:off x="9952029" y="4205068"/>
            <a:ext cx="21130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i="1" dirty="0" smtClean="0">
                <a:latin typeface="Cambria" panose="02040503050406030204" pitchFamily="18" charset="0"/>
              </a:rPr>
              <a:t>m</a:t>
            </a:r>
            <a:r>
              <a:rPr lang="en-US" altLang="en-US" sz="2800" dirty="0" smtClean="0">
                <a:latin typeface="Cambria" panose="02040503050406030204" pitchFamily="18" charset="0"/>
              </a:rPr>
              <a:t> = (</a:t>
            </a:r>
            <a:r>
              <a:rPr lang="en-US" altLang="en-US" sz="2800" dirty="0">
                <a:latin typeface="Cambria" panose="02040503050406030204" pitchFamily="18" charset="0"/>
              </a:rPr>
              <a:t>3</a:t>
            </a:r>
            <a:r>
              <a:rPr lang="en-US" altLang="en-US" sz="2800" i="1" dirty="0">
                <a:latin typeface="Cambria" panose="02040503050406030204" pitchFamily="18" charset="0"/>
              </a:rPr>
              <a:t>k </a:t>
            </a:r>
            <a:r>
              <a:rPr lang="en-US" altLang="en-US" sz="2800" dirty="0">
                <a:latin typeface="Cambria" panose="02040503050406030204" pitchFamily="18" charset="0"/>
              </a:rPr>
              <a:t>+ 1) </a:t>
            </a:r>
            <a:endParaRPr lang="en-US" sz="2800" dirty="0">
              <a:latin typeface="Cambria" panose="02040503050406030204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0" y="1828800"/>
            <a:ext cx="19050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153400" y="1828800"/>
            <a:ext cx="12192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629400" y="914624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10600" y="909725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q</a:t>
            </a:r>
            <a:endParaRPr lang="en-US" sz="3200" i="1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04454" y="125659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  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q</a:t>
            </a:r>
            <a:endParaRPr lang="en-US" sz="3200" i="1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68881" y="1745460"/>
            <a:ext cx="2065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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q</a:t>
            </a: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 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 </a:t>
            </a: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p</a:t>
            </a:r>
            <a:endParaRPr lang="en-US" sz="3200" i="1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724400" y="2667000"/>
            <a:ext cx="19050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391400" y="2667000"/>
            <a:ext cx="2560629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34000" y="1841365"/>
            <a:ext cx="88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q</a:t>
            </a:r>
            <a:endParaRPr lang="en-US" sz="3200" i="1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98920" y="1824052"/>
            <a:ext cx="728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p</a:t>
            </a:r>
            <a:endParaRPr lang="en-US" sz="3200" i="1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821780" y="3200400"/>
            <a:ext cx="127422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10400" y="3200400"/>
            <a:ext cx="19812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503015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uiExpand="1" build="p"/>
      <p:bldP spid="2" grpId="0"/>
      <p:bldP spid="10" grpId="0"/>
      <p:bldP spid="11" grpId="0"/>
      <p:bldP spid="12" grpId="0"/>
      <p:bldP spid="13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When to use an indirect proof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307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1219200" y="1044575"/>
                <a:ext cx="9982199" cy="535305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en-US" altLang="en-US" sz="2800" dirty="0" smtClean="0"/>
                  <a:t>Sometimes a direct proof leads to a dead end.</a:t>
                </a:r>
                <a:r>
                  <a:rPr lang="en-US" altLang="en-US" sz="2800" dirty="0">
                    <a:solidFill>
                      <a:srgbClr val="CC0000"/>
                    </a:solidFill>
                  </a:rPr>
                  <a:t> </a:t>
                </a:r>
              </a:p>
              <a:p>
                <a:pPr>
                  <a:lnSpc>
                    <a:spcPct val="90000"/>
                  </a:lnSpc>
                  <a:buFontTx/>
                  <a:buNone/>
                  <a:defRPr/>
                </a:pPr>
                <a:r>
                  <a:rPr lang="en-US" altLang="en-US" sz="2800" dirty="0">
                    <a:solidFill>
                      <a:schemeClr val="tx2"/>
                    </a:solidFill>
                  </a:rPr>
                  <a:t>Theorem</a:t>
                </a:r>
                <a:r>
                  <a:rPr lang="en-US" altLang="en-US" sz="2800" dirty="0"/>
                  <a:t>: </a:t>
                </a:r>
                <a:r>
                  <a:rPr lang="en-US" altLang="en-US" sz="2800" dirty="0">
                    <a:solidFill>
                      <a:schemeClr val="tx1"/>
                    </a:solidFill>
                  </a:rPr>
                  <a:t>Prove that if </a:t>
                </a:r>
                <a:r>
                  <a:rPr lang="en-US" altLang="en-US" sz="2800" i="1" dirty="0">
                    <a:solidFill>
                      <a:schemeClr val="tx1"/>
                    </a:solidFill>
                    <a:sym typeface="Symbol" pitchFamily="18" charset="2"/>
                  </a:rPr>
                  <a:t>n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>  </a:t>
                </a:r>
                <a:r>
                  <a:rPr lang="en-US" altLang="en-US" sz="2800" dirty="0">
                    <a:solidFill>
                      <a:schemeClr val="tx1"/>
                    </a:solidFill>
                  </a:rPr>
                  <a:t>Z and </a:t>
                </a:r>
                <a:r>
                  <a:rPr lang="en-US" altLang="en-US" sz="2800" i="1" dirty="0">
                    <a:solidFill>
                      <a:schemeClr val="tx1"/>
                    </a:solidFill>
                  </a:rPr>
                  <a:t>n</a:t>
                </a:r>
                <a:r>
                  <a:rPr lang="en-US" altLang="en-US" sz="2800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en-US" sz="2800" dirty="0">
                    <a:solidFill>
                      <a:schemeClr val="tx1"/>
                    </a:solidFill>
                  </a:rPr>
                  <a:t> is even, </a:t>
                </a:r>
                <a:r>
                  <a:rPr lang="en-US" altLang="en-US" sz="2800" dirty="0" smtClean="0">
                    <a:solidFill>
                      <a:schemeClr val="tx1"/>
                    </a:solidFill>
                  </a:rPr>
                  <a:t/>
                </a:r>
                <a:br>
                  <a:rPr lang="en-US" altLang="en-US" sz="2800" dirty="0" smtClean="0">
                    <a:solidFill>
                      <a:schemeClr val="tx1"/>
                    </a:solidFill>
                  </a:rPr>
                </a:br>
                <a:r>
                  <a:rPr lang="en-US" altLang="en-US" sz="2800" dirty="0" smtClean="0">
                    <a:solidFill>
                      <a:schemeClr val="tx1"/>
                    </a:solidFill>
                  </a:rPr>
                  <a:t>then </a:t>
                </a:r>
                <a:r>
                  <a:rPr lang="en-US" altLang="en-US" sz="2800" i="1" dirty="0">
                    <a:solidFill>
                      <a:schemeClr val="tx1"/>
                    </a:solidFill>
                  </a:rPr>
                  <a:t>n</a:t>
                </a:r>
                <a:r>
                  <a:rPr lang="en-US" altLang="en-US" sz="2800" dirty="0">
                    <a:solidFill>
                      <a:schemeClr val="tx1"/>
                    </a:solidFill>
                  </a:rPr>
                  <a:t> is even.</a:t>
                </a:r>
              </a:p>
              <a:p>
                <a:pPr>
                  <a:lnSpc>
                    <a:spcPct val="90000"/>
                  </a:lnSpc>
                  <a:buFontTx/>
                  <a:buNone/>
                  <a:defRPr/>
                </a:pPr>
                <a:r>
                  <a:rPr lang="en-US" altLang="en-US" sz="2800" dirty="0" smtClean="0">
                    <a:solidFill>
                      <a:schemeClr val="accent2"/>
                    </a:solidFill>
                  </a:rPr>
                  <a:t>Try </a:t>
                </a:r>
                <a:r>
                  <a:rPr lang="en-US" altLang="en-US" sz="2800" dirty="0">
                    <a:solidFill>
                      <a:schemeClr val="accent2"/>
                    </a:solidFill>
                  </a:rPr>
                  <a:t>a direct proof: </a:t>
                </a:r>
                <a:endParaRPr lang="en-US" altLang="en-US" sz="2800" dirty="0" smtClean="0">
                  <a:solidFill>
                    <a:schemeClr val="accent2"/>
                  </a:solidFill>
                </a:endParaRPr>
              </a:p>
              <a:p>
                <a:pPr>
                  <a:lnSpc>
                    <a:spcPct val="90000"/>
                  </a:lnSpc>
                  <a:buFontTx/>
                  <a:buNone/>
                  <a:defRPr/>
                </a:pPr>
                <a:r>
                  <a:rPr lang="en-US" altLang="en-US" sz="2800" dirty="0" smtClean="0">
                    <a:solidFill>
                      <a:schemeClr val="tx1"/>
                    </a:solidFill>
                    <a:sym typeface="Symbol" pitchFamily="18" charset="2"/>
                  </a:rPr>
                  <a:t>(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>start with </a:t>
                </a:r>
                <a:r>
                  <a:rPr lang="en-US" altLang="en-US" sz="2800" i="1" dirty="0">
                    <a:solidFill>
                      <a:schemeClr val="tx1"/>
                    </a:solidFill>
                    <a:sym typeface="Symbol" pitchFamily="18" charset="2"/>
                  </a:rPr>
                  <a:t>p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>)</a:t>
                </a:r>
                <a:r>
                  <a:rPr lang="en-US" altLang="en-US" sz="2800" i="1" dirty="0">
                    <a:solidFill>
                      <a:schemeClr val="tx1"/>
                    </a:solidFill>
                    <a:sym typeface="Symbol" pitchFamily="18" charset="2"/>
                  </a:rPr>
                  <a:t> </a:t>
                </a:r>
                <a:r>
                  <a:rPr lang="en-US" altLang="en-US" sz="2800" i="1" dirty="0">
                    <a:solidFill>
                      <a:srgbClr val="66FF33"/>
                    </a:solidFill>
                  </a:rPr>
                  <a:t>n</a:t>
                </a:r>
                <a:r>
                  <a:rPr lang="en-US" altLang="en-US" sz="2800" baseline="30000" dirty="0">
                    <a:solidFill>
                      <a:srgbClr val="66FF33"/>
                    </a:solidFill>
                  </a:rPr>
                  <a:t>2</a:t>
                </a:r>
                <a:r>
                  <a:rPr lang="en-US" altLang="en-US" sz="2800" dirty="0">
                    <a:solidFill>
                      <a:srgbClr val="66FF33"/>
                    </a:solidFill>
                  </a:rPr>
                  <a:t> = 2</a:t>
                </a:r>
                <a:r>
                  <a:rPr lang="en-US" altLang="en-US" sz="2800" i="1" dirty="0">
                    <a:solidFill>
                      <a:srgbClr val="66FF33"/>
                    </a:solidFill>
                  </a:rPr>
                  <a:t>k</a:t>
                </a:r>
                <a:r>
                  <a:rPr lang="en-US" altLang="en-US" sz="2800" dirty="0">
                    <a:solidFill>
                      <a:srgbClr val="66FF33"/>
                    </a:solidFill>
                  </a:rPr>
                  <a:t>, </a:t>
                </a:r>
                <a:r>
                  <a:rPr lang="en-US" altLang="en-US" sz="2800" dirty="0">
                    <a:solidFill>
                      <a:schemeClr val="tx1"/>
                    </a:solidFill>
                  </a:rPr>
                  <a:t>and so </a:t>
                </a:r>
              </a:p>
              <a:p>
                <a:pPr>
                  <a:lnSpc>
                    <a:spcPct val="90000"/>
                  </a:lnSpc>
                  <a:buFontTx/>
                  <a:buNone/>
                  <a:defRPr/>
                </a:pPr>
                <a:r>
                  <a:rPr lang="en-US" altLang="en-US" sz="2800" dirty="0">
                    <a:solidFill>
                      <a:srgbClr val="0000CC"/>
                    </a:solidFill>
                  </a:rPr>
                  <a:t>       </a:t>
                </a:r>
                <a:r>
                  <a:rPr lang="en-US" altLang="en-US" sz="2800" i="1" dirty="0">
                    <a:solidFill>
                      <a:schemeClr val="tx1"/>
                    </a:solidFill>
                  </a:rPr>
                  <a:t>n</a:t>
                </a:r>
                <a:r>
                  <a:rPr lang="en-US" altLang="en-US" sz="2800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rad>
                  </m:oMath>
                </a14:m>
                <a:r>
                  <a:rPr lang="en-US" altLang="en-US" sz="2800" dirty="0" smtClean="0">
                    <a:solidFill>
                      <a:schemeClr val="tx1"/>
                    </a:solidFill>
                  </a:rPr>
                  <a:t>, </a:t>
                </a:r>
                <a:r>
                  <a:rPr lang="en-US" altLang="en-US" sz="2800" dirty="0">
                    <a:solidFill>
                      <a:schemeClr val="tx1"/>
                    </a:solidFill>
                  </a:rPr>
                  <a:t>and then </a:t>
                </a:r>
                <a:r>
                  <a:rPr lang="en-US" altLang="en-US" sz="2800" dirty="0">
                    <a:solidFill>
                      <a:srgbClr val="66FF33"/>
                    </a:solidFill>
                  </a:rPr>
                  <a:t>....???</a:t>
                </a:r>
              </a:p>
              <a:p>
                <a:pPr>
                  <a:lnSpc>
                    <a:spcPct val="90000"/>
                  </a:lnSpc>
                  <a:buFontTx/>
                  <a:buNone/>
                  <a:defRPr/>
                </a:pPr>
                <a:r>
                  <a:rPr lang="en-US" altLang="en-US" sz="2800" dirty="0">
                    <a:solidFill>
                      <a:schemeClr val="accent2"/>
                    </a:solidFill>
                  </a:rPr>
                  <a:t>Try an indirect proof (using contrapositive): </a:t>
                </a:r>
              </a:p>
              <a:p>
                <a:pPr>
                  <a:lnSpc>
                    <a:spcPct val="90000"/>
                  </a:lnSpc>
                  <a:buFontTx/>
                  <a:buNone/>
                  <a:defRPr/>
                </a:pP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>(</a:t>
                </a:r>
                <a:r>
                  <a:rPr lang="en-US" altLang="en-US" sz="2800" i="1" dirty="0">
                    <a:solidFill>
                      <a:schemeClr val="tx1"/>
                    </a:solidFill>
                    <a:sym typeface="Symbol" pitchFamily="18" charset="2"/>
                  </a:rPr>
                  <a:t>q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>)</a:t>
                </a:r>
                <a:r>
                  <a:rPr lang="en-US" altLang="en-US" sz="2800" i="1" dirty="0">
                    <a:solidFill>
                      <a:srgbClr val="0000CC"/>
                    </a:solidFill>
                    <a:sym typeface="Symbol" pitchFamily="18" charset="2"/>
                  </a:rPr>
                  <a:t> </a:t>
                </a:r>
                <a:r>
                  <a:rPr lang="en-US" altLang="en-US" sz="2800" i="1" dirty="0">
                    <a:solidFill>
                      <a:srgbClr val="66FF33"/>
                    </a:solidFill>
                  </a:rPr>
                  <a:t>n</a:t>
                </a:r>
                <a:r>
                  <a:rPr lang="en-US" altLang="en-US" sz="2800" dirty="0">
                    <a:solidFill>
                      <a:srgbClr val="66FF33"/>
                    </a:solidFill>
                  </a:rPr>
                  <a:t> is odd 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> </a:t>
                </a:r>
                <a:r>
                  <a:rPr lang="en-US" altLang="en-US" sz="2800" i="1" dirty="0">
                    <a:solidFill>
                      <a:schemeClr val="tx1"/>
                    </a:solidFill>
                    <a:sym typeface="Symbol" pitchFamily="18" charset="2"/>
                  </a:rPr>
                  <a:t>n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> = </a:t>
                </a:r>
                <a:r>
                  <a:rPr lang="en-US" altLang="en-US" sz="2800" dirty="0" smtClean="0">
                    <a:solidFill>
                      <a:schemeClr val="tx1"/>
                    </a:solidFill>
                    <a:sym typeface="Symbol" pitchFamily="18" charset="2"/>
                  </a:rPr>
                  <a:t>2</a:t>
                </a:r>
                <a:r>
                  <a:rPr lang="en-US" altLang="en-US" sz="2800" i="1" dirty="0" smtClean="0">
                    <a:solidFill>
                      <a:schemeClr val="tx1"/>
                    </a:solidFill>
                    <a:sym typeface="Symbol" pitchFamily="18" charset="2"/>
                  </a:rPr>
                  <a:t>k </a:t>
                </a:r>
                <a:r>
                  <a:rPr lang="en-US" altLang="en-US" sz="2800" dirty="0" smtClean="0">
                    <a:solidFill>
                      <a:schemeClr val="tx1"/>
                    </a:solidFill>
                    <a:sym typeface="Symbol" pitchFamily="18" charset="2"/>
                  </a:rPr>
                  <a:t>+ 1 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> </a:t>
                </a:r>
                <a:r>
                  <a:rPr lang="en-US" altLang="en-US" sz="2800" i="1" dirty="0">
                    <a:solidFill>
                      <a:schemeClr val="tx1"/>
                    </a:solidFill>
                  </a:rPr>
                  <a:t>n</a:t>
                </a:r>
                <a:r>
                  <a:rPr lang="en-US" altLang="en-US" sz="2800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en-US" sz="2800" dirty="0">
                    <a:solidFill>
                      <a:schemeClr val="tx1"/>
                    </a:solidFill>
                  </a:rPr>
                  <a:t> = (</a:t>
                </a:r>
                <a:r>
                  <a:rPr lang="en-US" altLang="en-US" sz="2800" dirty="0" smtClean="0">
                    <a:solidFill>
                      <a:schemeClr val="tx1"/>
                    </a:solidFill>
                    <a:sym typeface="Symbol" pitchFamily="18" charset="2"/>
                  </a:rPr>
                  <a:t>2</a:t>
                </a:r>
                <a:r>
                  <a:rPr lang="en-US" altLang="en-US" sz="2800" i="1" dirty="0" smtClean="0">
                    <a:solidFill>
                      <a:schemeClr val="tx1"/>
                    </a:solidFill>
                    <a:sym typeface="Symbol" pitchFamily="18" charset="2"/>
                  </a:rPr>
                  <a:t>k </a:t>
                </a:r>
                <a:r>
                  <a:rPr lang="en-US" altLang="en-US" sz="2800" dirty="0" smtClean="0">
                    <a:solidFill>
                      <a:schemeClr val="tx1"/>
                    </a:solidFill>
                    <a:sym typeface="Symbol" pitchFamily="18" charset="2"/>
                  </a:rPr>
                  <a:t>+ 1)</a:t>
                </a:r>
                <a:r>
                  <a:rPr lang="en-US" altLang="en-US" sz="2800" baseline="30000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altLang="en-US" sz="2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2800" dirty="0">
                    <a:solidFill>
                      <a:schemeClr val="tx1"/>
                    </a:solidFill>
                  </a:rPr>
                  <a:t>= </a:t>
                </a:r>
                <a:r>
                  <a:rPr lang="en-US" altLang="en-US" sz="2800" dirty="0" smtClean="0">
                    <a:solidFill>
                      <a:schemeClr val="tx1"/>
                    </a:solidFill>
                    <a:sym typeface="Symbol" pitchFamily="18" charset="2"/>
                  </a:rPr>
                  <a:t>4</a:t>
                </a:r>
                <a:r>
                  <a:rPr lang="en-US" altLang="en-US" sz="2800" i="1" dirty="0" smtClean="0">
                    <a:solidFill>
                      <a:schemeClr val="tx1"/>
                    </a:solidFill>
                    <a:sym typeface="Symbol" pitchFamily="18" charset="2"/>
                  </a:rPr>
                  <a:t>k</a:t>
                </a:r>
                <a:r>
                  <a:rPr lang="en-US" altLang="en-US" sz="2800" baseline="30000" dirty="0" smtClean="0">
                    <a:solidFill>
                      <a:schemeClr val="tx1"/>
                    </a:solidFill>
                  </a:rPr>
                  <a:t>2 </a:t>
                </a:r>
                <a:r>
                  <a:rPr lang="en-US" altLang="en-US" sz="2800" dirty="0" smtClean="0">
                    <a:solidFill>
                      <a:schemeClr val="tx1"/>
                    </a:solidFill>
                    <a:sym typeface="Symbol" pitchFamily="18" charset="2"/>
                  </a:rPr>
                  <a:t>+ 4</a:t>
                </a:r>
                <a:r>
                  <a:rPr lang="en-US" altLang="en-US" sz="2800" i="1" dirty="0" smtClean="0">
                    <a:solidFill>
                      <a:schemeClr val="tx1"/>
                    </a:solidFill>
                    <a:sym typeface="Symbol" pitchFamily="18" charset="2"/>
                  </a:rPr>
                  <a:t>k </a:t>
                </a:r>
                <a:r>
                  <a:rPr lang="en-US" altLang="en-US" sz="2800" dirty="0" smtClean="0">
                    <a:solidFill>
                      <a:schemeClr val="tx1"/>
                    </a:solidFill>
                    <a:sym typeface="Symbol" pitchFamily="18" charset="2"/>
                  </a:rPr>
                  <a:t>+ 1 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/>
                </a:r>
                <a:b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</a:br>
                <a:r>
                  <a:rPr lang="en-US" altLang="en-US" sz="2800" dirty="0">
                    <a:solidFill>
                      <a:schemeClr val="tx1"/>
                    </a:solidFill>
                  </a:rPr>
                  <a:t>= </a:t>
                </a:r>
                <a:r>
                  <a:rPr lang="en-US" altLang="en-US" sz="2800" dirty="0" smtClean="0">
                    <a:solidFill>
                      <a:schemeClr val="tx1"/>
                    </a:solidFill>
                  </a:rPr>
                  <a:t>2(2</a:t>
                </a:r>
                <a:r>
                  <a:rPr lang="en-US" altLang="en-US" sz="2800" i="1" dirty="0" smtClean="0">
                    <a:solidFill>
                      <a:schemeClr val="tx1"/>
                    </a:solidFill>
                    <a:sym typeface="Symbol" pitchFamily="18" charset="2"/>
                  </a:rPr>
                  <a:t>k</a:t>
                </a:r>
                <a:r>
                  <a:rPr lang="en-US" altLang="en-US" sz="2800" baseline="30000" dirty="0" smtClean="0">
                    <a:solidFill>
                      <a:schemeClr val="tx1"/>
                    </a:solidFill>
                  </a:rPr>
                  <a:t>2 </a:t>
                </a:r>
                <a:r>
                  <a:rPr lang="en-US" altLang="en-US" sz="2800" dirty="0" smtClean="0">
                    <a:solidFill>
                      <a:schemeClr val="tx1"/>
                    </a:solidFill>
                    <a:sym typeface="Symbol" pitchFamily="18" charset="2"/>
                  </a:rPr>
                  <a:t>+ 2</a:t>
                </a:r>
                <a:r>
                  <a:rPr lang="en-US" altLang="en-US" sz="2800" i="1" dirty="0" smtClean="0">
                    <a:solidFill>
                      <a:schemeClr val="tx1"/>
                    </a:solidFill>
                    <a:sym typeface="Symbol" pitchFamily="18" charset="2"/>
                  </a:rPr>
                  <a:t>k</a:t>
                </a:r>
                <a:r>
                  <a:rPr lang="en-US" altLang="en-US" sz="2800" dirty="0" smtClean="0">
                    <a:solidFill>
                      <a:schemeClr val="tx1"/>
                    </a:solidFill>
                    <a:sym typeface="Symbol" pitchFamily="18" charset="2"/>
                  </a:rPr>
                  <a:t>) + 1 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>= </a:t>
                </a:r>
                <a:r>
                  <a:rPr lang="en-US" altLang="en-US" sz="2800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altLang="en-US" sz="2800" i="1" dirty="0" smtClean="0">
                    <a:solidFill>
                      <a:schemeClr val="tx1"/>
                    </a:solidFill>
                  </a:rPr>
                  <a:t>m </a:t>
                </a:r>
                <a:r>
                  <a:rPr lang="en-US" altLang="en-US" sz="2800" dirty="0" smtClean="0">
                    <a:solidFill>
                      <a:schemeClr val="tx1"/>
                    </a:solidFill>
                    <a:sym typeface="Symbol" pitchFamily="18" charset="2"/>
                  </a:rPr>
                  <a:t>+ 1 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>for some integer </a:t>
                </a:r>
                <a:r>
                  <a:rPr lang="en-US" altLang="en-US" sz="2800" i="1" dirty="0">
                    <a:solidFill>
                      <a:schemeClr val="tx1"/>
                    </a:solidFill>
                    <a:sym typeface="Symbol" pitchFamily="18" charset="2"/>
                  </a:rPr>
                  <a:t>m</a:t>
                </a:r>
                <a:endParaRPr lang="en-US" altLang="en-US" sz="2800" i="1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90000"/>
                  </a:lnSpc>
                  <a:buFontTx/>
                  <a:buNone/>
                  <a:defRPr/>
                </a:pPr>
                <a:r>
                  <a:rPr lang="en-US" altLang="en-US" sz="2800" dirty="0">
                    <a:solidFill>
                      <a:srgbClr val="0000CC"/>
                    </a:solidFill>
                    <a:sym typeface="Symbol" pitchFamily="18" charset="2"/>
                  </a:rPr>
                  <a:t>	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></a:t>
                </a:r>
                <a:r>
                  <a:rPr lang="en-US" altLang="en-US" sz="2800" dirty="0">
                    <a:solidFill>
                      <a:srgbClr val="0000CC"/>
                    </a:solidFill>
                    <a:sym typeface="Symbol" pitchFamily="18" charset="2"/>
                  </a:rPr>
                  <a:t> </a:t>
                </a:r>
                <a:r>
                  <a:rPr lang="en-US" altLang="en-US" sz="2800" i="1" dirty="0">
                    <a:solidFill>
                      <a:srgbClr val="66FF33"/>
                    </a:solidFill>
                  </a:rPr>
                  <a:t>n</a:t>
                </a:r>
                <a:r>
                  <a:rPr lang="en-US" altLang="en-US" sz="2800" baseline="30000" dirty="0">
                    <a:solidFill>
                      <a:srgbClr val="66FF33"/>
                    </a:solidFill>
                  </a:rPr>
                  <a:t>2  </a:t>
                </a:r>
                <a:r>
                  <a:rPr lang="en-US" altLang="en-US" sz="2800" dirty="0">
                    <a:solidFill>
                      <a:srgbClr val="66FF33"/>
                    </a:solidFill>
                  </a:rPr>
                  <a:t>is odd 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>(</a:t>
                </a:r>
                <a:r>
                  <a:rPr lang="en-US" altLang="en-US" sz="2800" i="1" dirty="0">
                    <a:solidFill>
                      <a:schemeClr val="tx1"/>
                    </a:solidFill>
                    <a:sym typeface="Symbol" pitchFamily="18" charset="2"/>
                  </a:rPr>
                  <a:t>p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itchFamily="18" charset="2"/>
                  </a:rPr>
                  <a:t>)</a:t>
                </a:r>
                <a:r>
                  <a:rPr lang="en-US" altLang="en-US" sz="2800" i="1" dirty="0">
                    <a:solidFill>
                      <a:schemeClr val="tx1"/>
                    </a:solidFill>
                    <a:sym typeface="Symbol" pitchFamily="18" charset="2"/>
                  </a:rPr>
                  <a:t> </a:t>
                </a:r>
                <a:endParaRPr lang="en-US" alt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83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200" y="1044575"/>
                <a:ext cx="9982199" cy="5353050"/>
              </a:xfrm>
              <a:blipFill>
                <a:blip r:embed="rId2"/>
                <a:stretch>
                  <a:fillRect l="-1222" t="-1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651558" y="1976735"/>
            <a:ext cx="5949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altLang="en-US" i="1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We will use this theorem in a latter proof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05800" y="1402172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7816" y="1833102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q</a:t>
            </a:r>
            <a:endParaRPr lang="en-US" sz="3200" i="1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324600" y="1976735"/>
            <a:ext cx="1524000" cy="0"/>
          </a:xfrm>
          <a:prstGeom prst="line">
            <a:avLst/>
          </a:prstGeom>
          <a:ln>
            <a:solidFill>
              <a:srgbClr val="66FF33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286000" y="2362200"/>
            <a:ext cx="1524000" cy="0"/>
          </a:xfrm>
          <a:prstGeom prst="line">
            <a:avLst/>
          </a:prstGeom>
          <a:ln>
            <a:solidFill>
              <a:srgbClr val="66FF33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67200" y="22860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  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q</a:t>
            </a:r>
            <a:endParaRPr lang="en-US" sz="3200" i="1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77200" y="3911025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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q</a:t>
            </a: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 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 </a:t>
            </a: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p</a:t>
            </a:r>
            <a:endParaRPr lang="en-US" sz="3200" i="1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86166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uiExpand="1" build="p"/>
      <p:bldP spid="3" grpId="0"/>
      <p:bldP spid="4" grpId="0"/>
      <p:bldP spid="7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990600"/>
                <a:ext cx="10515600" cy="5178553"/>
              </a:xfrm>
            </p:spPr>
            <p:txBody>
              <a:bodyPr>
                <a:noAutofit/>
              </a:bodyPr>
              <a:lstStyle/>
              <a:p>
                <a:r>
                  <a:rPr lang="en-US" altLang="en-US" sz="2800" dirty="0" smtClean="0"/>
                  <a:t>Prove that if </a:t>
                </a:r>
                <a:r>
                  <a:rPr lang="en-US" altLang="en-US" sz="2800" i="1" dirty="0" smtClean="0"/>
                  <a:t>n</a:t>
                </a:r>
                <a:r>
                  <a:rPr lang="en-US" altLang="en-US" sz="2800" dirty="0" smtClean="0"/>
                  <a:t> = </a:t>
                </a:r>
                <a:r>
                  <a:rPr lang="en-US" altLang="en-US" sz="2800" i="1" dirty="0" smtClean="0"/>
                  <a:t>ab</a:t>
                </a:r>
                <a:r>
                  <a:rPr lang="en-US" altLang="en-US" sz="2800" dirty="0" smtClean="0"/>
                  <a:t>, where </a:t>
                </a:r>
                <a:r>
                  <a:rPr lang="en-US" altLang="en-US" sz="2800" i="1" dirty="0" smtClean="0"/>
                  <a:t>a</a:t>
                </a:r>
                <a:r>
                  <a:rPr lang="en-US" altLang="en-US" sz="2800" dirty="0" smtClean="0"/>
                  <a:t> and </a:t>
                </a:r>
                <a:r>
                  <a:rPr lang="en-US" altLang="en-US" sz="2800" i="1" dirty="0" smtClean="0"/>
                  <a:t>b</a:t>
                </a:r>
                <a:r>
                  <a:rPr lang="en-US" altLang="en-US" sz="2800" dirty="0" smtClean="0"/>
                  <a:t> are positive integers, then </a:t>
                </a:r>
                <a:br>
                  <a:rPr lang="en-US" altLang="en-US" sz="2800" dirty="0" smtClean="0"/>
                </a:b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sz="2800" i="1" dirty="0" smtClean="0"/>
                  <a:t> </a:t>
                </a:r>
                <a:r>
                  <a:rPr lang="en-US" sz="2800" dirty="0" smtClean="0"/>
                  <a:t>or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sz="2800" dirty="0" smtClean="0"/>
                  <a:t>.</a:t>
                </a:r>
              </a:p>
              <a:p>
                <a:r>
                  <a:rPr lang="en-US" sz="2800" dirty="0" smtClean="0">
                    <a:solidFill>
                      <a:schemeClr val="accent4"/>
                    </a:solidFill>
                  </a:rPr>
                  <a:t>What is </a:t>
                </a:r>
                <a:r>
                  <a:rPr lang="en-US" sz="2800" dirty="0">
                    <a:solidFill>
                      <a:schemeClr val="accent4"/>
                    </a:solidFill>
                  </a:rPr>
                  <a:t>the contrapositive??</a:t>
                </a:r>
                <a:endParaRPr lang="en-US" altLang="en-US" sz="2800" dirty="0" smtClean="0"/>
              </a:p>
              <a:p>
                <a:pPr>
                  <a:buFont typeface="Arial" charset="0"/>
                  <a:buNone/>
                </a:pPr>
                <a:endParaRPr lang="en-US" sz="1800" dirty="0" smtClean="0">
                  <a:solidFill>
                    <a:schemeClr val="accent4"/>
                  </a:solidFill>
                </a:endParaRPr>
              </a:p>
              <a:p>
                <a:pPr>
                  <a:buFont typeface="Arial" charset="0"/>
                  <a:buNone/>
                </a:pPr>
                <a:r>
                  <a:rPr lang="en-US" sz="2800" dirty="0" smtClean="0">
                    <a:solidFill>
                      <a:schemeClr val="accent4"/>
                    </a:solidFill>
                  </a:rPr>
                  <a:t>Prove </a:t>
                </a:r>
                <a:r>
                  <a:rPr lang="en-US" sz="2800" dirty="0">
                    <a:solidFill>
                      <a:schemeClr val="accent4"/>
                    </a:solidFill>
                  </a:rPr>
                  <a:t>by </a:t>
                </a:r>
                <a:r>
                  <a:rPr lang="en-US" sz="2800" dirty="0" smtClean="0">
                    <a:solidFill>
                      <a:schemeClr val="accent4"/>
                    </a:solidFill>
                  </a:rPr>
                  <a:t>contraposition </a:t>
                </a:r>
                <a:r>
                  <a:rPr lang="en-US" sz="2800" i="1" dirty="0" smtClean="0">
                    <a:solidFill>
                      <a:schemeClr val="accent4"/>
                    </a:solidFill>
                  </a:rPr>
                  <a:t>(p </a:t>
                </a:r>
                <a:r>
                  <a:rPr lang="en-US" sz="2800" dirty="0">
                    <a:solidFill>
                      <a:schemeClr val="accent4"/>
                    </a:solidFill>
                  </a:rPr>
                  <a:t>→ </a:t>
                </a:r>
                <a:r>
                  <a:rPr lang="en-US" sz="2800" i="1" dirty="0" smtClean="0">
                    <a:solidFill>
                      <a:schemeClr val="accent4"/>
                    </a:solidFill>
                  </a:rPr>
                  <a:t>q </a:t>
                </a:r>
                <a:r>
                  <a:rPr lang="en-US" sz="2800" dirty="0" smtClean="0">
                    <a:solidFill>
                      <a:schemeClr val="accent4"/>
                    </a:solidFill>
                    <a:sym typeface="Symbol" panose="05050102010706020507" pitchFamily="18" charset="2"/>
                  </a:rPr>
                  <a:t> </a:t>
                </a:r>
                <a:r>
                  <a:rPr lang="en-US" sz="2800" dirty="0">
                    <a:solidFill>
                      <a:schemeClr val="accent4"/>
                    </a:solidFill>
                  </a:rPr>
                  <a:t>￢</a:t>
                </a:r>
                <a:r>
                  <a:rPr lang="en-US" sz="2800" i="1" dirty="0">
                    <a:solidFill>
                      <a:schemeClr val="accent4"/>
                    </a:solidFill>
                  </a:rPr>
                  <a:t>q </a:t>
                </a:r>
                <a:r>
                  <a:rPr lang="en-US" sz="2800" dirty="0" smtClean="0">
                    <a:solidFill>
                      <a:schemeClr val="accent4"/>
                    </a:solidFill>
                  </a:rPr>
                  <a:t>→ ￢</a:t>
                </a:r>
                <a:r>
                  <a:rPr lang="en-US" sz="2800" i="1" dirty="0" smtClean="0">
                    <a:solidFill>
                      <a:schemeClr val="accent4"/>
                    </a:solidFill>
                  </a:rPr>
                  <a:t>p)</a:t>
                </a:r>
              </a:p>
              <a:p>
                <a:pPr marL="457189" lvl="1" indent="0">
                  <a:buNone/>
                </a:pPr>
                <a:r>
                  <a:rPr lang="en-US" altLang="en-US" sz="2800" dirty="0" smtClean="0">
                    <a:solidFill>
                      <a:schemeClr val="tx1"/>
                    </a:solidFill>
                  </a:rPr>
                  <a:t>Assume </a:t>
                </a:r>
                <a:r>
                  <a:rPr lang="en-US" sz="2800" dirty="0">
                    <a:solidFill>
                      <a:schemeClr val="tx1"/>
                    </a:solidFill>
                  </a:rPr>
                  <a:t>￢</a:t>
                </a:r>
                <a:r>
                  <a:rPr lang="en-US" altLang="en-US" sz="2800" dirty="0" smtClean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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  <m:r>
                      <a:rPr lang="en-US" alt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 smtClean="0">
                  <a:solidFill>
                    <a:schemeClr val="tx1"/>
                  </a:solidFill>
                </a:endParaRPr>
              </a:p>
              <a:p>
                <a:pPr marL="457189" lvl="1" indent="0">
                  <a:buNone/>
                </a:pPr>
                <a:r>
                  <a:rPr lang="en-US" sz="2800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 </a:t>
                </a:r>
                <a:r>
                  <a:rPr lang="en-US" altLang="en-US" sz="2800" dirty="0" smtClean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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  <m:r>
                      <a:rPr lang="en-US" alt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 smtClean="0">
                  <a:solidFill>
                    <a:schemeClr val="tx1"/>
                  </a:solidFill>
                </a:endParaRPr>
              </a:p>
              <a:p>
                <a:pPr marL="457189" lvl="1" indent="0">
                  <a:buNone/>
                </a:pPr>
                <a14:m>
                  <m:oMath xmlns:m="http://schemas.openxmlformats.org/officeDocument/2006/math">
                    <m:r>
                      <a:rPr lang="en-US" altLang="en-US" sz="280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en-US" sz="28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en-US" sz="280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sz="2800" dirty="0" smtClean="0">
                    <a:solidFill>
                      <a:srgbClr val="66FF33"/>
                    </a:solidFill>
                    <a:sym typeface="Symbol" panose="05050102010706020507" pitchFamily="18" charset="2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en-US" sz="2800" b="0" i="0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alt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  <m:r>
                      <a:rPr lang="en-US" altLang="en-US" sz="28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en-US" sz="28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endParaRPr lang="en-US" altLang="en-US" sz="2800" dirty="0" smtClean="0">
                  <a:solidFill>
                    <a:srgbClr val="66FF33"/>
                  </a:solidFill>
                </a:endParaRPr>
              </a:p>
              <a:p>
                <a:pPr marL="457189" lvl="1" indent="0">
                  <a:buNone/>
                </a:pPr>
                <a14:m>
                  <m:oMath xmlns:m="http://schemas.openxmlformats.org/officeDocument/2006/math">
                    <m:r>
                      <a:rPr lang="en-US" altLang="en-US" sz="28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𝑎𝑏</m:t>
                    </m:r>
                    <m:r>
                      <a:rPr lang="en-US" altLang="en-US" sz="2800" b="0" i="1" smtClean="0">
                        <a:solidFill>
                          <a:srgbClr val="66FF3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≠</m:t>
                    </m:r>
                    <m:r>
                      <a:rPr lang="en-US" altLang="en-US" sz="2800" i="1">
                        <a:solidFill>
                          <a:srgbClr val="66FF3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en-US" sz="2800" dirty="0" smtClean="0">
                    <a:solidFill>
                      <a:srgbClr val="66FF33"/>
                    </a:solidFill>
                  </a:rPr>
                  <a:t>,  that is </a:t>
                </a:r>
                <a:endParaRPr lang="en-US" altLang="en-US" sz="2800" dirty="0">
                  <a:solidFill>
                    <a:srgbClr val="66FF33"/>
                  </a:solidFill>
                </a:endParaRPr>
              </a:p>
              <a:p>
                <a:r>
                  <a:rPr lang="en-US" altLang="en-US" sz="2400" dirty="0" smtClean="0"/>
                  <a:t>We have shown that </a:t>
                </a:r>
                <a:r>
                  <a:rPr lang="en-US" alt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sz="2400" i="1" dirty="0"/>
                  <a:t> </a:t>
                </a:r>
                <a:r>
                  <a:rPr lang="en-US" sz="2400" dirty="0"/>
                  <a:t>and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altLang="en-US" sz="2400" dirty="0"/>
                  <a:t>, where </a:t>
                </a:r>
                <a:r>
                  <a:rPr lang="en-US" altLang="en-US" sz="2400" i="1" dirty="0"/>
                  <a:t>a</a:t>
                </a:r>
                <a:r>
                  <a:rPr lang="en-US" altLang="en-US" sz="2400" dirty="0"/>
                  <a:t> and </a:t>
                </a:r>
                <a:r>
                  <a:rPr lang="en-US" altLang="en-US" sz="2400" i="1" dirty="0"/>
                  <a:t>b</a:t>
                </a:r>
                <a:r>
                  <a:rPr lang="en-US" altLang="en-US" sz="2400" dirty="0"/>
                  <a:t> are positive integers, then </a:t>
                </a:r>
                <a:r>
                  <a:rPr lang="en-US" altLang="en-US" sz="2400" i="1" dirty="0"/>
                  <a:t>n</a:t>
                </a:r>
                <a:r>
                  <a:rPr lang="en-US" altLang="en-US" sz="2400" dirty="0"/>
                  <a:t>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altLang="en-US" sz="2400" dirty="0"/>
                  <a:t> </a:t>
                </a:r>
                <a:r>
                  <a:rPr lang="en-US" altLang="en-US" sz="2400" i="1" dirty="0"/>
                  <a:t>ab</a:t>
                </a:r>
                <a:r>
                  <a:rPr lang="en-US" sz="2400" dirty="0" smtClean="0"/>
                  <a:t>. Which is the contrapositive of “</a:t>
                </a:r>
                <a:r>
                  <a:rPr lang="en-US" altLang="en-US" sz="2400" dirty="0" smtClean="0"/>
                  <a:t>if </a:t>
                </a:r>
                <a:r>
                  <a:rPr lang="en-US" altLang="en-US" sz="2400" i="1" dirty="0"/>
                  <a:t>n</a:t>
                </a:r>
                <a:r>
                  <a:rPr lang="en-US" altLang="en-US" sz="2400" dirty="0"/>
                  <a:t> = </a:t>
                </a:r>
                <a:r>
                  <a:rPr lang="en-US" altLang="en-US" sz="2400" i="1" dirty="0"/>
                  <a:t>ab</a:t>
                </a:r>
                <a:r>
                  <a:rPr lang="en-US" altLang="en-US" sz="2400" dirty="0"/>
                  <a:t>, where </a:t>
                </a:r>
                <a:r>
                  <a:rPr lang="en-US" altLang="en-US" sz="2400" i="1" dirty="0"/>
                  <a:t>a</a:t>
                </a:r>
                <a:r>
                  <a:rPr lang="en-US" altLang="en-US" sz="2400" dirty="0"/>
                  <a:t> and </a:t>
                </a:r>
                <a:r>
                  <a:rPr lang="en-US" altLang="en-US" sz="2400" i="1" dirty="0"/>
                  <a:t>b</a:t>
                </a:r>
                <a:r>
                  <a:rPr lang="en-US" altLang="en-US" sz="2400" dirty="0"/>
                  <a:t> are positive integers, then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sz="2400" i="1" dirty="0"/>
                  <a:t> </a:t>
                </a:r>
                <a:r>
                  <a:rPr lang="en-US" sz="2400" dirty="0"/>
                  <a:t>or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sz="2400" dirty="0" smtClean="0"/>
                  <a:t>.”</a:t>
                </a:r>
                <a:endParaRPr lang="en-US" sz="2400" dirty="0"/>
              </a:p>
              <a:p>
                <a:endParaRPr lang="en-US" altLang="en-US" sz="2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36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90600"/>
                <a:ext cx="10515600" cy="5178553"/>
              </a:xfrm>
              <a:blipFill>
                <a:blip r:embed="rId3"/>
                <a:stretch>
                  <a:fillRect l="-1217" t="-2120" b="-2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14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791200" y="1524000"/>
                <a:ext cx="5562600" cy="1389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2800" dirty="0">
                    <a:latin typeface="Cambria" panose="02040503050406030204" pitchFamily="18" charset="0"/>
                  </a:rPr>
                  <a:t>Prove that if </a:t>
                </a:r>
                <a14:m>
                  <m:oMath xmlns:m="http://schemas.openxmlformats.org/officeDocument/2006/math">
                    <m:r>
                      <a:rPr lang="en-US" altLang="en-US" sz="28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sz="2800" i="1" dirty="0">
                    <a:latin typeface="Cambria" panose="02040503050406030204" pitchFamily="18" charset="0"/>
                  </a:rPr>
                  <a:t> </a:t>
                </a:r>
                <a:r>
                  <a:rPr lang="en-US" sz="2800" dirty="0" smtClean="0">
                    <a:latin typeface="Cambria" panose="02040503050406030204" pitchFamily="18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altLang="en-US" sz="28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altLang="en-US" sz="2800" dirty="0" smtClean="0">
                    <a:latin typeface="Cambria" panose="02040503050406030204" pitchFamily="18" charset="0"/>
                  </a:rPr>
                  <a:t>, 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where </a:t>
                </a:r>
                <a:r>
                  <a:rPr lang="en-US" altLang="en-US" sz="2800" i="1" dirty="0">
                    <a:latin typeface="Cambria" panose="02040503050406030204" pitchFamily="18" charset="0"/>
                  </a:rPr>
                  <a:t>a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and </a:t>
                </a:r>
                <a:r>
                  <a:rPr lang="en-US" altLang="en-US" sz="2800" i="1" dirty="0">
                    <a:latin typeface="Cambria" panose="02040503050406030204" pitchFamily="18" charset="0"/>
                  </a:rPr>
                  <a:t>b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are positive integers, </a:t>
                </a:r>
                <a:r>
                  <a:rPr lang="en-US" altLang="en-US" sz="2800" dirty="0" smtClean="0">
                    <a:latin typeface="Cambria" panose="02040503050406030204" pitchFamily="18" charset="0"/>
                  </a:rPr>
                  <a:t>then </a:t>
                </a:r>
                <a:r>
                  <a:rPr lang="en-US" altLang="en-US" sz="2800" i="1" dirty="0">
                    <a:latin typeface="Cambria" panose="02040503050406030204" pitchFamily="18" charset="0"/>
                  </a:rPr>
                  <a:t>n</a:t>
                </a:r>
                <a:r>
                  <a:rPr lang="en-US" altLang="en-US" sz="2800" dirty="0"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altLang="en-US" sz="2800" dirty="0">
                    <a:latin typeface="Cambria" panose="02040503050406030204" pitchFamily="18" charset="0"/>
                  </a:rPr>
                  <a:t> </a:t>
                </a:r>
                <a:r>
                  <a:rPr lang="en-US" altLang="en-US" sz="2800" i="1" dirty="0">
                    <a:latin typeface="Cambria" panose="02040503050406030204" pitchFamily="18" charset="0"/>
                  </a:rPr>
                  <a:t>ab</a:t>
                </a:r>
                <a:r>
                  <a:rPr lang="en-US" sz="2800" dirty="0" smtClean="0">
                    <a:latin typeface="Cambria" panose="02040503050406030204" pitchFamily="18" charset="0"/>
                  </a:rPr>
                  <a:t>.</a:t>
                </a:r>
                <a:endParaRPr lang="en-US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1524000"/>
                <a:ext cx="5562600" cy="1389804"/>
              </a:xfrm>
              <a:prstGeom prst="rect">
                <a:avLst/>
              </a:prstGeom>
              <a:blipFill>
                <a:blip r:embed="rId4"/>
                <a:stretch>
                  <a:fillRect l="-2191" t="-3947" r="-3176" b="-11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962400" y="4582180"/>
                <a:ext cx="208336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1"/>
                <a:r>
                  <a:rPr lang="en-US" sz="2800" dirty="0" smtClean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￢</a:t>
                </a:r>
                <a:r>
                  <a:rPr lang="en-US" alt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(</a:t>
                </a:r>
                <a:r>
                  <a:rPr lang="en-US" altLang="en-US" sz="2800" i="1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n</a:t>
                </a:r>
                <a:r>
                  <a:rPr lang="en-US" altLang="en-US" sz="2800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 = </a:t>
                </a:r>
                <a:r>
                  <a:rPr lang="en-US" altLang="en-US" sz="2800" i="1" dirty="0">
                    <a:solidFill>
                      <a:srgbClr val="FFFF00"/>
                    </a:solidFill>
                    <a:latin typeface="Cambria" panose="02040503050406030204" pitchFamily="18" charset="0"/>
                  </a:rPr>
                  <a:t>ab</a:t>
                </a:r>
                <a14:m>
                  <m:oMath xmlns:m="http://schemas.openxmlformats.org/officeDocument/2006/math">
                    <m:r>
                      <a:rPr lang="en-US" altLang="en-US" sz="28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>
                  <a:solidFill>
                    <a:srgbClr val="FFFF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4582180"/>
                <a:ext cx="2083366" cy="523220"/>
              </a:xfrm>
              <a:prstGeom prst="rect">
                <a:avLst/>
              </a:prstGeom>
              <a:blipFill>
                <a:blip r:embed="rId5"/>
                <a:stretch>
                  <a:fillRect l="-5848" t="-16279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648200" y="4124980"/>
                <a:ext cx="185784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800" i="1" smtClean="0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</a:rPr>
                        <m:t>𝑎𝑏</m:t>
                      </m:r>
                      <m:r>
                        <a:rPr lang="en-US" altLang="en-US" sz="28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en-US" altLang="en-US" sz="2800" i="1">
                          <a:solidFill>
                            <a:srgbClr val="66FF3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altLang="en-US" sz="2800" dirty="0">
                  <a:solidFill>
                    <a:srgbClr val="66FF33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4124980"/>
                <a:ext cx="1857847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483429" y="427430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1231612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q</a:t>
            </a:r>
            <a:endParaRPr lang="en-US" sz="3200" i="1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066800" y="1816387"/>
            <a:ext cx="2797629" cy="16715"/>
          </a:xfrm>
          <a:prstGeom prst="line">
            <a:avLst/>
          </a:prstGeom>
          <a:ln>
            <a:solidFill>
              <a:srgbClr val="66FF33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102429" y="1371600"/>
            <a:ext cx="859971" cy="0"/>
          </a:xfrm>
          <a:prstGeom prst="line">
            <a:avLst/>
          </a:prstGeom>
          <a:ln>
            <a:solidFill>
              <a:srgbClr val="66FF33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439400" y="914624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  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q</a:t>
            </a:r>
            <a:endParaRPr lang="en-US" sz="3200" i="1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1100" y="2227526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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q</a:t>
            </a: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 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 </a:t>
            </a: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p</a:t>
            </a:r>
            <a:endParaRPr lang="en-US" sz="3200" i="1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6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/>
      <p:bldP spid="9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9906000" cy="715962"/>
          </a:xfrm>
        </p:spPr>
        <p:txBody>
          <a:bodyPr>
            <a:noAutofit/>
          </a:bodyPr>
          <a:lstStyle/>
          <a:p>
            <a:r>
              <a:rPr lang="en-US" altLang="en-US" sz="3200" dirty="0" smtClean="0"/>
              <a:t>Proof by Contradiction </a:t>
            </a:r>
            <a:r>
              <a:rPr lang="en-US" altLang="en-US" sz="3200" dirty="0" smtClean="0">
                <a:solidFill>
                  <a:schemeClr val="tx1"/>
                </a:solidFill>
              </a:rPr>
              <a:t>(another type of indirect proof)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990601"/>
            <a:ext cx="10515600" cy="51815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en-US" sz="3200" dirty="0"/>
              <a:t>Can be used to prove statements of the form: </a:t>
            </a:r>
            <a:r>
              <a:rPr lang="en-US" altLang="en-US" sz="3200" i="1" dirty="0">
                <a:solidFill>
                  <a:schemeClr val="tx1"/>
                </a:solidFill>
                <a:sym typeface="Symbol" pitchFamily="18" charset="2"/>
              </a:rPr>
              <a:t>p</a:t>
            </a:r>
            <a:r>
              <a:rPr lang="en-US" altLang="en-US" sz="3200" i="1" dirty="0">
                <a:solidFill>
                  <a:srgbClr val="0000CC"/>
                </a:solidFill>
                <a:sym typeface="Symbol" pitchFamily="18" charset="2"/>
              </a:rPr>
              <a:t>  </a:t>
            </a:r>
            <a:r>
              <a:rPr lang="en-US" altLang="en-US" sz="3200" i="1" dirty="0">
                <a:sym typeface="Symbol" pitchFamily="18" charset="2"/>
              </a:rPr>
              <a:t>or </a:t>
            </a:r>
            <a:r>
              <a:rPr lang="en-US" altLang="en-US" sz="3200" i="1" dirty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en-US" altLang="en-US" sz="3200" i="1" dirty="0">
                <a:solidFill>
                  <a:schemeClr val="tx1"/>
                </a:solidFill>
                <a:sym typeface="Symbol" pitchFamily="18" charset="2"/>
              </a:rPr>
              <a:t>p</a:t>
            </a:r>
            <a:r>
              <a:rPr lang="en-US" altLang="en-US" sz="3200" dirty="0">
                <a:solidFill>
                  <a:schemeClr val="tx1"/>
                </a:solidFill>
                <a:sym typeface="Symbol" pitchFamily="18" charset="2"/>
              </a:rPr>
              <a:t>  </a:t>
            </a:r>
            <a:r>
              <a:rPr lang="en-US" altLang="en-US" sz="3200" i="1" dirty="0">
                <a:solidFill>
                  <a:schemeClr val="tx1"/>
                </a:solidFill>
                <a:sym typeface="Symbol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  <a:sym typeface="Symbol" pitchFamily="18" charset="2"/>
              </a:rPr>
              <a:t> </a:t>
            </a:r>
            <a:endParaRPr lang="en-US" altLang="en-US" sz="32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altLang="en-US" sz="3200" dirty="0"/>
              <a:t>To prove </a:t>
            </a:r>
            <a:r>
              <a:rPr lang="en-US" altLang="en-US" sz="3200" i="1" dirty="0">
                <a:solidFill>
                  <a:schemeClr val="tx1"/>
                </a:solidFill>
                <a:sym typeface="Symbol" pitchFamily="18" charset="2"/>
              </a:rPr>
              <a:t>p</a:t>
            </a:r>
            <a:r>
              <a:rPr lang="en-US" altLang="en-US" sz="3200" i="1" dirty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en-US" altLang="en-US" sz="3200" dirty="0">
                <a:sym typeface="Symbol" pitchFamily="18" charset="2"/>
              </a:rPr>
              <a:t>by contradiction</a:t>
            </a:r>
            <a:r>
              <a:rPr lang="en-US" altLang="en-US" sz="3200" dirty="0"/>
              <a:t>, we show that the 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negation of 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p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 (i.e., 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p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) </a:t>
            </a:r>
            <a:r>
              <a:rPr lang="en-US" altLang="en-US" sz="3200" dirty="0">
                <a:sym typeface="Symbol" pitchFamily="18" charset="2"/>
              </a:rPr>
              <a:t>leads to some kind of a 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contradiction (false proposition) </a:t>
            </a:r>
            <a:r>
              <a:rPr lang="en-US" altLang="en-US" sz="3200" dirty="0" smtClean="0">
                <a:solidFill>
                  <a:srgbClr val="66FF33"/>
                </a:solidFill>
                <a:sym typeface="Symbol" pitchFamily="18" charset="2"/>
              </a:rPr>
              <a:t> </a:t>
            </a:r>
            <a:r>
              <a:rPr lang="en-US" altLang="en-US" sz="3200" dirty="0" smtClean="0">
                <a:sym typeface="Symbol" pitchFamily="18" charset="2"/>
              </a:rPr>
              <a:t>like 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(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r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 </a:t>
            </a:r>
            <a:r>
              <a:rPr lang="en-US" altLang="en-US" sz="3200" dirty="0" smtClean="0">
                <a:solidFill>
                  <a:srgbClr val="66FF33"/>
                </a:solidFill>
                <a:sym typeface="Symbol" pitchFamily="18" charset="2"/>
              </a:rPr>
              <a:t> 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r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) </a:t>
            </a:r>
          </a:p>
          <a:p>
            <a:pPr>
              <a:defRPr/>
            </a:pPr>
            <a:r>
              <a:rPr lang="en-US" altLang="en-US" sz="3200" dirty="0">
                <a:sym typeface="Symbol" pitchFamily="18" charset="2"/>
              </a:rPr>
              <a:t>To prove </a:t>
            </a:r>
            <a:r>
              <a:rPr lang="en-US" altLang="en-US" sz="3200" i="1" dirty="0">
                <a:solidFill>
                  <a:schemeClr val="tx1"/>
                </a:solidFill>
                <a:sym typeface="Symbol" pitchFamily="18" charset="2"/>
              </a:rPr>
              <a:t>p</a:t>
            </a:r>
            <a:r>
              <a:rPr lang="en-US" altLang="en-US" sz="3200" dirty="0">
                <a:solidFill>
                  <a:schemeClr val="tx1"/>
                </a:solidFill>
                <a:sym typeface="Symbol" pitchFamily="18" charset="2"/>
              </a:rPr>
              <a:t>  </a:t>
            </a:r>
            <a:r>
              <a:rPr lang="en-US" altLang="en-US" sz="3200" i="1" dirty="0">
                <a:solidFill>
                  <a:schemeClr val="tx1"/>
                </a:solidFill>
                <a:sym typeface="Symbol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altLang="en-US" sz="3200" dirty="0">
                <a:sym typeface="Symbol" pitchFamily="18" charset="2"/>
              </a:rPr>
              <a:t>by contradiction, we assume the </a:t>
            </a:r>
            <a:r>
              <a:rPr lang="en-US" altLang="en-US" sz="3200" dirty="0" smtClean="0">
                <a:sym typeface="Symbol" pitchFamily="18" charset="2"/>
              </a:rPr>
              <a:t/>
            </a:r>
            <a:br>
              <a:rPr lang="en-US" altLang="en-US" sz="3200" dirty="0" smtClean="0">
                <a:sym typeface="Symbol" pitchFamily="18" charset="2"/>
              </a:rPr>
            </a:br>
            <a:r>
              <a:rPr lang="en-US" altLang="en-US" sz="3200" dirty="0" smtClean="0">
                <a:solidFill>
                  <a:srgbClr val="66FF33"/>
                </a:solidFill>
                <a:sym typeface="Symbol" pitchFamily="18" charset="2"/>
              </a:rPr>
              <a:t>negation 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of</a:t>
            </a:r>
            <a:r>
              <a:rPr lang="en-US" altLang="en-US" sz="3200" dirty="0">
                <a:solidFill>
                  <a:srgbClr val="009900"/>
                </a:solidFill>
                <a:sym typeface="Symbol" pitchFamily="18" charset="2"/>
              </a:rPr>
              <a:t> </a:t>
            </a:r>
            <a:r>
              <a:rPr lang="en-US" altLang="en-US" sz="3200" i="1" dirty="0">
                <a:solidFill>
                  <a:schemeClr val="accent2"/>
                </a:solidFill>
                <a:sym typeface="Symbol" pitchFamily="18" charset="2"/>
              </a:rPr>
              <a:t>p</a:t>
            </a:r>
            <a:r>
              <a:rPr lang="en-US" altLang="en-US" sz="3200" dirty="0">
                <a:solidFill>
                  <a:schemeClr val="accent2"/>
                </a:solidFill>
                <a:sym typeface="Symbol" pitchFamily="18" charset="2"/>
              </a:rPr>
              <a:t>  </a:t>
            </a:r>
            <a:r>
              <a:rPr lang="en-US" altLang="en-US" sz="3200" i="1" dirty="0" smtClean="0">
                <a:solidFill>
                  <a:schemeClr val="accent2"/>
                </a:solidFill>
                <a:sym typeface="Symbol" pitchFamily="18" charset="2"/>
              </a:rPr>
              <a:t>q </a:t>
            </a:r>
            <a:r>
              <a:rPr lang="en-US" altLang="en-US" sz="3200" dirty="0">
                <a:sym typeface="Symbol" pitchFamily="18" charset="2"/>
              </a:rPr>
              <a:t>and try to get a </a:t>
            </a:r>
            <a:r>
              <a:rPr lang="en-US" altLang="en-US" sz="3200" dirty="0" smtClean="0">
                <a:sym typeface="Symbol" pitchFamily="18" charset="2"/>
              </a:rPr>
              <a:t>contradiction.</a:t>
            </a:r>
            <a:endParaRPr lang="en-US" altLang="en-US" sz="3200" dirty="0">
              <a:sym typeface="Symbol" pitchFamily="18" charset="2"/>
            </a:endParaRPr>
          </a:p>
          <a:p>
            <a:pPr lvl="1">
              <a:defRPr/>
            </a:pPr>
            <a:r>
              <a:rPr lang="en-US" altLang="en-US" sz="3200" dirty="0">
                <a:solidFill>
                  <a:schemeClr val="accent2"/>
                </a:solidFill>
                <a:sym typeface="Symbol" pitchFamily="18" charset="2"/>
              </a:rPr>
              <a:t>(</a:t>
            </a:r>
            <a:r>
              <a:rPr lang="en-US" altLang="en-US" sz="3200" i="1" dirty="0">
                <a:solidFill>
                  <a:schemeClr val="accent2"/>
                </a:solidFill>
                <a:sym typeface="Symbol" pitchFamily="18" charset="2"/>
              </a:rPr>
              <a:t>p</a:t>
            </a:r>
            <a:r>
              <a:rPr lang="en-US" altLang="en-US" sz="3200" dirty="0">
                <a:solidFill>
                  <a:schemeClr val="accent2"/>
                </a:solidFill>
                <a:sym typeface="Symbol" pitchFamily="18" charset="2"/>
              </a:rPr>
              <a:t>  </a:t>
            </a:r>
            <a:r>
              <a:rPr lang="en-US" altLang="en-US" sz="3200" i="1" dirty="0">
                <a:solidFill>
                  <a:schemeClr val="accent2"/>
                </a:solidFill>
                <a:sym typeface="Symbol" pitchFamily="18" charset="2"/>
              </a:rPr>
              <a:t>q</a:t>
            </a:r>
            <a:r>
              <a:rPr lang="en-US" altLang="en-US" sz="3200" dirty="0">
                <a:solidFill>
                  <a:schemeClr val="accent2"/>
                </a:solidFill>
                <a:sym typeface="Symbol" pitchFamily="18" charset="2"/>
              </a:rPr>
              <a:t>)  (</a:t>
            </a:r>
            <a:r>
              <a:rPr lang="en-US" altLang="en-US" sz="3200" i="1" dirty="0">
                <a:solidFill>
                  <a:schemeClr val="accent2"/>
                </a:solidFill>
                <a:sym typeface="Symbol" pitchFamily="18" charset="2"/>
              </a:rPr>
              <a:t>p</a:t>
            </a:r>
            <a:r>
              <a:rPr lang="en-US" altLang="en-US" sz="3200" dirty="0">
                <a:solidFill>
                  <a:schemeClr val="accent2"/>
                </a:solidFill>
                <a:sym typeface="Symbol" pitchFamily="18" charset="2"/>
              </a:rPr>
              <a:t>  </a:t>
            </a:r>
            <a:r>
              <a:rPr lang="en-US" altLang="en-US" sz="3200" i="1" dirty="0">
                <a:solidFill>
                  <a:schemeClr val="accent2"/>
                </a:solidFill>
                <a:sym typeface="Symbol" pitchFamily="18" charset="2"/>
              </a:rPr>
              <a:t>q</a:t>
            </a:r>
            <a:r>
              <a:rPr lang="en-US" altLang="en-US" sz="3200" dirty="0">
                <a:solidFill>
                  <a:schemeClr val="accent2"/>
                </a:solidFill>
                <a:sym typeface="Symbol" pitchFamily="18" charset="2"/>
              </a:rPr>
              <a:t>)  (</a:t>
            </a:r>
            <a:r>
              <a:rPr lang="en-US" altLang="en-US" sz="3200" i="1" dirty="0">
                <a:solidFill>
                  <a:schemeClr val="accent2"/>
                </a:solidFill>
                <a:sym typeface="Symbol" pitchFamily="18" charset="2"/>
              </a:rPr>
              <a:t>p</a:t>
            </a:r>
            <a:r>
              <a:rPr lang="en-US" altLang="en-US" sz="3200" dirty="0">
                <a:solidFill>
                  <a:schemeClr val="accent2"/>
                </a:solidFill>
                <a:sym typeface="Symbol" pitchFamily="18" charset="2"/>
              </a:rPr>
              <a:t>  </a:t>
            </a:r>
            <a:r>
              <a:rPr lang="en-US" altLang="en-US" sz="3200" i="1" dirty="0">
                <a:solidFill>
                  <a:schemeClr val="accent2"/>
                </a:solidFill>
                <a:sym typeface="Symbol" pitchFamily="18" charset="2"/>
              </a:rPr>
              <a:t>q</a:t>
            </a:r>
            <a:r>
              <a:rPr lang="en-US" altLang="en-US" sz="3200" dirty="0">
                <a:solidFill>
                  <a:schemeClr val="accent2"/>
                </a:solidFill>
                <a:sym typeface="Symbol" pitchFamily="18" charset="2"/>
              </a:rPr>
              <a:t>) </a:t>
            </a:r>
          </a:p>
          <a:p>
            <a:pPr lvl="1">
              <a:defRPr/>
            </a:pPr>
            <a:r>
              <a:rPr lang="en-US" altLang="en-US" sz="3200" dirty="0" smtClean="0">
                <a:solidFill>
                  <a:schemeClr val="accent2"/>
                </a:solidFill>
                <a:sym typeface="Symbol" pitchFamily="18" charset="2"/>
              </a:rPr>
              <a:t> </a:t>
            </a:r>
            <a:r>
              <a:rPr lang="en-US" altLang="en-US" sz="3200" dirty="0">
                <a:sym typeface="Symbol" pitchFamily="18" charset="2"/>
              </a:rPr>
              <a:t>(i.e</a:t>
            </a:r>
            <a:r>
              <a:rPr lang="en-US" altLang="en-US" sz="3200" dirty="0" smtClean="0">
                <a:sym typeface="Symbol" pitchFamily="18" charset="2"/>
              </a:rPr>
              <a:t>., we assume  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p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 </a:t>
            </a:r>
            <a:r>
              <a:rPr lang="en-US" altLang="en-US" sz="3200" dirty="0" smtClean="0">
                <a:solidFill>
                  <a:srgbClr val="66FF33"/>
                </a:solidFill>
                <a:sym typeface="Symbol" pitchFamily="18" charset="2"/>
              </a:rPr>
              <a:t> 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q</a:t>
            </a:r>
            <a:r>
              <a:rPr lang="en-US" altLang="en-US" sz="3200" dirty="0">
                <a:sym typeface="Symbol" pitchFamily="18" charset="2"/>
              </a:rPr>
              <a:t>) and try to get a 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contradiction</a:t>
            </a:r>
            <a:r>
              <a:rPr lang="en-US" altLang="en-US" sz="3200" dirty="0">
                <a:sym typeface="Symbol" pitchFamily="18" charset="2"/>
              </a:rPr>
              <a:t>, </a:t>
            </a:r>
            <a:br>
              <a:rPr lang="en-US" altLang="en-US" sz="3200" dirty="0">
                <a:sym typeface="Symbol" pitchFamily="18" charset="2"/>
              </a:rPr>
            </a:br>
            <a:r>
              <a:rPr lang="en-US" altLang="en-US" sz="3200" dirty="0">
                <a:sym typeface="Symbol" pitchFamily="18" charset="2"/>
              </a:rPr>
              <a:t>i.e., 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(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p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 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q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) </a:t>
            </a:r>
            <a:r>
              <a:rPr lang="en-US" altLang="en-US" sz="3200" dirty="0" smtClean="0">
                <a:solidFill>
                  <a:srgbClr val="66FF33"/>
                </a:solidFill>
                <a:sym typeface="Symbol" pitchFamily="18" charset="2"/>
              </a:rPr>
              <a:t> F </a:t>
            </a:r>
            <a:r>
              <a:rPr lang="en-US" altLang="en-US" sz="3200" dirty="0">
                <a:sym typeface="Symbol" pitchFamily="18" charset="2"/>
              </a:rPr>
              <a:t>or 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(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p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 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q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)  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p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 </a:t>
            </a:r>
            <a:r>
              <a:rPr lang="en-US" altLang="en-US" sz="3200" dirty="0">
                <a:sym typeface="Symbol" pitchFamily="18" charset="2"/>
              </a:rPr>
              <a:t>[or  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(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p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 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q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)  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q</a:t>
            </a:r>
            <a:r>
              <a:rPr lang="en-US" altLang="en-US" sz="3200" dirty="0">
                <a:sym typeface="Symbol" pitchFamily="18" charset="2"/>
              </a:rPr>
              <a:t>]</a:t>
            </a:r>
            <a:r>
              <a:rPr lang="en-US" altLang="en-US" sz="3200" dirty="0">
                <a:solidFill>
                  <a:srgbClr val="009900"/>
                </a:solidFill>
                <a:sym typeface="Symbol" pitchFamily="18" charset="2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90353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0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838200" y="297660"/>
                <a:ext cx="9448800" cy="563562"/>
              </a:xfrm>
            </p:spPr>
            <p:txBody>
              <a:bodyPr>
                <a:noAutofit/>
              </a:bodyPr>
              <a:lstStyle/>
              <a:p>
                <a:r>
                  <a:rPr lang="en-US" altLang="en-US" sz="3000" dirty="0" smtClean="0"/>
                  <a:t>Proof by Contradiction – Ex: </a:t>
                </a:r>
                <a:r>
                  <a:rPr lang="en-US" altLang="en-US" sz="3000" dirty="0">
                    <a:solidFill>
                      <a:schemeClr val="tx1"/>
                    </a:solidFill>
                  </a:rPr>
                  <a:t>Prove that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sz="3000" dirty="0">
                    <a:solidFill>
                      <a:schemeClr val="tx1"/>
                    </a:solidFill>
                  </a:rPr>
                  <a:t> is irrational</a:t>
                </a:r>
                <a:r>
                  <a:rPr lang="en-US" altLang="en-US" sz="3000" dirty="0" smtClean="0">
                    <a:solidFill>
                      <a:schemeClr val="tx1"/>
                    </a:solidFill>
                  </a:rPr>
                  <a:t>.</a:t>
                </a:r>
                <a:endParaRPr lang="en-US" altLang="en-US" sz="3000" dirty="0" smtClean="0"/>
              </a:p>
            </p:txBody>
          </p:sp>
        </mc:Choice>
        <mc:Fallback xmlns="">
          <p:sp>
            <p:nvSpPr>
              <p:cNvPr id="17410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297660"/>
                <a:ext cx="9448800" cy="563562"/>
              </a:xfrm>
              <a:blipFill rotWithShape="0">
                <a:blip r:embed="rId2"/>
                <a:stretch>
                  <a:fillRect l="-1548" t="-15217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035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09600" y="971550"/>
                <a:ext cx="10828176" cy="5429250"/>
              </a:xfrm>
            </p:spPr>
            <p:txBody>
              <a:bodyPr>
                <a:noAutofit/>
              </a:bodyPr>
              <a:lstStyle/>
              <a:p>
                <a:r>
                  <a:rPr lang="en-US" altLang="en-US" sz="2800" dirty="0" smtClean="0">
                    <a:solidFill>
                      <a:srgbClr val="66FF33"/>
                    </a:solidFill>
                  </a:rPr>
                  <a:t>Assume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800" i="1" smtClean="0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sz="2800" dirty="0">
                    <a:solidFill>
                      <a:srgbClr val="66FF33"/>
                    </a:solidFill>
                  </a:rPr>
                  <a:t> is </a:t>
                </a:r>
                <a:r>
                  <a:rPr lang="en-US" altLang="en-US" sz="2800" dirty="0" smtClean="0">
                    <a:solidFill>
                      <a:srgbClr val="66FF33"/>
                    </a:solidFill>
                  </a:rPr>
                  <a:t>not </a:t>
                </a:r>
                <a:r>
                  <a:rPr lang="en-US" altLang="en-US" sz="2800" dirty="0">
                    <a:solidFill>
                      <a:srgbClr val="66FF33"/>
                    </a:solidFill>
                  </a:rPr>
                  <a:t>irrational, </a:t>
                </a:r>
                <a:r>
                  <a:rPr lang="en-US" altLang="en-US" sz="2800" dirty="0"/>
                  <a:t>i.e.,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i="1">
                            <a:solidFill>
                              <a:srgbClr val="66FF3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sz="2800" dirty="0">
                    <a:solidFill>
                      <a:srgbClr val="66FF33"/>
                    </a:solidFill>
                  </a:rPr>
                  <a:t> </a:t>
                </a:r>
                <a:r>
                  <a:rPr lang="en-US" altLang="en-US" sz="2800" dirty="0" smtClean="0">
                    <a:solidFill>
                      <a:srgbClr val="66FF33"/>
                    </a:solidFill>
                  </a:rPr>
                  <a:t>is rational. </a:t>
                </a:r>
                <a:r>
                  <a:rPr lang="en-US" altLang="en-US" sz="2800" dirty="0"/>
                  <a:t>i.e.,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sz="2800" i="1" dirty="0"/>
                  <a:t> = n</a:t>
                </a:r>
                <a:r>
                  <a:rPr lang="en-US" altLang="en-US" sz="2800" dirty="0"/>
                  <a:t>/</a:t>
                </a:r>
                <a:r>
                  <a:rPr lang="en-US" altLang="en-US" sz="2800" i="1" dirty="0"/>
                  <a:t>m</a:t>
                </a:r>
                <a:r>
                  <a:rPr lang="en-US" altLang="en-US" sz="2800" dirty="0"/>
                  <a:t> for some integers </a:t>
                </a:r>
                <a:r>
                  <a:rPr lang="en-US" altLang="en-US" sz="2800" i="1" dirty="0"/>
                  <a:t>n</a:t>
                </a:r>
                <a:r>
                  <a:rPr lang="en-US" altLang="en-US" sz="2800" dirty="0"/>
                  <a:t> and </a:t>
                </a:r>
                <a:r>
                  <a:rPr lang="en-US" altLang="en-US" sz="2800" i="1" dirty="0"/>
                  <a:t>m 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 </a:t>
                </a:r>
                <a:r>
                  <a:rPr lang="en-US" alt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0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 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where </a:t>
                </a:r>
                <a:r>
                  <a:rPr lang="en-US" altLang="en-US" sz="2800" i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n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and </a:t>
                </a:r>
                <a:r>
                  <a:rPr lang="en-US" altLang="en-US" sz="2800" i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m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have no common factors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.  </a:t>
                </a:r>
                <a:endParaRPr lang="en-US" altLang="en-US" sz="2800" dirty="0"/>
              </a:p>
              <a:p>
                <a:r>
                  <a:rPr lang="en-US" altLang="en-US" sz="2800" dirty="0"/>
                  <a:t>If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sz="2800" i="1" dirty="0"/>
                  <a:t> = n</a:t>
                </a:r>
                <a:r>
                  <a:rPr lang="en-US" altLang="en-US" sz="2800" dirty="0"/>
                  <a:t>/</a:t>
                </a:r>
                <a:r>
                  <a:rPr lang="en-US" altLang="en-US" sz="2800" i="1" dirty="0"/>
                  <a:t>m</a:t>
                </a:r>
                <a:r>
                  <a:rPr lang="en-US" altLang="en-US" sz="2800" dirty="0"/>
                  <a:t>  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then  2 = 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n</a:t>
                </a:r>
                <a:r>
                  <a:rPr lang="en-US" altLang="en-US" sz="2800" baseline="30000" dirty="0">
                    <a:sym typeface="Symbol" panose="05050102010706020507" pitchFamily="18" charset="2"/>
                  </a:rPr>
                  <a:t>2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/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m</a:t>
                </a:r>
                <a:r>
                  <a:rPr lang="en-US" altLang="en-US" sz="2800" baseline="30000" dirty="0">
                    <a:sym typeface="Symbol" panose="05050102010706020507" pitchFamily="18" charset="2"/>
                  </a:rPr>
                  <a:t>2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, i.e.,    2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m</a:t>
                </a:r>
                <a:r>
                  <a:rPr lang="en-US" altLang="en-US" sz="2800" baseline="30000" dirty="0">
                    <a:sym typeface="Symbol" panose="05050102010706020507" pitchFamily="18" charset="2"/>
                  </a:rPr>
                  <a:t>2 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= 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n</a:t>
                </a:r>
                <a:r>
                  <a:rPr lang="en-US" altLang="en-US" sz="2800" baseline="30000" dirty="0">
                    <a:sym typeface="Symbol" panose="05050102010706020507" pitchFamily="18" charset="2"/>
                  </a:rPr>
                  <a:t>2               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(1)</a:t>
                </a:r>
              </a:p>
              <a:p>
                <a:r>
                  <a:rPr lang="en-US" alt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(1)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 states that 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n</a:t>
                </a:r>
                <a:r>
                  <a:rPr lang="en-US" altLang="en-US" sz="2800" baseline="30000" dirty="0">
                    <a:sym typeface="Symbol" panose="05050102010706020507" pitchFamily="18" charset="2"/>
                  </a:rPr>
                  <a:t>2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 is even  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n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 is even (by previous theorem)    </a:t>
                </a:r>
                <a:r>
                  <a:rPr lang="en-US" altLang="en-US" sz="2800" b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(</a:t>
                </a:r>
                <a:r>
                  <a:rPr lang="en-US" altLang="en-US" sz="2800" b="1" i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P</a:t>
                </a:r>
                <a:r>
                  <a:rPr lang="en-US" altLang="en-US" sz="2800" b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)</a:t>
                </a:r>
              </a:p>
              <a:p>
                <a:r>
                  <a:rPr lang="en-US" altLang="en-US" sz="2800" dirty="0">
                    <a:sym typeface="Symbol" panose="05050102010706020507" pitchFamily="18" charset="2"/>
                  </a:rPr>
                  <a:t>Because 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n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 is even (assume </a:t>
                </a:r>
                <a:r>
                  <a:rPr lang="en-US" altLang="en-US" sz="2800" i="1" dirty="0" smtClean="0">
                    <a:sym typeface="Symbol" panose="05050102010706020507" pitchFamily="18" charset="2"/>
                  </a:rPr>
                  <a:t>n </a:t>
                </a:r>
                <a:r>
                  <a:rPr lang="en-US" altLang="en-US" sz="2800" dirty="0" smtClean="0">
                    <a:sym typeface="Symbol" panose="05050102010706020507" pitchFamily="18" charset="2"/>
                  </a:rPr>
                  <a:t>= 2</a:t>
                </a:r>
                <a:r>
                  <a:rPr lang="en-US" altLang="en-US" sz="2800" i="1" dirty="0" smtClean="0">
                    <a:sym typeface="Symbol" panose="05050102010706020507" pitchFamily="18" charset="2"/>
                  </a:rPr>
                  <a:t>k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), we can rewrite </a:t>
                </a:r>
                <a:r>
                  <a:rPr lang="en-US" alt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(1)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 as </a:t>
                </a:r>
                <a:endParaRPr lang="en-US" altLang="en-US" sz="2800" dirty="0" smtClean="0">
                  <a:sym typeface="Symbol" panose="05050102010706020507" pitchFamily="18" charset="2"/>
                </a:endParaRPr>
              </a:p>
              <a:p>
                <a:pPr marL="457189" lvl="1" indent="0">
                  <a:buNone/>
                </a:pPr>
                <a:r>
                  <a:rPr lang="en-US" altLang="en-US" sz="2800" dirty="0">
                    <a:sym typeface="Symbol" panose="05050102010706020507" pitchFamily="18" charset="2"/>
                  </a:rPr>
                  <a:t>2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m</a:t>
                </a:r>
                <a:r>
                  <a:rPr lang="en-US" altLang="en-US" sz="2800" baseline="30000" dirty="0">
                    <a:sym typeface="Symbol" panose="05050102010706020507" pitchFamily="18" charset="2"/>
                  </a:rPr>
                  <a:t>2 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= 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n</a:t>
                </a:r>
                <a:r>
                  <a:rPr lang="en-US" altLang="en-US" sz="2800" baseline="30000" dirty="0">
                    <a:sym typeface="Symbol" panose="05050102010706020507" pitchFamily="18" charset="2"/>
                  </a:rPr>
                  <a:t>2 </a:t>
                </a:r>
                <a:r>
                  <a:rPr lang="en-US" altLang="en-US" sz="2800" baseline="30000" dirty="0" smtClean="0">
                    <a:sym typeface="Symbol" panose="05050102010706020507" pitchFamily="18" charset="2"/>
                  </a:rPr>
                  <a:t>		</a:t>
                </a:r>
                <a:r>
                  <a:rPr lang="en-US" altLang="en-US" sz="2800" dirty="0" smtClean="0">
                    <a:sym typeface="Symbol" panose="05050102010706020507" pitchFamily="18" charset="2"/>
                  </a:rPr>
                  <a:t>2</a:t>
                </a:r>
                <a:r>
                  <a:rPr lang="en-US" altLang="en-US" sz="2800" i="1" dirty="0" smtClean="0">
                    <a:sym typeface="Symbol" panose="05050102010706020507" pitchFamily="18" charset="2"/>
                  </a:rPr>
                  <a:t>m</a:t>
                </a:r>
                <a:r>
                  <a:rPr lang="en-US" altLang="en-US" sz="2800" baseline="30000" dirty="0" smtClean="0">
                    <a:sym typeface="Symbol" panose="05050102010706020507" pitchFamily="18" charset="2"/>
                  </a:rPr>
                  <a:t>2  </a:t>
                </a:r>
                <a:r>
                  <a:rPr lang="en-US" altLang="en-US" sz="2800">
                    <a:sym typeface="Symbol" panose="05050102010706020507" pitchFamily="18" charset="2"/>
                  </a:rPr>
                  <a:t>= </a:t>
                </a:r>
                <a:r>
                  <a:rPr lang="en-US" altLang="en-US" sz="2800" smtClean="0">
                    <a:sym typeface="Symbol" panose="05050102010706020507" pitchFamily="18" charset="2"/>
                  </a:rPr>
                  <a:t>(2</a:t>
                </a:r>
                <a:r>
                  <a:rPr lang="en-US" altLang="en-US" sz="2800" i="1" smtClean="0">
                    <a:sym typeface="Symbol" panose="05050102010706020507" pitchFamily="18" charset="2"/>
                  </a:rPr>
                  <a:t>k</a:t>
                </a:r>
                <a:r>
                  <a:rPr lang="en-US" altLang="en-US" sz="2800" smtClean="0">
                    <a:sym typeface="Symbol" panose="05050102010706020507" pitchFamily="18" charset="2"/>
                  </a:rPr>
                  <a:t>)</a:t>
                </a:r>
                <a:r>
                  <a:rPr lang="en-US" altLang="en-US" sz="2800" baseline="30000" smtClean="0">
                    <a:sym typeface="Symbol" panose="05050102010706020507" pitchFamily="18" charset="2"/>
                  </a:rPr>
                  <a:t>2</a:t>
                </a:r>
                <a:r>
                  <a:rPr lang="en-US" altLang="en-US" sz="2800" baseline="30000" dirty="0" smtClean="0">
                    <a:sym typeface="Symbol" panose="05050102010706020507" pitchFamily="18" charset="2"/>
                  </a:rPr>
                  <a:t>		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 2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m</a:t>
                </a:r>
                <a:r>
                  <a:rPr lang="en-US" altLang="en-US" sz="2800" baseline="30000" dirty="0">
                    <a:sym typeface="Symbol" panose="05050102010706020507" pitchFamily="18" charset="2"/>
                  </a:rPr>
                  <a:t>2  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= 4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k</a:t>
                </a:r>
                <a:r>
                  <a:rPr lang="en-US" altLang="en-US" sz="2800" baseline="30000" dirty="0">
                    <a:sym typeface="Symbol" panose="05050102010706020507" pitchFamily="18" charset="2"/>
                  </a:rPr>
                  <a:t>2</a:t>
                </a:r>
                <a:endParaRPr lang="en-US" altLang="en-US" sz="2800" baseline="30000" dirty="0">
                  <a:sym typeface="Symbol" panose="05050102010706020507" pitchFamily="18" charset="2"/>
                </a:endParaRPr>
              </a:p>
              <a:p>
                <a:r>
                  <a:rPr lang="en-US" altLang="en-US" sz="2800" dirty="0">
                    <a:sym typeface="Symbol" panose="05050102010706020507" pitchFamily="18" charset="2"/>
                  </a:rPr>
                  <a:t>Thus (by dividing both sides by 2),  </a:t>
                </a:r>
                <a:endParaRPr lang="en-US" altLang="en-US" sz="2800" dirty="0" smtClean="0">
                  <a:sym typeface="Symbol" panose="05050102010706020507" pitchFamily="18" charset="2"/>
                </a:endParaRPr>
              </a:p>
              <a:p>
                <a:pPr marL="457189" lvl="1" indent="0">
                  <a:buNone/>
                </a:pPr>
                <a:r>
                  <a:rPr lang="en-US" altLang="en-US" sz="2800" i="1" dirty="0" smtClean="0">
                    <a:sym typeface="Symbol" panose="05050102010706020507" pitchFamily="18" charset="2"/>
                  </a:rPr>
                  <a:t>m</a:t>
                </a:r>
                <a:r>
                  <a:rPr lang="en-US" altLang="en-US" sz="2800" baseline="30000" dirty="0" smtClean="0">
                    <a:sym typeface="Symbol" panose="05050102010706020507" pitchFamily="18" charset="2"/>
                  </a:rPr>
                  <a:t>2</a:t>
                </a:r>
                <a:r>
                  <a:rPr lang="en-US" altLang="en-US" sz="2800" dirty="0" smtClean="0">
                    <a:sym typeface="Symbol" panose="05050102010706020507" pitchFamily="18" charset="2"/>
                  </a:rPr>
                  <a:t> 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= 2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k</a:t>
                </a:r>
                <a:r>
                  <a:rPr lang="en-US" altLang="en-US" sz="2800" baseline="30000" dirty="0">
                    <a:sym typeface="Symbol" panose="05050102010706020507" pitchFamily="18" charset="2"/>
                  </a:rPr>
                  <a:t>2     	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(2) </a:t>
                </a:r>
              </a:p>
              <a:p>
                <a:r>
                  <a:rPr lang="en-US" altLang="en-US" sz="28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(2)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 state that 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m</a:t>
                </a:r>
                <a:r>
                  <a:rPr lang="en-US" altLang="en-US" sz="2800" baseline="30000" dirty="0">
                    <a:sym typeface="Symbol" panose="05050102010706020507" pitchFamily="18" charset="2"/>
                  </a:rPr>
                  <a:t>2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 is even</a:t>
                </a:r>
                <a:r>
                  <a:rPr lang="en-US" altLang="en-US" sz="2800" dirty="0">
                    <a:solidFill>
                      <a:srgbClr val="0000CC"/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 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m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 is even (by previous theorem)   </a:t>
                </a:r>
                <a:r>
                  <a:rPr lang="en-US" altLang="en-US" sz="2800" b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(</a:t>
                </a:r>
                <a:r>
                  <a:rPr lang="en-US" altLang="en-US" sz="2800" b="1" i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Q</a:t>
                </a:r>
                <a:r>
                  <a:rPr lang="en-US" altLang="en-US" sz="2800" b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)</a:t>
                </a:r>
              </a:p>
              <a:p>
                <a:r>
                  <a:rPr lang="en-US" altLang="en-US" sz="2800" dirty="0">
                    <a:sym typeface="Symbol" panose="05050102010706020507" pitchFamily="18" charset="2"/>
                  </a:rPr>
                  <a:t>We have just shown (</a:t>
                </a:r>
                <a:r>
                  <a:rPr lang="en-US" altLang="en-US" sz="2800" i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P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 and </a:t>
                </a:r>
                <a:r>
                  <a:rPr lang="en-US" altLang="en-US" sz="2800" i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Q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) that both 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n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 and </a:t>
                </a:r>
                <a:r>
                  <a:rPr lang="en-US" altLang="en-US" sz="2800" i="1" dirty="0">
                    <a:sym typeface="Symbol" panose="05050102010706020507" pitchFamily="18" charset="2"/>
                  </a:rPr>
                  <a:t>m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 are even, i.e., they have a common factor. This is </a:t>
                </a:r>
                <a:r>
                  <a:rPr lang="en-US" altLang="en-US" sz="2800" dirty="0">
                    <a:solidFill>
                      <a:srgbClr val="66FF33"/>
                    </a:solidFill>
                    <a:sym typeface="Symbol" panose="05050102010706020507" pitchFamily="18" charset="2"/>
                  </a:rPr>
                  <a:t>a contradiction </a:t>
                </a:r>
                <a:r>
                  <a:rPr lang="en-US" altLang="en-US" sz="2800" dirty="0">
                    <a:sym typeface="Symbol" panose="05050102010706020507" pitchFamily="18" charset="2"/>
                  </a:rPr>
                  <a:t>with our starting assumption.</a:t>
                </a:r>
              </a:p>
              <a:p>
                <a:endParaRPr lang="en-US" altLang="en-US" sz="2800" dirty="0"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10035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71550"/>
                <a:ext cx="10828176" cy="5429250"/>
              </a:xfrm>
              <a:blipFill>
                <a:blip r:embed="rId3"/>
                <a:stretch>
                  <a:fillRect l="-1014" t="-1235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486512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Example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Proof by contradiction “If 3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 + 2 is odd,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	then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 is odd”</a:t>
            </a:r>
          </a:p>
          <a:p>
            <a:r>
              <a:rPr lang="en-US" altLang="en-US" dirty="0" smtClean="0"/>
              <a:t>Let </a:t>
            </a:r>
            <a:r>
              <a:rPr lang="en-US" altLang="en-US" i="1" dirty="0" smtClean="0">
                <a:solidFill>
                  <a:srgbClr val="66FF33"/>
                </a:solidFill>
              </a:rPr>
              <a:t>p</a:t>
            </a:r>
            <a:r>
              <a:rPr lang="en-US" altLang="en-US" dirty="0" smtClean="0"/>
              <a:t> be </a:t>
            </a:r>
            <a:r>
              <a:rPr lang="en-US" altLang="en-US" dirty="0" smtClean="0">
                <a:solidFill>
                  <a:srgbClr val="66FF33"/>
                </a:solidFill>
              </a:rPr>
              <a:t>“3</a:t>
            </a:r>
            <a:r>
              <a:rPr lang="en-US" altLang="en-US" i="1" dirty="0" smtClean="0">
                <a:solidFill>
                  <a:srgbClr val="66FF33"/>
                </a:solidFill>
              </a:rPr>
              <a:t>n</a:t>
            </a:r>
            <a:r>
              <a:rPr lang="en-US" altLang="en-US" dirty="0" smtClean="0">
                <a:solidFill>
                  <a:srgbClr val="66FF33"/>
                </a:solidFill>
              </a:rPr>
              <a:t> + 2 is odd” </a:t>
            </a:r>
            <a:r>
              <a:rPr lang="en-US" altLang="en-US" dirty="0" smtClean="0"/>
              <a:t>and </a:t>
            </a:r>
            <a:r>
              <a:rPr lang="en-US" altLang="en-US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q</a:t>
            </a:r>
            <a:r>
              <a:rPr lang="en-US" altLang="en-US" dirty="0" smtClean="0"/>
              <a:t> be </a:t>
            </a:r>
            <a:r>
              <a:rPr lang="en-US" alt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“</a:t>
            </a:r>
            <a:r>
              <a:rPr lang="en-US" altLang="en-US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</a:t>
            </a:r>
            <a:r>
              <a:rPr lang="en-US" alt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is odd”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So we want to prove that </a:t>
            </a:r>
            <a:r>
              <a:rPr lang="en-US" altLang="en-US" i="1" dirty="0" smtClean="0">
                <a:solidFill>
                  <a:schemeClr val="tx1"/>
                </a:solidFill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q or (</a:t>
            </a:r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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p 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  <a:sym typeface="Symbol" panose="05050102010706020507" pitchFamily="18" charset="2"/>
              </a:rPr>
              <a:t>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  <a:sym typeface="Symbol" panose="05050102010706020507" pitchFamily="18" charset="2"/>
              </a:rPr>
              <a:t> q) 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  <a:sym typeface="Symbol" panose="05050102010706020507" pitchFamily="18" charset="2"/>
              </a:rPr>
              <a:t>is true.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/>
              <a:t>To construct a proof by contradiction, assume both </a:t>
            </a:r>
            <a:r>
              <a:rPr lang="en-US" altLang="en-US" i="1" dirty="0" smtClean="0">
                <a:solidFill>
                  <a:schemeClr val="tx1"/>
                </a:solidFill>
              </a:rPr>
              <a:t>p</a:t>
            </a:r>
            <a:r>
              <a:rPr lang="en-US" altLang="en-US" dirty="0" smtClean="0"/>
              <a:t> and </a:t>
            </a:r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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q</a:t>
            </a:r>
            <a:r>
              <a:rPr lang="en-US" altLang="en-US" dirty="0" smtClean="0">
                <a:cs typeface="Times New Roman" pitchFamily="18" charset="0"/>
              </a:rPr>
              <a:t> (</a:t>
            </a:r>
            <a:r>
              <a:rPr lang="en-US" altLang="en-US" i="1" dirty="0" smtClean="0">
                <a:cs typeface="Times New Roman" pitchFamily="18" charset="0"/>
              </a:rPr>
              <a:t>n</a:t>
            </a:r>
            <a:r>
              <a:rPr lang="en-US" altLang="en-US" dirty="0" smtClean="0">
                <a:cs typeface="Times New Roman" pitchFamily="18" charset="0"/>
              </a:rPr>
              <a:t> is even) are both true, i, e.</a:t>
            </a:r>
            <a:br>
              <a:rPr lang="en-US" altLang="en-US" dirty="0" smtClean="0">
                <a:cs typeface="Times New Roman" pitchFamily="18" charset="0"/>
              </a:rPr>
            </a:br>
            <a:r>
              <a:rPr lang="en-US" altLang="en-US" dirty="0" smtClean="0">
                <a:cs typeface="Times New Roman" pitchFamily="18" charset="0"/>
              </a:rPr>
              <a:t>						 </a:t>
            </a:r>
            <a:r>
              <a:rPr lang="en-US" altLang="en-US" dirty="0">
                <a:solidFill>
                  <a:schemeClr val="tx1"/>
                </a:solidFill>
                <a:sym typeface="Symbol"/>
              </a:rPr>
              <a:t>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dirty="0">
                <a:solidFill>
                  <a:schemeClr val="tx1"/>
                </a:solidFill>
                <a:sym typeface="Symbol"/>
              </a:rPr>
              <a:t></a:t>
            </a:r>
            <a:r>
              <a:rPr lang="en-US" altLang="en-US" i="1" dirty="0">
                <a:solidFill>
                  <a:schemeClr val="tx1"/>
                </a:solidFill>
                <a:cs typeface="Times New Roman" pitchFamily="18" charset="0"/>
              </a:rPr>
              <a:t>p </a:t>
            </a:r>
            <a:r>
              <a:rPr lang="en-US" altLang="en-US" dirty="0">
                <a:solidFill>
                  <a:schemeClr val="tx1"/>
                </a:solidFill>
                <a:cs typeface="Times New Roman" pitchFamily="18" charset="0"/>
                <a:sym typeface="Symbol" panose="05050102010706020507" pitchFamily="18" charset="2"/>
              </a:rPr>
              <a:t></a:t>
            </a:r>
            <a:r>
              <a:rPr lang="en-US" altLang="en-US" i="1" dirty="0">
                <a:solidFill>
                  <a:schemeClr val="tx1"/>
                </a:solidFill>
                <a:cs typeface="Times New Roman" pitchFamily="18" charset="0"/>
                <a:sym typeface="Symbol" panose="05050102010706020507" pitchFamily="18" charset="2"/>
              </a:rPr>
              <a:t> q) </a:t>
            </a:r>
            <a:endParaRPr lang="en-US" altLang="en-US" dirty="0" smtClean="0">
              <a:cs typeface="Times New Roman" pitchFamily="18" charset="0"/>
            </a:endParaRPr>
          </a:p>
          <a:p>
            <a:r>
              <a:rPr lang="en-US" altLang="en-US" dirty="0" smtClean="0">
                <a:cs typeface="Times New Roman" pitchFamily="18" charset="0"/>
              </a:rPr>
              <a:t>Since </a:t>
            </a:r>
            <a:r>
              <a:rPr lang="en-US" altLang="en-US" i="1" dirty="0" smtClean="0">
                <a:cs typeface="Times New Roman" pitchFamily="18" charset="0"/>
              </a:rPr>
              <a:t>n</a:t>
            </a:r>
            <a:r>
              <a:rPr lang="en-US" altLang="en-US" dirty="0" smtClean="0">
                <a:cs typeface="Times New Roman" pitchFamily="18" charset="0"/>
              </a:rPr>
              <a:t> is even, let </a:t>
            </a:r>
            <a:r>
              <a:rPr lang="en-US" altLang="en-US" i="1" dirty="0" smtClean="0">
                <a:cs typeface="Times New Roman" pitchFamily="18" charset="0"/>
              </a:rPr>
              <a:t>n </a:t>
            </a:r>
            <a:r>
              <a:rPr lang="en-US" altLang="en-US" dirty="0" smtClean="0">
                <a:cs typeface="Times New Roman" pitchFamily="18" charset="0"/>
              </a:rPr>
              <a:t>= 2</a:t>
            </a:r>
            <a:r>
              <a:rPr lang="en-US" altLang="en-US" i="1" dirty="0" smtClean="0">
                <a:cs typeface="Times New Roman" pitchFamily="18" charset="0"/>
              </a:rPr>
              <a:t>k</a:t>
            </a:r>
            <a:r>
              <a:rPr lang="en-US" altLang="en-US" dirty="0" smtClean="0">
                <a:cs typeface="Times New Roman" pitchFamily="18" charset="0"/>
              </a:rPr>
              <a:t>, then 3</a:t>
            </a:r>
            <a:r>
              <a:rPr lang="en-US" altLang="en-US" i="1" dirty="0" smtClean="0">
                <a:cs typeface="Times New Roman" pitchFamily="18" charset="0"/>
              </a:rPr>
              <a:t>n </a:t>
            </a:r>
            <a:r>
              <a:rPr lang="en-US" altLang="en-US" dirty="0" smtClean="0">
                <a:cs typeface="Times New Roman" pitchFamily="18" charset="0"/>
              </a:rPr>
              <a:t>+ 2 = 6</a:t>
            </a:r>
            <a:r>
              <a:rPr lang="en-US" altLang="en-US" i="1" dirty="0" smtClean="0">
                <a:cs typeface="Times New Roman" pitchFamily="18" charset="0"/>
              </a:rPr>
              <a:t>k </a:t>
            </a:r>
            <a:r>
              <a:rPr lang="en-US" altLang="en-US" dirty="0" smtClean="0">
                <a:cs typeface="Times New Roman" pitchFamily="18" charset="0"/>
              </a:rPr>
              <a:t>+ 2 </a:t>
            </a:r>
            <a:br>
              <a:rPr lang="en-US" altLang="en-US" dirty="0" smtClean="0">
                <a:cs typeface="Times New Roman" pitchFamily="18" charset="0"/>
              </a:rPr>
            </a:br>
            <a:r>
              <a:rPr lang="en-US" altLang="en-US" dirty="0" smtClean="0">
                <a:cs typeface="Times New Roman" pitchFamily="18" charset="0"/>
              </a:rPr>
              <a:t>= 2(3</a:t>
            </a:r>
            <a:r>
              <a:rPr lang="en-US" altLang="en-US" i="1" dirty="0" smtClean="0">
                <a:cs typeface="Times New Roman" pitchFamily="18" charset="0"/>
              </a:rPr>
              <a:t>k</a:t>
            </a:r>
            <a:r>
              <a:rPr lang="en-US" altLang="en-US" dirty="0" smtClean="0">
                <a:cs typeface="Times New Roman" pitchFamily="18" charset="0"/>
              </a:rPr>
              <a:t> + 1). So 3</a:t>
            </a:r>
            <a:r>
              <a:rPr lang="en-US" altLang="en-US" i="1" dirty="0" smtClean="0">
                <a:cs typeface="Times New Roman" pitchFamily="18" charset="0"/>
              </a:rPr>
              <a:t>n </a:t>
            </a:r>
            <a:r>
              <a:rPr lang="en-US" altLang="en-US" dirty="0" smtClean="0">
                <a:cs typeface="Times New Roman" pitchFamily="18" charset="0"/>
              </a:rPr>
              <a:t>+ 2 is even, i.e. </a:t>
            </a:r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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p</a:t>
            </a:r>
            <a:r>
              <a:rPr lang="en-US" altLang="en-US" dirty="0" smtClean="0">
                <a:cs typeface="Times New Roman" pitchFamily="18" charset="0"/>
              </a:rPr>
              <a:t>, </a:t>
            </a:r>
          </a:p>
          <a:p>
            <a:r>
              <a:rPr lang="en-US" altLang="en-US" dirty="0" smtClean="0">
                <a:cs typeface="Times New Roman" pitchFamily="18" charset="0"/>
              </a:rPr>
              <a:t>Both 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p</a:t>
            </a:r>
            <a:r>
              <a:rPr lang="en-US" altLang="en-US" dirty="0" smtClean="0">
                <a:cs typeface="Times New Roman" pitchFamily="18" charset="0"/>
              </a:rPr>
              <a:t> and </a:t>
            </a:r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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p</a:t>
            </a:r>
            <a:r>
              <a:rPr lang="en-US" altLang="en-US" dirty="0" smtClean="0">
                <a:cs typeface="Times New Roman" pitchFamily="18" charset="0"/>
              </a:rPr>
              <a:t> are true, so we have a contradiction</a:t>
            </a:r>
            <a:endParaRPr lang="en-US" alt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321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Proof by Contradiction – Example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914401"/>
            <a:ext cx="9372600" cy="5211763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altLang="en-US" sz="3200" dirty="0"/>
              <a:t>Prove that if 16 bicycles are painted </a:t>
            </a:r>
            <a:r>
              <a:rPr lang="en-US" altLang="en-US" sz="3200" i="1" dirty="0"/>
              <a:t>red</a:t>
            </a:r>
            <a:r>
              <a:rPr lang="en-US" altLang="en-US" sz="3200" dirty="0"/>
              <a:t>, </a:t>
            </a:r>
            <a:r>
              <a:rPr lang="en-US" altLang="en-US" sz="3200" i="1" dirty="0"/>
              <a:t>white</a:t>
            </a:r>
            <a:r>
              <a:rPr lang="en-US" altLang="en-US" sz="3200" dirty="0"/>
              <a:t> and </a:t>
            </a:r>
            <a:r>
              <a:rPr lang="en-US" altLang="en-US" sz="3200" i="1" dirty="0"/>
              <a:t>green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then at least 6 bicycles will have the same color.</a:t>
            </a:r>
          </a:p>
          <a:p>
            <a:pPr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en-US" altLang="en-US" sz="3200" dirty="0">
                <a:solidFill>
                  <a:schemeClr val="accent2"/>
                </a:solidFill>
              </a:rPr>
              <a:t>Proof (by contradiction): </a:t>
            </a:r>
          </a:p>
          <a:p>
            <a:pPr>
              <a:defRPr/>
            </a:pPr>
            <a:r>
              <a:rPr lang="en-US" altLang="en-US" sz="3200" dirty="0">
                <a:solidFill>
                  <a:srgbClr val="66FF33"/>
                </a:solidFill>
              </a:rPr>
              <a:t>Assume not</a:t>
            </a:r>
            <a:r>
              <a:rPr lang="en-US" altLang="en-US" sz="3200" dirty="0"/>
              <a:t>, i.e., for each color there is &lt; 6 (i.e., </a:t>
            </a:r>
            <a:r>
              <a:rPr lang="en-US" altLang="en-US" sz="3200" dirty="0">
                <a:cs typeface="Times New Roman" pitchFamily="18" charset="0"/>
                <a:sym typeface="Symbol" pitchFamily="18" charset="2"/>
              </a:rPr>
              <a:t></a:t>
            </a:r>
            <a:r>
              <a:rPr lang="en-US" altLang="en-US" sz="3200" dirty="0">
                <a:cs typeface="Times New Roman" pitchFamily="18" charset="0"/>
              </a:rPr>
              <a:t> </a:t>
            </a:r>
            <a:r>
              <a:rPr lang="en-US" altLang="en-US" sz="3200" dirty="0"/>
              <a:t>5) bicycles. </a:t>
            </a:r>
          </a:p>
          <a:p>
            <a:pPr>
              <a:defRPr/>
            </a:pPr>
            <a:r>
              <a:rPr lang="en-US" altLang="en-US" sz="3200" dirty="0"/>
              <a:t>Then (compute the number of </a:t>
            </a:r>
            <a:r>
              <a:rPr lang="en-US" altLang="en-US" sz="3200" dirty="0" smtClean="0"/>
              <a:t>bicycles </a:t>
            </a:r>
            <a:r>
              <a:rPr lang="en-US" altLang="en-US" sz="3200" dirty="0"/>
              <a:t>from the view point of colors) the number of </a:t>
            </a:r>
            <a:r>
              <a:rPr lang="en-US" altLang="en-US" sz="3200" dirty="0" smtClean="0"/>
              <a:t>bicycles </a:t>
            </a:r>
            <a:r>
              <a:rPr lang="en-US" altLang="en-US" sz="3200" dirty="0">
                <a:cs typeface="Times New Roman" pitchFamily="18" charset="0"/>
              </a:rPr>
              <a:t>is </a:t>
            </a:r>
            <a:r>
              <a:rPr lang="en-US" altLang="en-US" sz="3200" dirty="0" smtClean="0">
                <a:cs typeface="Times New Roman" pitchFamily="18" charset="0"/>
              </a:rPr>
              <a:t/>
            </a:r>
            <a:br>
              <a:rPr lang="en-US" altLang="en-US" sz="3200" dirty="0" smtClean="0">
                <a:cs typeface="Times New Roman" pitchFamily="18" charset="0"/>
              </a:rPr>
            </a:br>
            <a:r>
              <a:rPr lang="en-US" altLang="en-US" sz="3200" dirty="0" smtClean="0">
                <a:cs typeface="Times New Roman" pitchFamily="18" charset="0"/>
              </a:rPr>
              <a:t> </a:t>
            </a:r>
            <a:r>
              <a:rPr lang="en-US" altLang="en-US" sz="3200" dirty="0">
                <a:solidFill>
                  <a:schemeClr val="tx1"/>
                </a:solidFill>
                <a:cs typeface="Times New Roman" pitchFamily="18" charset="0"/>
              </a:rPr>
              <a:t>(3 </a:t>
            </a:r>
            <a:r>
              <a:rPr lang="en-US" altLang="en-US" sz="3200" b="1" dirty="0">
                <a:solidFill>
                  <a:schemeClr val="tx1"/>
                </a:solidFill>
                <a:cs typeface="Times New Roman" pitchFamily="18" charset="0"/>
              </a:rPr>
              <a:t>×</a:t>
            </a:r>
            <a:r>
              <a:rPr lang="en-US" altLang="en-US" sz="3200" dirty="0">
                <a:solidFill>
                  <a:schemeClr val="tx1"/>
                </a:solidFill>
                <a:cs typeface="Times New Roman" pitchFamily="18" charset="0"/>
              </a:rPr>
              <a:t> (</a:t>
            </a:r>
            <a:r>
              <a:rPr lang="en-US" altLang="en-US" sz="3200" dirty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rPr>
              <a:t></a:t>
            </a:r>
            <a:r>
              <a:rPr lang="en-US" altLang="en-US" sz="3200" dirty="0">
                <a:solidFill>
                  <a:schemeClr val="tx1"/>
                </a:solidFill>
                <a:cs typeface="Times New Roman" pitchFamily="18" charset="0"/>
              </a:rPr>
              <a:t> 5)) </a:t>
            </a:r>
            <a:r>
              <a:rPr lang="en-US" altLang="en-US" sz="3200" dirty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rPr>
              <a:t></a:t>
            </a:r>
            <a:r>
              <a:rPr lang="en-US" altLang="en-US" sz="3200" dirty="0">
                <a:solidFill>
                  <a:schemeClr val="tx1"/>
                </a:solidFill>
                <a:cs typeface="Times New Roman" pitchFamily="18" charset="0"/>
              </a:rPr>
              <a:t> 15 bicycles</a:t>
            </a:r>
            <a:r>
              <a:rPr lang="en-US" altLang="en-US" sz="3200" dirty="0"/>
              <a:t>, </a:t>
            </a:r>
            <a:r>
              <a:rPr lang="en-US" altLang="en-US" sz="3200" dirty="0" smtClean="0"/>
              <a:t/>
            </a:r>
            <a:br>
              <a:rPr lang="en-US" altLang="en-US" sz="3200" dirty="0" smtClean="0"/>
            </a:br>
            <a:r>
              <a:rPr lang="en-US" altLang="en-US" sz="3200" dirty="0" smtClean="0"/>
              <a:t>which  </a:t>
            </a:r>
            <a:r>
              <a:rPr lang="en-US" altLang="en-US" sz="3200" dirty="0">
                <a:solidFill>
                  <a:srgbClr val="66FF33"/>
                </a:solidFill>
              </a:rPr>
              <a:t>contradicts</a:t>
            </a:r>
            <a:r>
              <a:rPr lang="en-US" altLang="en-US" sz="3200" dirty="0">
                <a:solidFill>
                  <a:srgbClr val="009900"/>
                </a:solidFill>
              </a:rPr>
              <a:t> </a:t>
            </a:r>
            <a:r>
              <a:rPr lang="en-US" altLang="en-US" sz="3200" dirty="0"/>
              <a:t>the premise that there are 16 bicycles.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571498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Theorem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1219199" y="838200"/>
            <a:ext cx="9511005" cy="5486400"/>
          </a:xfrm>
        </p:spPr>
        <p:txBody>
          <a:bodyPr/>
          <a:lstStyle/>
          <a:p>
            <a:r>
              <a:rPr lang="en-US" altLang="en-US" sz="3200" i="1" dirty="0"/>
              <a:t>n</a:t>
            </a:r>
            <a:r>
              <a:rPr lang="en-US" altLang="en-US" sz="3200" dirty="0"/>
              <a:t> is even </a:t>
            </a:r>
            <a:r>
              <a:rPr lang="en-US" altLang="en-US" sz="3200" i="1" dirty="0"/>
              <a:t>if and only if </a:t>
            </a:r>
            <a:r>
              <a:rPr lang="en-US" altLang="en-US" sz="3200" i="1" dirty="0" err="1"/>
              <a:t>n</a:t>
            </a:r>
            <a:r>
              <a:rPr lang="en-US" altLang="en-US" sz="3200" i="1" baseline="30000" dirty="0" err="1"/>
              <a:t>k</a:t>
            </a:r>
            <a:r>
              <a:rPr lang="en-US" altLang="en-US" sz="3200" dirty="0"/>
              <a:t> is even for any integer </a:t>
            </a:r>
            <a:r>
              <a:rPr lang="en-US" altLang="en-US" sz="3200" i="1" dirty="0"/>
              <a:t>k </a:t>
            </a:r>
            <a:r>
              <a:rPr lang="en-US" altLang="en-US" sz="3200" dirty="0"/>
              <a:t>&gt; 1.</a:t>
            </a:r>
          </a:p>
          <a:p>
            <a:r>
              <a:rPr lang="en-US" altLang="en-US" sz="3200" i="1" dirty="0"/>
              <a:t>n</a:t>
            </a:r>
            <a:r>
              <a:rPr lang="en-US" altLang="en-US" sz="3200" dirty="0"/>
              <a:t> is odd </a:t>
            </a:r>
            <a:r>
              <a:rPr lang="en-US" altLang="en-US" sz="3200" i="1" dirty="0"/>
              <a:t>if and only if</a:t>
            </a:r>
            <a:r>
              <a:rPr lang="en-US" altLang="en-US" sz="3200" dirty="0"/>
              <a:t> </a:t>
            </a:r>
            <a:r>
              <a:rPr lang="en-US" altLang="en-US" sz="3200" i="1" dirty="0" err="1"/>
              <a:t>n</a:t>
            </a:r>
            <a:r>
              <a:rPr lang="en-US" altLang="en-US" sz="3200" i="1" baseline="30000" dirty="0" err="1"/>
              <a:t>k</a:t>
            </a:r>
            <a:r>
              <a:rPr lang="en-US" altLang="en-US" sz="3200" dirty="0"/>
              <a:t> is odd for any integer </a:t>
            </a:r>
            <a:r>
              <a:rPr lang="en-US" altLang="en-US" sz="3200" i="1" dirty="0"/>
              <a:t>k </a:t>
            </a:r>
            <a:r>
              <a:rPr lang="en-US" altLang="en-US" sz="3200" dirty="0"/>
              <a:t>&gt; 1</a:t>
            </a:r>
            <a:r>
              <a:rPr lang="en-US" altLang="en-US" sz="3200" dirty="0" smtClean="0"/>
              <a:t>.</a:t>
            </a:r>
            <a:endParaRPr lang="en-US" altLang="en-US" sz="3200" b="1" i="1" dirty="0"/>
          </a:p>
          <a:p>
            <a:r>
              <a:rPr lang="en-US" altLang="en-US" sz="2800" b="1" i="1" dirty="0" smtClean="0"/>
              <a:t>Reminder</a:t>
            </a:r>
            <a:endParaRPr lang="en-US" altLang="en-US" sz="2800" b="1" dirty="0"/>
          </a:p>
          <a:p>
            <a:pPr lvl="1"/>
            <a:r>
              <a:rPr lang="en-US" altLang="en-US" dirty="0" smtClean="0">
                <a:solidFill>
                  <a:schemeClr val="accent2"/>
                </a:solidFill>
              </a:rPr>
              <a:t>“</a:t>
            </a:r>
            <a:r>
              <a:rPr lang="en-US" altLang="en-US" i="1" dirty="0" smtClean="0">
                <a:solidFill>
                  <a:schemeClr val="accent2"/>
                </a:solidFill>
              </a:rPr>
              <a:t>p</a:t>
            </a:r>
            <a:r>
              <a:rPr lang="en-US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en-US" i="1" dirty="0" smtClean="0">
                <a:solidFill>
                  <a:schemeClr val="accent2"/>
                </a:solidFill>
              </a:rPr>
              <a:t>if and only if</a:t>
            </a:r>
            <a:r>
              <a:rPr lang="en-US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en-US" i="1" dirty="0" smtClean="0">
                <a:solidFill>
                  <a:schemeClr val="accent2"/>
                </a:solidFill>
              </a:rPr>
              <a:t>q” </a:t>
            </a:r>
            <a:r>
              <a:rPr lang="en-US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en-US" dirty="0" smtClean="0"/>
              <a:t>is often written as </a:t>
            </a:r>
            <a:br>
              <a:rPr lang="en-US" altLang="en-US" dirty="0" smtClean="0"/>
            </a:br>
            <a:r>
              <a:rPr lang="en-US" altLang="en-US" i="1" dirty="0" smtClean="0">
                <a:solidFill>
                  <a:schemeClr val="accent2"/>
                </a:solidFill>
              </a:rPr>
              <a:t>p</a:t>
            </a:r>
            <a:r>
              <a:rPr lang="en-US" altLang="en-US" baseline="-25000" dirty="0" smtClean="0">
                <a:solidFill>
                  <a:schemeClr val="accent2"/>
                </a:solidFill>
              </a:rPr>
              <a:t>  </a:t>
            </a:r>
            <a:r>
              <a:rPr lang="en-US" altLang="en-US" dirty="0" smtClean="0">
                <a:solidFill>
                  <a:schemeClr val="accent2"/>
                </a:solidFill>
              </a:rPr>
              <a:t>↔ </a:t>
            </a:r>
            <a:r>
              <a:rPr lang="en-US" altLang="en-US" i="1" dirty="0" smtClean="0">
                <a:solidFill>
                  <a:schemeClr val="accent2"/>
                </a:solidFill>
              </a:rPr>
              <a:t>q</a:t>
            </a:r>
            <a:r>
              <a:rPr lang="en-US" altLang="en-US" i="1" dirty="0" smtClean="0">
                <a:solidFill>
                  <a:srgbClr val="C00000"/>
                </a:solidFill>
              </a:rPr>
              <a:t> </a:t>
            </a:r>
            <a:r>
              <a:rPr lang="en-US" altLang="en-US" dirty="0" smtClean="0"/>
              <a:t>(that is, </a:t>
            </a:r>
            <a:r>
              <a:rPr lang="en-US" altLang="en-US" i="1" dirty="0" smtClean="0">
                <a:solidFill>
                  <a:schemeClr val="accent2"/>
                </a:solidFill>
              </a:rPr>
              <a:t>p</a:t>
            </a:r>
            <a:r>
              <a:rPr lang="en-US" altLang="en-US" dirty="0" smtClean="0">
                <a:solidFill>
                  <a:schemeClr val="accent2"/>
                </a:solidFill>
              </a:rPr>
              <a:t> → </a:t>
            </a:r>
            <a:r>
              <a:rPr lang="en-US" altLang="en-US" i="1" dirty="0" smtClean="0">
                <a:solidFill>
                  <a:schemeClr val="accent2"/>
                </a:solidFill>
              </a:rPr>
              <a:t>q  </a:t>
            </a:r>
            <a:r>
              <a:rPr lang="en-US" altLang="en-US" dirty="0" smtClean="0"/>
              <a:t>and </a:t>
            </a:r>
            <a:r>
              <a:rPr lang="en-US" altLang="en-US" i="1" dirty="0" smtClean="0">
                <a:solidFill>
                  <a:srgbClr val="C00000"/>
                </a:solidFill>
              </a:rPr>
              <a:t> </a:t>
            </a:r>
            <a:r>
              <a:rPr lang="en-US" altLang="en-US" i="1" dirty="0" smtClean="0">
                <a:solidFill>
                  <a:schemeClr val="accent2"/>
                </a:solidFill>
              </a:rPr>
              <a:t>q</a:t>
            </a:r>
            <a:r>
              <a:rPr lang="en-US" altLang="en-US" dirty="0" smtClean="0">
                <a:solidFill>
                  <a:schemeClr val="accent2"/>
                </a:solidFill>
              </a:rPr>
              <a:t> → </a:t>
            </a:r>
            <a:r>
              <a:rPr lang="en-US" altLang="en-US" i="1" dirty="0" smtClean="0">
                <a:solidFill>
                  <a:schemeClr val="accent2"/>
                </a:solidFill>
              </a:rPr>
              <a:t>p</a:t>
            </a:r>
            <a:r>
              <a:rPr lang="en-US" altLang="en-US" dirty="0" smtClean="0"/>
              <a:t>)</a:t>
            </a:r>
            <a:r>
              <a:rPr lang="en-US" altLang="en-US" i="1" dirty="0" smtClean="0">
                <a:solidFill>
                  <a:srgbClr val="C00000"/>
                </a:solidFill>
              </a:rPr>
              <a:t> </a:t>
            </a:r>
            <a:endParaRPr lang="en-US" altLang="en-US" dirty="0" smtClean="0">
              <a:solidFill>
                <a:srgbClr val="C00000"/>
              </a:solidFill>
            </a:endParaRPr>
          </a:p>
          <a:p>
            <a:pPr lvl="1"/>
            <a:r>
              <a:rPr lang="en-US" altLang="en-US" dirty="0" smtClean="0"/>
              <a:t>To prove “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if and only if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q”</a:t>
            </a:r>
            <a:r>
              <a:rPr lang="en-US" altLang="en-US" dirty="0" smtClean="0"/>
              <a:t>, we must prove “if 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then </a:t>
            </a:r>
            <a:r>
              <a:rPr lang="en-US" altLang="en-US" i="1" dirty="0" smtClean="0"/>
              <a:t>q”</a:t>
            </a:r>
            <a:r>
              <a:rPr lang="en-US" altLang="en-US" dirty="0" smtClean="0"/>
              <a:t> and “if </a:t>
            </a:r>
            <a:r>
              <a:rPr lang="en-US" altLang="en-US" i="1" dirty="0" smtClean="0"/>
              <a:t>q</a:t>
            </a:r>
            <a:r>
              <a:rPr lang="en-US" altLang="en-US" dirty="0" smtClean="0"/>
              <a:t> then </a:t>
            </a:r>
            <a:r>
              <a:rPr lang="en-US" altLang="en-US" i="1" dirty="0" smtClean="0"/>
              <a:t>p”</a:t>
            </a:r>
            <a:r>
              <a:rPr lang="en-US" altLang="en-US" dirty="0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991480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1.8 Introduction to proofs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>
                <a:solidFill>
                  <a:schemeClr val="tx1"/>
                </a:solidFill>
              </a:rPr>
              <a:t>Proof</a:t>
            </a:r>
            <a:r>
              <a:rPr lang="en-US" altLang="en-US" sz="3200" dirty="0"/>
              <a:t>: valid argument that establishes the truth of a mathematical statement, e.g., theorem</a:t>
            </a:r>
          </a:p>
          <a:p>
            <a:r>
              <a:rPr lang="en-US" altLang="en-US" sz="3200" dirty="0"/>
              <a:t>A proof can use hypotheses, axioms, and previously proven theorems</a:t>
            </a:r>
          </a:p>
          <a:p>
            <a:r>
              <a:rPr lang="en-US" altLang="en-US" sz="3200" b="1" dirty="0">
                <a:solidFill>
                  <a:schemeClr val="tx1"/>
                </a:solidFill>
              </a:rPr>
              <a:t>Formal proofs</a:t>
            </a:r>
            <a:r>
              <a:rPr lang="en-US" altLang="en-US" sz="3200" dirty="0"/>
              <a:t>: can be extremely long and difficult to follow</a:t>
            </a:r>
          </a:p>
          <a:p>
            <a:r>
              <a:rPr lang="en-US" altLang="en-US" sz="3200" b="1" dirty="0">
                <a:solidFill>
                  <a:schemeClr val="tx1"/>
                </a:solidFill>
              </a:rPr>
              <a:t>Informal proofs</a:t>
            </a:r>
            <a:r>
              <a:rPr lang="en-US" altLang="en-US" sz="3200" dirty="0"/>
              <a:t>: easier to understand and some of the steps may be skipped, or axioms are not explicitly stated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031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	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Prove the theorem “If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 is a positive integer,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then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 is odd if and only if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is odd”</a:t>
            </a:r>
          </a:p>
          <a:p>
            <a:r>
              <a:rPr lang="en-US" altLang="en-US" dirty="0" smtClean="0"/>
              <a:t>To prove “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if and only if </a:t>
            </a:r>
            <a:r>
              <a:rPr lang="en-US" altLang="en-US" i="1" dirty="0" smtClean="0"/>
              <a:t>q</a:t>
            </a:r>
            <a:r>
              <a:rPr lang="en-US" altLang="en-US" dirty="0" smtClean="0"/>
              <a:t>” (</a:t>
            </a:r>
            <a:r>
              <a:rPr lang="en-US" i="1" dirty="0">
                <a:solidFill>
                  <a:srgbClr val="66FF33"/>
                </a:solidFill>
                <a:ea typeface="Cambria" panose="02040503050406030204" pitchFamily="18" charset="0"/>
              </a:rPr>
              <a:t>p</a:t>
            </a:r>
            <a:r>
              <a:rPr lang="en-US" altLang="en-US" dirty="0">
                <a:solidFill>
                  <a:srgbClr val="66FF33"/>
                </a:solidFill>
                <a:ea typeface="Cambria" panose="02040503050406030204" pitchFamily="18" charset="0"/>
                <a:sym typeface="Symbol" pitchFamily="18" charset="2"/>
              </a:rPr>
              <a:t> ↔ </a:t>
            </a:r>
            <a:r>
              <a:rPr lang="en-US" altLang="en-US" i="1" dirty="0" smtClean="0">
                <a:solidFill>
                  <a:srgbClr val="66FF33"/>
                </a:solidFill>
                <a:ea typeface="Cambria" panose="02040503050406030204" pitchFamily="18" charset="0"/>
                <a:sym typeface="Symbol" pitchFamily="18" charset="2"/>
              </a:rPr>
              <a:t>q</a:t>
            </a:r>
            <a:r>
              <a:rPr lang="en-US" altLang="en-US" dirty="0" smtClean="0"/>
              <a:t>) where </a:t>
            </a:r>
            <a:br>
              <a:rPr lang="en-US" altLang="en-US" dirty="0" smtClean="0"/>
            </a:br>
            <a:r>
              <a:rPr lang="en-US" altLang="en-US" i="1" dirty="0" smtClean="0"/>
              <a:t>p</a:t>
            </a:r>
            <a:r>
              <a:rPr lang="en-US" altLang="en-US" dirty="0" smtClean="0"/>
              <a:t> is “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is odd” and </a:t>
            </a:r>
            <a:r>
              <a:rPr lang="en-US" altLang="en-US" i="1" dirty="0" smtClean="0"/>
              <a:t>q</a:t>
            </a:r>
            <a:r>
              <a:rPr lang="en-US" altLang="en-US" dirty="0" smtClean="0"/>
              <a:t> is “</a:t>
            </a:r>
            <a:r>
              <a:rPr lang="en-US" altLang="en-US" i="1" dirty="0" smtClean="0"/>
              <a:t>n</a:t>
            </a:r>
            <a:r>
              <a:rPr lang="en-US" altLang="en-US" baseline="30000" dirty="0" smtClean="0"/>
              <a:t>2</a:t>
            </a:r>
            <a:r>
              <a:rPr lang="en-US" altLang="en-US" dirty="0" smtClean="0"/>
              <a:t> is odd”</a:t>
            </a:r>
          </a:p>
          <a:p>
            <a:r>
              <a:rPr lang="en-US" altLang="en-US" dirty="0" smtClean="0"/>
              <a:t>Need to show 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</a:t>
            </a:r>
            <a:r>
              <a:rPr lang="en-US" altLang="en-US" dirty="0" smtClean="0">
                <a:cs typeface="Times New Roman" pitchFamily="18" charset="0"/>
              </a:rPr>
              <a:t>→ </a:t>
            </a:r>
            <a:r>
              <a:rPr lang="en-US" altLang="en-US" i="1" dirty="0" smtClean="0">
                <a:cs typeface="Times New Roman" pitchFamily="18" charset="0"/>
              </a:rPr>
              <a:t>q</a:t>
            </a:r>
            <a:r>
              <a:rPr lang="en-US" altLang="en-US" dirty="0" smtClean="0">
                <a:cs typeface="Times New Roman" pitchFamily="18" charset="0"/>
              </a:rPr>
              <a:t> and </a:t>
            </a:r>
            <a:r>
              <a:rPr lang="en-US" altLang="en-US" i="1" dirty="0" smtClean="0">
                <a:cs typeface="Times New Roman" pitchFamily="18" charset="0"/>
              </a:rPr>
              <a:t>q</a:t>
            </a:r>
            <a:r>
              <a:rPr lang="en-US" altLang="en-US" dirty="0" smtClean="0">
                <a:cs typeface="Times New Roman" pitchFamily="18" charset="0"/>
              </a:rPr>
              <a:t> → </a:t>
            </a:r>
            <a:r>
              <a:rPr lang="en-US" altLang="en-US" i="1" dirty="0" smtClean="0">
                <a:cs typeface="Times New Roman" pitchFamily="18" charset="0"/>
              </a:rPr>
              <a:t>p</a:t>
            </a:r>
          </a:p>
          <a:p>
            <a:pPr>
              <a:buFont typeface="Arial" charset="0"/>
              <a:buNone/>
            </a:pPr>
            <a:r>
              <a:rPr lang="en-US" altLang="en-US" dirty="0" smtClean="0">
                <a:cs typeface="Times New Roman" pitchFamily="18" charset="0"/>
              </a:rPr>
              <a:t>   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“If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 is odd, then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is odd”</a:t>
            </a:r>
            <a:r>
              <a:rPr lang="en-US" altLang="en-US" dirty="0" smtClean="0"/>
              <a:t>, and </a:t>
            </a:r>
            <a:r>
              <a:rPr lang="en-US" altLang="en-US" dirty="0" smtClean="0">
                <a:solidFill>
                  <a:schemeClr val="tx1"/>
                </a:solidFill>
              </a:rPr>
              <a:t>“If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is odd, then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 is odd”</a:t>
            </a:r>
          </a:p>
          <a:p>
            <a:r>
              <a:rPr lang="en-US" altLang="en-US" dirty="0" smtClean="0"/>
              <a:t>We have proved 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</a:t>
            </a:r>
            <a:r>
              <a:rPr lang="en-US" altLang="en-US" dirty="0" smtClean="0">
                <a:cs typeface="Times New Roman" pitchFamily="18" charset="0"/>
              </a:rPr>
              <a:t>→ </a:t>
            </a:r>
            <a:r>
              <a:rPr lang="en-US" altLang="en-US" i="1" dirty="0" smtClean="0">
                <a:cs typeface="Times New Roman" pitchFamily="18" charset="0"/>
              </a:rPr>
              <a:t>q</a:t>
            </a:r>
            <a:r>
              <a:rPr lang="en-US" altLang="en-US" dirty="0" smtClean="0">
                <a:cs typeface="Times New Roman" pitchFamily="18" charset="0"/>
              </a:rPr>
              <a:t> and </a:t>
            </a:r>
            <a:r>
              <a:rPr lang="en-US" altLang="en-US" i="1" dirty="0" smtClean="0">
                <a:cs typeface="Times New Roman" pitchFamily="18" charset="0"/>
              </a:rPr>
              <a:t>q</a:t>
            </a:r>
            <a:r>
              <a:rPr lang="en-US" altLang="en-US" dirty="0" smtClean="0">
                <a:cs typeface="Times New Roman" pitchFamily="18" charset="0"/>
              </a:rPr>
              <a:t> → </a:t>
            </a:r>
            <a:r>
              <a:rPr lang="en-US" altLang="en-US" i="1" dirty="0" smtClean="0">
                <a:cs typeface="Times New Roman" pitchFamily="18" charset="0"/>
              </a:rPr>
              <a:t>p</a:t>
            </a:r>
            <a:r>
              <a:rPr lang="en-US" altLang="en-US" dirty="0" smtClean="0">
                <a:cs typeface="Times New Roman" pitchFamily="18" charset="0"/>
              </a:rPr>
              <a:t> in previous examples and thus prove this theorem with </a:t>
            </a:r>
            <a:r>
              <a:rPr lang="en-US" altLang="en-US" dirty="0" err="1" smtClean="0">
                <a:solidFill>
                  <a:schemeClr val="tx1"/>
                </a:solidFill>
                <a:cs typeface="Times New Roman" pitchFamily="18" charset="0"/>
              </a:rPr>
              <a:t>iff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 (</a:t>
            </a:r>
            <a:r>
              <a:rPr lang="en-US" altLang="en-US" dirty="0">
                <a:ea typeface="Cambria" panose="02040503050406030204" pitchFamily="18" charset="0"/>
                <a:sym typeface="Symbol" pitchFamily="18" charset="2"/>
              </a:rPr>
              <a:t>↔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)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>
              <a:buFont typeface="Arial" charset="0"/>
              <a:buNone/>
            </a:pPr>
            <a:endParaRPr lang="en-US" alt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95300" y="1625025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05800" y="1625024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q</a:t>
            </a:r>
            <a:endParaRPr lang="en-US" sz="3200" i="1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09800" y="2209800"/>
            <a:ext cx="1524000" cy="0"/>
          </a:xfrm>
          <a:prstGeom prst="line">
            <a:avLst/>
          </a:prstGeom>
          <a:ln>
            <a:solidFill>
              <a:srgbClr val="66FF33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775891" y="1625024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 ↔ 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  <a:sym typeface="Symbol" pitchFamily="18" charset="2"/>
              </a:rPr>
              <a:t>q</a:t>
            </a:r>
            <a:endParaRPr lang="en-US" sz="3200" i="1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6400800" y="2209800"/>
            <a:ext cx="1752600" cy="0"/>
          </a:xfrm>
          <a:prstGeom prst="line">
            <a:avLst/>
          </a:prstGeom>
          <a:ln>
            <a:solidFill>
              <a:srgbClr val="66FF33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15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Proof of equivalence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To prove a theorem that is a </a:t>
            </a:r>
            <a:r>
              <a:rPr lang="en-US" altLang="en-US" dirty="0" err="1" smtClean="0"/>
              <a:t>biconditional</a:t>
            </a:r>
            <a:r>
              <a:rPr lang="en-US" altLang="en-US" dirty="0" smtClean="0"/>
              <a:t> statement </a:t>
            </a:r>
            <a:r>
              <a:rPr lang="en-US" altLang="en-US" i="1" dirty="0" smtClean="0">
                <a:solidFill>
                  <a:schemeClr val="tx1"/>
                </a:solidFill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↔ 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q</a:t>
            </a:r>
            <a:r>
              <a:rPr lang="en-US" altLang="en-US" dirty="0" smtClean="0">
                <a:cs typeface="Times New Roman" pitchFamily="18" charset="0"/>
              </a:rPr>
              <a:t>, we show 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 → 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en-US" dirty="0" smtClean="0">
                <a:cs typeface="Times New Roman" pitchFamily="18" charset="0"/>
              </a:rPr>
              <a:t>and 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 → 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p</a:t>
            </a:r>
          </a:p>
          <a:p>
            <a:r>
              <a:rPr lang="en-US" altLang="en-US" dirty="0" smtClean="0">
                <a:cs typeface="Times New Roman" pitchFamily="18" charset="0"/>
              </a:rPr>
              <a:t>The validity is based on the tautology</a:t>
            </a:r>
          </a:p>
          <a:p>
            <a:pPr>
              <a:buFont typeface="Arial" charset="0"/>
              <a:buNone/>
            </a:pPr>
            <a:r>
              <a:rPr lang="en-US" altLang="en-US" dirty="0" smtClean="0"/>
              <a:t>  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↔ 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) ↔ ((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 → 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) ˄ (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 → </a:t>
            </a:r>
            <a:r>
              <a:rPr lang="en-US" altLang="en-US" i="1" dirty="0" smtClean="0">
                <a:solidFill>
                  <a:schemeClr val="tx1"/>
                </a:solidFill>
                <a:cs typeface="Times New Roman" pitchFamily="18" charset="0"/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  <a:cs typeface="Times New Roman" pitchFamily="18" charset="0"/>
              </a:rPr>
              <a:t>))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022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altLang="en-US" sz="3600" dirty="0"/>
              <a:t>Proving Equivalence of Three Propositions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838200"/>
            <a:ext cx="9511005" cy="535305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altLang="en-US" sz="2800" dirty="0"/>
              <a:t>To prove that </a:t>
            </a:r>
            <a:r>
              <a:rPr lang="en-US" altLang="en-US" sz="2800" i="1" dirty="0">
                <a:solidFill>
                  <a:schemeClr val="tx1"/>
                </a:solidFill>
              </a:rPr>
              <a:t>P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 </a:t>
            </a:r>
            <a:r>
              <a:rPr lang="en-US" altLang="en-US" sz="2800" i="1" dirty="0">
                <a:solidFill>
                  <a:schemeClr val="tx1"/>
                </a:solidFill>
              </a:rPr>
              <a:t>Q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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i="1" dirty="0">
                <a:solidFill>
                  <a:schemeClr val="tx1"/>
                </a:solidFill>
              </a:rPr>
              <a:t>R</a:t>
            </a:r>
            <a:r>
              <a:rPr lang="en-US" altLang="en-US" sz="2800" dirty="0"/>
              <a:t>, it suffices (and is more efficient) to prove:</a:t>
            </a:r>
            <a:br>
              <a:rPr lang="en-US" altLang="en-US" sz="2800" dirty="0"/>
            </a:br>
            <a:r>
              <a:rPr lang="en-US" altLang="en-US" sz="2800" dirty="0">
                <a:solidFill>
                  <a:srgbClr val="0000CC"/>
                </a:solidFill>
              </a:rPr>
              <a:t>	</a:t>
            </a:r>
            <a:r>
              <a:rPr lang="en-US" altLang="en-US" sz="2800" dirty="0">
                <a:solidFill>
                  <a:schemeClr val="tx1"/>
                </a:solidFill>
              </a:rPr>
              <a:t>(</a:t>
            </a:r>
            <a:r>
              <a:rPr lang="en-US" altLang="en-US" sz="2800" i="1" dirty="0">
                <a:solidFill>
                  <a:schemeClr val="tx1"/>
                </a:solidFill>
              </a:rPr>
              <a:t>P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 </a:t>
            </a:r>
            <a:r>
              <a:rPr lang="en-US" altLang="en-US" sz="2800" i="1" dirty="0">
                <a:solidFill>
                  <a:schemeClr val="tx1"/>
                </a:solidFill>
              </a:rPr>
              <a:t>Q</a:t>
            </a:r>
            <a:r>
              <a:rPr lang="en-US" altLang="en-US" sz="2800" dirty="0">
                <a:solidFill>
                  <a:schemeClr val="tx1"/>
                </a:solidFill>
              </a:rPr>
              <a:t>) 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 </a:t>
            </a:r>
            <a:r>
              <a:rPr lang="en-US" altLang="en-US" sz="2800" dirty="0">
                <a:solidFill>
                  <a:schemeClr val="tx1"/>
                </a:solidFill>
              </a:rPr>
              <a:t>(</a:t>
            </a:r>
            <a:r>
              <a:rPr lang="en-US" altLang="en-US" sz="2800" i="1" dirty="0">
                <a:solidFill>
                  <a:schemeClr val="tx1"/>
                </a:solidFill>
              </a:rPr>
              <a:t>Q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 </a:t>
            </a:r>
            <a:r>
              <a:rPr lang="en-US" altLang="en-US" sz="2800" i="1" dirty="0">
                <a:solidFill>
                  <a:schemeClr val="tx1"/>
                </a:solidFill>
              </a:rPr>
              <a:t>R</a:t>
            </a:r>
            <a:r>
              <a:rPr lang="en-US" altLang="en-US" sz="2800" dirty="0">
                <a:solidFill>
                  <a:schemeClr val="tx1"/>
                </a:solidFill>
              </a:rPr>
              <a:t>) 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</a:t>
            </a:r>
            <a:r>
              <a:rPr lang="en-US" altLang="en-US" sz="2800" dirty="0">
                <a:solidFill>
                  <a:schemeClr val="tx1"/>
                </a:solidFill>
              </a:rPr>
              <a:t> (</a:t>
            </a:r>
            <a:r>
              <a:rPr lang="en-US" altLang="en-US" sz="2800" i="1" dirty="0">
                <a:solidFill>
                  <a:schemeClr val="tx1"/>
                </a:solidFill>
              </a:rPr>
              <a:t>R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 </a:t>
            </a:r>
            <a:r>
              <a:rPr lang="en-US" altLang="en-US" sz="2800" i="1" dirty="0">
                <a:solidFill>
                  <a:schemeClr val="tx1"/>
                </a:solidFill>
              </a:rPr>
              <a:t>P</a:t>
            </a:r>
            <a:r>
              <a:rPr lang="en-US" altLang="en-US" sz="2800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altLang="en-US" sz="2800" dirty="0"/>
              <a:t>In general,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    [</a:t>
            </a:r>
            <a:r>
              <a:rPr lang="en-US" altLang="en-US" sz="2800" i="1" dirty="0">
                <a:solidFill>
                  <a:schemeClr val="tx1"/>
                </a:solidFill>
              </a:rPr>
              <a:t>p</a:t>
            </a:r>
            <a:r>
              <a:rPr lang="en-US" altLang="en-US" sz="2800" baseline="-25000" dirty="0">
                <a:solidFill>
                  <a:schemeClr val="tx1"/>
                </a:solidFill>
              </a:rPr>
              <a:t>1 </a:t>
            </a:r>
            <a:r>
              <a:rPr lang="en-US" altLang="en-US" sz="2800" dirty="0" smtClean="0">
                <a:solidFill>
                  <a:schemeClr val="tx1"/>
                </a:solidFill>
                <a:sym typeface="Symbol" panose="05050102010706020507" pitchFamily="18" charset="2"/>
              </a:rPr>
              <a:t>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i="1" dirty="0">
                <a:solidFill>
                  <a:schemeClr val="tx1"/>
                </a:solidFill>
              </a:rPr>
              <a:t>p</a:t>
            </a:r>
            <a:r>
              <a:rPr lang="en-US" altLang="en-US" sz="2800" baseline="-25000" dirty="0">
                <a:solidFill>
                  <a:schemeClr val="tx1"/>
                </a:solidFill>
              </a:rPr>
              <a:t>2 </a:t>
            </a: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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</a:rPr>
              <a:t>… </a:t>
            </a: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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i="1" dirty="0" err="1">
                <a:solidFill>
                  <a:schemeClr val="tx1"/>
                </a:solidFill>
              </a:rPr>
              <a:t>p</a:t>
            </a:r>
            <a:r>
              <a:rPr lang="en-US" altLang="en-US" sz="2800" baseline="-25000" dirty="0" err="1">
                <a:solidFill>
                  <a:schemeClr val="tx1"/>
                </a:solidFill>
              </a:rPr>
              <a:t>n</a:t>
            </a:r>
            <a:r>
              <a:rPr lang="en-US" altLang="en-US" sz="2800" dirty="0">
                <a:solidFill>
                  <a:schemeClr val="tx1"/>
                </a:solidFill>
              </a:rPr>
              <a:t>] </a:t>
            </a:r>
            <a:r>
              <a:rPr lang="en-US" alt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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</a:rPr>
              <a:t/>
            </a:r>
            <a:br>
              <a:rPr lang="en-US" altLang="en-US" sz="2800" dirty="0">
                <a:solidFill>
                  <a:schemeClr val="tx1"/>
                </a:solidFill>
              </a:rPr>
            </a:br>
            <a:r>
              <a:rPr lang="en-US" altLang="en-US" sz="2800" dirty="0">
                <a:solidFill>
                  <a:schemeClr val="tx1"/>
                </a:solidFill>
              </a:rPr>
              <a:t>                             [(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p</a:t>
            </a:r>
            <a:r>
              <a:rPr lang="en-US" altLang="en-US" sz="2800" baseline="-25000" dirty="0" smtClean="0">
                <a:solidFill>
                  <a:schemeClr val="tx1"/>
                </a:solidFill>
              </a:rPr>
              <a:t>1 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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i="1" dirty="0">
                <a:solidFill>
                  <a:schemeClr val="tx1"/>
                </a:solidFill>
              </a:rPr>
              <a:t>p</a:t>
            </a:r>
            <a:r>
              <a:rPr lang="en-US" altLang="en-US" sz="2800" baseline="-25000" dirty="0">
                <a:solidFill>
                  <a:schemeClr val="tx1"/>
                </a:solidFill>
              </a:rPr>
              <a:t>2</a:t>
            </a:r>
            <a:r>
              <a:rPr lang="en-US" altLang="en-US" sz="2800" dirty="0" smtClean="0">
                <a:solidFill>
                  <a:schemeClr val="tx1"/>
                </a:solidFill>
              </a:rPr>
              <a:t>) </a:t>
            </a:r>
            <a:r>
              <a:rPr lang="en-US" altLang="en-US" sz="2800" dirty="0" smtClean="0">
                <a:solidFill>
                  <a:schemeClr val="tx1"/>
                </a:solidFill>
                <a:sym typeface="Symbol" panose="05050102010706020507" pitchFamily="18" charset="2"/>
              </a:rPr>
              <a:t></a:t>
            </a:r>
            <a:r>
              <a:rPr lang="en-US" altLang="en-US" sz="2800" dirty="0" smtClean="0">
                <a:solidFill>
                  <a:schemeClr val="tx1"/>
                </a:solidFill>
              </a:rPr>
              <a:t> (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p</a:t>
            </a:r>
            <a:r>
              <a:rPr lang="en-US" altLang="en-US" sz="2800" baseline="-25000" dirty="0" smtClean="0">
                <a:solidFill>
                  <a:schemeClr val="tx1"/>
                </a:solidFill>
              </a:rPr>
              <a:t>2 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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i="1" dirty="0">
                <a:solidFill>
                  <a:schemeClr val="tx1"/>
                </a:solidFill>
              </a:rPr>
              <a:t>p</a:t>
            </a:r>
            <a:r>
              <a:rPr lang="en-US" altLang="en-US" sz="2800" baseline="-25000" dirty="0">
                <a:solidFill>
                  <a:schemeClr val="tx1"/>
                </a:solidFill>
              </a:rPr>
              <a:t>3</a:t>
            </a:r>
            <a:r>
              <a:rPr lang="en-US" altLang="en-US" sz="2800" dirty="0">
                <a:solidFill>
                  <a:schemeClr val="tx1"/>
                </a:solidFill>
              </a:rPr>
              <a:t>) </a:t>
            </a:r>
            <a:r>
              <a:rPr lang="en-US" altLang="en-US" sz="2800" dirty="0" smtClean="0">
                <a:solidFill>
                  <a:schemeClr val="tx1"/>
                </a:solidFill>
                <a:sym typeface="Symbol" panose="05050102010706020507" pitchFamily="18" charset="2"/>
              </a:rPr>
              <a:t>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</a:rPr>
              <a:t>… </a:t>
            </a:r>
            <a:r>
              <a:rPr lang="en-US" altLang="en-US" sz="2800" dirty="0" smtClean="0">
                <a:solidFill>
                  <a:schemeClr val="tx1"/>
                </a:solidFill>
                <a:sym typeface="Symbol" panose="05050102010706020507" pitchFamily="18" charset="2"/>
              </a:rPr>
              <a:t></a:t>
            </a:r>
            <a:r>
              <a:rPr lang="en-US" altLang="en-US" sz="2800" dirty="0" smtClean="0">
                <a:solidFill>
                  <a:schemeClr val="tx1"/>
                </a:solidFill>
              </a:rPr>
              <a:t> (</a:t>
            </a:r>
            <a:r>
              <a:rPr lang="en-US" altLang="en-US" sz="2800" i="1" dirty="0" err="1" smtClean="0">
                <a:solidFill>
                  <a:schemeClr val="tx1"/>
                </a:solidFill>
              </a:rPr>
              <a:t>p</a:t>
            </a:r>
            <a:r>
              <a:rPr lang="en-US" altLang="en-US" sz="2800" baseline="-25000" dirty="0" err="1" smtClean="0">
                <a:solidFill>
                  <a:schemeClr val="tx1"/>
                </a:solidFill>
              </a:rPr>
              <a:t>n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 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i="1" dirty="0">
                <a:solidFill>
                  <a:schemeClr val="tx1"/>
                </a:solidFill>
              </a:rPr>
              <a:t>p</a:t>
            </a:r>
            <a:r>
              <a:rPr lang="en-US" altLang="en-US" sz="2800" baseline="-25000" dirty="0">
                <a:solidFill>
                  <a:schemeClr val="tx1"/>
                </a:solidFill>
              </a:rPr>
              <a:t>1</a:t>
            </a:r>
            <a:r>
              <a:rPr lang="en-US" altLang="en-US" sz="2800" dirty="0">
                <a:solidFill>
                  <a:schemeClr val="tx1"/>
                </a:solidFill>
              </a:rPr>
              <a:t>)]</a:t>
            </a:r>
          </a:p>
          <a:p>
            <a:pPr>
              <a:defRPr/>
            </a:pPr>
            <a:endParaRPr lang="en-US" altLang="en-US" sz="1600" b="1" i="1" dirty="0"/>
          </a:p>
          <a:p>
            <a:pPr>
              <a:defRPr/>
            </a:pPr>
            <a:r>
              <a:rPr lang="en-US" altLang="en-US" sz="2800" b="1" i="1" dirty="0"/>
              <a:t>Example</a:t>
            </a:r>
            <a:r>
              <a:rPr lang="en-US" altLang="en-US" sz="2800" dirty="0"/>
              <a:t>: Prove that the following are equivalent</a:t>
            </a:r>
          </a:p>
          <a:p>
            <a:pPr lvl="1">
              <a:defRPr/>
            </a:pPr>
            <a:r>
              <a:rPr lang="en-US" altLang="en-US" i="1" dirty="0" smtClean="0"/>
              <a:t>P</a:t>
            </a:r>
            <a:r>
              <a:rPr lang="en-US" altLang="en-US" dirty="0" smtClean="0"/>
              <a:t>: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is even</a:t>
            </a:r>
          </a:p>
          <a:p>
            <a:pPr lvl="1">
              <a:defRPr/>
            </a:pPr>
            <a:r>
              <a:rPr lang="en-US" altLang="en-US" i="1" dirty="0" smtClean="0"/>
              <a:t>Q</a:t>
            </a:r>
            <a:r>
              <a:rPr lang="en-US" altLang="en-US" dirty="0" smtClean="0"/>
              <a:t>: </a:t>
            </a:r>
            <a:r>
              <a:rPr lang="en-US" altLang="en-US" i="1" dirty="0" smtClean="0"/>
              <a:t>n </a:t>
            </a:r>
            <a:r>
              <a:rPr lang="en-US" altLang="en-US" dirty="0" smtClean="0"/>
              <a:t>- 1 is odd</a:t>
            </a:r>
          </a:p>
          <a:p>
            <a:pPr lvl="1">
              <a:defRPr/>
            </a:pPr>
            <a:r>
              <a:rPr lang="en-US" altLang="en-US" i="1" dirty="0" smtClean="0"/>
              <a:t>R</a:t>
            </a:r>
            <a:r>
              <a:rPr lang="en-US" altLang="en-US" dirty="0" smtClean="0"/>
              <a:t>: </a:t>
            </a:r>
            <a:r>
              <a:rPr lang="en-US" altLang="en-US" i="1" dirty="0" smtClean="0"/>
              <a:t>n</a:t>
            </a:r>
            <a:r>
              <a:rPr lang="en-US" altLang="en-US" baseline="30000" dirty="0" smtClean="0"/>
              <a:t>2</a:t>
            </a:r>
            <a:r>
              <a:rPr lang="en-US" altLang="en-US" dirty="0" smtClean="0"/>
              <a:t> is even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738435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9906000" cy="1096962"/>
          </a:xfrm>
        </p:spPr>
        <p:txBody>
          <a:bodyPr>
            <a:noAutofit/>
          </a:bodyPr>
          <a:lstStyle/>
          <a:p>
            <a:r>
              <a:rPr lang="en-US" altLang="en-US" sz="3200" dirty="0">
                <a:solidFill>
                  <a:schemeClr val="tx1"/>
                </a:solidFill>
              </a:rPr>
              <a:t>Prove that the following are </a:t>
            </a:r>
            <a:r>
              <a:rPr lang="en-US" altLang="en-US" sz="3200" dirty="0" smtClean="0">
                <a:solidFill>
                  <a:schemeClr val="tx1"/>
                </a:solidFill>
              </a:rPr>
              <a:t>equivalent:  </a:t>
            </a:r>
            <a:br>
              <a:rPr lang="en-US" altLang="en-US" sz="3200" dirty="0" smtClean="0">
                <a:solidFill>
                  <a:schemeClr val="tx1"/>
                </a:solidFill>
              </a:rPr>
            </a:br>
            <a:r>
              <a:rPr lang="en-US" altLang="en-US" sz="3200" dirty="0" smtClean="0">
                <a:solidFill>
                  <a:schemeClr val="tx1"/>
                </a:solidFill>
              </a:rPr>
              <a:t>			</a:t>
            </a:r>
            <a:r>
              <a:rPr lang="en-US" altLang="en-US" sz="3200" b="1" dirty="0" smtClean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rgbClr val="FFC000"/>
                </a:solidFill>
              </a:rPr>
              <a:t>: </a:t>
            </a:r>
            <a:r>
              <a:rPr lang="en-US" altLang="en-US" sz="3200" i="1" dirty="0">
                <a:solidFill>
                  <a:srgbClr val="FFC000"/>
                </a:solidFill>
              </a:rPr>
              <a:t>n</a:t>
            </a:r>
            <a:r>
              <a:rPr lang="en-US" altLang="en-US" sz="3200" dirty="0">
                <a:solidFill>
                  <a:srgbClr val="FFC000"/>
                </a:solidFill>
              </a:rPr>
              <a:t> is even, </a:t>
            </a:r>
            <a:r>
              <a:rPr lang="en-US" altLang="en-US" sz="3200" b="1" dirty="0">
                <a:solidFill>
                  <a:schemeClr val="tx1"/>
                </a:solidFill>
              </a:rPr>
              <a:t>Q</a:t>
            </a:r>
            <a:r>
              <a:rPr lang="en-US" altLang="en-US" sz="3200" dirty="0">
                <a:solidFill>
                  <a:srgbClr val="FFC000"/>
                </a:solidFill>
              </a:rPr>
              <a:t>: </a:t>
            </a:r>
            <a:r>
              <a:rPr lang="en-US" altLang="en-US" sz="3200" i="1" dirty="0" smtClean="0">
                <a:solidFill>
                  <a:srgbClr val="FFC000"/>
                </a:solidFill>
              </a:rPr>
              <a:t>n </a:t>
            </a:r>
            <a:r>
              <a:rPr lang="en-US" altLang="en-US" sz="3200" dirty="0" smtClean="0">
                <a:solidFill>
                  <a:srgbClr val="FFC000"/>
                </a:solidFill>
              </a:rPr>
              <a:t>- 1 </a:t>
            </a:r>
            <a:r>
              <a:rPr lang="en-US" altLang="en-US" sz="3200" dirty="0">
                <a:solidFill>
                  <a:srgbClr val="FFC000"/>
                </a:solidFill>
              </a:rPr>
              <a:t>is odd, </a:t>
            </a:r>
            <a:r>
              <a:rPr lang="en-US" altLang="en-US" sz="3200" b="1" dirty="0">
                <a:solidFill>
                  <a:schemeClr val="tx1"/>
                </a:solidFill>
              </a:rPr>
              <a:t>R</a:t>
            </a:r>
            <a:r>
              <a:rPr lang="en-US" altLang="en-US" sz="3200" dirty="0">
                <a:solidFill>
                  <a:srgbClr val="FFC000"/>
                </a:solidFill>
              </a:rPr>
              <a:t>: </a:t>
            </a:r>
            <a:r>
              <a:rPr lang="en-US" altLang="en-US" sz="3200" i="1" dirty="0">
                <a:solidFill>
                  <a:srgbClr val="FFC000"/>
                </a:solidFill>
              </a:rPr>
              <a:t>n</a:t>
            </a:r>
            <a:r>
              <a:rPr lang="en-US" altLang="en-US" sz="3200" baseline="30000" dirty="0">
                <a:solidFill>
                  <a:srgbClr val="FFC000"/>
                </a:solidFill>
              </a:rPr>
              <a:t>2</a:t>
            </a:r>
            <a:r>
              <a:rPr lang="en-US" altLang="en-US" sz="3200" dirty="0">
                <a:solidFill>
                  <a:srgbClr val="FFC000"/>
                </a:solidFill>
              </a:rPr>
              <a:t> is </a:t>
            </a:r>
            <a:r>
              <a:rPr lang="en-US" altLang="en-US" sz="3200" dirty="0" smtClean="0">
                <a:solidFill>
                  <a:srgbClr val="FFC000"/>
                </a:solidFill>
              </a:rPr>
              <a:t>even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10744200" cy="4800599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 sz="3200" dirty="0">
                <a:solidFill>
                  <a:schemeClr val="tx1"/>
                </a:solidFill>
              </a:rPr>
              <a:t>(P)</a:t>
            </a:r>
            <a:r>
              <a:rPr lang="en-US" altLang="en-US" sz="3200" dirty="0">
                <a:solidFill>
                  <a:srgbClr val="009900"/>
                </a:solidFill>
              </a:rPr>
              <a:t> </a:t>
            </a:r>
            <a:r>
              <a:rPr lang="en-US" altLang="en-US" sz="3200" i="1" dirty="0">
                <a:solidFill>
                  <a:srgbClr val="66FF33"/>
                </a:solidFill>
              </a:rPr>
              <a:t>n</a:t>
            </a:r>
            <a:r>
              <a:rPr lang="en-US" altLang="en-US" sz="3200" dirty="0">
                <a:solidFill>
                  <a:srgbClr val="66FF33"/>
                </a:solidFill>
              </a:rPr>
              <a:t> is even </a:t>
            </a:r>
            <a:r>
              <a:rPr lang="en-US" altLang="en-US" sz="3200" dirty="0"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ym typeface="Symbol" panose="05050102010706020507" pitchFamily="18" charset="2"/>
              </a:rPr>
              <a:t> = 2</a:t>
            </a:r>
            <a:r>
              <a:rPr lang="en-US" altLang="en-US" sz="3200" i="1" dirty="0">
                <a:sym typeface="Symbol" panose="05050102010706020507" pitchFamily="18" charset="2"/>
              </a:rPr>
              <a:t>k</a:t>
            </a:r>
            <a:r>
              <a:rPr lang="en-US" altLang="en-US" sz="3200" dirty="0">
                <a:sym typeface="Symbol" panose="05050102010706020507" pitchFamily="18" charset="2"/>
              </a:rPr>
              <a:t> </a:t>
            </a:r>
          </a:p>
          <a:p>
            <a:pPr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	 </a:t>
            </a:r>
            <a:r>
              <a:rPr lang="en-US" altLang="en-US" sz="3200" i="1" dirty="0" smtClean="0">
                <a:sym typeface="Symbol" panose="05050102010706020507" pitchFamily="18" charset="2"/>
              </a:rPr>
              <a:t>n </a:t>
            </a:r>
            <a:r>
              <a:rPr lang="en-US" altLang="en-US" sz="3200" dirty="0" smtClean="0">
                <a:sym typeface="Symbol" panose="05050102010706020507" pitchFamily="18" charset="2"/>
              </a:rPr>
              <a:t>- 1 </a:t>
            </a:r>
            <a:r>
              <a:rPr lang="en-US" altLang="en-US" sz="3200" dirty="0">
                <a:sym typeface="Symbol" panose="05050102010706020507" pitchFamily="18" charset="2"/>
              </a:rPr>
              <a:t>= </a:t>
            </a:r>
            <a:r>
              <a:rPr lang="en-US" altLang="en-US" sz="3200" dirty="0" smtClean="0">
                <a:sym typeface="Symbol" panose="05050102010706020507" pitchFamily="18" charset="2"/>
              </a:rPr>
              <a:t>2</a:t>
            </a:r>
            <a:r>
              <a:rPr lang="en-US" altLang="en-US" sz="3200" i="1" dirty="0" smtClean="0">
                <a:sym typeface="Symbol" panose="05050102010706020507" pitchFamily="18" charset="2"/>
              </a:rPr>
              <a:t>k </a:t>
            </a:r>
            <a:r>
              <a:rPr lang="en-US" altLang="en-US" sz="3200" dirty="0" smtClean="0">
                <a:sym typeface="Symbol" panose="05050102010706020507" pitchFamily="18" charset="2"/>
              </a:rPr>
              <a:t>- 1 </a:t>
            </a:r>
            <a:r>
              <a:rPr lang="en-US" altLang="en-US" sz="3200" dirty="0">
                <a:sym typeface="Symbol" panose="05050102010706020507" pitchFamily="18" charset="2"/>
              </a:rPr>
              <a:t>= </a:t>
            </a:r>
            <a:r>
              <a:rPr lang="en-US" altLang="en-US" sz="3200" dirty="0" smtClean="0">
                <a:sym typeface="Symbol" panose="05050102010706020507" pitchFamily="18" charset="2"/>
              </a:rPr>
              <a:t>2(</a:t>
            </a:r>
            <a:r>
              <a:rPr lang="en-US" altLang="en-US" sz="3200" i="1" dirty="0" smtClean="0">
                <a:sym typeface="Symbol" panose="05050102010706020507" pitchFamily="18" charset="2"/>
              </a:rPr>
              <a:t>k </a:t>
            </a:r>
            <a:r>
              <a:rPr lang="en-US" altLang="en-US" sz="3200" dirty="0" smtClean="0">
                <a:sym typeface="Symbol" panose="05050102010706020507" pitchFamily="18" charset="2"/>
              </a:rPr>
              <a:t>- 1</a:t>
            </a:r>
            <a:r>
              <a:rPr lang="en-US" altLang="en-US" sz="3200" dirty="0">
                <a:sym typeface="Symbol" panose="05050102010706020507" pitchFamily="18" charset="2"/>
              </a:rPr>
              <a:t>) + 1 </a:t>
            </a:r>
            <a:r>
              <a:rPr lang="en-US" altLang="en-US" sz="3200" dirty="0" smtClean="0">
                <a:sym typeface="Symbol" panose="05050102010706020507" pitchFamily="18" charset="2"/>
              </a:rPr>
              <a:t>= 2</a:t>
            </a:r>
            <a:r>
              <a:rPr lang="en-US" altLang="en-US" sz="3200" i="1" dirty="0" smtClean="0">
                <a:sym typeface="Symbol" panose="05050102010706020507" pitchFamily="18" charset="2"/>
              </a:rPr>
              <a:t>m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+ 1 </a:t>
            </a:r>
            <a:br>
              <a:rPr lang="en-US" altLang="en-US" sz="3200" dirty="0">
                <a:sym typeface="Symbol" panose="05050102010706020507" pitchFamily="18" charset="2"/>
              </a:rPr>
            </a:br>
            <a:r>
              <a:rPr lang="en-US" altLang="en-US" sz="3200" dirty="0">
                <a:sym typeface="Symbol" panose="05050102010706020507" pitchFamily="18" charset="2"/>
              </a:rPr>
              <a:t> </a:t>
            </a:r>
            <a:r>
              <a:rPr lang="en-US" altLang="en-US" sz="3200" i="1" dirty="0" smtClean="0">
                <a:solidFill>
                  <a:srgbClr val="66FF33"/>
                </a:solidFill>
                <a:sym typeface="Symbol" panose="05050102010706020507" pitchFamily="18" charset="2"/>
              </a:rPr>
              <a:t>n </a:t>
            </a:r>
            <a:r>
              <a:rPr lang="en-US" altLang="en-US" sz="3200" dirty="0" smtClean="0">
                <a:solidFill>
                  <a:srgbClr val="66FF33"/>
                </a:solidFill>
                <a:sym typeface="Symbol" panose="05050102010706020507" pitchFamily="18" charset="2"/>
              </a:rPr>
              <a:t>- 1 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is odd 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(Q)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Symbol" panose="05050102010706020507" pitchFamily="18" charset="2"/>
              <a:buChar char="®"/>
            </a:pPr>
            <a:endParaRPr lang="en-US" altLang="en-US" sz="1100" dirty="0">
              <a:solidFill>
                <a:srgbClr val="0000CC"/>
              </a:solidFill>
              <a:sym typeface="Symbol" panose="05050102010706020507" pitchFamily="18" charset="2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(Q)</a:t>
            </a:r>
            <a:r>
              <a:rPr lang="en-US" altLang="en-US" sz="3200" dirty="0">
                <a:solidFill>
                  <a:srgbClr val="0099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i="1" dirty="0" smtClean="0">
                <a:solidFill>
                  <a:srgbClr val="66FF33"/>
                </a:solidFill>
                <a:sym typeface="Symbol" panose="05050102010706020507" pitchFamily="18" charset="2"/>
              </a:rPr>
              <a:t>n </a:t>
            </a:r>
            <a:r>
              <a:rPr lang="en-US" altLang="en-US" sz="3200" dirty="0" smtClean="0">
                <a:solidFill>
                  <a:srgbClr val="66FF33"/>
                </a:solidFill>
                <a:sym typeface="Symbol" panose="05050102010706020507" pitchFamily="18" charset="2"/>
              </a:rPr>
              <a:t>- 1 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is odd </a:t>
            </a:r>
            <a:r>
              <a:rPr lang="en-US" altLang="en-US" sz="3200" dirty="0">
                <a:sym typeface="Symbol" panose="05050102010706020507" pitchFamily="18" charset="2"/>
              </a:rPr>
              <a:t> </a:t>
            </a:r>
            <a:r>
              <a:rPr lang="en-US" altLang="en-US" sz="3200" i="1" dirty="0" smtClean="0">
                <a:sym typeface="Symbol" panose="05050102010706020507" pitchFamily="18" charset="2"/>
              </a:rPr>
              <a:t>n </a:t>
            </a:r>
            <a:r>
              <a:rPr lang="en-US" altLang="en-US" sz="3200" dirty="0" smtClean="0">
                <a:sym typeface="Symbol" panose="05050102010706020507" pitchFamily="18" charset="2"/>
              </a:rPr>
              <a:t>- 1 </a:t>
            </a:r>
            <a:r>
              <a:rPr lang="en-US" altLang="en-US" sz="3200" dirty="0">
                <a:sym typeface="Symbol" panose="05050102010706020507" pitchFamily="18" charset="2"/>
              </a:rPr>
              <a:t>= </a:t>
            </a:r>
            <a:r>
              <a:rPr lang="en-US" altLang="en-US" sz="3200" dirty="0" smtClean="0">
                <a:sym typeface="Symbol" panose="05050102010706020507" pitchFamily="18" charset="2"/>
              </a:rPr>
              <a:t>2</a:t>
            </a:r>
            <a:r>
              <a:rPr lang="en-US" altLang="en-US" sz="3200" i="1" dirty="0" smtClean="0">
                <a:sym typeface="Symbol" panose="05050102010706020507" pitchFamily="18" charset="2"/>
              </a:rPr>
              <a:t>k </a:t>
            </a:r>
            <a:r>
              <a:rPr lang="en-US" altLang="en-US" sz="3200" dirty="0" smtClean="0">
                <a:sym typeface="Symbol" panose="05050102010706020507" pitchFamily="18" charset="2"/>
              </a:rPr>
              <a:t>+ 1 </a:t>
            </a:r>
            <a:r>
              <a:rPr lang="en-US" altLang="en-US" sz="3200" dirty="0"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ym typeface="Symbol" panose="05050102010706020507" pitchFamily="18" charset="2"/>
              </a:rPr>
              <a:t>n </a:t>
            </a:r>
            <a:r>
              <a:rPr lang="en-US" altLang="en-US" sz="3200" dirty="0" smtClean="0">
                <a:sym typeface="Symbol" panose="05050102010706020507" pitchFamily="18" charset="2"/>
              </a:rPr>
              <a:t>= </a:t>
            </a:r>
            <a:r>
              <a:rPr lang="en-US" altLang="en-US" sz="3200" dirty="0">
                <a:sym typeface="Symbol" panose="05050102010706020507" pitchFamily="18" charset="2"/>
              </a:rPr>
              <a:t>2</a:t>
            </a:r>
            <a:r>
              <a:rPr lang="en-US" altLang="en-US" sz="3200" i="1" dirty="0">
                <a:sym typeface="Symbol" panose="05050102010706020507" pitchFamily="18" charset="2"/>
              </a:rPr>
              <a:t>k </a:t>
            </a:r>
            <a:r>
              <a:rPr lang="en-US" altLang="en-US" sz="3200" dirty="0">
                <a:sym typeface="Symbol" panose="05050102010706020507" pitchFamily="18" charset="2"/>
              </a:rPr>
              <a:t>+ 1 </a:t>
            </a:r>
            <a:r>
              <a:rPr lang="en-US" altLang="en-US" sz="3200" dirty="0" smtClean="0">
                <a:sym typeface="Symbol" panose="05050102010706020507" pitchFamily="18" charset="2"/>
              </a:rPr>
              <a:t>+ </a:t>
            </a:r>
            <a:r>
              <a:rPr lang="en-US" altLang="en-US" sz="3200" dirty="0">
                <a:sym typeface="Symbol" panose="05050102010706020507" pitchFamily="18" charset="2"/>
              </a:rPr>
              <a:t>1 = 2</a:t>
            </a:r>
            <a:r>
              <a:rPr lang="en-US" altLang="en-US" sz="3200" i="1" dirty="0">
                <a:sym typeface="Symbol" panose="05050102010706020507" pitchFamily="18" charset="2"/>
              </a:rPr>
              <a:t>k </a:t>
            </a:r>
            <a:r>
              <a:rPr lang="en-US" altLang="en-US" sz="3200" dirty="0">
                <a:sym typeface="Symbol" panose="05050102010706020507" pitchFamily="18" charset="2"/>
              </a:rPr>
              <a:t>+ </a:t>
            </a:r>
            <a:r>
              <a:rPr lang="en-US" altLang="en-US" sz="3200" dirty="0" smtClean="0">
                <a:sym typeface="Symbol" panose="05050102010706020507" pitchFamily="18" charset="2"/>
              </a:rPr>
              <a:t>2 </a:t>
            </a:r>
            <a:endParaRPr lang="en-US" altLang="en-US" sz="3200" dirty="0">
              <a:solidFill>
                <a:srgbClr val="009900"/>
              </a:solidFill>
              <a:sym typeface="Symbol" panose="05050102010706020507" pitchFamily="18" charset="2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3200" dirty="0">
                <a:solidFill>
                  <a:srgbClr val="009900"/>
                </a:solidFill>
                <a:sym typeface="Symbol" panose="05050102010706020507" pitchFamily="18" charset="2"/>
              </a:rPr>
              <a:t> 	</a:t>
            </a:r>
            <a:r>
              <a:rPr lang="en-US" altLang="en-US" sz="3200" dirty="0"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ym typeface="Symbol" panose="05050102010706020507" pitchFamily="18" charset="2"/>
              </a:rPr>
              <a:t> = </a:t>
            </a:r>
            <a:r>
              <a:rPr lang="en-US" altLang="en-US" sz="3200" dirty="0" smtClean="0">
                <a:sym typeface="Symbol" panose="05050102010706020507" pitchFamily="18" charset="2"/>
              </a:rPr>
              <a:t>2(</a:t>
            </a:r>
            <a:r>
              <a:rPr lang="en-US" altLang="en-US" sz="3200" i="1" dirty="0" smtClean="0">
                <a:sym typeface="Symbol" panose="05050102010706020507" pitchFamily="18" charset="2"/>
              </a:rPr>
              <a:t>k </a:t>
            </a:r>
            <a:r>
              <a:rPr lang="en-US" altLang="en-US" sz="3200" dirty="0" smtClean="0">
                <a:sym typeface="Symbol" panose="05050102010706020507" pitchFamily="18" charset="2"/>
              </a:rPr>
              <a:t>+ 1</a:t>
            </a:r>
            <a:r>
              <a:rPr lang="en-US" altLang="en-US" sz="3200" dirty="0">
                <a:sym typeface="Symbol" panose="05050102010706020507" pitchFamily="18" charset="2"/>
              </a:rPr>
              <a:t>)  </a:t>
            </a:r>
            <a:r>
              <a:rPr lang="en-US" altLang="en-US" sz="3200" i="1" dirty="0">
                <a:sym typeface="Symbol" panose="05050102010706020507" pitchFamily="18" charset="2"/>
              </a:rPr>
              <a:t>n</a:t>
            </a:r>
            <a:r>
              <a:rPr lang="en-US" altLang="en-US" sz="3200" baseline="30000" dirty="0">
                <a:sym typeface="Symbol" panose="05050102010706020507" pitchFamily="18" charset="2"/>
              </a:rPr>
              <a:t>2</a:t>
            </a:r>
            <a:r>
              <a:rPr lang="en-US" altLang="en-US" sz="3200" dirty="0">
                <a:sym typeface="Symbol" panose="05050102010706020507" pitchFamily="18" charset="2"/>
              </a:rPr>
              <a:t> = 4 (</a:t>
            </a:r>
            <a:r>
              <a:rPr lang="en-US" altLang="en-US" sz="3200" i="1" dirty="0" smtClean="0">
                <a:sym typeface="Symbol" panose="05050102010706020507" pitchFamily="18" charset="2"/>
              </a:rPr>
              <a:t>k </a:t>
            </a:r>
            <a:r>
              <a:rPr lang="en-US" altLang="en-US" sz="3200" dirty="0" smtClean="0">
                <a:sym typeface="Symbol" panose="05050102010706020507" pitchFamily="18" charset="2"/>
              </a:rPr>
              <a:t>+ 1)</a:t>
            </a:r>
            <a:r>
              <a:rPr lang="en-US" altLang="en-US" sz="3200" baseline="30000" dirty="0" smtClean="0">
                <a:sym typeface="Symbol" panose="05050102010706020507" pitchFamily="18" charset="2"/>
              </a:rPr>
              <a:t>2</a:t>
            </a:r>
            <a:r>
              <a:rPr lang="en-US" altLang="en-US" sz="3200" dirty="0" smtClean="0">
                <a:sym typeface="Symbol" panose="05050102010706020507" pitchFamily="18" charset="2"/>
              </a:rPr>
              <a:t>  </a:t>
            </a:r>
            <a:r>
              <a:rPr lang="en-US" altLang="en-US" sz="3200" dirty="0">
                <a:sym typeface="Symbol" panose="05050102010706020507" pitchFamily="18" charset="2"/>
              </a:rPr>
              <a:t>=  2 (2 (</a:t>
            </a:r>
            <a:r>
              <a:rPr lang="en-US" altLang="en-US" sz="3200" i="1" dirty="0" smtClean="0">
                <a:sym typeface="Symbol" panose="05050102010706020507" pitchFamily="18" charset="2"/>
              </a:rPr>
              <a:t>k </a:t>
            </a:r>
            <a:r>
              <a:rPr lang="en-US" altLang="en-US" sz="3200" dirty="0" smtClean="0">
                <a:sym typeface="Symbol" panose="05050102010706020507" pitchFamily="18" charset="2"/>
              </a:rPr>
              <a:t>+ 1)</a:t>
            </a:r>
            <a:r>
              <a:rPr lang="en-US" altLang="en-US" sz="3200" baseline="30000" dirty="0" smtClean="0">
                <a:sym typeface="Symbol" panose="05050102010706020507" pitchFamily="18" charset="2"/>
              </a:rPr>
              <a:t>2</a:t>
            </a:r>
            <a:r>
              <a:rPr lang="en-US" altLang="en-US" sz="3200" dirty="0">
                <a:sym typeface="Symbol" panose="05050102010706020507" pitchFamily="18" charset="2"/>
              </a:rPr>
              <a:t>) = </a:t>
            </a:r>
            <a:r>
              <a:rPr lang="en-US" altLang="en-US" sz="3200" dirty="0" smtClean="0">
                <a:sym typeface="Symbol" panose="05050102010706020507" pitchFamily="18" charset="2"/>
              </a:rPr>
              <a:t>2</a:t>
            </a:r>
            <a:r>
              <a:rPr lang="en-US" altLang="en-US" sz="3200" i="1" dirty="0" smtClean="0">
                <a:sym typeface="Symbol" panose="05050102010706020507" pitchFamily="18" charset="2"/>
              </a:rPr>
              <a:t>m</a:t>
            </a:r>
            <a:endParaRPr lang="en-US" altLang="en-US" sz="3200" dirty="0">
              <a:sym typeface="Symbol" panose="05050102010706020507" pitchFamily="18" charset="2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3200" dirty="0">
                <a:solidFill>
                  <a:srgbClr val="009900"/>
                </a:solidFill>
                <a:sym typeface="Symbol" panose="05050102010706020507" pitchFamily="18" charset="2"/>
              </a:rPr>
              <a:t>	 </a:t>
            </a:r>
            <a:r>
              <a:rPr lang="en-US" altLang="en-US" sz="3200" dirty="0"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olidFill>
                  <a:srgbClr val="66FF33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baseline="30000" dirty="0">
                <a:solidFill>
                  <a:srgbClr val="66FF33"/>
                </a:solidFill>
                <a:sym typeface="Symbol" panose="05050102010706020507" pitchFamily="18" charset="2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 is even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(R)</a:t>
            </a:r>
          </a:p>
          <a:p>
            <a:pPr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1050" dirty="0">
              <a:solidFill>
                <a:srgbClr val="0000CC"/>
              </a:solidFill>
              <a:sym typeface="Symbol" panose="05050102010706020507" pitchFamily="18" charset="2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(R)</a:t>
            </a:r>
            <a:r>
              <a:rPr lang="en-US" altLang="en-US" sz="3200" dirty="0">
                <a:sym typeface="Symbol" panose="05050102010706020507" pitchFamily="18" charset="2"/>
              </a:rPr>
              <a:t> </a:t>
            </a:r>
            <a:r>
              <a:rPr lang="en-US" altLang="en-US" sz="3200" i="1" dirty="0">
                <a:solidFill>
                  <a:srgbClr val="66FF33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baseline="30000" dirty="0">
                <a:solidFill>
                  <a:srgbClr val="66FF33"/>
                </a:solidFill>
                <a:sym typeface="Symbol" panose="05050102010706020507" pitchFamily="18" charset="2"/>
              </a:rPr>
              <a:t>2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 is even </a:t>
            </a:r>
            <a:r>
              <a:rPr lang="en-US" altLang="en-US" sz="3200" dirty="0"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olidFill>
                  <a:srgbClr val="66FF33"/>
                </a:solidFill>
                <a:sym typeface="Symbol" panose="05050102010706020507" pitchFamily="18" charset="2"/>
              </a:rPr>
              <a:t>n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 is even </a:t>
            </a:r>
            <a:r>
              <a:rPr lang="en-US" altLang="en-US" sz="3200" dirty="0">
                <a:solidFill>
                  <a:schemeClr val="tx1"/>
                </a:solidFill>
              </a:rPr>
              <a:t>(P)  </a:t>
            </a:r>
            <a:r>
              <a:rPr lang="en-US" altLang="en-US" sz="3200" dirty="0"/>
              <a:t>by a previous theorem </a:t>
            </a:r>
            <a:endParaRPr lang="en-US" altLang="en-US" sz="3200" dirty="0">
              <a:solidFill>
                <a:srgbClr val="009900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284573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Equivalent theorems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600" i="1" dirty="0" smtClean="0"/>
              <a:t>p</a:t>
            </a:r>
            <a:r>
              <a:rPr lang="en-US" altLang="en-US" sz="3600" baseline="-25000" dirty="0" smtClean="0"/>
              <a:t>1 </a:t>
            </a:r>
            <a:r>
              <a:rPr lang="en-US" altLang="en-US" sz="3600" dirty="0" smtClean="0">
                <a:cs typeface="Times New Roman" pitchFamily="18" charset="0"/>
              </a:rPr>
              <a:t>↔ </a:t>
            </a:r>
            <a:r>
              <a:rPr lang="en-US" altLang="en-US" sz="3600" i="1" dirty="0" smtClean="0">
                <a:cs typeface="Times New Roman" pitchFamily="18" charset="0"/>
              </a:rPr>
              <a:t>p</a:t>
            </a:r>
            <a:r>
              <a:rPr lang="en-US" altLang="en-US" sz="3600" baseline="-25000" dirty="0" smtClean="0">
                <a:cs typeface="Times New Roman" pitchFamily="18" charset="0"/>
              </a:rPr>
              <a:t>2 </a:t>
            </a:r>
            <a:r>
              <a:rPr lang="en-US" altLang="en-US" sz="3600" dirty="0" smtClean="0">
                <a:cs typeface="Times New Roman" pitchFamily="18" charset="0"/>
              </a:rPr>
              <a:t>↔ … ↔ </a:t>
            </a:r>
            <a:r>
              <a:rPr lang="en-US" altLang="en-US" sz="3600" i="1" dirty="0" err="1" smtClean="0">
                <a:cs typeface="Times New Roman" pitchFamily="18" charset="0"/>
              </a:rPr>
              <a:t>p</a:t>
            </a:r>
            <a:r>
              <a:rPr lang="en-US" altLang="en-US" sz="3600" baseline="-25000" dirty="0" err="1" smtClean="0">
                <a:cs typeface="Times New Roman" pitchFamily="18" charset="0"/>
              </a:rPr>
              <a:t>n</a:t>
            </a:r>
            <a:endParaRPr lang="en-US" altLang="en-US" sz="3600" baseline="-25000" dirty="0" smtClean="0">
              <a:cs typeface="Times New Roman" pitchFamily="18" charset="0"/>
            </a:endParaRPr>
          </a:p>
          <a:p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For </a:t>
            </a:r>
            <a:r>
              <a:rPr lang="en-US" altLang="en-US" sz="3600" i="1" dirty="0" err="1" smtClean="0">
                <a:solidFill>
                  <a:schemeClr val="tx1"/>
                </a:solidFill>
                <a:cs typeface="Times New Roman" pitchFamily="18" charset="0"/>
              </a:rPr>
              <a:t>i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 and </a:t>
            </a:r>
            <a:r>
              <a:rPr lang="en-US" altLang="en-US" sz="3600" i="1" dirty="0" smtClean="0">
                <a:solidFill>
                  <a:schemeClr val="tx1"/>
                </a:solidFill>
                <a:cs typeface="Times New Roman" pitchFamily="18" charset="0"/>
              </a:rPr>
              <a:t>j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 with 1 ≤ </a:t>
            </a:r>
            <a:r>
              <a:rPr lang="en-US" altLang="en-US" sz="3600" i="1" dirty="0" err="1" smtClean="0">
                <a:solidFill>
                  <a:schemeClr val="tx1"/>
                </a:solidFill>
                <a:cs typeface="Times New Roman" pitchFamily="18" charset="0"/>
              </a:rPr>
              <a:t>i</a:t>
            </a:r>
            <a:r>
              <a:rPr lang="en-US" altLang="en-US" sz="3600" i="1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≤ </a:t>
            </a:r>
            <a:r>
              <a:rPr lang="en-US" altLang="en-US" sz="36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 and 1 ≤  </a:t>
            </a:r>
            <a:r>
              <a:rPr lang="en-US" altLang="en-US" sz="3600" i="1" dirty="0" smtClean="0">
                <a:solidFill>
                  <a:schemeClr val="tx1"/>
                </a:solidFill>
                <a:cs typeface="Times New Roman" pitchFamily="18" charset="0"/>
              </a:rPr>
              <a:t>j 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≤ </a:t>
            </a:r>
            <a:r>
              <a:rPr lang="en-US" altLang="en-US" sz="36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, </a:t>
            </a:r>
            <a:b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altLang="en-US" sz="3600" i="1" dirty="0" smtClean="0">
                <a:solidFill>
                  <a:schemeClr val="tx1"/>
                </a:solidFill>
                <a:cs typeface="Times New Roman" pitchFamily="18" charset="0"/>
              </a:rPr>
              <a:t>p</a:t>
            </a:r>
            <a:r>
              <a:rPr lang="en-US" altLang="en-US" sz="3600" baseline="-25000" dirty="0" smtClean="0">
                <a:solidFill>
                  <a:schemeClr val="tx1"/>
                </a:solidFill>
                <a:cs typeface="Times New Roman" pitchFamily="18" charset="0"/>
              </a:rPr>
              <a:t>i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 and </a:t>
            </a:r>
            <a:r>
              <a:rPr lang="en-US" altLang="en-US" sz="3600" i="1" dirty="0" err="1" smtClean="0">
                <a:solidFill>
                  <a:schemeClr val="tx1"/>
                </a:solidFill>
                <a:cs typeface="Times New Roman" pitchFamily="18" charset="0"/>
              </a:rPr>
              <a:t>p</a:t>
            </a:r>
            <a:r>
              <a:rPr lang="en-US" altLang="en-US" sz="3600" baseline="-25000" dirty="0" err="1" smtClean="0">
                <a:solidFill>
                  <a:schemeClr val="tx1"/>
                </a:solidFill>
                <a:cs typeface="Times New Roman" pitchFamily="18" charset="0"/>
              </a:rPr>
              <a:t>j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 are equivalent</a:t>
            </a:r>
          </a:p>
          <a:p>
            <a:pPr>
              <a:buFont typeface="Arial" charset="0"/>
              <a:buNone/>
            </a:pPr>
            <a:r>
              <a:rPr lang="en-US" altLang="en-US" sz="3600" dirty="0" smtClean="0">
                <a:cs typeface="Times New Roman" pitchFamily="18" charset="0"/>
              </a:rPr>
              <a:t>   [</a:t>
            </a:r>
            <a:r>
              <a:rPr lang="en-US" altLang="en-US" sz="3600" i="1" dirty="0" smtClean="0"/>
              <a:t>p</a:t>
            </a:r>
            <a:r>
              <a:rPr lang="en-US" altLang="en-US" sz="3600" baseline="-25000" dirty="0" smtClean="0"/>
              <a:t>1 </a:t>
            </a:r>
            <a:r>
              <a:rPr lang="en-US" altLang="en-US" sz="3600" dirty="0" smtClean="0">
                <a:cs typeface="Times New Roman" pitchFamily="18" charset="0"/>
              </a:rPr>
              <a:t>↔ </a:t>
            </a:r>
            <a:r>
              <a:rPr lang="en-US" altLang="en-US" sz="3600" i="1" dirty="0" smtClean="0">
                <a:cs typeface="Times New Roman" pitchFamily="18" charset="0"/>
              </a:rPr>
              <a:t>p</a:t>
            </a:r>
            <a:r>
              <a:rPr lang="en-US" altLang="en-US" sz="3600" baseline="-25000" dirty="0" smtClean="0">
                <a:cs typeface="Times New Roman" pitchFamily="18" charset="0"/>
              </a:rPr>
              <a:t>2 </a:t>
            </a:r>
            <a:r>
              <a:rPr lang="en-US" altLang="en-US" sz="3600" dirty="0" smtClean="0">
                <a:cs typeface="Times New Roman" pitchFamily="18" charset="0"/>
              </a:rPr>
              <a:t>↔ … ↔ </a:t>
            </a:r>
            <a:r>
              <a:rPr lang="en-US" altLang="en-US" sz="3600" i="1" dirty="0" err="1" smtClean="0">
                <a:cs typeface="Times New Roman" pitchFamily="18" charset="0"/>
              </a:rPr>
              <a:t>p</a:t>
            </a:r>
            <a:r>
              <a:rPr lang="en-US" altLang="en-US" sz="3600" baseline="-25000" dirty="0" err="1" smtClean="0">
                <a:cs typeface="Times New Roman" pitchFamily="18" charset="0"/>
              </a:rPr>
              <a:t>n</a:t>
            </a:r>
            <a:r>
              <a:rPr lang="en-US" altLang="en-US" sz="3600" dirty="0" smtClean="0">
                <a:cs typeface="Times New Roman" pitchFamily="18" charset="0"/>
              </a:rPr>
              <a:t>] ↔ </a:t>
            </a:r>
            <a:br>
              <a:rPr lang="en-US" altLang="en-US" sz="3600" dirty="0" smtClean="0">
                <a:cs typeface="Times New Roman" pitchFamily="18" charset="0"/>
              </a:rPr>
            </a:br>
            <a:r>
              <a:rPr lang="en-US" altLang="en-US" sz="3600" dirty="0" smtClean="0">
                <a:cs typeface="Times New Roman" pitchFamily="18" charset="0"/>
              </a:rPr>
              <a:t>[(</a:t>
            </a:r>
            <a:r>
              <a:rPr lang="en-US" altLang="en-US" sz="3600" i="1" dirty="0" smtClean="0"/>
              <a:t>p</a:t>
            </a:r>
            <a:r>
              <a:rPr lang="en-US" altLang="en-US" sz="3600" baseline="-25000" dirty="0" smtClean="0"/>
              <a:t>1 </a:t>
            </a:r>
            <a:r>
              <a:rPr lang="en-US" altLang="en-US" sz="3600" dirty="0" smtClean="0">
                <a:cs typeface="Times New Roman" pitchFamily="18" charset="0"/>
              </a:rPr>
              <a:t>→</a:t>
            </a:r>
            <a:r>
              <a:rPr lang="en-US" altLang="en-US" sz="3600" dirty="0" smtClean="0"/>
              <a:t> </a:t>
            </a:r>
            <a:r>
              <a:rPr lang="en-US" altLang="en-US" sz="3600" i="1" dirty="0" smtClean="0"/>
              <a:t>p</a:t>
            </a:r>
            <a:r>
              <a:rPr lang="en-US" altLang="en-US" sz="3600" baseline="-25000" dirty="0" smtClean="0"/>
              <a:t>2</a:t>
            </a:r>
            <a:r>
              <a:rPr lang="en-US" altLang="en-US" sz="3600" dirty="0" smtClean="0"/>
              <a:t>) </a:t>
            </a:r>
            <a:r>
              <a:rPr lang="en-US" altLang="en-US" sz="3600" dirty="0" smtClean="0">
                <a:cs typeface="Times New Roman" pitchFamily="18" charset="0"/>
              </a:rPr>
              <a:t>˄ (</a:t>
            </a:r>
            <a:r>
              <a:rPr lang="en-US" altLang="en-US" sz="3600" i="1" dirty="0" smtClean="0"/>
              <a:t>p</a:t>
            </a:r>
            <a:r>
              <a:rPr lang="en-US" altLang="en-US" sz="3600" baseline="-25000" dirty="0" smtClean="0"/>
              <a:t>2 </a:t>
            </a:r>
            <a:r>
              <a:rPr lang="en-US" altLang="en-US" sz="3600" dirty="0" smtClean="0">
                <a:cs typeface="Times New Roman" pitchFamily="18" charset="0"/>
              </a:rPr>
              <a:t>→</a:t>
            </a:r>
            <a:r>
              <a:rPr lang="en-US" altLang="en-US" sz="3600" dirty="0" smtClean="0"/>
              <a:t> </a:t>
            </a:r>
            <a:r>
              <a:rPr lang="en-US" altLang="en-US" sz="3600" i="1" dirty="0" smtClean="0"/>
              <a:t>p</a:t>
            </a:r>
            <a:r>
              <a:rPr lang="en-US" altLang="en-US" sz="3600" baseline="-25000" dirty="0" smtClean="0"/>
              <a:t>3</a:t>
            </a:r>
            <a:r>
              <a:rPr lang="en-US" altLang="en-US" sz="3600" dirty="0" smtClean="0"/>
              <a:t>) </a:t>
            </a:r>
            <a:r>
              <a:rPr lang="en-US" altLang="en-US" sz="3600" dirty="0" smtClean="0">
                <a:cs typeface="Times New Roman" pitchFamily="18" charset="0"/>
              </a:rPr>
              <a:t>˄ … ˄ (</a:t>
            </a:r>
            <a:r>
              <a:rPr lang="en-US" altLang="en-US" sz="3600" i="1" dirty="0" err="1" smtClean="0"/>
              <a:t>p</a:t>
            </a:r>
            <a:r>
              <a:rPr lang="en-US" altLang="en-US" sz="3600" baseline="-25000" dirty="0" err="1" smtClean="0"/>
              <a:t>n</a:t>
            </a:r>
            <a:r>
              <a:rPr lang="en-US" altLang="en-US" sz="3600" baseline="-25000" dirty="0" smtClean="0"/>
              <a:t> </a:t>
            </a:r>
            <a:r>
              <a:rPr lang="en-US" altLang="en-US" sz="3600" dirty="0" smtClean="0">
                <a:cs typeface="Times New Roman" pitchFamily="18" charset="0"/>
              </a:rPr>
              <a:t>→</a:t>
            </a:r>
            <a:r>
              <a:rPr lang="en-US" altLang="en-US" sz="3600" dirty="0" smtClean="0"/>
              <a:t> </a:t>
            </a:r>
            <a:r>
              <a:rPr lang="en-US" altLang="en-US" sz="3600" i="1" dirty="0" smtClean="0"/>
              <a:t>p</a:t>
            </a:r>
            <a:r>
              <a:rPr lang="en-US" altLang="en-US" sz="3600" baseline="-25000" dirty="0" smtClean="0"/>
              <a:t>1</a:t>
            </a:r>
            <a:r>
              <a:rPr lang="en-US" altLang="en-US" sz="3600" dirty="0" smtClean="0"/>
              <a:t>)]</a:t>
            </a:r>
          </a:p>
          <a:p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More efficient than prove </a:t>
            </a:r>
            <a:r>
              <a:rPr lang="en-US" altLang="en-US" sz="3600" i="1" dirty="0" smtClean="0">
                <a:solidFill>
                  <a:schemeClr val="tx1"/>
                </a:solidFill>
              </a:rPr>
              <a:t>p</a:t>
            </a:r>
            <a:r>
              <a:rPr lang="en-US" altLang="en-US" sz="3600" baseline="-25000" dirty="0" smtClean="0">
                <a:solidFill>
                  <a:schemeClr val="tx1"/>
                </a:solidFill>
              </a:rPr>
              <a:t>i 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→</a:t>
            </a:r>
            <a:r>
              <a:rPr lang="en-US" altLang="en-US" sz="3600" dirty="0" smtClean="0">
                <a:solidFill>
                  <a:schemeClr val="tx1"/>
                </a:solidFill>
              </a:rPr>
              <a:t> </a:t>
            </a:r>
            <a:r>
              <a:rPr lang="en-US" altLang="en-US" sz="3600" i="1" dirty="0" err="1" smtClean="0">
                <a:solidFill>
                  <a:schemeClr val="tx1"/>
                </a:solidFill>
              </a:rPr>
              <a:t>p</a:t>
            </a:r>
            <a:r>
              <a:rPr lang="en-US" altLang="en-US" sz="3600" baseline="-25000" dirty="0" err="1" smtClean="0">
                <a:solidFill>
                  <a:schemeClr val="tx1"/>
                </a:solidFill>
              </a:rPr>
              <a:t>j</a:t>
            </a:r>
            <a:r>
              <a:rPr lang="en-US" altLang="en-US" sz="3600" baseline="-25000" dirty="0" smtClean="0">
                <a:solidFill>
                  <a:schemeClr val="tx1"/>
                </a:solidFill>
              </a:rPr>
              <a:t> </a:t>
            </a:r>
            <a:r>
              <a:rPr lang="en-US" altLang="en-US" sz="3600" dirty="0" smtClean="0">
                <a:solidFill>
                  <a:schemeClr val="tx1"/>
                </a:solidFill>
              </a:rPr>
              <a:t>for </a:t>
            </a:r>
            <a:r>
              <a:rPr lang="en-US" altLang="en-US" sz="3600" i="1" dirty="0" err="1" smtClean="0">
                <a:solidFill>
                  <a:schemeClr val="tx1"/>
                </a:solidFill>
              </a:rPr>
              <a:t>i</a:t>
            </a:r>
            <a:r>
              <a:rPr lang="en-US" altLang="en-US" sz="3600" i="1" dirty="0" smtClean="0">
                <a:solidFill>
                  <a:schemeClr val="tx1"/>
                </a:solidFill>
              </a:rPr>
              <a:t> 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≠ </a:t>
            </a:r>
            <a:r>
              <a:rPr lang="en-US" altLang="en-US" sz="3600" i="1" dirty="0" smtClean="0">
                <a:solidFill>
                  <a:schemeClr val="tx1"/>
                </a:solidFill>
                <a:cs typeface="Times New Roman" pitchFamily="18" charset="0"/>
              </a:rPr>
              <a:t>j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 with</a:t>
            </a:r>
            <a:b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 1 ≤ </a:t>
            </a:r>
            <a:r>
              <a:rPr lang="en-US" altLang="en-US" sz="3600" i="1" dirty="0" err="1" smtClean="0">
                <a:solidFill>
                  <a:schemeClr val="tx1"/>
                </a:solidFill>
                <a:cs typeface="Times New Roman" pitchFamily="18" charset="0"/>
              </a:rPr>
              <a:t>i</a:t>
            </a:r>
            <a:r>
              <a:rPr lang="en-US" altLang="en-US" sz="3600" i="1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≤ </a:t>
            </a:r>
            <a:r>
              <a:rPr lang="en-US" altLang="en-US" sz="36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 and 1 ≤ </a:t>
            </a:r>
            <a:r>
              <a:rPr lang="en-US" altLang="en-US" sz="3600" i="1" dirty="0" smtClean="0">
                <a:solidFill>
                  <a:schemeClr val="tx1"/>
                </a:solidFill>
                <a:cs typeface="Times New Roman" pitchFamily="18" charset="0"/>
              </a:rPr>
              <a:t>j </a:t>
            </a:r>
            <a:r>
              <a:rPr lang="en-US" altLang="en-US" sz="3600" dirty="0" smtClean="0">
                <a:solidFill>
                  <a:schemeClr val="tx1"/>
                </a:solidFill>
                <a:cs typeface="Times New Roman" pitchFamily="18" charset="0"/>
              </a:rPr>
              <a:t>≤ </a:t>
            </a:r>
            <a:r>
              <a:rPr lang="en-US" altLang="en-US" sz="3600" i="1" dirty="0" smtClean="0">
                <a:solidFill>
                  <a:schemeClr val="tx1"/>
                </a:solidFill>
                <a:cs typeface="Times New Roman" pitchFamily="18" charset="0"/>
              </a:rPr>
              <a:t>n</a:t>
            </a:r>
          </a:p>
          <a:p>
            <a:r>
              <a:rPr lang="en-US" altLang="en-US" sz="3600" dirty="0" smtClean="0">
                <a:cs typeface="Times New Roman" pitchFamily="18" charset="0"/>
              </a:rPr>
              <a:t>Order is not important as long as we have chain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193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Prove False by a Counterexample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1952625" y="1035050"/>
            <a:ext cx="8382000" cy="53530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sz="3200" dirty="0">
                <a:solidFill>
                  <a:schemeClr val="tx1"/>
                </a:solidFill>
              </a:rPr>
              <a:t>Prove that every positive integer is the sum of the squares of two integers.</a:t>
            </a:r>
          </a:p>
          <a:p>
            <a:pPr>
              <a:defRPr/>
            </a:pPr>
            <a:r>
              <a:rPr lang="en-US" altLang="en-US" sz="3200" dirty="0">
                <a:solidFill>
                  <a:schemeClr val="accent2"/>
                </a:solidFill>
              </a:rPr>
              <a:t>The statement to be proven is false. </a:t>
            </a:r>
          </a:p>
          <a:p>
            <a:pPr lvl="1">
              <a:defRPr/>
            </a:pPr>
            <a:r>
              <a:rPr lang="en-US" altLang="en-US" sz="3200" dirty="0"/>
              <a:t>The following is a counterexample:</a:t>
            </a:r>
          </a:p>
          <a:p>
            <a:pPr marL="365760" indent="0">
              <a:buNone/>
              <a:defRPr/>
            </a:pPr>
            <a:r>
              <a:rPr lang="en-US" altLang="en-US" sz="3200" dirty="0">
                <a:cs typeface="Times New Roman" panose="02020603050405020304" pitchFamily="18" charset="0"/>
              </a:rPr>
              <a:t>For number 3,  </a:t>
            </a:r>
            <a:r>
              <a:rPr lang="en-US" altLang="en-US" sz="3200" dirty="0" smtClean="0">
                <a:cs typeface="Times New Roman" panose="02020603050405020304" pitchFamily="18" charset="0"/>
              </a:rPr>
              <a:t>3 = 2 + 1  </a:t>
            </a:r>
            <a:r>
              <a:rPr lang="en-US" altLang="en-US" sz="3200" dirty="0">
                <a:cs typeface="Times New Roman" panose="02020603050405020304" pitchFamily="18" charset="0"/>
              </a:rPr>
              <a:t>or  </a:t>
            </a:r>
            <a:r>
              <a:rPr lang="en-US" altLang="en-US" sz="3200" dirty="0" smtClean="0">
                <a:cs typeface="Times New Roman" panose="02020603050405020304" pitchFamily="18" charset="0"/>
              </a:rPr>
              <a:t>3 = 3 + 0</a:t>
            </a:r>
            <a:r>
              <a:rPr lang="en-US" altLang="en-US" sz="3200" dirty="0">
                <a:cs typeface="Times New Roman" panose="02020603050405020304" pitchFamily="18" charset="0"/>
              </a:rPr>
              <a:t>. </a:t>
            </a:r>
            <a:br>
              <a:rPr lang="en-US" altLang="en-US" sz="3200" dirty="0">
                <a:cs typeface="Times New Roman" panose="02020603050405020304" pitchFamily="18" charset="0"/>
              </a:rPr>
            </a:br>
            <a:r>
              <a:rPr lang="en-US" altLang="en-US" sz="3200" dirty="0">
                <a:cs typeface="Times New Roman" panose="02020603050405020304" pitchFamily="18" charset="0"/>
              </a:rPr>
              <a:t>None of these cases is a sum of two squares.  </a:t>
            </a:r>
          </a:p>
          <a:p>
            <a:pPr>
              <a:defRPr/>
            </a:pPr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054136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Vacuous &amp; Trivial Proofs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Tx/>
              <a:buNone/>
            </a:pPr>
            <a:r>
              <a:rPr lang="en-US" altLang="en-US" sz="3200" dirty="0">
                <a:solidFill>
                  <a:schemeClr val="tx1"/>
                </a:solidFill>
              </a:rPr>
              <a:t>Consider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</a:p>
          <a:p>
            <a:r>
              <a:rPr lang="en-US" altLang="en-US" sz="3200" i="1" dirty="0">
                <a:solidFill>
                  <a:srgbClr val="66FF33"/>
                </a:solidFill>
              </a:rPr>
              <a:t>Vacuous proof</a:t>
            </a:r>
            <a:r>
              <a:rPr lang="en-US" altLang="en-US" sz="3200" dirty="0">
                <a:solidFill>
                  <a:srgbClr val="009900"/>
                </a:solidFill>
              </a:rPr>
              <a:t>:</a:t>
            </a:r>
            <a:r>
              <a:rPr lang="en-US" altLang="en-US" sz="3200" dirty="0"/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if </a:t>
            </a:r>
            <a:r>
              <a:rPr lang="en-US" altLang="en-US" sz="3200" i="1" dirty="0">
                <a:solidFill>
                  <a:schemeClr val="accent2"/>
                </a:solidFill>
              </a:rPr>
              <a:t>p</a:t>
            </a:r>
            <a:r>
              <a:rPr lang="en-US" altLang="en-US" sz="3200" dirty="0">
                <a:solidFill>
                  <a:schemeClr val="accent2"/>
                </a:solidFill>
              </a:rPr>
              <a:t> is false </a:t>
            </a:r>
            <a:r>
              <a:rPr lang="en-US" altLang="en-US" sz="3200" dirty="0"/>
              <a:t>then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is always true.</a:t>
            </a:r>
          </a:p>
          <a:p>
            <a:r>
              <a:rPr lang="en-US" altLang="en-US" sz="3200" i="1" dirty="0"/>
              <a:t>Trivial proof</a:t>
            </a:r>
            <a:r>
              <a:rPr lang="en-US" altLang="en-US" sz="3200" dirty="0"/>
              <a:t>: </a:t>
            </a:r>
            <a:r>
              <a:rPr lang="en-US" altLang="en-US" sz="3200" dirty="0">
                <a:solidFill>
                  <a:schemeClr val="accent2"/>
                </a:solidFill>
              </a:rPr>
              <a:t>if </a:t>
            </a:r>
            <a:r>
              <a:rPr lang="en-US" altLang="en-US" sz="3200" i="1" dirty="0">
                <a:solidFill>
                  <a:schemeClr val="accent2"/>
                </a:solidFill>
              </a:rPr>
              <a:t>q</a:t>
            </a:r>
            <a:r>
              <a:rPr lang="en-US" altLang="en-US" sz="3200" dirty="0">
                <a:solidFill>
                  <a:schemeClr val="accent2"/>
                </a:solidFill>
              </a:rPr>
              <a:t> is true </a:t>
            </a:r>
            <a:r>
              <a:rPr lang="en-US" altLang="en-US" sz="3200" dirty="0"/>
              <a:t>then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is always true.</a:t>
            </a:r>
          </a:p>
          <a:p>
            <a:r>
              <a:rPr lang="en-US" altLang="en-US" sz="3200" i="1" dirty="0"/>
              <a:t>Examples</a:t>
            </a:r>
            <a:r>
              <a:rPr lang="en-US" altLang="en-US" sz="3200" dirty="0"/>
              <a:t>:</a:t>
            </a:r>
          </a:p>
          <a:p>
            <a:pPr marL="730250" lvl="1" indent="-365125">
              <a:spcBef>
                <a:spcPct val="0"/>
              </a:spcBef>
              <a:spcAft>
                <a:spcPct val="0"/>
              </a:spcAft>
            </a:pPr>
            <a:r>
              <a:rPr lang="en-US" altLang="en-US" sz="3200" dirty="0" smtClean="0"/>
              <a:t>If</a:t>
            </a:r>
            <a:r>
              <a:rPr lang="en-US" altLang="en-US" sz="3200" dirty="0" smtClean="0">
                <a:solidFill>
                  <a:srgbClr val="009900"/>
                </a:solidFill>
              </a:rPr>
              <a:t> </a:t>
            </a:r>
            <a:r>
              <a:rPr lang="en-US" altLang="en-US" sz="3200" dirty="0" smtClean="0">
                <a:solidFill>
                  <a:srgbClr val="66F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n-US" altLang="en-US" sz="3200" dirty="0" smtClean="0">
                <a:solidFill>
                  <a:srgbClr val="66FF33"/>
                </a:solidFill>
              </a:rPr>
              <a:t>&gt; </a:t>
            </a:r>
            <a:r>
              <a:rPr lang="en-US" altLang="en-US" sz="3200" dirty="0" smtClean="0">
                <a:solidFill>
                  <a:srgbClr val="66F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en-US" sz="3200" dirty="0" smtClean="0"/>
              <a:t>, then </a:t>
            </a:r>
            <a:r>
              <a:rPr lang="en-US" altLang="en-US" sz="3200" i="1" dirty="0" smtClean="0"/>
              <a:t>n</a:t>
            </a:r>
            <a:r>
              <a:rPr lang="en-US" altLang="en-US" sz="3200" baseline="30000" dirty="0" smtClean="0"/>
              <a:t>2</a:t>
            </a:r>
            <a:r>
              <a:rPr lang="en-US" altLang="en-US" sz="3200" dirty="0" smtClean="0"/>
              <a:t> &gt; </a:t>
            </a:r>
            <a:r>
              <a:rPr lang="en-US" altLang="en-US" sz="3200" i="1" dirty="0" smtClean="0"/>
              <a:t>n</a:t>
            </a:r>
            <a:r>
              <a:rPr lang="en-US" altLang="en-US" sz="3200" dirty="0" smtClean="0"/>
              <a:t> for any integer </a:t>
            </a:r>
            <a:r>
              <a:rPr lang="en-US" altLang="en-US" sz="3200" i="1" dirty="0" smtClean="0"/>
              <a:t>n</a:t>
            </a:r>
            <a:r>
              <a:rPr lang="en-US" altLang="en-US" sz="3200" dirty="0" smtClean="0"/>
              <a:t>.  </a:t>
            </a:r>
          </a:p>
          <a:p>
            <a:pPr marL="1187438" lvl="2" indent="-365125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chemeClr val="accent2"/>
                </a:solidFill>
              </a:rPr>
              <a:t>(vacuous proof)</a:t>
            </a:r>
          </a:p>
          <a:p>
            <a:pPr marL="730250" lvl="1" indent="-365125">
              <a:spcBef>
                <a:spcPct val="0"/>
              </a:spcBef>
              <a:spcAft>
                <a:spcPct val="0"/>
              </a:spcAft>
            </a:pPr>
            <a:endParaRPr lang="en-US" altLang="en-US" sz="3200" dirty="0" smtClean="0">
              <a:solidFill>
                <a:srgbClr val="CC0000"/>
              </a:solidFill>
            </a:endParaRPr>
          </a:p>
          <a:p>
            <a:pPr marL="730250" lvl="1" indent="-365125">
              <a:spcBef>
                <a:spcPct val="0"/>
              </a:spcBef>
              <a:spcAft>
                <a:spcPct val="0"/>
              </a:spcAft>
            </a:pPr>
            <a:r>
              <a:rPr lang="en-US" altLang="en-US" sz="3200" dirty="0" smtClean="0"/>
              <a:t>For integers </a:t>
            </a:r>
            <a:r>
              <a:rPr lang="en-US" altLang="en-US" sz="3200" i="1" dirty="0" smtClean="0"/>
              <a:t>a</a:t>
            </a:r>
            <a:r>
              <a:rPr lang="en-US" altLang="en-US" sz="3200" dirty="0" smtClean="0"/>
              <a:t>, </a:t>
            </a:r>
            <a:r>
              <a:rPr lang="en-US" altLang="en-US" sz="3200" i="1" dirty="0" smtClean="0"/>
              <a:t>b</a:t>
            </a:r>
            <a:r>
              <a:rPr lang="en-US" altLang="en-US" sz="3200" dirty="0" smtClean="0"/>
              <a:t> if </a:t>
            </a:r>
            <a:r>
              <a:rPr lang="en-US" altLang="en-US" sz="3200" i="1" dirty="0" smtClean="0"/>
              <a:t>a</a:t>
            </a:r>
            <a:r>
              <a:rPr lang="en-US" altLang="en-US" sz="3200" dirty="0" smtClean="0"/>
              <a:t> &gt; </a:t>
            </a:r>
            <a:r>
              <a:rPr lang="en-US" altLang="en-US" sz="3200" i="1" dirty="0" smtClean="0"/>
              <a:t>b</a:t>
            </a:r>
            <a:r>
              <a:rPr lang="en-US" altLang="en-US" sz="3200" dirty="0" smtClean="0"/>
              <a:t>, then </a:t>
            </a:r>
            <a:r>
              <a:rPr lang="en-US" altLang="en-US" sz="3200" i="1" dirty="0" smtClean="0">
                <a:solidFill>
                  <a:srgbClr val="FFFF00"/>
                </a:solidFill>
              </a:rPr>
              <a:t>a</a:t>
            </a:r>
            <a:r>
              <a:rPr lang="en-US" altLang="en-US" sz="3200" baseline="30000" dirty="0" smtClean="0">
                <a:solidFill>
                  <a:srgbClr val="FFFF00"/>
                </a:solidFill>
              </a:rPr>
              <a:t>2 </a:t>
            </a:r>
            <a:r>
              <a:rPr lang="en-US" altLang="en-US" sz="3200" dirty="0" smtClean="0">
                <a:solidFill>
                  <a:srgbClr val="FFFF00"/>
                </a:solidFill>
                <a:sym typeface="Symbol" panose="05050102010706020507" pitchFamily="18" charset="2"/>
              </a:rPr>
              <a:t></a:t>
            </a:r>
            <a:r>
              <a:rPr lang="en-US" altLang="en-US" sz="3200" dirty="0" smtClean="0">
                <a:solidFill>
                  <a:srgbClr val="FFFF00"/>
                </a:solidFill>
              </a:rPr>
              <a:t> </a:t>
            </a:r>
            <a:r>
              <a:rPr lang="en-US" altLang="en-US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sz="3200" dirty="0" smtClean="0">
                <a:solidFill>
                  <a:srgbClr val="FFFF00"/>
                </a:solidFill>
              </a:rPr>
              <a:t>  </a:t>
            </a:r>
          </a:p>
          <a:p>
            <a:pPr marL="1187438" lvl="2" indent="-365125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chemeClr val="accent2"/>
                </a:solidFill>
              </a:rPr>
              <a:t>(trivial proof)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244050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ea typeface="ＭＳ Ｐゴシック" panose="020B0600070205080204" pitchFamily="34" charset="-128"/>
              </a:rPr>
              <a:t>Vacuous Proofs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1876424" y="1035050"/>
            <a:ext cx="8943975" cy="5353050"/>
          </a:xfrm>
        </p:spPr>
        <p:txBody>
          <a:bodyPr>
            <a:normAutofit/>
          </a:bodyPr>
          <a:lstStyle/>
          <a:p>
            <a:r>
              <a:rPr lang="en-US" altLang="en-US" sz="3200" dirty="0">
                <a:ea typeface="ＭＳ Ｐゴシック" panose="020B0600070205080204" pitchFamily="34" charset="-128"/>
              </a:rPr>
              <a:t>The implication </a:t>
            </a:r>
            <a:r>
              <a:rPr lang="en-US" altLang="en-US" sz="3200" i="1" dirty="0">
                <a:ea typeface="ＭＳ Ｐゴシック" panose="020B0600070205080204" pitchFamily="34" charset="-128"/>
              </a:rPr>
              <a:t>p </a:t>
            </a:r>
            <a:r>
              <a:rPr lang="en-US" altLang="en-US" sz="3200" dirty="0">
                <a:ea typeface="ＭＳ Ｐゴシック" panose="020B0600070205080204" pitchFamily="34" charset="-128"/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ea typeface="ＭＳ Ｐゴシック" panose="020B0600070205080204" pitchFamily="34" charset="-128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ea typeface="ＭＳ Ｐゴシック" panose="020B0600070205080204" pitchFamily="34" charset="-128"/>
                <a:sym typeface="Symbol" panose="05050102010706020507" pitchFamily="18" charset="2"/>
              </a:rPr>
              <a:t> is always true i</a:t>
            </a:r>
            <a:r>
              <a:rPr lang="en-US" altLang="en-US" sz="3200" dirty="0">
                <a:ea typeface="ＭＳ Ｐゴシック" panose="020B0600070205080204" pitchFamily="34" charset="-128"/>
              </a:rPr>
              <a:t>f the premise </a:t>
            </a:r>
            <a:r>
              <a:rPr lang="en-US" altLang="en-US" sz="3200" i="1" dirty="0">
                <a:ea typeface="ＭＳ Ｐゴシック" panose="020B0600070205080204" pitchFamily="34" charset="-128"/>
              </a:rPr>
              <a:t>p</a:t>
            </a:r>
            <a:r>
              <a:rPr lang="en-US" altLang="en-US" sz="3200" dirty="0">
                <a:ea typeface="ＭＳ Ｐゴシック" panose="020B0600070205080204" pitchFamily="34" charset="-128"/>
              </a:rPr>
              <a:t> is false </a:t>
            </a:r>
          </a:p>
          <a:p>
            <a:r>
              <a:rPr lang="en-US" altLang="en-US" sz="3200" dirty="0">
                <a:ea typeface="ＭＳ Ｐゴシック" panose="020B0600070205080204" pitchFamily="34" charset="-128"/>
                <a:sym typeface="Symbol" panose="05050102010706020507" pitchFamily="18" charset="2"/>
              </a:rPr>
              <a:t>A vacuous proof is a proof that relies on the fact that no element in the universe of discourse satisfies the premise (thus </a:t>
            </a:r>
            <a: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  <a:sym typeface="Symbol" panose="05050102010706020507" pitchFamily="18" charset="2"/>
              </a:rPr>
              <a:t>the statement exists in vacuum (empty domain)</a:t>
            </a:r>
            <a:r>
              <a:rPr lang="en-US" altLang="en-US" sz="3200" dirty="0">
                <a:ea typeface="ＭＳ Ｐゴシック" panose="020B0600070205080204" pitchFamily="34" charset="-128"/>
                <a:sym typeface="Symbol" panose="05050102010706020507" pitchFamily="18" charset="2"/>
              </a:rPr>
              <a:t>).</a:t>
            </a:r>
          </a:p>
          <a:p>
            <a:r>
              <a:rPr lang="en-US" altLang="en-US" sz="3200" i="1" dirty="0">
                <a:ea typeface="ＭＳ Ｐゴシック" panose="020B0600070205080204" pitchFamily="34" charset="-128"/>
                <a:sym typeface="Symbol" panose="05050102010706020507" pitchFamily="18" charset="2"/>
              </a:rPr>
              <a:t>Examples</a:t>
            </a:r>
            <a:r>
              <a:rPr lang="en-US" altLang="en-US" sz="3200" dirty="0">
                <a:ea typeface="ＭＳ Ｐゴシック" panose="020B0600070205080204" pitchFamily="34" charset="-128"/>
                <a:sym typeface="Symbol" panose="05050102010706020507" pitchFamily="18" charset="2"/>
              </a:rPr>
              <a:t>:</a:t>
            </a:r>
          </a:p>
          <a:p>
            <a:pPr lvl="1"/>
            <a:r>
              <a:rPr lang="en-US" altLang="en-US" sz="3200" dirty="0" smtClean="0"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If </a:t>
            </a:r>
            <a:r>
              <a:rPr lang="en-US" altLang="en-US" sz="3200" i="1" dirty="0" smtClean="0"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 smtClean="0"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 is a prime number divisible by 16, then </a:t>
            </a:r>
            <a:r>
              <a:rPr lang="en-US" altLang="en-US" sz="3200" i="1" dirty="0" smtClean="0"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baseline="30000" dirty="0" smtClean="0"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en-US" sz="3200" dirty="0" smtClean="0"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 is negative</a:t>
            </a:r>
          </a:p>
          <a:p>
            <a:pPr lvl="1"/>
            <a:r>
              <a:rPr lang="en-US" altLang="en-US" sz="3200" dirty="0">
                <a:ea typeface="ＭＳ Ｐゴシック" panose="020B0600070205080204" pitchFamily="34" charset="-128"/>
                <a:sym typeface="Symbol" panose="05050102010706020507" pitchFamily="18" charset="2"/>
              </a:rPr>
              <a:t>No prime number is divisible by 16, thus this statement is true</a:t>
            </a:r>
            <a:endParaRPr lang="en-US" altLang="en-US" sz="3200" dirty="0">
              <a:ea typeface="ＭＳ Ｐゴシック" panose="020B0600070205080204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138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ea typeface="ＭＳ Ｐゴシック" panose="020B0600070205080204" pitchFamily="34" charset="-128"/>
              </a:rPr>
              <a:t>Trivial Proofs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1904999" y="1035050"/>
            <a:ext cx="9144001" cy="5353050"/>
          </a:xfrm>
        </p:spPr>
        <p:txBody>
          <a:bodyPr>
            <a:normAutofit/>
          </a:bodyPr>
          <a:lstStyle/>
          <a:p>
            <a:r>
              <a:rPr lang="en-US" altLang="en-US" sz="3200" dirty="0">
                <a:ea typeface="ＭＳ Ｐゴシック" panose="020B0600070205080204" pitchFamily="34" charset="-128"/>
              </a:rPr>
              <a:t>The implication </a:t>
            </a:r>
            <a:r>
              <a:rPr lang="en-US" altLang="en-US" sz="3200" i="1" dirty="0">
                <a:ea typeface="ＭＳ Ｐゴシック" panose="020B0600070205080204" pitchFamily="34" charset="-128"/>
              </a:rPr>
              <a:t>p </a:t>
            </a:r>
            <a:r>
              <a:rPr lang="en-US" altLang="en-US" sz="3200" dirty="0">
                <a:ea typeface="ＭＳ Ｐゴシック" panose="020B0600070205080204" pitchFamily="34" charset="-128"/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ea typeface="ＭＳ Ｐゴシック" panose="020B0600070205080204" pitchFamily="34" charset="-128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ea typeface="ＭＳ Ｐゴシック" panose="020B0600070205080204" pitchFamily="34" charset="-128"/>
                <a:sym typeface="Symbol" panose="05050102010706020507" pitchFamily="18" charset="2"/>
              </a:rPr>
              <a:t> is always true i</a:t>
            </a:r>
            <a:r>
              <a:rPr lang="en-US" altLang="en-US" sz="3200" dirty="0">
                <a:ea typeface="ＭＳ Ｐゴシック" panose="020B0600070205080204" pitchFamily="34" charset="-128"/>
              </a:rPr>
              <a:t>f the conclusion </a:t>
            </a:r>
            <a:r>
              <a:rPr lang="en-US" altLang="en-US" sz="3200" i="1" dirty="0">
                <a:ea typeface="ＭＳ Ｐゴシック" panose="020B0600070205080204" pitchFamily="34" charset="-128"/>
              </a:rPr>
              <a:t>q</a:t>
            </a:r>
            <a:r>
              <a:rPr lang="en-US" altLang="en-US" sz="3200" dirty="0">
                <a:ea typeface="ＭＳ Ｐゴシック" panose="020B0600070205080204" pitchFamily="34" charset="-128"/>
              </a:rPr>
              <a:t> is true </a:t>
            </a:r>
          </a:p>
          <a:p>
            <a:r>
              <a:rPr lang="en-US" altLang="en-US" sz="3200" dirty="0">
                <a:ea typeface="ＭＳ Ｐゴシック" panose="020B0600070205080204" pitchFamily="34" charset="-128"/>
              </a:rPr>
              <a:t>A trivial proof is where the conclusion is shown to be (always) true independent of the premise </a:t>
            </a:r>
            <a:r>
              <a:rPr lang="en-US" altLang="en-US" sz="3200" i="1" dirty="0">
                <a:ea typeface="ＭＳ Ｐゴシック" panose="020B0600070205080204" pitchFamily="34" charset="-128"/>
              </a:rPr>
              <a:t>p</a:t>
            </a:r>
            <a:endParaRPr lang="en-US" altLang="en-US" sz="3200" dirty="0">
              <a:ea typeface="ＭＳ Ｐゴシック" panose="020B0600070205080204" pitchFamily="34" charset="-128"/>
            </a:endParaRPr>
          </a:p>
          <a:p>
            <a:r>
              <a:rPr lang="en-US" altLang="en-US" sz="3200" i="1" dirty="0">
                <a:ea typeface="ＭＳ Ｐゴシック" panose="020B0600070205080204" pitchFamily="34" charset="-128"/>
                <a:sym typeface="Symbol" panose="05050102010706020507" pitchFamily="18" charset="2"/>
              </a:rPr>
              <a:t>Examples</a:t>
            </a:r>
            <a:r>
              <a:rPr lang="en-US" altLang="en-US" sz="3200" dirty="0">
                <a:ea typeface="ＭＳ Ｐゴシック" panose="020B0600070205080204" pitchFamily="34" charset="-128"/>
                <a:sym typeface="Symbol" panose="05050102010706020507" pitchFamily="18" charset="2"/>
              </a:rPr>
              <a:t>:</a:t>
            </a:r>
          </a:p>
          <a:p>
            <a:pPr lvl="1"/>
            <a:r>
              <a:rPr lang="en-US" altLang="en-US" sz="3200" dirty="0">
                <a:ea typeface="ＭＳ Ｐゴシック" panose="020B0600070205080204" pitchFamily="34" charset="-128"/>
                <a:sym typeface="Symbol" panose="05050102010706020507" pitchFamily="18" charset="2"/>
              </a:rPr>
              <a:t>“if you score A+ then 2 &gt; 1”</a:t>
            </a:r>
          </a:p>
          <a:p>
            <a:pPr lvl="1"/>
            <a:r>
              <a:rPr lang="en-US" altLang="en-US" sz="3200" dirty="0">
                <a:ea typeface="ＭＳ Ｐゴシック" panose="020B0600070205080204" pitchFamily="34" charset="-128"/>
                <a:sym typeface="Symbol" panose="05050102010706020507" pitchFamily="18" charset="2"/>
              </a:rPr>
              <a:t>“If Math is easy then the Earth is round”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91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92162"/>
          </a:xfrm>
        </p:spPr>
        <p:txBody>
          <a:bodyPr/>
          <a:lstStyle/>
          <a:p>
            <a:r>
              <a:rPr lang="en-US" altLang="en-US" dirty="0" smtClean="0">
                <a:ea typeface="ＭＳ Ｐゴシック" panose="020B0600070205080204" pitchFamily="34" charset="-128"/>
              </a:rPr>
              <a:t>Trivial Proofs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1" indent="0">
              <a:buClr>
                <a:schemeClr val="accent1"/>
              </a:buClr>
              <a:buNone/>
              <a:defRPr/>
            </a:pPr>
            <a:r>
              <a:rPr lang="en-US" altLang="en-US" sz="3200" dirty="0">
                <a:ea typeface="ＭＳ Ｐゴシック" pitchFamily="34" charset="-128"/>
                <a:sym typeface="Symbol" pitchFamily="18" charset="2"/>
              </a:rPr>
              <a:t>Prove </a:t>
            </a:r>
            <a:r>
              <a:rPr lang="en-US" altLang="en-US" sz="3200" dirty="0" smtClean="0">
                <a:solidFill>
                  <a:srgbClr val="66FF33"/>
                </a:solidFill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rPr>
              <a:t>If </a:t>
            </a:r>
            <a:r>
              <a:rPr lang="en-US" altLang="en-US" sz="3200" i="1" dirty="0">
                <a:solidFill>
                  <a:srgbClr val="66FF33"/>
                </a:solidFill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rPr>
              <a:t>x </a:t>
            </a:r>
            <a:r>
              <a:rPr lang="en-US" altLang="en-US" sz="3200" dirty="0">
                <a:solidFill>
                  <a:srgbClr val="66FF33"/>
                </a:solidFill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rPr>
              <a:t>&gt; 0 then (</a:t>
            </a:r>
            <a:r>
              <a:rPr lang="en-US" altLang="en-US" sz="3200" i="1" dirty="0" smtClean="0">
                <a:solidFill>
                  <a:srgbClr val="66FF33"/>
                </a:solidFill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rPr>
              <a:t>x </a:t>
            </a:r>
            <a:r>
              <a:rPr lang="en-US" altLang="en-US" sz="3200" dirty="0" smtClean="0">
                <a:solidFill>
                  <a:srgbClr val="66FF33"/>
                </a:solidFill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rPr>
              <a:t>+ 1)</a:t>
            </a:r>
            <a:r>
              <a:rPr lang="en-US" altLang="en-US" sz="3200" baseline="30000" dirty="0" smtClean="0">
                <a:solidFill>
                  <a:srgbClr val="66FF33"/>
                </a:solidFill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rPr>
              <a:t>2</a:t>
            </a:r>
            <a:r>
              <a:rPr lang="en-US" altLang="en-US" sz="3200" dirty="0" smtClean="0">
                <a:solidFill>
                  <a:srgbClr val="66FF33"/>
                </a:solidFill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en-US" altLang="en-US" sz="3200" dirty="0">
                <a:solidFill>
                  <a:srgbClr val="66FF33"/>
                </a:solidFill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rPr>
              <a:t>– 2</a:t>
            </a:r>
            <a:r>
              <a:rPr lang="en-US" altLang="en-US" sz="3200" i="1" dirty="0">
                <a:solidFill>
                  <a:srgbClr val="66FF33"/>
                </a:solidFill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rPr>
              <a:t>x</a:t>
            </a:r>
            <a:r>
              <a:rPr lang="en-US" altLang="en-US" sz="3200" dirty="0">
                <a:solidFill>
                  <a:srgbClr val="66FF33"/>
                </a:solidFill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en-US" altLang="en-US" sz="3200" dirty="0" smtClean="0">
                <a:solidFill>
                  <a:srgbClr val="66FF33"/>
                </a:solidFill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rPr>
              <a:t>   </a:t>
            </a:r>
            <a:r>
              <a:rPr lang="en-US" altLang="en-US" sz="3200" i="1" dirty="0" smtClean="0">
                <a:solidFill>
                  <a:srgbClr val="66FF33"/>
                </a:solidFill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rPr>
              <a:t>x</a:t>
            </a:r>
            <a:r>
              <a:rPr lang="en-US" altLang="en-US" sz="3200" baseline="30000" dirty="0" smtClean="0">
                <a:solidFill>
                  <a:srgbClr val="66FF33"/>
                </a:solidFill>
                <a:ea typeface="ＭＳ Ｐゴシック" pitchFamily="34" charset="-128"/>
                <a:cs typeface="Times New Roman" panose="02020603050405020304" pitchFamily="18" charset="0"/>
                <a:sym typeface="Symbol" pitchFamily="18" charset="2"/>
              </a:rPr>
              <a:t>2</a:t>
            </a:r>
            <a:endParaRPr lang="en-US" altLang="en-US" sz="3200" dirty="0">
              <a:solidFill>
                <a:srgbClr val="66FF33"/>
              </a:solidFill>
              <a:ea typeface="ＭＳ Ｐゴシック" pitchFamily="34" charset="-128"/>
            </a:endParaRPr>
          </a:p>
          <a:p>
            <a:pPr marL="0" indent="0">
              <a:buNone/>
              <a:defRPr/>
            </a:pPr>
            <a:r>
              <a:rPr lang="en-US" altLang="en-US" sz="3200" dirty="0">
                <a:ea typeface="ＭＳ Ｐゴシック" pitchFamily="1" charset="-128"/>
              </a:rPr>
              <a:t>Proof:  </a:t>
            </a:r>
          </a:p>
          <a:p>
            <a:pPr marL="0" indent="0">
              <a:buNone/>
              <a:defRPr/>
            </a:pPr>
            <a:r>
              <a:rPr lang="en-US" altLang="en-US" sz="3200" dirty="0">
                <a:ea typeface="ＭＳ Ｐゴシック" pitchFamily="1" charset="-128"/>
              </a:rPr>
              <a:t>  It is easy to see:</a:t>
            </a:r>
          </a:p>
          <a:p>
            <a:pPr>
              <a:buFont typeface="Arial" charset="0"/>
              <a:buNone/>
              <a:defRPr/>
            </a:pPr>
            <a:r>
              <a:rPr lang="en-US" altLang="en-US" sz="3200" dirty="0">
                <a:ea typeface="ＭＳ Ｐゴシック" pitchFamily="1" charset="-128"/>
              </a:rPr>
              <a:t>	(</a:t>
            </a:r>
            <a:r>
              <a:rPr lang="en-US" altLang="en-US" sz="3200" i="1" dirty="0" smtClean="0">
                <a:ea typeface="ＭＳ Ｐゴシック" pitchFamily="1" charset="-128"/>
              </a:rPr>
              <a:t>x </a:t>
            </a:r>
            <a:r>
              <a:rPr lang="en-US" altLang="en-US" sz="3200" dirty="0" smtClean="0">
                <a:ea typeface="ＭＳ Ｐゴシック" pitchFamily="1" charset="-128"/>
              </a:rPr>
              <a:t>+ 1)</a:t>
            </a:r>
            <a:r>
              <a:rPr lang="en-US" altLang="en-US" sz="3200" baseline="30000" dirty="0" smtClean="0">
                <a:ea typeface="ＭＳ Ｐゴシック" pitchFamily="1" charset="-128"/>
              </a:rPr>
              <a:t>2</a:t>
            </a:r>
            <a:r>
              <a:rPr lang="en-US" altLang="en-US" sz="3200" dirty="0" smtClean="0">
                <a:ea typeface="ＭＳ Ｐゴシック" pitchFamily="1" charset="-128"/>
              </a:rPr>
              <a:t> </a:t>
            </a:r>
            <a:r>
              <a:rPr lang="en-US" altLang="en-US" sz="3200" dirty="0">
                <a:ea typeface="ＭＳ Ｐゴシック" pitchFamily="1" charset="-128"/>
              </a:rPr>
              <a:t>– 2</a:t>
            </a:r>
            <a:r>
              <a:rPr lang="en-US" altLang="en-US" sz="3200" i="1" dirty="0">
                <a:ea typeface="ＭＳ Ｐゴシック" pitchFamily="1" charset="-128"/>
              </a:rPr>
              <a:t>x</a:t>
            </a:r>
            <a:r>
              <a:rPr lang="en-US" altLang="en-US" sz="3200" dirty="0">
                <a:ea typeface="ＭＳ Ｐゴシック" pitchFamily="1" charset="-128"/>
              </a:rPr>
              <a:t>	</a:t>
            </a:r>
          </a:p>
          <a:p>
            <a:pPr>
              <a:buFont typeface="Arial" charset="0"/>
              <a:buNone/>
              <a:defRPr/>
            </a:pPr>
            <a:r>
              <a:rPr lang="en-US" altLang="en-US" sz="3200" dirty="0">
                <a:ea typeface="ＭＳ Ｐゴシック" pitchFamily="1" charset="-128"/>
              </a:rPr>
              <a:t>		= (</a:t>
            </a:r>
            <a:r>
              <a:rPr lang="en-US" altLang="en-US" sz="3200" i="1" dirty="0">
                <a:ea typeface="ＭＳ Ｐゴシック" pitchFamily="1" charset="-128"/>
              </a:rPr>
              <a:t>x</a:t>
            </a:r>
            <a:r>
              <a:rPr lang="en-US" altLang="en-US" sz="3200" baseline="30000" dirty="0">
                <a:ea typeface="ＭＳ Ｐゴシック" pitchFamily="1" charset="-128"/>
              </a:rPr>
              <a:t>2</a:t>
            </a:r>
            <a:r>
              <a:rPr lang="en-US" altLang="en-US" sz="3200" dirty="0">
                <a:ea typeface="ＭＳ Ｐゴシック" pitchFamily="1" charset="-128"/>
              </a:rPr>
              <a:t> + 2</a:t>
            </a:r>
            <a:r>
              <a:rPr lang="en-US" altLang="en-US" sz="3200" i="1" dirty="0">
                <a:ea typeface="ＭＳ Ｐゴシック" pitchFamily="1" charset="-128"/>
              </a:rPr>
              <a:t>x</a:t>
            </a:r>
            <a:r>
              <a:rPr lang="en-US" altLang="en-US" sz="3200" dirty="0">
                <a:ea typeface="ＭＳ Ｐゴシック" pitchFamily="1" charset="-128"/>
              </a:rPr>
              <a:t> </a:t>
            </a:r>
            <a:r>
              <a:rPr lang="en-US" altLang="en-US" sz="3200" dirty="0" smtClean="0">
                <a:ea typeface="ＭＳ Ｐゴシック" pitchFamily="1" charset="-128"/>
              </a:rPr>
              <a:t>+ 1</a:t>
            </a:r>
            <a:r>
              <a:rPr lang="en-US" altLang="en-US" sz="3200" dirty="0">
                <a:ea typeface="ＭＳ Ｐゴシック" pitchFamily="1" charset="-128"/>
              </a:rPr>
              <a:t>) </a:t>
            </a:r>
            <a:r>
              <a:rPr lang="en-US" altLang="en-US" sz="3200" dirty="0">
                <a:ea typeface="ＭＳ Ｐゴシック" pitchFamily="34" charset="-128"/>
                <a:sym typeface="Symbol" pitchFamily="18" charset="2"/>
              </a:rPr>
              <a:t>–</a:t>
            </a:r>
            <a:r>
              <a:rPr lang="en-US" altLang="en-US" sz="3200" dirty="0">
                <a:ea typeface="ＭＳ Ｐゴシック" pitchFamily="1" charset="-128"/>
              </a:rPr>
              <a:t> 2</a:t>
            </a:r>
            <a:r>
              <a:rPr lang="en-US" altLang="en-US" sz="3200" i="1" dirty="0">
                <a:ea typeface="ＭＳ Ｐゴシック" pitchFamily="1" charset="-128"/>
              </a:rPr>
              <a:t>x</a:t>
            </a:r>
          </a:p>
          <a:p>
            <a:pPr>
              <a:buFont typeface="Arial" charset="0"/>
              <a:buNone/>
              <a:defRPr/>
            </a:pPr>
            <a:r>
              <a:rPr lang="en-US" altLang="en-US" sz="3200" dirty="0">
                <a:ea typeface="ＭＳ Ｐゴシック" pitchFamily="1" charset="-128"/>
              </a:rPr>
              <a:t>		= </a:t>
            </a:r>
            <a:r>
              <a:rPr lang="en-US" altLang="en-US" sz="3200" i="1" dirty="0">
                <a:ea typeface="ＭＳ Ｐゴシック" pitchFamily="1" charset="-128"/>
              </a:rPr>
              <a:t>x</a:t>
            </a:r>
            <a:r>
              <a:rPr lang="en-US" altLang="en-US" sz="3200" baseline="30000" dirty="0">
                <a:ea typeface="ＭＳ Ｐゴシック" pitchFamily="1" charset="-128"/>
              </a:rPr>
              <a:t>2 </a:t>
            </a:r>
            <a:r>
              <a:rPr lang="en-US" altLang="en-US" sz="3200" dirty="0" smtClean="0">
                <a:ea typeface="ＭＳ Ｐゴシック" pitchFamily="1" charset="-128"/>
              </a:rPr>
              <a:t>+ 1</a:t>
            </a:r>
            <a:endParaRPr lang="en-US" altLang="en-US" sz="3200" dirty="0">
              <a:ea typeface="ＭＳ Ｐゴシック" pitchFamily="1" charset="-128"/>
            </a:endParaRPr>
          </a:p>
          <a:p>
            <a:pPr>
              <a:buFont typeface="Arial" charset="0"/>
              <a:buNone/>
              <a:defRPr/>
            </a:pPr>
            <a:r>
              <a:rPr lang="en-US" altLang="en-US" sz="3200" dirty="0">
                <a:ea typeface="ＭＳ Ｐゴシック" pitchFamily="1" charset="-128"/>
              </a:rPr>
              <a:t>		</a:t>
            </a:r>
            <a:r>
              <a:rPr lang="en-US" altLang="en-US" sz="3200" dirty="0">
                <a:solidFill>
                  <a:srgbClr val="66FF33"/>
                </a:solidFill>
                <a:ea typeface="ＭＳ Ｐゴシック" pitchFamily="1" charset="-128"/>
                <a:sym typeface="Symbol" charset="2"/>
              </a:rPr>
              <a:t> </a:t>
            </a:r>
            <a:r>
              <a:rPr lang="en-US" altLang="en-US" sz="3200" i="1" dirty="0">
                <a:solidFill>
                  <a:srgbClr val="66FF33"/>
                </a:solidFill>
                <a:ea typeface="ＭＳ Ｐゴシック" pitchFamily="1" charset="-128"/>
              </a:rPr>
              <a:t>x</a:t>
            </a:r>
            <a:r>
              <a:rPr lang="en-US" altLang="en-US" sz="3200" baseline="30000" dirty="0">
                <a:solidFill>
                  <a:srgbClr val="66FF33"/>
                </a:solidFill>
                <a:ea typeface="ＭＳ Ｐゴシック" pitchFamily="1" charset="-128"/>
              </a:rPr>
              <a:t>2 </a:t>
            </a:r>
          </a:p>
          <a:p>
            <a:pPr>
              <a:defRPr/>
            </a:pPr>
            <a:r>
              <a:rPr lang="en-US" altLang="en-US" sz="3200" dirty="0">
                <a:ea typeface="ＭＳ Ｐゴシック" pitchFamily="1" charset="-128"/>
              </a:rPr>
              <a:t>Note that the conclusion holds </a:t>
            </a:r>
            <a:r>
              <a:rPr lang="en-US" altLang="en-US" sz="3200" u="sng" dirty="0">
                <a:ea typeface="ＭＳ Ｐゴシック" pitchFamily="1" charset="-128"/>
              </a:rPr>
              <a:t>without</a:t>
            </a:r>
            <a:r>
              <a:rPr lang="en-US" altLang="en-US" sz="3200" dirty="0">
                <a:ea typeface="ＭＳ Ｐゴシック" pitchFamily="1" charset="-128"/>
              </a:rPr>
              <a:t> using the hypothesis.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847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838200" y="148965"/>
            <a:ext cx="10515600" cy="841883"/>
          </a:xfrm>
        </p:spPr>
        <p:txBody>
          <a:bodyPr/>
          <a:lstStyle/>
          <a:p>
            <a:r>
              <a:rPr lang="en-US" altLang="en-US" dirty="0" smtClean="0"/>
              <a:t>Some terminology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004595" y="990848"/>
            <a:ext cx="9892005" cy="5638552"/>
          </a:xfrm>
        </p:spPr>
        <p:txBody>
          <a:bodyPr>
            <a:noAutofit/>
          </a:bodyPr>
          <a:lstStyle/>
          <a:p>
            <a:r>
              <a:rPr lang="en-US" altLang="en-US" sz="3200" b="1" dirty="0">
                <a:solidFill>
                  <a:schemeClr val="tx1"/>
                </a:solidFill>
              </a:rPr>
              <a:t>Theorem</a:t>
            </a:r>
            <a:r>
              <a:rPr lang="ar-SA" altLang="en-US" sz="1600" dirty="0">
                <a:solidFill>
                  <a:schemeClr val="tx1"/>
                </a:solidFill>
              </a:rPr>
              <a:t>نظرية</a:t>
            </a:r>
            <a:r>
              <a:rPr lang="ar-SA" altLang="en-US" sz="1600" b="1" dirty="0"/>
              <a:t> </a:t>
            </a:r>
            <a:r>
              <a:rPr lang="en-US" altLang="en-US" sz="3200" dirty="0"/>
              <a:t>: a mathematical statement that can be shown to be </a:t>
            </a:r>
            <a:r>
              <a:rPr lang="en-US" altLang="en-US" sz="3200" dirty="0" smtClean="0"/>
              <a:t>true (</a:t>
            </a:r>
            <a:r>
              <a:rPr lang="en-US" altLang="en-US" sz="3200" dirty="0" smtClean="0">
                <a:solidFill>
                  <a:schemeClr val="tx1"/>
                </a:solidFill>
              </a:rPr>
              <a:t>fact or result</a:t>
            </a:r>
            <a:r>
              <a:rPr lang="en-US" altLang="en-US" sz="3200" dirty="0" smtClean="0"/>
              <a:t>)</a:t>
            </a:r>
            <a:endParaRPr lang="en-US" altLang="en-US" sz="3200" dirty="0"/>
          </a:p>
          <a:p>
            <a:r>
              <a:rPr lang="en-US" altLang="en-US" sz="3200" b="1" dirty="0">
                <a:solidFill>
                  <a:schemeClr val="tx1"/>
                </a:solidFill>
              </a:rPr>
              <a:t>Proposition</a:t>
            </a:r>
            <a:r>
              <a:rPr lang="ar-SA" altLang="en-US" sz="1600" dirty="0">
                <a:solidFill>
                  <a:schemeClr val="tx1"/>
                </a:solidFill>
              </a:rPr>
              <a:t>فرضية</a:t>
            </a:r>
            <a:r>
              <a:rPr lang="ar-SA" altLang="en-US" sz="1600" b="1" dirty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: less important theorem</a:t>
            </a:r>
          </a:p>
          <a:p>
            <a:r>
              <a:rPr lang="en-US" altLang="en-US" sz="3200" b="1" dirty="0">
                <a:solidFill>
                  <a:schemeClr val="tx1"/>
                </a:solidFill>
              </a:rPr>
              <a:t>Axiom</a:t>
            </a:r>
            <a:r>
              <a:rPr lang="ar-SA" altLang="en-US" sz="1600" dirty="0">
                <a:solidFill>
                  <a:schemeClr val="tx1"/>
                </a:solidFill>
              </a:rPr>
              <a:t>بديهية</a:t>
            </a:r>
            <a:r>
              <a:rPr lang="ar-SA" altLang="en-US" sz="1600" b="1" dirty="0">
                <a:solidFill>
                  <a:schemeClr val="tx1"/>
                </a:solidFill>
              </a:rPr>
              <a:t> 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b="1" dirty="0">
                <a:solidFill>
                  <a:schemeClr val="tx1"/>
                </a:solidFill>
              </a:rPr>
              <a:t>postulate</a:t>
            </a:r>
            <a:r>
              <a:rPr lang="ar-SA" altLang="en-US" sz="1600" dirty="0">
                <a:solidFill>
                  <a:schemeClr val="tx1"/>
                </a:solidFill>
              </a:rPr>
              <a:t>مسلمة</a:t>
            </a:r>
            <a:r>
              <a:rPr lang="ar-SA" altLang="en-US" sz="1600" b="1" dirty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olidFill>
                  <a:schemeClr val="tx1"/>
                </a:solidFill>
              </a:rPr>
              <a:t>)</a:t>
            </a:r>
            <a:r>
              <a:rPr lang="en-US" altLang="en-US" sz="3200" dirty="0"/>
              <a:t>: a statement that is assumed to be true</a:t>
            </a:r>
          </a:p>
          <a:p>
            <a:r>
              <a:rPr lang="en-US" altLang="en-US" sz="3200" b="1" dirty="0">
                <a:solidFill>
                  <a:schemeClr val="tx1"/>
                </a:solidFill>
              </a:rPr>
              <a:t>Lemma</a:t>
            </a:r>
            <a:r>
              <a:rPr lang="en-US" altLang="en-US" sz="3200" dirty="0"/>
              <a:t>: less important theorem that is helpful in the proof of other results</a:t>
            </a:r>
          </a:p>
          <a:p>
            <a:r>
              <a:rPr lang="en-US" altLang="en-US" sz="3200" b="1" dirty="0">
                <a:solidFill>
                  <a:schemeClr val="tx1"/>
                </a:solidFill>
              </a:rPr>
              <a:t>Corollary</a:t>
            </a:r>
            <a:r>
              <a:rPr lang="ar-SA" altLang="en-US" sz="1600" dirty="0">
                <a:solidFill>
                  <a:schemeClr val="tx1"/>
                </a:solidFill>
              </a:rPr>
              <a:t>لازمة</a:t>
            </a:r>
            <a:r>
              <a:rPr lang="ar-SA" altLang="en-US" sz="1600" b="1" dirty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: a theorem that can be established directly from a theorem that has been proved</a:t>
            </a:r>
          </a:p>
          <a:p>
            <a:r>
              <a:rPr lang="en-US" altLang="en-US" sz="3200" b="1" dirty="0">
                <a:solidFill>
                  <a:schemeClr val="tx1"/>
                </a:solidFill>
              </a:rPr>
              <a:t>Conjecture</a:t>
            </a:r>
            <a:r>
              <a:rPr lang="ar-SA" altLang="en-US" sz="1600" dirty="0">
                <a:solidFill>
                  <a:schemeClr val="tx1"/>
                </a:solidFill>
              </a:rPr>
              <a:t>حدس</a:t>
            </a:r>
            <a:r>
              <a:rPr lang="ar-SA" altLang="en-US" sz="1600" b="1" dirty="0"/>
              <a:t> </a:t>
            </a:r>
            <a:r>
              <a:rPr lang="en-US" altLang="en-US" sz="3200" dirty="0"/>
              <a:t>: a statement proposed to be true, but not proven yet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62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4490740"/>
            <a:ext cx="9296400" cy="54864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Mistakes in proofs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en-US" dirty="0" smtClean="0">
                <a:solidFill>
                  <a:srgbClr val="66FF33"/>
                </a:solidFill>
              </a:rPr>
              <a:t>What is wrong with this proof </a:t>
            </a:r>
          </a:p>
          <a:p>
            <a:pPr marL="0" indent="0">
              <a:buNone/>
            </a:pPr>
            <a:r>
              <a:rPr lang="en-US" altLang="en-US" dirty="0" smtClean="0">
                <a:solidFill>
                  <a:srgbClr val="FFFF00"/>
                </a:solidFill>
              </a:rPr>
              <a:t>Proof for </a:t>
            </a:r>
            <a:r>
              <a:rPr lang="en-US" altLang="en-US" dirty="0" smtClean="0">
                <a:solidFill>
                  <a:srgbClr val="66FF33"/>
                </a:solidFill>
              </a:rPr>
              <a:t>“if </a:t>
            </a:r>
            <a:r>
              <a:rPr lang="en-US" altLang="en-US" i="1" dirty="0"/>
              <a:t>a </a:t>
            </a:r>
            <a:r>
              <a:rPr lang="en-US" altLang="en-US" dirty="0"/>
              <a:t>=</a:t>
            </a:r>
            <a:r>
              <a:rPr lang="en-US" altLang="en-US" i="1" dirty="0"/>
              <a:t> b </a:t>
            </a:r>
            <a:r>
              <a:rPr lang="en-US" altLang="en-US" i="1" dirty="0" smtClean="0"/>
              <a:t>then </a:t>
            </a:r>
            <a:r>
              <a:rPr lang="en-US" altLang="en-US" dirty="0" smtClean="0">
                <a:solidFill>
                  <a:srgbClr val="66FF33"/>
                </a:solidFill>
              </a:rPr>
              <a:t>1 = 2”?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altLang="en-US" dirty="0" smtClean="0"/>
              <a:t> </a:t>
            </a:r>
            <a:r>
              <a:rPr lang="en-US" altLang="en-US" i="1" dirty="0" smtClean="0"/>
              <a:t>a </a:t>
            </a:r>
            <a:r>
              <a:rPr lang="en-US" altLang="en-US" dirty="0" smtClean="0"/>
              <a:t>=</a:t>
            </a:r>
            <a:r>
              <a:rPr lang="en-US" altLang="en-US" i="1" dirty="0" smtClean="0"/>
              <a:t> b </a:t>
            </a:r>
            <a:r>
              <a:rPr lang="en-US" altLang="en-US" dirty="0" smtClean="0">
                <a:solidFill>
                  <a:srgbClr val="FFFF00"/>
                </a:solidFill>
              </a:rPr>
              <a:t>(given)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altLang="en-US" dirty="0"/>
              <a:t> </a:t>
            </a:r>
            <a:r>
              <a:rPr lang="en-US" altLang="en-US" i="1" dirty="0" smtClean="0"/>
              <a:t>a</a:t>
            </a:r>
            <a:r>
              <a:rPr lang="en-US" altLang="en-US" baseline="30000" dirty="0" smtClean="0"/>
              <a:t>2</a:t>
            </a:r>
            <a:r>
              <a:rPr lang="en-US" altLang="en-US" i="1" baseline="30000" dirty="0" smtClean="0"/>
              <a:t> </a:t>
            </a:r>
            <a:r>
              <a:rPr lang="en-US" altLang="en-US" dirty="0" smtClean="0"/>
              <a:t>=</a:t>
            </a:r>
            <a:r>
              <a:rPr lang="en-US" altLang="en-US" i="1" dirty="0" smtClean="0"/>
              <a:t> ab </a:t>
            </a:r>
            <a:r>
              <a:rPr lang="en-US" altLang="en-US" dirty="0" smtClean="0">
                <a:solidFill>
                  <a:srgbClr val="FFFF00"/>
                </a:solidFill>
              </a:rPr>
              <a:t>(multiply both sides of 1 by </a:t>
            </a:r>
            <a:r>
              <a:rPr lang="en-US" altLang="en-US" i="1" dirty="0" smtClean="0">
                <a:solidFill>
                  <a:srgbClr val="FFFF00"/>
                </a:solidFill>
              </a:rPr>
              <a:t>a</a:t>
            </a:r>
            <a:r>
              <a:rPr lang="en-US" altLang="en-US" dirty="0" smtClean="0">
                <a:solidFill>
                  <a:srgbClr val="FFFF00"/>
                </a:solidFill>
              </a:rPr>
              <a:t>)</a:t>
            </a:r>
            <a:endParaRPr lang="en-US" altLang="en-US" i="1" dirty="0" smtClean="0">
              <a:solidFill>
                <a:srgbClr val="FFFF00"/>
              </a:solidFill>
            </a:endParaRPr>
          </a:p>
          <a:p>
            <a:pPr marL="1200150" lvl="1" indent="-742950">
              <a:buFont typeface="+mj-lt"/>
              <a:buAutoNum type="arabicPeriod"/>
            </a:pPr>
            <a:r>
              <a:rPr lang="en-US" altLang="en-US" dirty="0"/>
              <a:t> </a:t>
            </a:r>
            <a:r>
              <a:rPr lang="en-US" altLang="en-US" i="1" dirty="0" smtClean="0"/>
              <a:t>a</a:t>
            </a:r>
            <a:r>
              <a:rPr lang="en-US" altLang="en-US" baseline="30000" dirty="0" smtClean="0"/>
              <a:t>2</a:t>
            </a:r>
            <a:r>
              <a:rPr lang="en-US" altLang="en-US" i="1" baseline="30000" dirty="0" smtClean="0"/>
              <a:t> </a:t>
            </a:r>
            <a:r>
              <a:rPr lang="en-US" altLang="en-US" dirty="0" smtClean="0"/>
              <a:t>-</a:t>
            </a:r>
            <a:r>
              <a:rPr lang="en-US" altLang="en-US" i="1" dirty="0" smtClean="0"/>
              <a:t> b</a:t>
            </a:r>
            <a:r>
              <a:rPr lang="en-US" altLang="en-US" baseline="30000" dirty="0" smtClean="0"/>
              <a:t>2</a:t>
            </a:r>
            <a:r>
              <a:rPr lang="en-US" altLang="en-US" i="1" baseline="30000" dirty="0" smtClean="0"/>
              <a:t>  </a:t>
            </a:r>
            <a:r>
              <a:rPr lang="en-US" altLang="en-US" dirty="0" smtClean="0"/>
              <a:t>=</a:t>
            </a:r>
            <a:r>
              <a:rPr lang="en-US" altLang="en-US" i="1" dirty="0" smtClean="0"/>
              <a:t> ab - b</a:t>
            </a:r>
            <a:r>
              <a:rPr lang="en-US" altLang="en-US" baseline="30000" dirty="0" smtClean="0"/>
              <a:t>2</a:t>
            </a:r>
            <a:r>
              <a:rPr lang="en-US" altLang="en-US" i="1" baseline="30000" dirty="0" smtClean="0"/>
              <a:t> </a:t>
            </a:r>
            <a:r>
              <a:rPr lang="en-US" altLang="en-US" dirty="0" smtClean="0">
                <a:solidFill>
                  <a:srgbClr val="FFFF00"/>
                </a:solidFill>
              </a:rPr>
              <a:t>(subtract </a:t>
            </a:r>
            <a:r>
              <a:rPr lang="en-US" altLang="en-US" i="1" dirty="0" smtClean="0">
                <a:solidFill>
                  <a:srgbClr val="FFFF00"/>
                </a:solidFill>
              </a:rPr>
              <a:t>b</a:t>
            </a:r>
            <a:r>
              <a:rPr lang="en-US" alt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altLang="en-US" i="1" baseline="30000" dirty="0" smtClean="0">
                <a:solidFill>
                  <a:srgbClr val="FFFF00"/>
                </a:solidFill>
              </a:rPr>
              <a:t> </a:t>
            </a:r>
            <a:r>
              <a:rPr lang="en-US" altLang="en-US" dirty="0" smtClean="0">
                <a:solidFill>
                  <a:srgbClr val="FFFF00"/>
                </a:solidFill>
              </a:rPr>
              <a:t>from both sides of 2)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altLang="en-US" dirty="0" smtClean="0"/>
              <a:t>(</a:t>
            </a:r>
            <a:r>
              <a:rPr lang="en-US" altLang="en-US" i="1" dirty="0" smtClean="0"/>
              <a:t>a </a:t>
            </a:r>
            <a:r>
              <a:rPr lang="en-US" altLang="en-US" dirty="0" smtClean="0"/>
              <a:t>-</a:t>
            </a:r>
            <a:r>
              <a:rPr lang="en-US" altLang="en-US" i="1" dirty="0" smtClean="0"/>
              <a:t> b</a:t>
            </a:r>
            <a:r>
              <a:rPr lang="en-US" altLang="en-US" dirty="0" smtClean="0"/>
              <a:t>) (</a:t>
            </a:r>
            <a:r>
              <a:rPr lang="en-US" altLang="en-US" i="1" dirty="0" smtClean="0"/>
              <a:t>a </a:t>
            </a:r>
            <a:r>
              <a:rPr lang="en-US" altLang="en-US" dirty="0" smtClean="0"/>
              <a:t>+</a:t>
            </a:r>
            <a:r>
              <a:rPr lang="en-US" altLang="en-US" i="1" dirty="0" smtClean="0"/>
              <a:t> b</a:t>
            </a:r>
            <a:r>
              <a:rPr lang="en-US" altLang="en-US" dirty="0" smtClean="0"/>
              <a:t>) </a:t>
            </a:r>
            <a:r>
              <a:rPr lang="en-US" altLang="en-US" i="1" dirty="0" smtClean="0"/>
              <a:t>=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b 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a - b</a:t>
            </a:r>
            <a:r>
              <a:rPr lang="en-US" altLang="en-US" dirty="0" smtClean="0"/>
              <a:t>) </a:t>
            </a:r>
            <a:r>
              <a:rPr lang="en-US" altLang="en-US" dirty="0" smtClean="0">
                <a:solidFill>
                  <a:srgbClr val="FFFF00"/>
                </a:solidFill>
              </a:rPr>
              <a:t>(factor both sides of 3)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altLang="en-US" dirty="0"/>
              <a:t> </a:t>
            </a:r>
            <a:r>
              <a:rPr lang="en-US" altLang="en-US" i="1" dirty="0" smtClean="0"/>
              <a:t>a </a:t>
            </a:r>
            <a:r>
              <a:rPr lang="en-US" altLang="en-US" dirty="0" smtClean="0"/>
              <a:t>+</a:t>
            </a:r>
            <a:r>
              <a:rPr lang="en-US" altLang="en-US" i="1" dirty="0" smtClean="0"/>
              <a:t> b </a:t>
            </a:r>
            <a:r>
              <a:rPr lang="en-US" altLang="en-US" dirty="0" smtClean="0"/>
              <a:t>=</a:t>
            </a:r>
            <a:r>
              <a:rPr lang="en-US" altLang="en-US" i="1" dirty="0" smtClean="0"/>
              <a:t> b </a:t>
            </a:r>
            <a:r>
              <a:rPr lang="en-US" altLang="en-US" dirty="0" smtClean="0">
                <a:solidFill>
                  <a:srgbClr val="FFFF00"/>
                </a:solidFill>
              </a:rPr>
              <a:t>(divide both sides of 4 by (</a:t>
            </a:r>
            <a:r>
              <a:rPr lang="en-US" altLang="en-US" i="1" dirty="0" smtClean="0">
                <a:solidFill>
                  <a:srgbClr val="FFFF00"/>
                </a:solidFill>
              </a:rPr>
              <a:t>a </a:t>
            </a:r>
            <a:r>
              <a:rPr lang="en-US" altLang="en-US" dirty="0" smtClean="0">
                <a:solidFill>
                  <a:srgbClr val="FFFF00"/>
                </a:solidFill>
              </a:rPr>
              <a:t>-</a:t>
            </a:r>
            <a:r>
              <a:rPr lang="en-US" altLang="en-US" i="1" dirty="0" smtClean="0">
                <a:solidFill>
                  <a:srgbClr val="FFFF00"/>
                </a:solidFill>
              </a:rPr>
              <a:t> b</a:t>
            </a:r>
            <a:r>
              <a:rPr lang="en-US" altLang="en-US" dirty="0" smtClean="0">
                <a:solidFill>
                  <a:srgbClr val="FFFF00"/>
                </a:solidFill>
              </a:rPr>
              <a:t>))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altLang="en-US" dirty="0" smtClean="0"/>
              <a:t>2</a:t>
            </a:r>
            <a:r>
              <a:rPr lang="en-US" altLang="en-US" i="1" dirty="0" smtClean="0"/>
              <a:t>b </a:t>
            </a:r>
            <a:r>
              <a:rPr lang="en-US" altLang="en-US" dirty="0" smtClean="0"/>
              <a:t>=</a:t>
            </a:r>
            <a:r>
              <a:rPr lang="en-US" altLang="en-US" i="1" dirty="0" smtClean="0"/>
              <a:t> b </a:t>
            </a:r>
            <a:r>
              <a:rPr lang="en-US" altLang="en-US" dirty="0" smtClean="0">
                <a:solidFill>
                  <a:srgbClr val="FFFF00"/>
                </a:solidFill>
              </a:rPr>
              <a:t>(replace </a:t>
            </a:r>
            <a:r>
              <a:rPr lang="en-US" altLang="en-US" i="1" dirty="0" smtClean="0">
                <a:solidFill>
                  <a:srgbClr val="FFFF00"/>
                </a:solidFill>
              </a:rPr>
              <a:t>a</a:t>
            </a:r>
            <a:r>
              <a:rPr lang="en-US" altLang="en-US" dirty="0" smtClean="0">
                <a:solidFill>
                  <a:srgbClr val="FFFF00"/>
                </a:solidFill>
              </a:rPr>
              <a:t> by </a:t>
            </a:r>
            <a:r>
              <a:rPr lang="en-US" altLang="en-US" i="1" dirty="0" smtClean="0">
                <a:solidFill>
                  <a:srgbClr val="FFFF00"/>
                </a:solidFill>
              </a:rPr>
              <a:t>b</a:t>
            </a:r>
            <a:r>
              <a:rPr lang="en-US" altLang="en-US" dirty="0" smtClean="0">
                <a:solidFill>
                  <a:srgbClr val="FFFF00"/>
                </a:solidFill>
              </a:rPr>
              <a:t> in 5 as </a:t>
            </a:r>
            <a:r>
              <a:rPr lang="en-US" altLang="en-US" i="1" dirty="0" smtClean="0">
                <a:solidFill>
                  <a:srgbClr val="FFFF00"/>
                </a:solidFill>
              </a:rPr>
              <a:t>a </a:t>
            </a:r>
            <a:r>
              <a:rPr lang="en-US" altLang="en-US" dirty="0" smtClean="0">
                <a:solidFill>
                  <a:srgbClr val="FFFF00"/>
                </a:solidFill>
              </a:rPr>
              <a:t>=</a:t>
            </a:r>
            <a:r>
              <a:rPr lang="en-US" altLang="en-US" i="1" dirty="0" smtClean="0">
                <a:solidFill>
                  <a:srgbClr val="FFFF00"/>
                </a:solidFill>
              </a:rPr>
              <a:t> b </a:t>
            </a:r>
            <a:r>
              <a:rPr lang="en-US" altLang="en-US" dirty="0" smtClean="0">
                <a:solidFill>
                  <a:srgbClr val="FFFF00"/>
                </a:solidFill>
              </a:rPr>
              <a:t>and simply)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altLang="en-US" dirty="0" smtClean="0"/>
              <a:t>2 = 1 </a:t>
            </a:r>
            <a:r>
              <a:rPr lang="en-US" altLang="en-US" dirty="0" smtClean="0">
                <a:solidFill>
                  <a:srgbClr val="FFFF00"/>
                </a:solidFill>
              </a:rPr>
              <a:t>(divide both sides of 6 by </a:t>
            </a:r>
            <a:r>
              <a:rPr lang="en-US" altLang="en-US" i="1" dirty="0" smtClean="0">
                <a:solidFill>
                  <a:srgbClr val="FFFF00"/>
                </a:solidFill>
              </a:rPr>
              <a:t>b</a:t>
            </a:r>
            <a:r>
              <a:rPr lang="en-US" altLang="en-US" dirty="0" smtClean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30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595514" y="6029980"/>
            <a:ext cx="7615286" cy="52322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a </a:t>
            </a:r>
            <a:r>
              <a:rPr lang="en-US" alt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-</a:t>
            </a:r>
            <a:r>
              <a:rPr lang="en-US" altLang="en-US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 b</a:t>
            </a:r>
            <a:r>
              <a:rPr lang="en-US" alt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) equals zero. Dividing by zero is invalid.</a:t>
            </a:r>
            <a:endParaRPr lang="en-US" sz="28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76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6866" grpId="0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is wrong with this proof?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dirty="0" smtClean="0"/>
              <a:t>“Theorem”: If </a:t>
            </a:r>
            <a:r>
              <a:rPr lang="en-US" altLang="en-US" i="1" dirty="0" smtClean="0"/>
              <a:t>n</a:t>
            </a:r>
            <a:r>
              <a:rPr lang="en-US" altLang="en-US" baseline="30000" dirty="0" smtClean="0"/>
              <a:t>2</a:t>
            </a:r>
            <a:r>
              <a:rPr lang="en-US" altLang="en-US" dirty="0" smtClean="0"/>
              <a:t> is positive, then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is positive</a:t>
            </a:r>
          </a:p>
          <a:p>
            <a:pPr>
              <a:buFont typeface="Arial" charset="0"/>
              <a:buNone/>
            </a:pPr>
            <a:r>
              <a:rPr lang="en-US" altLang="en-US" dirty="0" smtClean="0"/>
              <a:t>   </a:t>
            </a:r>
            <a:r>
              <a:rPr lang="en-US" altLang="en-US" dirty="0" smtClean="0">
                <a:solidFill>
                  <a:schemeClr val="tx1"/>
                </a:solidFill>
              </a:rPr>
              <a:t>“Proof”: Suppose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  </a:t>
            </a:r>
            <a:r>
              <a:rPr lang="en-US" altLang="en-US" dirty="0" smtClean="0">
                <a:solidFill>
                  <a:schemeClr val="tx1"/>
                </a:solidFill>
              </a:rPr>
              <a:t>is positive. As the statement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“If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 is positive, then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is positive” is true, we conclude that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 is positive</a:t>
            </a:r>
          </a:p>
          <a:p>
            <a:r>
              <a:rPr lang="en-US" altLang="en-US" i="1" dirty="0" smtClean="0"/>
              <a:t>P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): If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is positive, </a:t>
            </a:r>
            <a:r>
              <a:rPr lang="en-US" altLang="en-US" i="1" dirty="0" smtClean="0"/>
              <a:t>Q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): </a:t>
            </a:r>
            <a:r>
              <a:rPr lang="en-US" altLang="en-US" i="1" dirty="0" smtClean="0"/>
              <a:t>n</a:t>
            </a:r>
            <a:r>
              <a:rPr lang="en-US" altLang="en-US" baseline="30000" dirty="0" smtClean="0"/>
              <a:t>2</a:t>
            </a:r>
            <a:r>
              <a:rPr lang="en-US" altLang="en-US" dirty="0" smtClean="0"/>
              <a:t> is positive. The statement is </a:t>
            </a:r>
            <a:r>
              <a:rPr lang="en-US" dirty="0"/>
              <a:t>∀</a:t>
            </a:r>
            <a:r>
              <a:rPr lang="en-US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/>
              <a:t>) → </a:t>
            </a:r>
            <a:r>
              <a:rPr lang="en-US" i="1" dirty="0"/>
              <a:t>Q</a:t>
            </a:r>
            <a:r>
              <a:rPr lang="en-US" dirty="0"/>
              <a:t>(</a:t>
            </a:r>
            <a:r>
              <a:rPr lang="en-US" i="1" dirty="0"/>
              <a:t>n</a:t>
            </a:r>
            <a:r>
              <a:rPr lang="en-US" dirty="0" smtClean="0"/>
              <a:t>))</a:t>
            </a:r>
            <a:r>
              <a:rPr lang="en-US" i="1" dirty="0" smtClean="0"/>
              <a:t> </a:t>
            </a:r>
            <a:endParaRPr lang="en-US" altLang="en-US" dirty="0" smtClean="0"/>
          </a:p>
          <a:p>
            <a:r>
              <a:rPr lang="en-US" altLang="en-US" dirty="0">
                <a:solidFill>
                  <a:schemeClr val="tx1"/>
                </a:solidFill>
              </a:rPr>
              <a:t>T</a:t>
            </a:r>
            <a:r>
              <a:rPr lang="en-US" altLang="en-US" dirty="0" smtClean="0">
                <a:solidFill>
                  <a:schemeClr val="tx1"/>
                </a:solidFill>
              </a:rPr>
              <a:t>he hypothesis is </a:t>
            </a:r>
            <a:r>
              <a:rPr lang="en-US" altLang="en-US" i="1" dirty="0" smtClean="0">
                <a:solidFill>
                  <a:schemeClr val="tx1"/>
                </a:solidFill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). From these, we cannot conclude </a:t>
            </a:r>
            <a:r>
              <a:rPr lang="en-US" altLang="en-US" i="1" dirty="0" smtClean="0">
                <a:solidFill>
                  <a:schemeClr val="tx1"/>
                </a:solidFill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) as no valid rule of inference can be applied</a:t>
            </a:r>
          </a:p>
          <a:p>
            <a:r>
              <a:rPr lang="en-US" altLang="en-US" dirty="0" smtClean="0"/>
              <a:t>Counterexample: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= -1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31</a:t>
            </a:fld>
            <a:endParaRPr lang="en-US" altLang="en-US"/>
          </a:p>
        </p:txBody>
      </p:sp>
      <p:sp>
        <p:nvSpPr>
          <p:cNvPr id="2" name="Rectangle 1"/>
          <p:cNvSpPr/>
          <p:nvPr/>
        </p:nvSpPr>
        <p:spPr>
          <a:xfrm>
            <a:off x="10163267" y="1164655"/>
            <a:ext cx="1723933" cy="58477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en-US" sz="3200" dirty="0" smtClean="0"/>
              <a:t>not </a:t>
            </a:r>
            <a:r>
              <a:rPr lang="en-US" altLang="en-US" sz="3200" dirty="0"/>
              <a:t>valid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9629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What is wrong with this proof?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en-US" dirty="0" smtClean="0"/>
              <a:t>“Theorem”: If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is not positive, then </a:t>
            </a:r>
            <a:r>
              <a:rPr lang="en-US" altLang="en-US" i="1" dirty="0" smtClean="0"/>
              <a:t>n</a:t>
            </a:r>
            <a:r>
              <a:rPr lang="en-US" altLang="en-US" baseline="30000" dirty="0" smtClean="0"/>
              <a:t>2</a:t>
            </a:r>
            <a:r>
              <a:rPr lang="en-US" altLang="en-US" dirty="0" smtClean="0"/>
              <a:t> is not positive</a:t>
            </a:r>
          </a:p>
          <a:p>
            <a:pPr>
              <a:buFont typeface="Arial" charset="0"/>
              <a:buNone/>
            </a:pPr>
            <a:r>
              <a:rPr lang="en-US" altLang="en-US" dirty="0" smtClean="0"/>
              <a:t>    “Proof”: Suppose that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is not positive. Because the conditional statement “If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is positive, then </a:t>
            </a:r>
            <a:r>
              <a:rPr lang="en-US" altLang="en-US" i="1" dirty="0" smtClean="0"/>
              <a:t>n</a:t>
            </a:r>
            <a:r>
              <a:rPr lang="en-US" altLang="en-US" baseline="30000" dirty="0" smtClean="0"/>
              <a:t>2</a:t>
            </a:r>
            <a:r>
              <a:rPr lang="en-US" altLang="en-US" dirty="0" smtClean="0"/>
              <a:t> is positive” is true, we can conclude that </a:t>
            </a:r>
            <a:r>
              <a:rPr lang="en-US" altLang="en-US" i="1" dirty="0" smtClean="0"/>
              <a:t>n</a:t>
            </a:r>
            <a:r>
              <a:rPr lang="en-US" altLang="en-US" baseline="30000" dirty="0" smtClean="0"/>
              <a:t>2</a:t>
            </a:r>
            <a:r>
              <a:rPr lang="en-US" altLang="en-US" dirty="0" smtClean="0"/>
              <a:t> is not positive.</a:t>
            </a:r>
          </a:p>
          <a:p>
            <a:r>
              <a:rPr lang="en-US" altLang="en-US" i="1" dirty="0">
                <a:solidFill>
                  <a:schemeClr val="tx1"/>
                </a:solidFill>
              </a:rPr>
              <a:t>P</a:t>
            </a:r>
            <a:r>
              <a:rPr lang="en-US" altLang="en-US" dirty="0">
                <a:solidFill>
                  <a:schemeClr val="tx1"/>
                </a:solidFill>
              </a:rPr>
              <a:t>(</a:t>
            </a:r>
            <a:r>
              <a:rPr lang="en-US" altLang="en-US" i="1" dirty="0">
                <a:solidFill>
                  <a:schemeClr val="tx1"/>
                </a:solidFill>
              </a:rPr>
              <a:t>n</a:t>
            </a:r>
            <a:r>
              <a:rPr lang="en-US" altLang="en-US" dirty="0">
                <a:solidFill>
                  <a:schemeClr val="tx1"/>
                </a:solidFill>
              </a:rPr>
              <a:t>): If </a:t>
            </a:r>
            <a:r>
              <a:rPr lang="en-US" altLang="en-US" i="1" dirty="0">
                <a:solidFill>
                  <a:schemeClr val="tx1"/>
                </a:solidFill>
              </a:rPr>
              <a:t>n</a:t>
            </a:r>
            <a:r>
              <a:rPr lang="en-US" altLang="en-US" dirty="0">
                <a:solidFill>
                  <a:schemeClr val="tx1"/>
                </a:solidFill>
              </a:rPr>
              <a:t> is positive, </a:t>
            </a:r>
            <a:r>
              <a:rPr lang="en-US" altLang="en-US" i="1" dirty="0">
                <a:solidFill>
                  <a:schemeClr val="tx1"/>
                </a:solidFill>
              </a:rPr>
              <a:t>Q</a:t>
            </a:r>
            <a:r>
              <a:rPr lang="en-US" altLang="en-US" dirty="0">
                <a:solidFill>
                  <a:schemeClr val="tx1"/>
                </a:solidFill>
              </a:rPr>
              <a:t>(</a:t>
            </a:r>
            <a:r>
              <a:rPr lang="en-US" altLang="en-US" i="1" dirty="0">
                <a:solidFill>
                  <a:schemeClr val="tx1"/>
                </a:solidFill>
              </a:rPr>
              <a:t>n</a:t>
            </a:r>
            <a:r>
              <a:rPr lang="en-US" altLang="en-US" dirty="0">
                <a:solidFill>
                  <a:schemeClr val="tx1"/>
                </a:solidFill>
              </a:rPr>
              <a:t>): </a:t>
            </a:r>
            <a:r>
              <a:rPr lang="en-US" altLang="en-US" i="1" dirty="0">
                <a:solidFill>
                  <a:schemeClr val="tx1"/>
                </a:solidFill>
              </a:rPr>
              <a:t>n</a:t>
            </a:r>
            <a:r>
              <a:rPr lang="en-US" altLang="en-US" baseline="30000" dirty="0">
                <a:solidFill>
                  <a:schemeClr val="tx1"/>
                </a:solidFill>
              </a:rPr>
              <a:t>2</a:t>
            </a:r>
            <a:r>
              <a:rPr lang="en-US" altLang="en-US" dirty="0">
                <a:solidFill>
                  <a:schemeClr val="tx1"/>
                </a:solidFill>
              </a:rPr>
              <a:t> is positive. The statement is </a:t>
            </a:r>
            <a:r>
              <a:rPr lang="en-US" dirty="0">
                <a:solidFill>
                  <a:schemeClr val="tx1"/>
                </a:solidFill>
              </a:rPr>
              <a:t>∀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) → </a:t>
            </a:r>
            <a:r>
              <a:rPr lang="en-US" i="1" dirty="0">
                <a:solidFill>
                  <a:schemeClr val="tx1"/>
                </a:solidFill>
              </a:rPr>
              <a:t>Q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))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/>
              <a:t>From our hypothesis (</a:t>
            </a:r>
            <a:r>
              <a:rPr lang="en-US" dirty="0" smtClean="0"/>
              <a:t>￢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/>
              <a:t>n</a:t>
            </a:r>
            <a:r>
              <a:rPr lang="en-US" dirty="0" smtClean="0"/>
              <a:t>)) and</a:t>
            </a:r>
            <a:r>
              <a:rPr lang="en-US" i="1" dirty="0" smtClean="0"/>
              <a:t> </a:t>
            </a:r>
            <a:r>
              <a:rPr lang="en-US" dirty="0" smtClean="0"/>
              <a:t>∀</a:t>
            </a:r>
            <a:r>
              <a:rPr lang="en-US" i="1" dirty="0"/>
              <a:t>n</a:t>
            </a:r>
            <a:r>
              <a:rPr lang="en-US" dirty="0"/>
              <a:t>(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/>
              <a:t>n</a:t>
            </a:r>
            <a:r>
              <a:rPr lang="en-US" dirty="0"/>
              <a:t>) → </a:t>
            </a:r>
            <a:r>
              <a:rPr lang="en-US" i="1" dirty="0"/>
              <a:t>Q</a:t>
            </a:r>
            <a:r>
              <a:rPr lang="en-US" dirty="0"/>
              <a:t>(</a:t>
            </a:r>
            <a:r>
              <a:rPr lang="en-US" i="1" dirty="0"/>
              <a:t>n</a:t>
            </a:r>
            <a:r>
              <a:rPr lang="en-US" dirty="0"/>
              <a:t>))</a:t>
            </a:r>
            <a:r>
              <a:rPr lang="en-US" i="1" dirty="0"/>
              <a:t> </a:t>
            </a:r>
            <a:r>
              <a:rPr lang="en-US" altLang="en-US" dirty="0" smtClean="0"/>
              <a:t>we cannot conclude </a:t>
            </a:r>
            <a:r>
              <a:rPr lang="en-US" dirty="0" smtClean="0"/>
              <a:t>￢</a:t>
            </a:r>
            <a:r>
              <a:rPr lang="en-US" i="1" dirty="0" smtClean="0"/>
              <a:t>Q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/>
              <a:t>)</a:t>
            </a:r>
            <a:r>
              <a:rPr lang="en-US" dirty="0"/>
              <a:t> </a:t>
            </a:r>
            <a:r>
              <a:rPr lang="en-US" altLang="en-US" dirty="0" smtClean="0"/>
              <a:t>as no valid rule of inference can be used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Counterexample: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 = -1                   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32</a:t>
            </a:fld>
            <a:endParaRPr lang="en-US" altLang="en-US"/>
          </a:p>
        </p:txBody>
      </p:sp>
      <p:graphicFrame>
        <p:nvGraphicFramePr>
          <p:cNvPr id="3891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9084253"/>
              </p:ext>
            </p:extLst>
          </p:nvPr>
        </p:nvGraphicFramePr>
        <p:xfrm>
          <a:off x="4452937" y="-914400"/>
          <a:ext cx="32861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" name="Equation" r:id="rId4" imgW="1752600" imgH="203200" progId="Equation.3">
                  <p:embed/>
                </p:oleObj>
              </mc:Choice>
              <mc:Fallback>
                <p:oleObj name="Equation" r:id="rId4" imgW="17526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937" y="-914400"/>
                        <a:ext cx="3286125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2822420"/>
              </p:ext>
            </p:extLst>
          </p:nvPr>
        </p:nvGraphicFramePr>
        <p:xfrm>
          <a:off x="9220200" y="-1104900"/>
          <a:ext cx="785813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" name="Equation" r:id="rId6" imgW="418918" imgH="203112" progId="Equation.3">
                  <p:embed/>
                </p:oleObj>
              </mc:Choice>
              <mc:Fallback>
                <p:oleObj name="Equation" r:id="rId6" imgW="418918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20200" y="-1104900"/>
                        <a:ext cx="785813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10441104" y="1276864"/>
            <a:ext cx="1723933" cy="58477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en-US" sz="3200" dirty="0" smtClean="0"/>
              <a:t>not </a:t>
            </a:r>
            <a:r>
              <a:rPr lang="en-US" altLang="en-US" sz="3200" dirty="0"/>
              <a:t>valid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4307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Circular reasoning (</a:t>
            </a:r>
            <a:r>
              <a:rPr lang="en-US" b="1" dirty="0"/>
              <a:t>begging the </a:t>
            </a:r>
            <a:r>
              <a:rPr lang="en-US" b="1" dirty="0" smtClean="0"/>
              <a:t>question)</a:t>
            </a:r>
            <a:endParaRPr lang="en-US" altLang="en-US" dirty="0" smtClean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Is the following argument correct to show that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>
                <a:solidFill>
                  <a:schemeClr val="tx1"/>
                </a:solidFill>
              </a:rPr>
              <a:t>If 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>
                <a:solidFill>
                  <a:schemeClr val="tx1"/>
                </a:solidFill>
              </a:rPr>
              <a:t>is </a:t>
            </a:r>
            <a:r>
              <a:rPr lang="en-US" altLang="en-US" dirty="0" smtClean="0">
                <a:solidFill>
                  <a:schemeClr val="tx1"/>
                </a:solidFill>
              </a:rPr>
              <a:t>even, </a:t>
            </a:r>
            <a:r>
              <a:rPr lang="en-US" altLang="en-US" dirty="0">
                <a:solidFill>
                  <a:schemeClr val="tx1"/>
                </a:solidFill>
              </a:rPr>
              <a:t>then </a:t>
            </a:r>
            <a:r>
              <a:rPr lang="en-US" altLang="en-US" i="1" dirty="0" smtClean="0">
                <a:solidFill>
                  <a:schemeClr val="tx1"/>
                </a:solidFill>
              </a:rPr>
              <a:t>n </a:t>
            </a:r>
            <a:r>
              <a:rPr lang="en-US" altLang="en-US" dirty="0" smtClean="0">
                <a:solidFill>
                  <a:schemeClr val="tx1"/>
                </a:solidFill>
              </a:rPr>
              <a:t>is even</a:t>
            </a:r>
          </a:p>
          <a:p>
            <a:pPr>
              <a:buFont typeface="Arial" charset="0"/>
              <a:buNone/>
            </a:pPr>
            <a:r>
              <a:rPr lang="en-US" altLang="en-US" dirty="0" smtClean="0"/>
              <a:t>   Suppose that </a:t>
            </a:r>
            <a:r>
              <a:rPr lang="en-US" altLang="en-US" i="1" dirty="0" smtClean="0"/>
              <a:t>n</a:t>
            </a:r>
            <a:r>
              <a:rPr lang="en-US" altLang="en-US" baseline="30000" dirty="0" smtClean="0"/>
              <a:t>2</a:t>
            </a:r>
            <a:r>
              <a:rPr lang="en-US" altLang="en-US" dirty="0" smtClean="0"/>
              <a:t> is even, then </a:t>
            </a:r>
            <a:r>
              <a:rPr lang="en-US" altLang="en-US" i="1" dirty="0" smtClean="0"/>
              <a:t>n</a:t>
            </a:r>
            <a:r>
              <a:rPr lang="en-US" altLang="en-US" baseline="30000" dirty="0" smtClean="0"/>
              <a:t>2 </a:t>
            </a:r>
            <a:r>
              <a:rPr lang="en-US" altLang="en-US" dirty="0" smtClean="0"/>
              <a:t>= 2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 for some integer 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. Let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= 2</a:t>
            </a:r>
            <a:r>
              <a:rPr lang="en-US" altLang="en-US" i="1" dirty="0" smtClean="0"/>
              <a:t>y</a:t>
            </a:r>
            <a:r>
              <a:rPr lang="en-US" altLang="en-US" dirty="0" smtClean="0"/>
              <a:t> for some integer </a:t>
            </a:r>
            <a:r>
              <a:rPr lang="en-US" altLang="en-US" i="1" dirty="0" smtClean="0"/>
              <a:t>y</a:t>
            </a:r>
            <a:r>
              <a:rPr lang="en-US" altLang="en-US" dirty="0" smtClean="0"/>
              <a:t>. This shows that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is even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Wrong argument as the statement “</a:t>
            </a:r>
            <a:r>
              <a:rPr lang="en-US" altLang="en-US" i="1" dirty="0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 = 2</a:t>
            </a:r>
            <a:r>
              <a:rPr lang="en-US" altLang="en-US" i="1" dirty="0" smtClean="0">
                <a:solidFill>
                  <a:schemeClr val="tx1"/>
                </a:solidFill>
              </a:rPr>
              <a:t>y</a:t>
            </a:r>
            <a:r>
              <a:rPr lang="en-US" altLang="en-US" dirty="0" smtClean="0">
                <a:solidFill>
                  <a:schemeClr val="tx1"/>
                </a:solidFill>
              </a:rPr>
              <a:t> for some integer </a:t>
            </a:r>
            <a:r>
              <a:rPr lang="en-US" altLang="en-US" i="1" dirty="0" smtClean="0">
                <a:solidFill>
                  <a:schemeClr val="tx1"/>
                </a:solidFill>
              </a:rPr>
              <a:t>y</a:t>
            </a:r>
            <a:r>
              <a:rPr lang="en-US" altLang="en-US" dirty="0" smtClean="0">
                <a:solidFill>
                  <a:schemeClr val="tx1"/>
                </a:solidFill>
              </a:rPr>
              <a:t>” is used in the proof </a:t>
            </a:r>
          </a:p>
          <a:p>
            <a:r>
              <a:rPr lang="en-US" altLang="en-US" dirty="0" smtClean="0"/>
              <a:t>No argument shows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can be written as 2</a:t>
            </a:r>
            <a:r>
              <a:rPr lang="en-US" altLang="en-US" i="1" dirty="0" smtClean="0"/>
              <a:t>y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Circular reasoning as this statement is equivalent to the statement being proved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246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Proofs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 smtClean="0"/>
              <a:t>Learn from mistakes</a:t>
            </a:r>
          </a:p>
          <a:p>
            <a:r>
              <a:rPr lang="en-US" altLang="en-US" dirty="0" smtClean="0"/>
              <a:t>Even professional mathematicians make mistakes in proofs</a:t>
            </a:r>
          </a:p>
          <a:p>
            <a:r>
              <a:rPr lang="en-US" altLang="en-US" dirty="0" smtClean="0"/>
              <a:t>Quite a few incorrect proofs of important results have fooled people for years before subtle errors were found</a:t>
            </a:r>
          </a:p>
          <a:p>
            <a:r>
              <a:rPr lang="en-US" altLang="en-US" dirty="0" smtClean="0"/>
              <a:t>Some other important proof techniques</a:t>
            </a:r>
          </a:p>
          <a:p>
            <a:pPr lvl="1"/>
            <a:r>
              <a:rPr lang="en-US" altLang="en-US" dirty="0" smtClean="0"/>
              <a:t>Mathematical induction</a:t>
            </a:r>
          </a:p>
          <a:p>
            <a:pPr lvl="1"/>
            <a:r>
              <a:rPr lang="en-US" altLang="en-US" dirty="0" smtClean="0"/>
              <a:t>Combinatorial proof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750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838200" y="148965"/>
            <a:ext cx="10515600" cy="841883"/>
          </a:xfrm>
        </p:spPr>
        <p:txBody>
          <a:bodyPr/>
          <a:lstStyle/>
          <a:p>
            <a:r>
              <a:rPr lang="en-US" altLang="en-US" dirty="0"/>
              <a:t>Proof Techniques (Methods)</a:t>
            </a:r>
            <a:endParaRPr lang="en-US" alt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004595" y="990848"/>
            <a:ext cx="9892005" cy="563855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altLang="en-US" kern="0" dirty="0"/>
              <a:t>Four primary proof methods:</a:t>
            </a:r>
          </a:p>
          <a:p>
            <a:pPr lvl="1">
              <a:lnSpc>
                <a:spcPct val="100000"/>
              </a:lnSpc>
              <a:defRPr/>
            </a:pPr>
            <a:r>
              <a:rPr lang="en-US" altLang="en-US" kern="0" dirty="0"/>
              <a:t>Direct Proof</a:t>
            </a:r>
          </a:p>
          <a:p>
            <a:pPr lvl="1">
              <a:lnSpc>
                <a:spcPct val="100000"/>
              </a:lnSpc>
              <a:defRPr/>
            </a:pPr>
            <a:r>
              <a:rPr lang="en-US" altLang="en-US" kern="0" dirty="0"/>
              <a:t>Indirect Proof</a:t>
            </a:r>
          </a:p>
          <a:p>
            <a:pPr lvl="2">
              <a:lnSpc>
                <a:spcPct val="100000"/>
              </a:lnSpc>
              <a:defRPr/>
            </a:pPr>
            <a:r>
              <a:rPr lang="en-US" altLang="en-US" kern="0" dirty="0"/>
              <a:t>Proof by </a:t>
            </a:r>
            <a:r>
              <a:rPr lang="en-US" altLang="en-US" kern="0" dirty="0" smtClean="0"/>
              <a:t>Contradiction </a:t>
            </a:r>
          </a:p>
          <a:p>
            <a:pPr marL="914377" lvl="2" indent="0">
              <a:lnSpc>
                <a:spcPct val="100000"/>
              </a:lnSpc>
              <a:buNone/>
              <a:defRPr/>
            </a:pPr>
            <a:r>
              <a:rPr lang="en-US" altLang="en-US" kern="0" dirty="0" smtClean="0"/>
              <a:t>	(Another type of Indirect Proof)</a:t>
            </a:r>
            <a:endParaRPr lang="en-US" altLang="en-US" kern="0" dirty="0"/>
          </a:p>
          <a:p>
            <a:pPr lvl="1">
              <a:lnSpc>
                <a:spcPct val="100000"/>
              </a:lnSpc>
              <a:defRPr/>
            </a:pPr>
            <a:r>
              <a:rPr lang="en-US" altLang="en-US" kern="0" dirty="0"/>
              <a:t>Proof by Induction</a:t>
            </a:r>
          </a:p>
          <a:p>
            <a:pPr>
              <a:lnSpc>
                <a:spcPct val="100000"/>
              </a:lnSpc>
              <a:defRPr/>
            </a:pPr>
            <a:r>
              <a:rPr lang="en-US" altLang="en-US" kern="0" dirty="0"/>
              <a:t>We will cover Proof by Induction later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541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Direct Proof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1219200"/>
            <a:ext cx="9782175" cy="5181600"/>
          </a:xfrm>
        </p:spPr>
        <p:txBody>
          <a:bodyPr>
            <a:normAutofit lnSpcReduction="10000"/>
          </a:bodyPr>
          <a:lstStyle/>
          <a:p>
            <a:r>
              <a:rPr lang="en-US" altLang="en-US" sz="3200" dirty="0"/>
              <a:t>Used to prove:  </a:t>
            </a:r>
            <a:r>
              <a:rPr lang="en-US" altLang="en-US" sz="3200" dirty="0">
                <a:solidFill>
                  <a:schemeClr val="accent2"/>
                </a:solidFill>
              </a:rPr>
              <a:t>“</a:t>
            </a:r>
            <a:r>
              <a:rPr lang="en-US" altLang="en-US" sz="3200" i="1" dirty="0">
                <a:solidFill>
                  <a:schemeClr val="accent2"/>
                </a:solidFill>
              </a:rPr>
              <a:t>p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olidFill>
                  <a:schemeClr val="accent2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accent2"/>
                </a:solidFill>
                <a:sym typeface="Symbol" panose="05050102010706020507" pitchFamily="18" charset="2"/>
              </a:rPr>
              <a:t>”   </a:t>
            </a:r>
            <a:r>
              <a:rPr lang="en-US" altLang="en-US" sz="3200" dirty="0">
                <a:sym typeface="Symbol" panose="05050102010706020507" pitchFamily="18" charset="2"/>
              </a:rPr>
              <a:t>Or</a:t>
            </a:r>
            <a:r>
              <a:rPr lang="en-US" altLang="en-US" sz="3200" dirty="0">
                <a:solidFill>
                  <a:srgbClr val="CC0000"/>
                </a:solidFill>
                <a:sym typeface="Symbol" panose="05050102010706020507" pitchFamily="18" charset="2"/>
              </a:rPr>
              <a:t>  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 (</a:t>
            </a:r>
            <a:r>
              <a:rPr lang="en-US" altLang="en-US" sz="3200" i="1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)  </a:t>
            </a:r>
            <a:r>
              <a:rPr lang="en-US" altLang="en-US" sz="3200" i="1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))</a:t>
            </a:r>
          </a:p>
          <a:p>
            <a:r>
              <a:rPr lang="en-US" altLang="en-US" sz="3200" dirty="0">
                <a:sym typeface="Symbol" panose="05050102010706020507" pitchFamily="18" charset="2"/>
              </a:rPr>
              <a:t>To prove such statements </a:t>
            </a:r>
          </a:p>
          <a:p>
            <a:pPr lvl="1"/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Assume that </a:t>
            </a:r>
            <a:r>
              <a:rPr lang="en-US" altLang="en-US" sz="3200" i="1" dirty="0">
                <a:solidFill>
                  <a:srgbClr val="66FF33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(or </a:t>
            </a:r>
            <a:r>
              <a:rPr lang="en-US" altLang="en-US" sz="3200" i="1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(c) for arbitrary c) 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is true </a:t>
            </a:r>
          </a:p>
          <a:p>
            <a:pPr lvl="1"/>
            <a:r>
              <a:rPr lang="en-US" altLang="en-US" sz="3200" dirty="0">
                <a:sym typeface="Symbol" panose="05050102010706020507" pitchFamily="18" charset="2"/>
              </a:rPr>
              <a:t>Use all possible facts, lemmas, theorems, and rules of </a:t>
            </a:r>
            <a:r>
              <a:rPr lang="en-US" altLang="en-US" sz="3200" dirty="0" smtClean="0">
                <a:sym typeface="Symbol" panose="05050102010706020507" pitchFamily="18" charset="2"/>
              </a:rPr>
              <a:t>inference </a:t>
            </a:r>
            <a:r>
              <a:rPr lang="en-US" altLang="en-US" sz="3200" dirty="0">
                <a:sym typeface="Symbol" panose="05050102010706020507" pitchFamily="18" charset="2"/>
              </a:rPr>
              <a:t>and try to 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show that </a:t>
            </a:r>
            <a:r>
              <a:rPr lang="en-US" altLang="en-US" sz="3200" i="1" dirty="0">
                <a:solidFill>
                  <a:srgbClr val="66FF33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rgbClr val="0000CC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(or </a:t>
            </a:r>
            <a:r>
              <a:rPr lang="en-US" altLang="en-US" sz="3200" i="1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(c)) 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is true.</a:t>
            </a:r>
          </a:p>
          <a:p>
            <a:pPr lvl="1"/>
            <a:r>
              <a:rPr lang="en-US" altLang="en-US" sz="3200" dirty="0">
                <a:sym typeface="Symbol" panose="05050102010706020507" pitchFamily="18" charset="2"/>
              </a:rPr>
              <a:t>A direct proof often uses the form: </a:t>
            </a:r>
            <a:endParaRPr lang="en-US" altLang="en-US" sz="3200" dirty="0" smtClean="0">
              <a:sym typeface="Symbol" panose="05050102010706020507" pitchFamily="18" charset="2"/>
            </a:endParaRPr>
          </a:p>
          <a:p>
            <a:pPr lvl="1"/>
            <a:endParaRPr lang="en-US" altLang="en-US" sz="3200" dirty="0" smtClean="0">
              <a:sym typeface="Symbol" panose="05050102010706020507" pitchFamily="18" charset="2"/>
            </a:endParaRPr>
          </a:p>
          <a:p>
            <a:pPr lvl="1"/>
            <a:endParaRPr lang="en-US" altLang="en-US" sz="3200" dirty="0">
              <a:sym typeface="Symbol" panose="05050102010706020507" pitchFamily="18" charset="2"/>
            </a:endParaRPr>
          </a:p>
          <a:p>
            <a:pPr lvl="1"/>
            <a:endParaRPr lang="en-US" altLang="en-US" sz="3200" dirty="0" smtClean="0">
              <a:sym typeface="Symbol" panose="05050102010706020507" pitchFamily="18" charset="2"/>
            </a:endParaRPr>
          </a:p>
          <a:p>
            <a:pPr lvl="1"/>
            <a:r>
              <a:rPr lang="en-US" altLang="en-US" sz="3200" dirty="0" smtClean="0">
                <a:sym typeface="Symbol" panose="05050102010706020507" pitchFamily="18" charset="2"/>
              </a:rPr>
              <a:t>Because </a:t>
            </a:r>
            <a:r>
              <a:rPr lang="en-US" altLang="en-US" sz="3200" dirty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olidFill>
                  <a:schemeClr val="accent2"/>
                </a:solidFill>
                <a:sym typeface="Symbol" panose="05050102010706020507" pitchFamily="18" charset="2"/>
              </a:rPr>
              <a:t>is transitive</a:t>
            </a:r>
            <a:r>
              <a:rPr lang="en-US" altLang="en-US" sz="3200" dirty="0">
                <a:sym typeface="Symbol" panose="05050102010706020507" pitchFamily="18" charset="2"/>
              </a:rPr>
              <a:t>, </a:t>
            </a:r>
            <a:br>
              <a:rPr lang="en-US" altLang="en-US" sz="3200" dirty="0">
                <a:sym typeface="Symbol" panose="05050102010706020507" pitchFamily="18" charset="2"/>
              </a:rPr>
            </a:br>
            <a:r>
              <a:rPr lang="en-US" altLang="en-US" sz="3200" dirty="0">
                <a:sym typeface="Symbol" panose="05050102010706020507" pitchFamily="18" charset="2"/>
              </a:rPr>
              <a:t>we conclude that  </a:t>
            </a:r>
            <a:r>
              <a:rPr lang="en-US" altLang="en-US" sz="3200" i="1" dirty="0">
                <a:solidFill>
                  <a:schemeClr val="accent2"/>
                </a:solidFill>
              </a:rPr>
              <a:t>p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olidFill>
                  <a:schemeClr val="accent2"/>
                </a:solidFill>
                <a:sym typeface="Symbol" panose="05050102010706020507" pitchFamily="18" charset="2"/>
              </a:rPr>
              <a:t>q</a:t>
            </a:r>
            <a:endParaRPr lang="en-US" altLang="en-US" sz="3200" baseline="-25000" dirty="0">
              <a:solidFill>
                <a:schemeClr val="accent2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606005" y="3352800"/>
            <a:ext cx="31242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377" lvl="2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i="1" dirty="0" smtClean="0">
                <a:solidFill>
                  <a:schemeClr val="accent2"/>
                </a:solidFill>
              </a:rPr>
              <a:t>p</a:t>
            </a:r>
            <a:r>
              <a:rPr lang="en-US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en-US" dirty="0" smtClean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lang="en-US" altLang="en-US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altLang="en-US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1, </a:t>
            </a:r>
          </a:p>
          <a:p>
            <a:pPr marL="914377" lvl="2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altLang="en-US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1</a:t>
            </a:r>
            <a:r>
              <a:rPr lang="en-US" altLang="en-US" i="1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 smtClean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lang="en-US" altLang="en-US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altLang="en-US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2, </a:t>
            </a:r>
          </a:p>
          <a:p>
            <a:pPr marL="914377" lvl="2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altLang="en-US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2 </a:t>
            </a:r>
            <a:r>
              <a:rPr lang="en-US" altLang="en-US" dirty="0" smtClean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lang="en-US" altLang="en-US" dirty="0" smtClean="0">
                <a:solidFill>
                  <a:schemeClr val="accent2"/>
                </a:solidFill>
              </a:rPr>
              <a:t>…,</a:t>
            </a:r>
            <a:r>
              <a:rPr lang="en-US" altLang="en-US" i="1" dirty="0" smtClean="0">
                <a:solidFill>
                  <a:schemeClr val="accent2"/>
                </a:solidFill>
              </a:rPr>
              <a:t> </a:t>
            </a:r>
          </a:p>
          <a:p>
            <a:pPr marL="914377" lvl="2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altLang="en-US" i="1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n</a:t>
            </a:r>
            <a:r>
              <a:rPr lang="en-US" altLang="en-US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-1</a:t>
            </a:r>
            <a:r>
              <a:rPr lang="en-US" altLang="en-US" i="1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 smtClean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lang="en-US" altLang="en-US" i="1" dirty="0" err="1" smtClean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altLang="en-US" i="1" baseline="-25000" dirty="0" err="1" smtClean="0">
                <a:solidFill>
                  <a:schemeClr val="accent2"/>
                </a:solidFill>
                <a:sym typeface="Symbol" panose="05050102010706020507" pitchFamily="18" charset="2"/>
              </a:rPr>
              <a:t>n</a:t>
            </a:r>
            <a:r>
              <a:rPr lang="en-US" altLang="en-US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, </a:t>
            </a:r>
          </a:p>
          <a:p>
            <a:pPr marL="914377" lvl="2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en-US" i="1" dirty="0" err="1" smtClean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altLang="en-US" i="1" baseline="-25000" dirty="0" err="1" smtClean="0">
                <a:solidFill>
                  <a:schemeClr val="accent2"/>
                </a:solidFill>
                <a:sym typeface="Symbol" panose="05050102010706020507" pitchFamily="18" charset="2"/>
              </a:rPr>
              <a:t>n</a:t>
            </a:r>
            <a:r>
              <a:rPr lang="en-US" altLang="en-US" i="1" baseline="-250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 smtClean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lang="en-US" altLang="en-US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q</a:t>
            </a:r>
            <a:endParaRPr lang="en-US" altLang="en-US" sz="3600" i="1" baseline="-25000" dirty="0" smtClean="0">
              <a:solidFill>
                <a:schemeClr val="accent2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997862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uiExpand="1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38200" y="152401"/>
            <a:ext cx="10515600" cy="762000"/>
          </a:xfrm>
        </p:spPr>
        <p:txBody>
          <a:bodyPr/>
          <a:lstStyle/>
          <a:p>
            <a:r>
              <a:rPr lang="en-US" altLang="en-US" dirty="0"/>
              <a:t>Definition</a:t>
            </a:r>
            <a:endParaRPr lang="en-US" altLang="en-US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838200" y="762000"/>
            <a:ext cx="10210800" cy="3048000"/>
          </a:xfrm>
        </p:spPr>
        <p:txBody>
          <a:bodyPr>
            <a:noAutofit/>
          </a:bodyPr>
          <a:lstStyle/>
          <a:p>
            <a:r>
              <a:rPr lang="en-US" altLang="en-US" sz="3200" dirty="0" smtClean="0"/>
              <a:t>Integer </a:t>
            </a:r>
            <a:r>
              <a:rPr lang="en-US" altLang="en-US" sz="3200" i="1" dirty="0" smtClean="0"/>
              <a:t>n</a:t>
            </a:r>
            <a:r>
              <a:rPr lang="en-US" altLang="en-US" sz="3200" dirty="0" smtClean="0"/>
              <a:t> is even if there exists an integer </a:t>
            </a:r>
            <a:r>
              <a:rPr lang="en-US" altLang="en-US" sz="3200" i="1" dirty="0" smtClean="0"/>
              <a:t>k</a:t>
            </a:r>
            <a:r>
              <a:rPr lang="en-US" altLang="en-US" sz="3200" dirty="0" smtClean="0"/>
              <a:t> such that </a:t>
            </a:r>
            <a:br>
              <a:rPr lang="en-US" altLang="en-US" sz="3200" dirty="0" smtClean="0"/>
            </a:br>
            <a:r>
              <a:rPr lang="en-US" altLang="en-US" sz="3200" i="1" dirty="0" smtClean="0"/>
              <a:t>n </a:t>
            </a:r>
            <a:r>
              <a:rPr lang="en-US" altLang="en-US" sz="3200" dirty="0" smtClean="0"/>
              <a:t>= 2</a:t>
            </a:r>
            <a:r>
              <a:rPr lang="en-US" altLang="en-US" sz="3200" i="1" dirty="0" smtClean="0"/>
              <a:t>k	</a:t>
            </a:r>
            <a:r>
              <a:rPr lang="en-US" altLang="en-US" sz="3200" dirty="0" smtClean="0">
                <a:solidFill>
                  <a:schemeClr val="tx1"/>
                </a:solidFill>
              </a:rPr>
              <a:t>Ex: 82 = 2 × </a:t>
            </a:r>
            <a:r>
              <a:rPr lang="en-US" altLang="en-US" sz="3200" dirty="0">
                <a:solidFill>
                  <a:schemeClr val="tx1"/>
                </a:solidFill>
              </a:rPr>
              <a:t>41   </a:t>
            </a:r>
            <a:r>
              <a:rPr lang="en-US" altLang="en-US" sz="3200" dirty="0" smtClean="0">
                <a:solidFill>
                  <a:srgbClr val="66FF33"/>
                </a:solidFill>
              </a:rPr>
              <a:t>Ex</a:t>
            </a:r>
            <a:r>
              <a:rPr lang="en-US" altLang="en-US" sz="3200" dirty="0">
                <a:solidFill>
                  <a:srgbClr val="66FF33"/>
                </a:solidFill>
              </a:rPr>
              <a:t>: </a:t>
            </a:r>
            <a:r>
              <a:rPr lang="en-US" altLang="en-US" sz="3200" dirty="0" smtClean="0">
                <a:solidFill>
                  <a:srgbClr val="66FF33"/>
                </a:solidFill>
              </a:rPr>
              <a:t>120 </a:t>
            </a:r>
            <a:r>
              <a:rPr lang="en-US" altLang="en-US" sz="3200" dirty="0">
                <a:solidFill>
                  <a:srgbClr val="66FF33"/>
                </a:solidFill>
              </a:rPr>
              <a:t>= 2 × </a:t>
            </a:r>
            <a:r>
              <a:rPr lang="en-US" altLang="en-US" sz="3200" dirty="0" smtClean="0">
                <a:solidFill>
                  <a:srgbClr val="66FF33"/>
                </a:solidFill>
              </a:rPr>
              <a:t>60</a:t>
            </a:r>
          </a:p>
          <a:p>
            <a:r>
              <a:rPr lang="en-US" altLang="en-US" sz="3200" dirty="0" smtClean="0"/>
              <a:t>Integer </a:t>
            </a:r>
            <a:r>
              <a:rPr lang="en-US" altLang="en-US" sz="3200" i="1" dirty="0"/>
              <a:t>n</a:t>
            </a:r>
            <a:r>
              <a:rPr lang="en-US" altLang="en-US" sz="3200" dirty="0"/>
              <a:t> is odd if there exists an integer </a:t>
            </a:r>
            <a:r>
              <a:rPr lang="en-US" altLang="en-US" sz="3200" i="1" dirty="0"/>
              <a:t>k</a:t>
            </a:r>
            <a:r>
              <a:rPr lang="en-US" altLang="en-US" sz="3200" dirty="0"/>
              <a:t> such that </a:t>
            </a:r>
            <a:r>
              <a:rPr lang="en-US" altLang="en-US" sz="3200" dirty="0" smtClean="0"/>
              <a:t/>
            </a:r>
            <a:br>
              <a:rPr lang="en-US" altLang="en-US" sz="3200" dirty="0" smtClean="0"/>
            </a:br>
            <a:r>
              <a:rPr lang="en-US" altLang="en-US" sz="3200" i="1" dirty="0" smtClean="0"/>
              <a:t>n </a:t>
            </a:r>
            <a:r>
              <a:rPr lang="en-US" altLang="en-US" sz="3200" dirty="0"/>
              <a:t>= 2</a:t>
            </a:r>
            <a:r>
              <a:rPr lang="en-US" altLang="en-US" sz="3200" i="1" dirty="0"/>
              <a:t>k </a:t>
            </a:r>
            <a:r>
              <a:rPr lang="en-US" altLang="en-US" sz="3200" dirty="0"/>
              <a:t>+ </a:t>
            </a:r>
            <a:r>
              <a:rPr lang="en-US" altLang="en-US" sz="3200" dirty="0" smtClean="0"/>
              <a:t>1 </a:t>
            </a:r>
            <a:r>
              <a:rPr lang="en-US" altLang="en-US" sz="3200" dirty="0" smtClean="0">
                <a:solidFill>
                  <a:schemeClr val="tx1"/>
                </a:solidFill>
              </a:rPr>
              <a:t>Ex</a:t>
            </a:r>
            <a:r>
              <a:rPr lang="en-US" altLang="en-US" sz="3200" dirty="0">
                <a:solidFill>
                  <a:schemeClr val="tx1"/>
                </a:solidFill>
              </a:rPr>
              <a:t>: 131 = 2 × 65 + </a:t>
            </a:r>
            <a:r>
              <a:rPr lang="en-US" altLang="en-US" sz="3200" dirty="0" smtClean="0">
                <a:solidFill>
                  <a:schemeClr val="tx1"/>
                </a:solidFill>
              </a:rPr>
              <a:t>1  </a:t>
            </a:r>
            <a:r>
              <a:rPr lang="en-US" altLang="en-US" sz="3200" dirty="0" smtClean="0">
                <a:solidFill>
                  <a:srgbClr val="66FF33"/>
                </a:solidFill>
              </a:rPr>
              <a:t>Ex</a:t>
            </a:r>
            <a:r>
              <a:rPr lang="en-US" altLang="en-US" sz="3200" dirty="0">
                <a:solidFill>
                  <a:srgbClr val="66FF33"/>
                </a:solidFill>
              </a:rPr>
              <a:t>: </a:t>
            </a:r>
            <a:r>
              <a:rPr lang="en-US" altLang="en-US" sz="3200" dirty="0" smtClean="0">
                <a:solidFill>
                  <a:srgbClr val="66FF33"/>
                </a:solidFill>
              </a:rPr>
              <a:t>17 </a:t>
            </a:r>
            <a:r>
              <a:rPr lang="en-US" altLang="en-US" sz="3200" dirty="0">
                <a:solidFill>
                  <a:srgbClr val="66FF33"/>
                </a:solidFill>
              </a:rPr>
              <a:t>= 2 × </a:t>
            </a:r>
            <a:r>
              <a:rPr lang="en-US" altLang="en-US" sz="3200" dirty="0" smtClean="0">
                <a:solidFill>
                  <a:srgbClr val="66FF33"/>
                </a:solidFill>
              </a:rPr>
              <a:t>8 + 1</a:t>
            </a:r>
            <a:endParaRPr lang="en-US" altLang="en-US" sz="3200" dirty="0"/>
          </a:p>
          <a:p>
            <a:r>
              <a:rPr lang="en-US" altLang="en-US" sz="3200" dirty="0" smtClean="0"/>
              <a:t>Integer </a:t>
            </a:r>
            <a:r>
              <a:rPr lang="en-US" altLang="en-US" sz="3200" i="1" dirty="0"/>
              <a:t>n</a:t>
            </a:r>
            <a:r>
              <a:rPr lang="en-US" altLang="en-US" sz="3200" dirty="0"/>
              <a:t> is </a:t>
            </a:r>
            <a:r>
              <a:rPr lang="en-US" altLang="en-US" sz="3200" dirty="0" smtClean="0"/>
              <a:t>a perfect square </a:t>
            </a:r>
            <a:r>
              <a:rPr lang="en-US" altLang="en-US" sz="3200" dirty="0"/>
              <a:t>if there exists an integer </a:t>
            </a:r>
            <a:r>
              <a:rPr lang="en-US" altLang="en-US" sz="3200" i="1" dirty="0"/>
              <a:t>k</a:t>
            </a:r>
            <a:r>
              <a:rPr lang="en-US" altLang="en-US" sz="3200" dirty="0"/>
              <a:t> such that </a:t>
            </a:r>
            <a:r>
              <a:rPr lang="en-US" altLang="en-US" sz="3200" i="1" dirty="0"/>
              <a:t>n </a:t>
            </a:r>
            <a:r>
              <a:rPr lang="en-US" altLang="en-US" sz="3200" dirty="0"/>
              <a:t>= </a:t>
            </a:r>
            <a:r>
              <a:rPr lang="en-US" altLang="en-US" sz="3200" i="1" dirty="0" smtClean="0"/>
              <a:t>k</a:t>
            </a:r>
            <a:r>
              <a:rPr lang="en-US" altLang="en-US" sz="3200" baseline="30000" dirty="0" smtClean="0"/>
              <a:t>2</a:t>
            </a:r>
            <a:r>
              <a:rPr lang="en-US" altLang="en-US" sz="3200" i="1" dirty="0" smtClean="0"/>
              <a:t> </a:t>
            </a:r>
            <a:r>
              <a:rPr lang="en-US" altLang="en-US" sz="3200" dirty="0"/>
              <a:t> </a:t>
            </a:r>
            <a:r>
              <a:rPr lang="en-US" altLang="en-US" sz="3200" dirty="0" smtClean="0">
                <a:solidFill>
                  <a:schemeClr val="tx1"/>
                </a:solidFill>
              </a:rPr>
              <a:t>Ex</a:t>
            </a:r>
            <a:r>
              <a:rPr lang="en-US" altLang="en-US" sz="3200" dirty="0">
                <a:solidFill>
                  <a:schemeClr val="tx1"/>
                </a:solidFill>
              </a:rPr>
              <a:t>: </a:t>
            </a:r>
            <a:r>
              <a:rPr lang="en-US" altLang="en-US" sz="3200" dirty="0" smtClean="0">
                <a:solidFill>
                  <a:schemeClr val="tx1"/>
                </a:solidFill>
              </a:rPr>
              <a:t>144 </a:t>
            </a:r>
            <a:r>
              <a:rPr lang="en-US" altLang="en-US" sz="3200" dirty="0">
                <a:solidFill>
                  <a:schemeClr val="tx1"/>
                </a:solidFill>
              </a:rPr>
              <a:t>= </a:t>
            </a:r>
            <a:r>
              <a:rPr lang="en-US" altLang="en-US" sz="3200" dirty="0" smtClean="0">
                <a:solidFill>
                  <a:schemeClr val="tx1"/>
                </a:solidFill>
              </a:rPr>
              <a:t>12</a:t>
            </a:r>
            <a:r>
              <a:rPr lang="en-US" altLang="en-US" sz="3200" baseline="30000" dirty="0">
                <a:solidFill>
                  <a:schemeClr val="tx1"/>
                </a:solidFill>
              </a:rPr>
              <a:t>2</a:t>
            </a:r>
            <a:r>
              <a:rPr lang="en-US" altLang="en-US" sz="3200" dirty="0" smtClean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olidFill>
                  <a:schemeClr val="tx1"/>
                </a:solidFill>
              </a:rPr>
              <a:t>	 </a:t>
            </a:r>
            <a:r>
              <a:rPr lang="en-US" altLang="en-US" sz="3200" dirty="0">
                <a:solidFill>
                  <a:srgbClr val="66FF33"/>
                </a:solidFill>
              </a:rPr>
              <a:t>Ex: </a:t>
            </a:r>
            <a:r>
              <a:rPr lang="en-US" altLang="en-US" sz="3200" dirty="0" smtClean="0">
                <a:solidFill>
                  <a:srgbClr val="66FF33"/>
                </a:solidFill>
              </a:rPr>
              <a:t>25 = 5</a:t>
            </a:r>
            <a:r>
              <a:rPr lang="en-US" altLang="en-US" sz="3200" baseline="30000" dirty="0" smtClean="0">
                <a:solidFill>
                  <a:srgbClr val="66FF33"/>
                </a:solidFill>
              </a:rPr>
              <a:t>2</a:t>
            </a:r>
            <a:r>
              <a:rPr lang="en-US" altLang="en-US" sz="3200" dirty="0" smtClean="0">
                <a:solidFill>
                  <a:srgbClr val="66FF33"/>
                </a:solidFill>
              </a:rPr>
              <a:t> </a:t>
            </a:r>
            <a:endParaRPr lang="en-US" altLang="en-US" sz="3200" dirty="0">
              <a:solidFill>
                <a:srgbClr val="66FF33"/>
              </a:solidFill>
            </a:endParaRPr>
          </a:p>
          <a:p>
            <a:r>
              <a:rPr lang="en-US" altLang="en-US" sz="3200" dirty="0" smtClean="0"/>
              <a:t>Note that an integer is either even or odd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>
                <a:latin typeface="Cambria" panose="02040503050406030204" pitchFamily="18" charset="0"/>
              </a:rPr>
              <a:pPr/>
              <a:t>6</a:t>
            </a:fld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38200" y="4304199"/>
            <a:ext cx="8229600" cy="247760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defRPr/>
            </a:pP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Let Z be the set of integers</a:t>
            </a:r>
            <a:r>
              <a:rPr lang="en-US" altLang="en-US" sz="2800" dirty="0" smtClean="0">
                <a:latin typeface="Cambria" panose="02040503050406030204" pitchFamily="18" charset="0"/>
                <a:sym typeface="Symbol" pitchFamily="18" charset="2"/>
              </a:rPr>
              <a:t>: (negative, zero, positive)</a:t>
            </a:r>
            <a:endParaRPr lang="en-US" altLang="en-US" sz="2800" dirty="0">
              <a:latin typeface="Cambria" panose="02040503050406030204" pitchFamily="18" charset="0"/>
              <a:sym typeface="Symbol" pitchFamily="18" charset="2"/>
            </a:endParaRPr>
          </a:p>
          <a:p>
            <a:pPr marL="514350" indent="-514350">
              <a:spcBef>
                <a:spcPts val="3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i="1" dirty="0">
                <a:solidFill>
                  <a:srgbClr val="0000CC"/>
                </a:solidFill>
                <a:latin typeface="Cambria" panose="02040503050406030204" pitchFamily="18" charset="0"/>
                <a:sym typeface="Symbol" pitchFamily="18" charset="2"/>
              </a:rPr>
              <a:t>n</a:t>
            </a:r>
            <a:r>
              <a:rPr lang="en-US" altLang="en-US" sz="2800" dirty="0">
                <a:solidFill>
                  <a:srgbClr val="0000CC"/>
                </a:solidFill>
                <a:latin typeface="Cambria" panose="02040503050406030204" pitchFamily="18" charset="0"/>
                <a:sym typeface="Symbol" pitchFamily="18" charset="2"/>
              </a:rPr>
              <a:t>  </a:t>
            </a:r>
            <a:r>
              <a:rPr lang="en-US" altLang="en-US" sz="2800" dirty="0">
                <a:solidFill>
                  <a:srgbClr val="0000CC"/>
                </a:solidFill>
                <a:latin typeface="Cambria" panose="02040503050406030204" pitchFamily="18" charset="0"/>
              </a:rPr>
              <a:t>Z is even</a:t>
            </a:r>
            <a:r>
              <a:rPr lang="en-US" altLang="en-US" sz="2800" dirty="0"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 </a:t>
            </a:r>
            <a:r>
              <a:rPr lang="en-US" altLang="en-US" sz="2800" i="1" dirty="0">
                <a:latin typeface="Cambria" panose="02040503050406030204" pitchFamily="18" charset="0"/>
                <a:sym typeface="Symbol" pitchFamily="18" charset="2"/>
              </a:rPr>
              <a:t>k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  </a:t>
            </a:r>
            <a:r>
              <a:rPr lang="en-US" altLang="en-US" sz="2800" dirty="0">
                <a:latin typeface="Cambria" panose="02040503050406030204" pitchFamily="18" charset="0"/>
              </a:rPr>
              <a:t>Z  such that </a:t>
            </a:r>
            <a:r>
              <a:rPr lang="en-US" altLang="en-US" sz="2800" i="1" dirty="0">
                <a:latin typeface="Cambria" panose="02040503050406030204" pitchFamily="18" charset="0"/>
              </a:rPr>
              <a:t>n</a:t>
            </a:r>
            <a:r>
              <a:rPr lang="en-US" altLang="en-US" sz="2800" dirty="0">
                <a:latin typeface="Cambria" panose="02040503050406030204" pitchFamily="18" charset="0"/>
              </a:rPr>
              <a:t> = 2</a:t>
            </a:r>
            <a:r>
              <a:rPr lang="en-US" altLang="en-US" sz="2800" i="1" dirty="0">
                <a:latin typeface="Cambria" panose="02040503050406030204" pitchFamily="18" charset="0"/>
              </a:rPr>
              <a:t>k</a:t>
            </a:r>
            <a:endParaRPr lang="en-US" altLang="en-US" sz="2800" i="1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514350" indent="-514350">
              <a:spcBef>
                <a:spcPts val="3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i="1" dirty="0" smtClean="0">
                <a:solidFill>
                  <a:srgbClr val="0000CC"/>
                </a:solidFill>
                <a:latin typeface="Cambria" panose="02040503050406030204" pitchFamily="18" charset="0"/>
                <a:sym typeface="Symbol" pitchFamily="18" charset="2"/>
              </a:rPr>
              <a:t>n</a:t>
            </a:r>
            <a:r>
              <a:rPr lang="en-US" altLang="en-US" sz="2800" dirty="0" smtClean="0">
                <a:solidFill>
                  <a:srgbClr val="0000CC"/>
                </a:solidFill>
                <a:latin typeface="Cambria" panose="02040503050406030204" pitchFamily="18" charset="0"/>
                <a:sym typeface="Symbol" pitchFamily="18" charset="2"/>
              </a:rPr>
              <a:t> </a:t>
            </a:r>
            <a:r>
              <a:rPr lang="en-US" altLang="en-US" sz="2800" dirty="0">
                <a:solidFill>
                  <a:srgbClr val="0000CC"/>
                </a:solidFill>
                <a:latin typeface="Cambria" panose="02040503050406030204" pitchFamily="18" charset="0"/>
                <a:sym typeface="Symbol" pitchFamily="18" charset="2"/>
              </a:rPr>
              <a:t> </a:t>
            </a:r>
            <a:r>
              <a:rPr lang="en-US" altLang="en-US" sz="2800" dirty="0">
                <a:solidFill>
                  <a:srgbClr val="0000CC"/>
                </a:solidFill>
                <a:latin typeface="Cambria" panose="02040503050406030204" pitchFamily="18" charset="0"/>
              </a:rPr>
              <a:t>Z is odd</a:t>
            </a:r>
            <a:r>
              <a:rPr lang="en-US" altLang="en-US" sz="2800" dirty="0">
                <a:latin typeface="Cambria" panose="02040503050406030204" pitchFamily="18" charset="0"/>
              </a:rPr>
              <a:t>  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 </a:t>
            </a:r>
            <a:r>
              <a:rPr lang="en-US" altLang="en-US" sz="2800" i="1" dirty="0">
                <a:latin typeface="Cambria" panose="02040503050406030204" pitchFamily="18" charset="0"/>
                <a:sym typeface="Symbol" pitchFamily="18" charset="2"/>
              </a:rPr>
              <a:t>k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  </a:t>
            </a:r>
            <a:r>
              <a:rPr lang="en-US" altLang="en-US" sz="2800" dirty="0">
                <a:latin typeface="Cambria" panose="02040503050406030204" pitchFamily="18" charset="0"/>
              </a:rPr>
              <a:t>Z  such that </a:t>
            </a:r>
            <a:r>
              <a:rPr lang="en-US" altLang="en-US" sz="2800" i="1" dirty="0">
                <a:latin typeface="Cambria" panose="02040503050406030204" pitchFamily="18" charset="0"/>
              </a:rPr>
              <a:t>n</a:t>
            </a:r>
            <a:r>
              <a:rPr lang="en-US" altLang="en-US" sz="2800" dirty="0">
                <a:latin typeface="Cambria" panose="02040503050406030204" pitchFamily="18" charset="0"/>
              </a:rPr>
              <a:t> = </a:t>
            </a:r>
            <a:r>
              <a:rPr lang="en-US" altLang="en-US" sz="2800" dirty="0" smtClean="0">
                <a:latin typeface="Cambria" panose="02040503050406030204" pitchFamily="18" charset="0"/>
              </a:rPr>
              <a:t>2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k</a:t>
            </a:r>
            <a:r>
              <a:rPr lang="en-US" altLang="en-US" sz="2800" dirty="0" smtClean="0">
                <a:latin typeface="Cambria" panose="02040503050406030204" pitchFamily="18" charset="0"/>
              </a:rPr>
              <a:t> + </a:t>
            </a:r>
            <a:r>
              <a:rPr lang="en-US" altLang="en-US" sz="2800" dirty="0">
                <a:latin typeface="Cambria" panose="02040503050406030204" pitchFamily="18" charset="0"/>
              </a:rPr>
              <a:t>1</a:t>
            </a:r>
            <a:endParaRPr lang="en-US" altLang="en-US" sz="2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514350" indent="-514350">
              <a:spcBef>
                <a:spcPts val="3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i="1" dirty="0" smtClean="0">
                <a:solidFill>
                  <a:srgbClr val="0000CC"/>
                </a:solidFill>
                <a:latin typeface="Cambria" panose="02040503050406030204" pitchFamily="18" charset="0"/>
                <a:sym typeface="Symbol" pitchFamily="18" charset="2"/>
              </a:rPr>
              <a:t>n</a:t>
            </a:r>
            <a:r>
              <a:rPr lang="en-US" altLang="en-US" sz="2800" dirty="0" smtClean="0">
                <a:solidFill>
                  <a:srgbClr val="0000CC"/>
                </a:solidFill>
                <a:latin typeface="Cambria" panose="02040503050406030204" pitchFamily="18" charset="0"/>
                <a:sym typeface="Symbol" pitchFamily="18" charset="2"/>
              </a:rPr>
              <a:t> </a:t>
            </a:r>
            <a:r>
              <a:rPr lang="en-US" altLang="en-US" sz="2800" dirty="0">
                <a:solidFill>
                  <a:srgbClr val="0000CC"/>
                </a:solidFill>
                <a:latin typeface="Cambria" panose="02040503050406030204" pitchFamily="18" charset="0"/>
                <a:sym typeface="Symbol" pitchFamily="18" charset="2"/>
              </a:rPr>
              <a:t> </a:t>
            </a:r>
            <a:r>
              <a:rPr lang="en-US" altLang="en-US" sz="2800" dirty="0">
                <a:solidFill>
                  <a:srgbClr val="0000CC"/>
                </a:solidFill>
                <a:latin typeface="Cambria" panose="02040503050406030204" pitchFamily="18" charset="0"/>
              </a:rPr>
              <a:t>Z is a perfect square</a:t>
            </a:r>
            <a:r>
              <a:rPr lang="en-US" altLang="en-US" sz="2800" dirty="0"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 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itchFamily="18" charset="2"/>
              </a:rPr>
              <a:t>n</a:t>
            </a:r>
            <a:r>
              <a:rPr lang="en-US" altLang="en-US" sz="2800" dirty="0" smtClean="0">
                <a:latin typeface="Cambria" panose="02040503050406030204" pitchFamily="18" charset="0"/>
                <a:sym typeface="Symbol" pitchFamily="18" charset="2"/>
              </a:rPr>
              <a:t> = 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itchFamily="18" charset="2"/>
              </a:rPr>
              <a:t>k</a:t>
            </a:r>
            <a:r>
              <a:rPr lang="en-US" altLang="en-US" sz="2800" baseline="30000" dirty="0" smtClean="0">
                <a:latin typeface="Cambria" panose="02040503050406030204" pitchFamily="18" charset="0"/>
                <a:sym typeface="Symbol" pitchFamily="18" charset="2"/>
              </a:rPr>
              <a:t>2</a:t>
            </a:r>
            <a:r>
              <a:rPr lang="en-US" altLang="en-US" sz="2800" dirty="0" smtClean="0">
                <a:latin typeface="Cambria" panose="02040503050406030204" pitchFamily="18" charset="0"/>
                <a:sym typeface="Symbol" pitchFamily="18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for some </a:t>
            </a:r>
            <a:r>
              <a:rPr lang="en-US" altLang="en-US" sz="2800" i="1" dirty="0">
                <a:latin typeface="Cambria" panose="02040503050406030204" pitchFamily="18" charset="0"/>
                <a:sym typeface="Symbol" pitchFamily="18" charset="2"/>
              </a:rPr>
              <a:t>k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  </a:t>
            </a:r>
            <a:r>
              <a:rPr lang="en-US" altLang="en-US" sz="2800" dirty="0">
                <a:latin typeface="Cambria" panose="02040503050406030204" pitchFamily="18" charset="0"/>
              </a:rPr>
              <a:t>Z.</a:t>
            </a:r>
            <a:endParaRPr lang="en-US" altLang="en-US" sz="2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609600" indent="-609600">
              <a:defRPr/>
            </a:pPr>
            <a:r>
              <a:rPr lang="en-US" altLang="en-US" sz="2800" b="1" dirty="0">
                <a:latin typeface="Cambria" panose="02040503050406030204" pitchFamily="18" charset="0"/>
              </a:rPr>
              <a:t>Note</a:t>
            </a:r>
            <a:r>
              <a:rPr lang="en-US" altLang="en-US" sz="2800" dirty="0">
                <a:latin typeface="Cambria" panose="02040503050406030204" pitchFamily="18" charset="0"/>
              </a:rPr>
              <a:t>: </a:t>
            </a:r>
            <a:r>
              <a:rPr lang="en-US" altLang="en-US" sz="2800" i="1" dirty="0">
                <a:latin typeface="Cambria" panose="02040503050406030204" pitchFamily="18" charset="0"/>
                <a:sym typeface="Symbol" pitchFamily="18" charset="2"/>
              </a:rPr>
              <a:t>n 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 </a:t>
            </a:r>
            <a:r>
              <a:rPr lang="en-US" altLang="en-US" sz="2800" dirty="0">
                <a:latin typeface="Cambria" panose="02040503050406030204" pitchFamily="18" charset="0"/>
              </a:rPr>
              <a:t>Z 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 </a:t>
            </a:r>
            <a:r>
              <a:rPr lang="en-US" altLang="en-US" sz="2800" i="1" dirty="0">
                <a:latin typeface="Cambria" panose="02040503050406030204" pitchFamily="18" charset="0"/>
                <a:sym typeface="Symbol" pitchFamily="18" charset="2"/>
              </a:rPr>
              <a:t>n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 is either even or </a:t>
            </a:r>
            <a:r>
              <a:rPr lang="en-US" altLang="en-US" sz="2800" i="1" dirty="0">
                <a:latin typeface="Cambria" panose="02040503050406030204" pitchFamily="18" charset="0"/>
                <a:sym typeface="Symbol" pitchFamily="18" charset="2"/>
              </a:rPr>
              <a:t>n</a:t>
            </a:r>
            <a:r>
              <a:rPr lang="en-US" altLang="en-US" sz="2800" dirty="0">
                <a:latin typeface="Cambria" panose="02040503050406030204" pitchFamily="18" charset="0"/>
                <a:sym typeface="Symbol" pitchFamily="18" charset="2"/>
              </a:rPr>
              <a:t> is odd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23112" y="383074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Zero is even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67800" y="4438471"/>
            <a:ext cx="2438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Zero is neither positive nor negative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9560" y="1408600"/>
            <a:ext cx="20240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82 </a:t>
            </a:r>
            <a:r>
              <a:rPr lang="en-US" alt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is even 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28136" y="1200360"/>
            <a:ext cx="2251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120 </a:t>
            </a:r>
            <a:r>
              <a:rPr lang="en-US" alt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is even 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2438400"/>
            <a:ext cx="2149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131 </a:t>
            </a:r>
            <a:r>
              <a:rPr lang="en-US" alt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is </a:t>
            </a:r>
            <a:r>
              <a:rPr lang="en-US" altLang="en-US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Odd 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007328" y="2171102"/>
            <a:ext cx="19223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17 </a:t>
            </a:r>
            <a:r>
              <a:rPr lang="en-US" alt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is </a:t>
            </a:r>
            <a:r>
              <a:rPr lang="en-US" altLang="en-US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Odd 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580257" y="3170515"/>
            <a:ext cx="339708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144 is perfect square</a:t>
            </a:r>
          </a:p>
          <a:p>
            <a:r>
              <a:rPr lang="en-US" altLang="en-US" sz="2800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25 is perfect square </a:t>
            </a:r>
            <a:endParaRPr lang="en-US" sz="2800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96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/>
      <p:bldP spid="5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Direct Proof – Example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9982200" cy="51054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altLang="en-US" sz="3200" dirty="0">
                <a:solidFill>
                  <a:schemeClr val="tx1"/>
                </a:solidFill>
              </a:rPr>
              <a:t>Prove that if </a:t>
            </a:r>
            <a:r>
              <a:rPr lang="en-US" altLang="en-US" sz="3200" i="1" dirty="0">
                <a:solidFill>
                  <a:schemeClr val="tx1"/>
                </a:solidFill>
                <a:sym typeface="Symbol" pitchFamily="18" charset="2"/>
              </a:rPr>
              <a:t>n </a:t>
            </a:r>
            <a:r>
              <a:rPr lang="en-US" altLang="en-US" sz="3200" dirty="0">
                <a:solidFill>
                  <a:schemeClr val="tx1"/>
                </a:solidFill>
                <a:sym typeface="Symbol" pitchFamily="18" charset="2"/>
              </a:rPr>
              <a:t> </a:t>
            </a:r>
            <a:r>
              <a:rPr lang="en-US" altLang="en-US" sz="3200" dirty="0">
                <a:solidFill>
                  <a:schemeClr val="tx1"/>
                </a:solidFill>
              </a:rPr>
              <a:t>Z is odd, then </a:t>
            </a:r>
            <a:r>
              <a:rPr lang="en-US" altLang="en-US" sz="3200" i="1" dirty="0">
                <a:solidFill>
                  <a:schemeClr val="tx1"/>
                </a:solidFill>
              </a:rPr>
              <a:t>n</a:t>
            </a:r>
            <a:r>
              <a:rPr lang="en-US" altLang="en-US" sz="3200" baseline="30000" dirty="0">
                <a:solidFill>
                  <a:schemeClr val="tx1"/>
                </a:solidFill>
              </a:rPr>
              <a:t>2</a:t>
            </a:r>
            <a:r>
              <a:rPr lang="en-US" altLang="en-US" sz="3200" dirty="0">
                <a:solidFill>
                  <a:schemeClr val="tx1"/>
                </a:solidFill>
              </a:rPr>
              <a:t> is odd, </a:t>
            </a:r>
            <a:r>
              <a:rPr lang="en-US" altLang="en-US" sz="3200" dirty="0">
                <a:solidFill>
                  <a:schemeClr val="tx1"/>
                </a:solidFill>
                <a:sym typeface="Symbol" pitchFamily="18" charset="2"/>
              </a:rPr>
              <a:t>i.e., </a:t>
            </a:r>
            <a:br>
              <a:rPr lang="en-US" altLang="en-US" sz="32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altLang="en-US" sz="3200" dirty="0">
                <a:solidFill>
                  <a:schemeClr val="tx1"/>
                </a:solidFill>
                <a:sym typeface="Symbol" pitchFamily="18" charset="2"/>
              </a:rPr>
              <a:t></a:t>
            </a:r>
            <a:r>
              <a:rPr lang="en-US" altLang="en-US" sz="3200" i="1" dirty="0">
                <a:solidFill>
                  <a:schemeClr val="tx1"/>
                </a:solidFill>
                <a:sym typeface="Symbol" pitchFamily="18" charset="2"/>
              </a:rPr>
              <a:t>n </a:t>
            </a:r>
            <a:r>
              <a:rPr lang="en-US" altLang="en-US" sz="3200" dirty="0">
                <a:solidFill>
                  <a:schemeClr val="tx1"/>
                </a:solidFill>
                <a:sym typeface="Symbol" pitchFamily="18" charset="2"/>
              </a:rPr>
              <a:t> </a:t>
            </a:r>
            <a:r>
              <a:rPr lang="en-US" altLang="en-US" sz="3200" dirty="0">
                <a:solidFill>
                  <a:schemeClr val="tx1"/>
                </a:solidFill>
              </a:rPr>
              <a:t>Z  (</a:t>
            </a:r>
            <a:r>
              <a:rPr lang="en-US" altLang="en-US" sz="3200" i="1" dirty="0">
                <a:solidFill>
                  <a:schemeClr val="tx1"/>
                </a:solidFill>
              </a:rPr>
              <a:t>n</a:t>
            </a:r>
            <a:r>
              <a:rPr lang="en-US" altLang="en-US" sz="3200" dirty="0">
                <a:solidFill>
                  <a:schemeClr val="tx1"/>
                </a:solidFill>
              </a:rPr>
              <a:t> is odd </a:t>
            </a:r>
            <a:r>
              <a:rPr lang="en-US" altLang="en-US" sz="3200" dirty="0">
                <a:solidFill>
                  <a:schemeClr val="tx1"/>
                </a:solidFill>
                <a:sym typeface="Symbol" pitchFamily="18" charset="2"/>
              </a:rPr>
              <a:t> </a:t>
            </a:r>
            <a:r>
              <a:rPr lang="en-US" altLang="en-US" sz="3200" i="1" dirty="0">
                <a:solidFill>
                  <a:schemeClr val="tx1"/>
                </a:solidFill>
              </a:rPr>
              <a:t>n</a:t>
            </a:r>
            <a:r>
              <a:rPr lang="en-US" altLang="en-US" sz="3200" baseline="30000" dirty="0">
                <a:solidFill>
                  <a:schemeClr val="tx1"/>
                </a:solidFill>
              </a:rPr>
              <a:t>2</a:t>
            </a:r>
            <a:r>
              <a:rPr lang="en-US" altLang="en-US" sz="3200" dirty="0">
                <a:solidFill>
                  <a:schemeClr val="tx1"/>
                </a:solidFill>
              </a:rPr>
              <a:t> is odd).</a:t>
            </a:r>
          </a:p>
          <a:p>
            <a:pPr>
              <a:buFontTx/>
              <a:buNone/>
              <a:defRPr/>
            </a:pPr>
            <a:r>
              <a:rPr lang="en-US" altLang="en-US" sz="3200" dirty="0">
                <a:solidFill>
                  <a:schemeClr val="accent2"/>
                </a:solidFill>
              </a:rPr>
              <a:t>Proof (direct):</a:t>
            </a:r>
          </a:p>
          <a:p>
            <a:pPr marL="0" indent="0">
              <a:buNone/>
              <a:defRPr/>
            </a:pPr>
            <a:r>
              <a:rPr lang="en-US" altLang="en-US" sz="3200" dirty="0">
                <a:solidFill>
                  <a:srgbClr val="66FF33"/>
                </a:solidFill>
              </a:rPr>
              <a:t>Assume that </a:t>
            </a:r>
            <a:r>
              <a:rPr lang="en-US" altLang="en-US" sz="3200" i="1" dirty="0">
                <a:solidFill>
                  <a:srgbClr val="66FF33"/>
                </a:solidFill>
                <a:sym typeface="Symbol" pitchFamily="18" charset="2"/>
              </a:rPr>
              <a:t>n </a:t>
            </a:r>
            <a:r>
              <a:rPr lang="en-US" altLang="en-US" sz="3200" dirty="0">
                <a:solidFill>
                  <a:srgbClr val="66FF33"/>
                </a:solidFill>
                <a:sym typeface="Symbol" pitchFamily="18" charset="2"/>
              </a:rPr>
              <a:t> </a:t>
            </a:r>
            <a:r>
              <a:rPr lang="en-US" altLang="en-US" sz="3200" dirty="0">
                <a:solidFill>
                  <a:srgbClr val="66FF33"/>
                </a:solidFill>
              </a:rPr>
              <a:t>Z is odd</a:t>
            </a:r>
            <a:r>
              <a:rPr lang="en-US" altLang="en-US" sz="3200" dirty="0"/>
              <a:t>, then by </a:t>
            </a:r>
            <a:r>
              <a:rPr lang="en-US" altLang="en-US" sz="3200" dirty="0" smtClean="0"/>
              <a:t>definition</a:t>
            </a:r>
          </a:p>
          <a:p>
            <a:pPr marL="0" indent="0">
              <a:buNone/>
              <a:defRPr/>
            </a:pPr>
            <a:r>
              <a:rPr lang="en-US" altLang="en-US" sz="3200" dirty="0" smtClean="0"/>
              <a:t>	 </a:t>
            </a:r>
            <a:r>
              <a:rPr lang="en-US" altLang="en-US" sz="3200" dirty="0">
                <a:solidFill>
                  <a:schemeClr val="tx1"/>
                </a:solidFill>
                <a:sym typeface="Symbol" pitchFamily="18" charset="2"/>
              </a:rPr>
              <a:t></a:t>
            </a:r>
            <a:r>
              <a:rPr lang="en-US" altLang="en-US" sz="3200" i="1" dirty="0">
                <a:solidFill>
                  <a:schemeClr val="tx1"/>
                </a:solidFill>
                <a:sym typeface="Symbol" pitchFamily="18" charset="2"/>
              </a:rPr>
              <a:t>k</a:t>
            </a:r>
            <a:r>
              <a:rPr lang="en-US" altLang="en-US" sz="3200" dirty="0">
                <a:solidFill>
                  <a:schemeClr val="tx1"/>
                </a:solidFill>
                <a:sym typeface="Symbol" pitchFamily="18" charset="2"/>
              </a:rPr>
              <a:t>  </a:t>
            </a:r>
            <a:r>
              <a:rPr lang="en-US" altLang="en-US" sz="3200" dirty="0">
                <a:solidFill>
                  <a:schemeClr val="tx1"/>
                </a:solidFill>
              </a:rPr>
              <a:t>Z such that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n </a:t>
            </a:r>
            <a:r>
              <a:rPr lang="en-US" altLang="en-US" sz="3200" dirty="0" smtClean="0">
                <a:solidFill>
                  <a:schemeClr val="tx1"/>
                </a:solidFill>
              </a:rPr>
              <a:t>= 2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k </a:t>
            </a:r>
            <a:r>
              <a:rPr lang="en-US" altLang="en-US" sz="3200" dirty="0" smtClean="0">
                <a:solidFill>
                  <a:schemeClr val="tx1"/>
                </a:solidFill>
              </a:rPr>
              <a:t>+ 1</a:t>
            </a:r>
            <a:endParaRPr lang="en-US" altLang="en-US" sz="3200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en-US" altLang="en-US" sz="3200" dirty="0"/>
              <a:t>Then </a:t>
            </a:r>
            <a:r>
              <a:rPr lang="en-US" altLang="en-US" sz="3200" i="1" dirty="0"/>
              <a:t>n</a:t>
            </a:r>
            <a:r>
              <a:rPr lang="en-US" altLang="en-US" sz="3200" baseline="30000" dirty="0"/>
              <a:t>2 </a:t>
            </a:r>
            <a:r>
              <a:rPr lang="en-US" altLang="en-US" sz="3200" dirty="0"/>
              <a:t>= (</a:t>
            </a:r>
            <a:r>
              <a:rPr lang="en-US" altLang="en-US" sz="3200" dirty="0" smtClean="0"/>
              <a:t>2</a:t>
            </a:r>
            <a:r>
              <a:rPr lang="en-US" altLang="en-US" sz="3200" i="1" dirty="0" smtClean="0"/>
              <a:t>k </a:t>
            </a:r>
            <a:r>
              <a:rPr lang="en-US" altLang="en-US" sz="3200" dirty="0" smtClean="0"/>
              <a:t>+ 1)</a:t>
            </a:r>
            <a:r>
              <a:rPr lang="en-US" altLang="en-US" sz="3200" baseline="30000" dirty="0" smtClean="0"/>
              <a:t>2 </a:t>
            </a:r>
            <a:r>
              <a:rPr lang="en-US" altLang="en-US" sz="3200" dirty="0"/>
              <a:t>= 4</a:t>
            </a:r>
            <a:r>
              <a:rPr lang="en-US" altLang="en-US" sz="3200" i="1" dirty="0"/>
              <a:t>k</a:t>
            </a:r>
            <a:r>
              <a:rPr lang="en-US" altLang="en-US" sz="3200" baseline="30000" dirty="0"/>
              <a:t>2 </a:t>
            </a:r>
            <a:r>
              <a:rPr lang="en-US" altLang="en-US" sz="3200" dirty="0"/>
              <a:t>+ 4</a:t>
            </a:r>
            <a:r>
              <a:rPr lang="en-US" altLang="en-US" sz="3200" i="1" dirty="0"/>
              <a:t>k</a:t>
            </a:r>
            <a:r>
              <a:rPr lang="en-US" altLang="en-US" sz="3200" dirty="0"/>
              <a:t> + 1</a:t>
            </a:r>
          </a:p>
          <a:p>
            <a:pPr>
              <a:buFontTx/>
              <a:buNone/>
              <a:defRPr/>
            </a:pPr>
            <a:r>
              <a:rPr lang="en-US" altLang="en-US" sz="3200" dirty="0"/>
              <a:t>               = 2(</a:t>
            </a:r>
            <a:r>
              <a:rPr lang="en-US" altLang="en-US" sz="3200" u="sng" dirty="0"/>
              <a:t>2</a:t>
            </a:r>
            <a:r>
              <a:rPr lang="en-US" altLang="en-US" sz="3200" i="1" u="sng" dirty="0"/>
              <a:t>k</a:t>
            </a:r>
            <a:r>
              <a:rPr lang="en-US" altLang="en-US" sz="3200" u="sng" baseline="30000" dirty="0"/>
              <a:t>2 </a:t>
            </a:r>
            <a:r>
              <a:rPr lang="en-US" altLang="en-US" sz="3200" u="sng" dirty="0"/>
              <a:t>+ 2</a:t>
            </a:r>
            <a:r>
              <a:rPr lang="en-US" altLang="en-US" sz="3200" i="1" u="sng" dirty="0"/>
              <a:t>k</a:t>
            </a:r>
            <a:r>
              <a:rPr lang="en-US" altLang="en-US" sz="3200" dirty="0"/>
              <a:t>) + 1 </a:t>
            </a:r>
            <a:r>
              <a:rPr lang="en-US" altLang="en-US" sz="3200" dirty="0">
                <a:solidFill>
                  <a:srgbClr val="66FF33"/>
                </a:solidFill>
              </a:rPr>
              <a:t>= 2</a:t>
            </a:r>
            <a:r>
              <a:rPr lang="en-US" altLang="en-US" sz="3200" i="1" dirty="0">
                <a:solidFill>
                  <a:srgbClr val="66FF33"/>
                </a:solidFill>
              </a:rPr>
              <a:t>m</a:t>
            </a:r>
            <a:r>
              <a:rPr lang="en-US" altLang="en-US" sz="3200" dirty="0">
                <a:solidFill>
                  <a:srgbClr val="66FF33"/>
                </a:solidFill>
              </a:rPr>
              <a:t> + 1  </a:t>
            </a:r>
            <a:r>
              <a:rPr lang="en-US" altLang="en-US" sz="3200" dirty="0"/>
              <a:t>for some integer </a:t>
            </a:r>
            <a:r>
              <a:rPr lang="en-US" altLang="en-US" sz="3200" i="1" dirty="0"/>
              <a:t>m</a:t>
            </a:r>
          </a:p>
          <a:p>
            <a:pPr>
              <a:buFontTx/>
              <a:buNone/>
              <a:defRPr/>
            </a:pPr>
            <a:r>
              <a:rPr lang="en-US" altLang="en-US" sz="3200" dirty="0">
                <a:solidFill>
                  <a:srgbClr val="66FF33"/>
                </a:solidFill>
              </a:rPr>
              <a:t>Thus,  </a:t>
            </a:r>
            <a:r>
              <a:rPr lang="en-US" altLang="en-US" sz="3200" i="1" dirty="0">
                <a:solidFill>
                  <a:srgbClr val="66FF33"/>
                </a:solidFill>
              </a:rPr>
              <a:t>n</a:t>
            </a:r>
            <a:r>
              <a:rPr lang="en-US" altLang="en-US" sz="3200" baseline="30000" dirty="0">
                <a:solidFill>
                  <a:srgbClr val="66FF33"/>
                </a:solidFill>
              </a:rPr>
              <a:t>2 </a:t>
            </a:r>
            <a:r>
              <a:rPr lang="en-US" altLang="en-US" sz="3200" dirty="0">
                <a:solidFill>
                  <a:srgbClr val="66FF33"/>
                </a:solidFill>
              </a:rPr>
              <a:t>is odd.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5638800" y="4876800"/>
            <a:ext cx="24769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i="1" dirty="0">
                <a:latin typeface="Cambria" panose="02040503050406030204" pitchFamily="18" charset="0"/>
              </a:rPr>
              <a:t>m 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 </a:t>
            </a:r>
            <a:r>
              <a:rPr lang="en-US" altLang="en-US" sz="2800" dirty="0" smtClean="0">
                <a:latin typeface="Cambria" panose="02040503050406030204" pitchFamily="18" charset="0"/>
              </a:rPr>
              <a:t>= (</a:t>
            </a:r>
            <a:r>
              <a:rPr lang="en-US" altLang="en-US" sz="2800" u="sng" dirty="0">
                <a:latin typeface="Cambria" panose="02040503050406030204" pitchFamily="18" charset="0"/>
              </a:rPr>
              <a:t>2</a:t>
            </a:r>
            <a:r>
              <a:rPr lang="en-US" altLang="en-US" sz="2800" i="1" u="sng" dirty="0">
                <a:latin typeface="Cambria" panose="02040503050406030204" pitchFamily="18" charset="0"/>
              </a:rPr>
              <a:t>k</a:t>
            </a:r>
            <a:r>
              <a:rPr lang="en-US" altLang="en-US" sz="2800" u="sng" baseline="30000" dirty="0">
                <a:latin typeface="Cambria" panose="02040503050406030204" pitchFamily="18" charset="0"/>
              </a:rPr>
              <a:t>2 </a:t>
            </a:r>
            <a:r>
              <a:rPr lang="en-US" altLang="en-US" sz="2800" u="sng" dirty="0">
                <a:latin typeface="Cambria" panose="02040503050406030204" pitchFamily="18" charset="0"/>
              </a:rPr>
              <a:t>+ 2</a:t>
            </a:r>
            <a:r>
              <a:rPr lang="en-US" altLang="en-US" sz="2800" i="1" u="sng" dirty="0">
                <a:latin typeface="Cambria" panose="02040503050406030204" pitchFamily="18" charset="0"/>
              </a:rPr>
              <a:t>k</a:t>
            </a:r>
            <a:r>
              <a:rPr lang="en-US" altLang="en-US" sz="2800" dirty="0">
                <a:latin typeface="Cambria" panose="02040503050406030204" pitchFamily="18" charset="0"/>
              </a:rPr>
              <a:t>) </a:t>
            </a:r>
            <a:endParaRPr lang="en-US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60360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uiExpand="1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Direct Proof – Example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10363199" cy="51689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Prove that if </a:t>
            </a:r>
            <a:r>
              <a:rPr lang="en-US" altLang="en-US" sz="2800" i="1" dirty="0">
                <a:solidFill>
                  <a:schemeClr val="tx1"/>
                </a:solidFill>
              </a:rPr>
              <a:t>n</a:t>
            </a:r>
            <a:r>
              <a:rPr lang="en-US" altLang="en-US" sz="2800" dirty="0">
                <a:solidFill>
                  <a:schemeClr val="tx1"/>
                </a:solidFill>
              </a:rPr>
              <a:t>, </a:t>
            </a:r>
            <a:r>
              <a:rPr lang="en-US" altLang="en-US" sz="2800" i="1" dirty="0">
                <a:solidFill>
                  <a:schemeClr val="tx1"/>
                </a:solidFill>
              </a:rPr>
              <a:t>m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 </a:t>
            </a:r>
            <a:r>
              <a:rPr lang="en-US" altLang="en-US" sz="2800" dirty="0">
                <a:solidFill>
                  <a:schemeClr val="tx1"/>
                </a:solidFill>
              </a:rPr>
              <a:t>Z are perfect squares, then </a:t>
            </a:r>
            <a:r>
              <a:rPr lang="en-US" altLang="en-US" sz="2800" i="1" dirty="0">
                <a:solidFill>
                  <a:schemeClr val="tx1"/>
                </a:solidFill>
              </a:rPr>
              <a:t>nm</a:t>
            </a:r>
            <a:r>
              <a:rPr lang="en-US" altLang="en-US" sz="2800" dirty="0">
                <a:solidFill>
                  <a:schemeClr val="tx1"/>
                </a:solidFill>
              </a:rPr>
              <a:t> is a perfect square.</a:t>
            </a:r>
          </a:p>
          <a:p>
            <a:pPr marL="609600" indent="-609600">
              <a:buNone/>
              <a:defRPr/>
            </a:pPr>
            <a:r>
              <a:rPr lang="en-US" altLang="en-US" sz="2800" dirty="0">
                <a:solidFill>
                  <a:schemeClr val="accent2"/>
                </a:solidFill>
              </a:rPr>
              <a:t>Proof  (direct):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>
                <a:solidFill>
                  <a:srgbClr val="66FF33"/>
                </a:solidFill>
              </a:rPr>
              <a:t>Let </a:t>
            </a:r>
            <a:r>
              <a:rPr lang="en-US" altLang="en-US" sz="2800" i="1" dirty="0">
                <a:solidFill>
                  <a:srgbClr val="66FF33"/>
                </a:solidFill>
              </a:rPr>
              <a:t>n</a:t>
            </a:r>
            <a:r>
              <a:rPr lang="en-US" altLang="en-US" sz="2800" dirty="0">
                <a:solidFill>
                  <a:srgbClr val="66FF33"/>
                </a:solidFill>
              </a:rPr>
              <a:t>, </a:t>
            </a:r>
            <a:r>
              <a:rPr lang="en-US" altLang="en-US" sz="2800" i="1" dirty="0">
                <a:solidFill>
                  <a:srgbClr val="66FF33"/>
                </a:solidFill>
              </a:rPr>
              <a:t>m</a:t>
            </a:r>
            <a:r>
              <a:rPr lang="en-US" altLang="en-US" sz="2800" dirty="0">
                <a:solidFill>
                  <a:srgbClr val="66FF33"/>
                </a:solidFill>
              </a:rPr>
              <a:t> be perfect squares.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/>
              <a:t>Then </a:t>
            </a:r>
            <a:r>
              <a:rPr lang="en-US" altLang="en-US" sz="2800" i="1" dirty="0"/>
              <a:t>n </a:t>
            </a:r>
            <a:r>
              <a:rPr lang="en-US" altLang="en-US" sz="2800" dirty="0"/>
              <a:t>= </a:t>
            </a:r>
            <a:r>
              <a:rPr lang="en-US" altLang="en-US" sz="2800" i="1" dirty="0">
                <a:sym typeface="Symbol" pitchFamily="18" charset="2"/>
              </a:rPr>
              <a:t>k</a:t>
            </a:r>
            <a:r>
              <a:rPr lang="en-US" altLang="en-US" sz="2800" baseline="30000" dirty="0">
                <a:sym typeface="Symbol" pitchFamily="18" charset="2"/>
              </a:rPr>
              <a:t>2</a:t>
            </a:r>
            <a:r>
              <a:rPr lang="en-US" altLang="en-US" sz="2800" dirty="0">
                <a:sym typeface="Symbol" pitchFamily="18" charset="2"/>
              </a:rPr>
              <a:t> and </a:t>
            </a:r>
            <a:r>
              <a:rPr lang="en-US" altLang="en-US" sz="2800" i="1" dirty="0"/>
              <a:t>m </a:t>
            </a:r>
            <a:r>
              <a:rPr lang="en-US" altLang="en-US" sz="2800" dirty="0"/>
              <a:t>= </a:t>
            </a:r>
            <a:r>
              <a:rPr lang="en-US" altLang="en-US" sz="2800" i="1" dirty="0"/>
              <a:t>j</a:t>
            </a:r>
            <a:r>
              <a:rPr lang="en-US" altLang="en-US" sz="2800" baseline="30000" dirty="0">
                <a:sym typeface="Symbol" pitchFamily="18" charset="2"/>
              </a:rPr>
              <a:t>2</a:t>
            </a:r>
            <a:r>
              <a:rPr lang="en-US" altLang="en-US" sz="2800" dirty="0">
                <a:sym typeface="Symbol" pitchFamily="18" charset="2"/>
              </a:rPr>
              <a:t> for some </a:t>
            </a:r>
            <a:r>
              <a:rPr lang="en-US" altLang="en-US" sz="2800" i="1" dirty="0">
                <a:sym typeface="Symbol" pitchFamily="18" charset="2"/>
              </a:rPr>
              <a:t>k</a:t>
            </a:r>
            <a:r>
              <a:rPr lang="en-US" altLang="en-US" sz="2800" dirty="0">
                <a:sym typeface="Symbol" pitchFamily="18" charset="2"/>
              </a:rPr>
              <a:t>, </a:t>
            </a:r>
            <a:r>
              <a:rPr lang="en-US" altLang="en-US" sz="2800" i="1" dirty="0"/>
              <a:t>j </a:t>
            </a:r>
            <a:r>
              <a:rPr lang="en-US" altLang="en-US" sz="2800" dirty="0">
                <a:sym typeface="Symbol" pitchFamily="18" charset="2"/>
              </a:rPr>
              <a:t> </a:t>
            </a:r>
            <a:r>
              <a:rPr lang="en-US" altLang="en-US" sz="2800" dirty="0"/>
              <a:t>Z.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>
                <a:sym typeface="Symbol" pitchFamily="18" charset="2"/>
              </a:rPr>
              <a:t>Then </a:t>
            </a:r>
            <a:r>
              <a:rPr lang="en-US" altLang="en-US" sz="2800" i="1" dirty="0">
                <a:sym typeface="Symbol" pitchFamily="18" charset="2"/>
              </a:rPr>
              <a:t>nm </a:t>
            </a:r>
            <a:r>
              <a:rPr lang="en-US" altLang="en-US" sz="2800" dirty="0">
                <a:sym typeface="Symbol" pitchFamily="18" charset="2"/>
              </a:rPr>
              <a:t>= </a:t>
            </a:r>
            <a:r>
              <a:rPr lang="en-US" altLang="en-US" sz="2800" i="1" dirty="0">
                <a:sym typeface="Symbol" pitchFamily="18" charset="2"/>
              </a:rPr>
              <a:t>k</a:t>
            </a:r>
            <a:r>
              <a:rPr lang="en-US" altLang="en-US" sz="2800" baseline="30000" dirty="0">
                <a:sym typeface="Symbol" pitchFamily="18" charset="2"/>
              </a:rPr>
              <a:t>2</a:t>
            </a:r>
            <a:r>
              <a:rPr lang="en-US" altLang="en-US" sz="2800" dirty="0">
                <a:sym typeface="Symbol" pitchFamily="18" charset="2"/>
              </a:rPr>
              <a:t> </a:t>
            </a:r>
            <a:r>
              <a:rPr lang="en-US" altLang="en-US" sz="2800" i="1" dirty="0" smtClean="0"/>
              <a:t>j</a:t>
            </a:r>
            <a:r>
              <a:rPr lang="en-US" altLang="en-US" sz="2800" baseline="30000" dirty="0" smtClean="0">
                <a:sym typeface="Symbol" pitchFamily="18" charset="2"/>
              </a:rPr>
              <a:t>2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altLang="en-US" sz="2800" baseline="30000" dirty="0" smtClean="0">
                <a:sym typeface="Symbol" pitchFamily="18" charset="2"/>
              </a:rPr>
              <a:t>                                 </a:t>
            </a:r>
            <a:r>
              <a:rPr lang="en-US" altLang="en-US" sz="2800" dirty="0">
                <a:sym typeface="Symbol" pitchFamily="18" charset="2"/>
              </a:rPr>
              <a:t>=</a:t>
            </a:r>
            <a:r>
              <a:rPr lang="en-US" altLang="en-US" sz="2800" i="1" dirty="0" smtClean="0">
                <a:sym typeface="Symbol" pitchFamily="18" charset="2"/>
              </a:rPr>
              <a:t> k</a:t>
            </a:r>
            <a:r>
              <a:rPr lang="en-US" altLang="en-US" sz="2800" dirty="0" smtClean="0">
                <a:sym typeface="Symbol" pitchFamily="18" charset="2"/>
              </a:rPr>
              <a:t> </a:t>
            </a:r>
            <a:r>
              <a:rPr lang="en-US" altLang="en-US" sz="2800" i="1" dirty="0" err="1">
                <a:sym typeface="Symbol" pitchFamily="18" charset="2"/>
              </a:rPr>
              <a:t>k</a:t>
            </a:r>
            <a:r>
              <a:rPr lang="en-US" altLang="en-US" sz="2800" dirty="0">
                <a:sym typeface="Symbol" pitchFamily="18" charset="2"/>
              </a:rPr>
              <a:t> </a:t>
            </a:r>
            <a:r>
              <a:rPr lang="en-US" altLang="en-US" sz="2800" i="1" dirty="0"/>
              <a:t>j </a:t>
            </a:r>
            <a:r>
              <a:rPr lang="en-US" altLang="en-US" sz="2800" i="1" dirty="0" err="1" smtClean="0"/>
              <a:t>j</a:t>
            </a:r>
            <a:r>
              <a:rPr lang="en-US" altLang="en-US" sz="2800" i="1" dirty="0" smtClean="0"/>
              <a:t> </a:t>
            </a:r>
            <a:r>
              <a:rPr lang="en-US" altLang="en-US" sz="2800" dirty="0" smtClean="0">
                <a:sym typeface="Symbol" pitchFamily="18" charset="2"/>
              </a:rPr>
              <a:t>=</a:t>
            </a:r>
            <a:r>
              <a:rPr lang="en-US" altLang="en-US" sz="2800" i="1" dirty="0" smtClean="0">
                <a:sym typeface="Symbol" pitchFamily="18" charset="2"/>
              </a:rPr>
              <a:t> k </a:t>
            </a:r>
            <a:r>
              <a:rPr lang="en-US" altLang="en-US" sz="2800" i="1" dirty="0" smtClean="0"/>
              <a:t>j </a:t>
            </a:r>
            <a:r>
              <a:rPr lang="en-US" altLang="en-US" sz="2800" i="1" dirty="0" smtClean="0">
                <a:sym typeface="Symbol" pitchFamily="18" charset="2"/>
              </a:rPr>
              <a:t>k</a:t>
            </a:r>
            <a:r>
              <a:rPr lang="en-US" altLang="en-US" sz="2800" dirty="0" smtClean="0">
                <a:sym typeface="Symbol" pitchFamily="18" charset="2"/>
              </a:rPr>
              <a:t> </a:t>
            </a:r>
            <a:r>
              <a:rPr lang="en-US" altLang="en-US" sz="2800" i="1" dirty="0" smtClean="0"/>
              <a:t>j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altLang="en-US" sz="2800" i="1" dirty="0">
                <a:sym typeface="Symbol" pitchFamily="18" charset="2"/>
              </a:rPr>
              <a:t>	</a:t>
            </a:r>
            <a:r>
              <a:rPr lang="en-US" altLang="en-US" sz="2800" dirty="0" smtClean="0">
                <a:solidFill>
                  <a:schemeClr val="tx1"/>
                </a:solidFill>
                <a:sym typeface="Symbol" pitchFamily="18" charset="2"/>
              </a:rPr>
              <a:t>(</a:t>
            </a:r>
            <a:r>
              <a:rPr lang="en-US" altLang="en-US" sz="2800" dirty="0">
                <a:solidFill>
                  <a:schemeClr val="tx1"/>
                </a:solidFill>
                <a:sym typeface="Symbol" pitchFamily="18" charset="2"/>
              </a:rPr>
              <a:t>using commutativity and associativity of multiplication)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 smtClean="0">
                <a:sym typeface="Symbol" pitchFamily="18" charset="2"/>
              </a:rPr>
              <a:t>                      = </a:t>
            </a:r>
            <a:r>
              <a:rPr lang="en-US" altLang="en-US" sz="2800" dirty="0">
                <a:sym typeface="Symbol" pitchFamily="18" charset="2"/>
              </a:rPr>
              <a:t>(</a:t>
            </a:r>
            <a:r>
              <a:rPr lang="en-US" altLang="en-US" sz="2800" i="1" dirty="0">
                <a:sym typeface="Symbol" pitchFamily="18" charset="2"/>
              </a:rPr>
              <a:t>k</a:t>
            </a:r>
            <a:r>
              <a:rPr lang="en-US" altLang="en-US" sz="2800" dirty="0">
                <a:sym typeface="Symbol" pitchFamily="18" charset="2"/>
              </a:rPr>
              <a:t> </a:t>
            </a:r>
            <a:r>
              <a:rPr lang="en-US" altLang="en-US" sz="2800" i="1" dirty="0">
                <a:sym typeface="Symbol" pitchFamily="18" charset="2"/>
              </a:rPr>
              <a:t>j</a:t>
            </a:r>
            <a:r>
              <a:rPr lang="en-US" altLang="en-US" sz="2800" dirty="0">
                <a:sym typeface="Symbol" pitchFamily="18" charset="2"/>
              </a:rPr>
              <a:t>)</a:t>
            </a:r>
            <a:r>
              <a:rPr lang="en-US" altLang="en-US" sz="2800" baseline="30000" dirty="0">
                <a:sym typeface="Symbol" pitchFamily="18" charset="2"/>
              </a:rPr>
              <a:t>2   </a:t>
            </a:r>
            <a:br>
              <a:rPr lang="en-US" altLang="en-US" sz="2800" baseline="30000" dirty="0">
                <a:sym typeface="Symbol" pitchFamily="18" charset="2"/>
              </a:rPr>
            </a:br>
            <a:r>
              <a:rPr lang="en-US" altLang="en-US" sz="2800" dirty="0">
                <a:sym typeface="Symbol" pitchFamily="18" charset="2"/>
              </a:rPr>
              <a:t>	      </a:t>
            </a:r>
            <a:r>
              <a:rPr lang="en-US" altLang="en-US" sz="2800" dirty="0" smtClean="0">
                <a:sym typeface="Symbol" pitchFamily="18" charset="2"/>
              </a:rPr>
              <a:t>    </a:t>
            </a:r>
            <a:r>
              <a:rPr lang="en-US" altLang="en-US" sz="2800" dirty="0">
                <a:sym typeface="Symbol" pitchFamily="18" charset="2"/>
              </a:rPr>
              <a:t>=  </a:t>
            </a:r>
            <a:r>
              <a:rPr lang="en-US" altLang="en-US" sz="2800" i="1" dirty="0">
                <a:sym typeface="Symbol" pitchFamily="18" charset="2"/>
              </a:rPr>
              <a:t>r</a:t>
            </a:r>
            <a:r>
              <a:rPr lang="en-US" altLang="en-US" sz="2800" baseline="30000" dirty="0">
                <a:sym typeface="Symbol" pitchFamily="18" charset="2"/>
              </a:rPr>
              <a:t>2 </a:t>
            </a:r>
            <a:r>
              <a:rPr lang="en-US" altLang="en-US" sz="2800" dirty="0"/>
              <a:t> for some integer </a:t>
            </a:r>
            <a:r>
              <a:rPr lang="en-US" altLang="en-US" sz="2800" i="1" dirty="0" smtClean="0"/>
              <a:t>r</a:t>
            </a:r>
            <a:r>
              <a:rPr lang="en-US" altLang="en-US" sz="2800" i="1" dirty="0"/>
              <a:t>	 </a:t>
            </a:r>
            <a:r>
              <a:rPr lang="en-US" altLang="en-US" sz="2800" i="1" dirty="0">
                <a:solidFill>
                  <a:schemeClr val="tx1"/>
                </a:solidFill>
              </a:rPr>
              <a:t>r </a:t>
            </a:r>
            <a:r>
              <a:rPr lang="en-US" altLang="en-US" sz="2800" dirty="0" smtClean="0">
                <a:solidFill>
                  <a:schemeClr val="tx1"/>
                </a:solidFill>
              </a:rPr>
              <a:t>=</a:t>
            </a:r>
            <a:r>
              <a:rPr lang="en-US" altLang="en-US" sz="2800" i="1" dirty="0" smtClean="0">
                <a:solidFill>
                  <a:schemeClr val="tx1"/>
                </a:solidFill>
              </a:rPr>
              <a:t> </a:t>
            </a:r>
            <a:r>
              <a:rPr lang="en-US" altLang="en-US" sz="2800" dirty="0" smtClean="0">
                <a:solidFill>
                  <a:schemeClr val="tx1"/>
                </a:solidFill>
              </a:rPr>
              <a:t>(</a:t>
            </a:r>
            <a:r>
              <a:rPr lang="en-US" altLang="en-US" sz="2800" i="1" dirty="0" smtClean="0">
                <a:solidFill>
                  <a:schemeClr val="tx1"/>
                </a:solidFill>
                <a:sym typeface="Symbol" pitchFamily="18" charset="2"/>
              </a:rPr>
              <a:t>k</a:t>
            </a:r>
            <a:r>
              <a:rPr lang="en-US" altLang="en-US" sz="2800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altLang="en-US" sz="2800" i="1" dirty="0" smtClean="0">
                <a:solidFill>
                  <a:schemeClr val="tx1"/>
                </a:solidFill>
                <a:sym typeface="Symbol" pitchFamily="18" charset="2"/>
              </a:rPr>
              <a:t>j</a:t>
            </a:r>
            <a:r>
              <a:rPr lang="en-US" altLang="en-US" sz="2800" dirty="0" smtClean="0">
                <a:solidFill>
                  <a:schemeClr val="tx1"/>
                </a:solidFill>
                <a:sym typeface="Symbol" pitchFamily="18" charset="2"/>
              </a:rPr>
              <a:t>)</a:t>
            </a:r>
            <a:endParaRPr lang="en-US" altLang="en-US" sz="2800" i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>
                <a:solidFill>
                  <a:srgbClr val="66FF33"/>
                </a:solidFill>
              </a:rPr>
              <a:t>Thus,  </a:t>
            </a:r>
            <a:r>
              <a:rPr lang="en-US" altLang="en-US" sz="2800" i="1" dirty="0">
                <a:solidFill>
                  <a:srgbClr val="66FF33"/>
                </a:solidFill>
              </a:rPr>
              <a:t>nm</a:t>
            </a:r>
            <a:r>
              <a:rPr lang="en-US" altLang="en-US" sz="2800" dirty="0">
                <a:solidFill>
                  <a:srgbClr val="66FF33"/>
                </a:solidFill>
              </a:rPr>
              <a:t> is a perfect square.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7162800" y="1752600"/>
            <a:ext cx="4495800" cy="120032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en-US" dirty="0">
                <a:latin typeface="Cambria" panose="02040503050406030204" pitchFamily="18" charset="0"/>
              </a:rPr>
              <a:t>The integer </a:t>
            </a:r>
            <a:r>
              <a:rPr lang="en-US" altLang="en-US" i="1" dirty="0">
                <a:latin typeface="Cambria" panose="02040503050406030204" pitchFamily="18" charset="0"/>
              </a:rPr>
              <a:t>n</a:t>
            </a:r>
            <a:r>
              <a:rPr lang="en-US" altLang="en-US" dirty="0">
                <a:latin typeface="Cambria" panose="02040503050406030204" pitchFamily="18" charset="0"/>
              </a:rPr>
              <a:t> is a perfect square if there exists an integer </a:t>
            </a:r>
            <a:r>
              <a:rPr lang="en-US" altLang="en-US" i="1" dirty="0">
                <a:latin typeface="Cambria" panose="02040503050406030204" pitchFamily="18" charset="0"/>
              </a:rPr>
              <a:t>k</a:t>
            </a:r>
            <a:r>
              <a:rPr lang="en-US" altLang="en-US" dirty="0">
                <a:latin typeface="Cambria" panose="02040503050406030204" pitchFamily="18" charset="0"/>
              </a:rPr>
              <a:t> such that </a:t>
            </a:r>
            <a:r>
              <a:rPr lang="en-US" altLang="en-US" i="1" dirty="0">
                <a:latin typeface="Cambria" panose="02040503050406030204" pitchFamily="18" charset="0"/>
              </a:rPr>
              <a:t>n </a:t>
            </a:r>
            <a:r>
              <a:rPr lang="en-US" altLang="en-US" dirty="0">
                <a:latin typeface="Cambria" panose="02040503050406030204" pitchFamily="18" charset="0"/>
              </a:rPr>
              <a:t>= </a:t>
            </a:r>
            <a:r>
              <a:rPr lang="en-US" altLang="en-US" i="1" dirty="0">
                <a:latin typeface="Cambria" panose="02040503050406030204" pitchFamily="18" charset="0"/>
              </a:rPr>
              <a:t>k</a:t>
            </a:r>
            <a:r>
              <a:rPr lang="en-US" altLang="en-US" baseline="30000" dirty="0">
                <a:latin typeface="Cambria" panose="02040503050406030204" pitchFamily="18" charset="0"/>
              </a:rPr>
              <a:t>2</a:t>
            </a:r>
            <a:r>
              <a:rPr lang="en-US" altLang="en-US" i="1" dirty="0">
                <a:latin typeface="Cambria" panose="02040503050406030204" pitchFamily="18" charset="0"/>
              </a:rPr>
              <a:t> </a:t>
            </a:r>
            <a:r>
              <a:rPr lang="en-US" altLang="en-US" dirty="0" smtClean="0">
                <a:latin typeface="Cambria" panose="02040503050406030204" pitchFamily="18" charset="0"/>
              </a:rPr>
              <a:t>Ex</a:t>
            </a:r>
            <a:r>
              <a:rPr lang="en-US" altLang="en-US" dirty="0">
                <a:latin typeface="Cambria" panose="02040503050406030204" pitchFamily="18" charset="0"/>
              </a:rPr>
              <a:t>: </a:t>
            </a:r>
            <a:r>
              <a:rPr lang="en-US" altLang="en-US" dirty="0">
                <a:solidFill>
                  <a:srgbClr val="FFFF00"/>
                </a:solidFill>
                <a:latin typeface="Cambria" panose="02040503050406030204" pitchFamily="18" charset="0"/>
              </a:rPr>
              <a:t>144 = 12</a:t>
            </a:r>
            <a:r>
              <a:rPr lang="en-US" altLang="en-US" baseline="30000" dirty="0">
                <a:solidFill>
                  <a:srgbClr val="FFFF00"/>
                </a:solidFill>
                <a:latin typeface="Cambria" panose="02040503050406030204" pitchFamily="18" charset="0"/>
              </a:rPr>
              <a:t>2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smtClean="0">
                <a:solidFill>
                  <a:srgbClr val="66FF33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>
                <a:solidFill>
                  <a:schemeClr val="accent3"/>
                </a:solidFill>
                <a:latin typeface="Cambria" panose="02040503050406030204" pitchFamily="18" charset="0"/>
              </a:rPr>
              <a:t>25 = 5</a:t>
            </a:r>
            <a:r>
              <a:rPr lang="en-US" altLang="en-US" baseline="30000" dirty="0">
                <a:solidFill>
                  <a:schemeClr val="accent3"/>
                </a:solidFill>
                <a:latin typeface="Cambria" panose="02040503050406030204" pitchFamily="18" charset="0"/>
              </a:rPr>
              <a:t>2</a:t>
            </a:r>
            <a:r>
              <a:rPr lang="en-US" altLang="en-US" dirty="0">
                <a:solidFill>
                  <a:schemeClr val="accent3"/>
                </a:solidFill>
                <a:latin typeface="Cambria" panose="020405030504060302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70660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uiExpand="1" build="p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/>
              <a:t>Definitions: Rational vs. Irrational Numbers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990601" y="1207012"/>
            <a:ext cx="9143999" cy="49191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en-US" sz="3200" dirty="0" smtClean="0"/>
              <a:t>A real number </a:t>
            </a:r>
            <a:r>
              <a:rPr lang="en-US" altLang="en-US" sz="3200" i="1" dirty="0">
                <a:solidFill>
                  <a:schemeClr val="tx1"/>
                </a:solidFill>
              </a:rPr>
              <a:t>r is rational </a:t>
            </a:r>
            <a:r>
              <a:rPr lang="en-US" altLang="en-US" sz="3200" dirty="0" err="1"/>
              <a:t>iff</a:t>
            </a:r>
            <a:r>
              <a:rPr lang="en-US" altLang="en-US" sz="3200" dirty="0"/>
              <a:t> there are two integers </a:t>
            </a:r>
            <a:r>
              <a:rPr lang="en-US" altLang="en-US" sz="3200" i="1" dirty="0"/>
              <a:t>n</a:t>
            </a:r>
            <a:r>
              <a:rPr lang="en-US" altLang="en-US" sz="3200" dirty="0"/>
              <a:t> and </a:t>
            </a:r>
            <a:r>
              <a:rPr lang="en-US" altLang="en-US" sz="3200" i="1" dirty="0"/>
              <a:t>m</a:t>
            </a:r>
            <a:r>
              <a:rPr lang="en-US" altLang="en-US" sz="3200" dirty="0"/>
              <a:t> such that </a:t>
            </a:r>
            <a:r>
              <a:rPr lang="en-US" altLang="en-US" sz="3200" i="1" dirty="0">
                <a:sym typeface="Symbol" panose="05050102010706020507" pitchFamily="18" charset="2"/>
              </a:rPr>
              <a:t>r</a:t>
            </a:r>
            <a:r>
              <a:rPr lang="en-US" altLang="en-US" sz="3200" dirty="0">
                <a:sym typeface="Symbol" panose="05050102010706020507" pitchFamily="18" charset="2"/>
              </a:rPr>
              <a:t> = </a:t>
            </a:r>
            <a:r>
              <a:rPr lang="en-US" altLang="en-US" sz="3200" i="1" dirty="0" smtClean="0">
                <a:sym typeface="Symbol" panose="05050102010706020507" pitchFamily="18" charset="2"/>
              </a:rPr>
              <a:t>n </a:t>
            </a:r>
            <a:r>
              <a:rPr lang="en-US" altLang="en-US" sz="3200" dirty="0" smtClean="0">
                <a:sym typeface="Symbol" panose="05050102010706020507" pitchFamily="18" charset="2"/>
              </a:rPr>
              <a:t>/ </a:t>
            </a:r>
            <a:r>
              <a:rPr lang="en-US" altLang="en-US" sz="3200" i="1" dirty="0" smtClean="0">
                <a:sym typeface="Symbol" panose="05050102010706020507" pitchFamily="18" charset="2"/>
              </a:rPr>
              <a:t>m </a:t>
            </a:r>
            <a:r>
              <a:rPr lang="en-US" altLang="en-US" sz="3200" dirty="0">
                <a:sym typeface="Symbol" panose="05050102010706020507" pitchFamily="18" charset="2"/>
              </a:rPr>
              <a:t>where </a:t>
            </a:r>
            <a:r>
              <a:rPr lang="en-US" altLang="en-US" sz="3200" i="1" dirty="0"/>
              <a:t>m</a:t>
            </a:r>
            <a:r>
              <a:rPr lang="en-US" altLang="en-US" sz="3200" dirty="0"/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 </a:t>
            </a: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en-US" altLang="en-US" sz="3200" dirty="0" smtClean="0">
                <a:sym typeface="Symbol" panose="05050102010706020507" pitchFamily="18" charset="2"/>
              </a:rPr>
              <a:t>.</a:t>
            </a:r>
          </a:p>
          <a:p>
            <a:pPr marL="457189" lvl="1" indent="0">
              <a:buNone/>
            </a:pPr>
            <a:r>
              <a:rPr lang="en-US" altLang="en-US" sz="2800" dirty="0" smtClean="0">
                <a:sym typeface="Symbol" panose="05050102010706020507" pitchFamily="18" charset="2"/>
              </a:rPr>
              <a:t>Examples: </a:t>
            </a:r>
            <a:r>
              <a:rPr lang="en-US" altLang="en-US" sz="2800" dirty="0" smtClean="0">
                <a:solidFill>
                  <a:srgbClr val="66FF33"/>
                </a:solidFill>
                <a:sym typeface="Symbol" panose="05050102010706020507" pitchFamily="18" charset="2"/>
              </a:rPr>
              <a:t>7 = 7/1</a:t>
            </a:r>
            <a:r>
              <a:rPr lang="en-US" altLang="en-US" sz="2800" dirty="0" smtClean="0">
                <a:sym typeface="Symbol" panose="05050102010706020507" pitchFamily="18" charset="2"/>
              </a:rPr>
              <a:t>, </a:t>
            </a:r>
            <a:r>
              <a:rPr lang="en-US" altLang="en-US" sz="2800" dirty="0" smtClean="0">
                <a:solidFill>
                  <a:schemeClr val="tx1"/>
                </a:solidFill>
                <a:sym typeface="Symbol" panose="05050102010706020507" pitchFamily="18" charset="2"/>
              </a:rPr>
              <a:t>1/2</a:t>
            </a:r>
            <a:r>
              <a:rPr lang="en-US" altLang="en-US" sz="2800" dirty="0" smtClean="0">
                <a:sym typeface="Symbol" panose="05050102010706020507" pitchFamily="18" charset="2"/>
              </a:rPr>
              <a:t>, </a:t>
            </a:r>
            <a:r>
              <a:rPr lang="en-US" altLang="en-US" sz="2800" dirty="0" smtClean="0">
                <a:solidFill>
                  <a:srgbClr val="66FF33"/>
                </a:solidFill>
                <a:sym typeface="Symbol" panose="05050102010706020507" pitchFamily="18" charset="2"/>
              </a:rPr>
              <a:t>0.333333… = 1/3</a:t>
            </a:r>
            <a:endParaRPr lang="en-US" altLang="en-US" sz="2800" dirty="0">
              <a:solidFill>
                <a:srgbClr val="66FF33"/>
              </a:solidFill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altLang="en-US" sz="3200" dirty="0"/>
              <a:t>A real number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r is irrational </a:t>
            </a:r>
            <a:r>
              <a:rPr lang="en-US" altLang="en-US" sz="3200" dirty="0" err="1">
                <a:sym typeface="Symbol" panose="05050102010706020507" pitchFamily="18" charset="2"/>
              </a:rPr>
              <a:t>iff</a:t>
            </a:r>
            <a:r>
              <a:rPr lang="en-US" altLang="en-US" sz="3200" dirty="0">
                <a:sym typeface="Symbol" panose="05050102010706020507" pitchFamily="18" charset="2"/>
              </a:rPr>
              <a:t> it is not rational.</a:t>
            </a:r>
          </a:p>
          <a:p>
            <a:pPr marL="457189" lvl="1" indent="0">
              <a:buNone/>
            </a:pPr>
            <a:r>
              <a:rPr lang="en-US" altLang="en-US" sz="2800" dirty="0" smtClean="0">
                <a:sym typeface="Symbol" panose="05050102010706020507" pitchFamily="18" charset="2"/>
              </a:rPr>
              <a:t>Examples:</a:t>
            </a:r>
          </a:p>
          <a:p>
            <a:pPr marL="457189" lvl="1" indent="0">
              <a:buNone/>
            </a:pPr>
            <a:r>
              <a:rPr lang="el-GR" sz="2800" dirty="0" smtClean="0"/>
              <a:t>π</a:t>
            </a:r>
            <a:r>
              <a:rPr lang="el-GR" sz="2800" dirty="0">
                <a:solidFill>
                  <a:srgbClr val="66FF33"/>
                </a:solidFill>
              </a:rPr>
              <a:t> (</a:t>
            </a:r>
            <a:r>
              <a:rPr lang="en-US" sz="2800" dirty="0">
                <a:solidFill>
                  <a:srgbClr val="66FF33"/>
                </a:solidFill>
              </a:rPr>
              <a:t>Pi) = 3.1415926535897932384626433832795… </a:t>
            </a:r>
            <a:r>
              <a:rPr lang="en-US" sz="2800" dirty="0" smtClean="0">
                <a:solidFill>
                  <a:srgbClr val="66FF33"/>
                </a:solidFill>
              </a:rPr>
              <a:t/>
            </a:r>
            <a:br>
              <a:rPr lang="en-US" sz="2800" dirty="0" smtClean="0">
                <a:solidFill>
                  <a:srgbClr val="66FF33"/>
                </a:solidFill>
              </a:rPr>
            </a:br>
            <a:r>
              <a:rPr lang="en-US" sz="2800" dirty="0" smtClean="0"/>
              <a:t>Note</a:t>
            </a:r>
            <a:r>
              <a:rPr lang="en-US" sz="2800" dirty="0"/>
              <a:t>: 22/7 is an approximation for </a:t>
            </a:r>
            <a:r>
              <a:rPr lang="el-GR" sz="2800" dirty="0"/>
              <a:t>π 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solidFill>
                  <a:srgbClr val="66FF33"/>
                </a:solidFill>
              </a:rPr>
              <a:t>22/7 </a:t>
            </a:r>
            <a:r>
              <a:rPr lang="en-US" sz="2800" dirty="0">
                <a:solidFill>
                  <a:srgbClr val="66FF33"/>
                </a:solidFill>
              </a:rPr>
              <a:t>= 3.1428571428571... </a:t>
            </a:r>
            <a:endParaRPr lang="en-US" sz="2800" dirty="0" smtClean="0">
              <a:solidFill>
                <a:srgbClr val="66FF33"/>
              </a:solidFill>
            </a:endParaRPr>
          </a:p>
          <a:p>
            <a:pPr marL="457189" lvl="1" indent="0">
              <a:buNone/>
            </a:pPr>
            <a:r>
              <a:rPr lang="en-US" sz="2800" dirty="0">
                <a:solidFill>
                  <a:srgbClr val="66FF33"/>
                </a:solidFill>
              </a:rPr>
              <a:t>The number </a:t>
            </a:r>
            <a:r>
              <a:rPr lang="en-US" sz="2800" dirty="0"/>
              <a:t>e</a:t>
            </a:r>
            <a:r>
              <a:rPr lang="en-US" sz="2800" dirty="0">
                <a:solidFill>
                  <a:srgbClr val="66FF33"/>
                </a:solidFill>
              </a:rPr>
              <a:t> (Euler's Number) </a:t>
            </a:r>
            <a:r>
              <a:rPr lang="en-US" sz="2800" dirty="0" smtClean="0">
                <a:solidFill>
                  <a:srgbClr val="66FF33"/>
                </a:solidFill>
              </a:rPr>
              <a:t>2.7182818284590452353602874713527…</a:t>
            </a:r>
          </a:p>
          <a:p>
            <a:pPr marL="0" indent="0">
              <a:buNone/>
            </a:pPr>
            <a:r>
              <a:rPr lang="en-US" altLang="en-US" sz="3200" dirty="0" smtClean="0">
                <a:sym typeface="Symbol" panose="05050102010706020507" pitchFamily="18" charset="2"/>
              </a:rPr>
              <a:t>We </a:t>
            </a:r>
            <a:r>
              <a:rPr lang="en-US" altLang="en-US" sz="3200" dirty="0">
                <a:sym typeface="Symbol" panose="05050102010706020507" pitchFamily="18" charset="2"/>
              </a:rPr>
              <a:t>use</a:t>
            </a:r>
            <a:r>
              <a:rPr lang="en-US" altLang="en-US" sz="3200" dirty="0">
                <a:solidFill>
                  <a:srgbClr val="0099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ym typeface="Symbol" panose="05050102010706020507" pitchFamily="18" charset="2"/>
              </a:rPr>
              <a:t> to denote the set of rational numbers</a:t>
            </a:r>
            <a:r>
              <a:rPr lang="en-US" altLang="en-US" sz="3200" dirty="0" smtClean="0">
                <a:sym typeface="Symbol" panose="05050102010706020507" pitchFamily="18" charset="2"/>
              </a:rPr>
              <a:t>.</a:t>
            </a:r>
          </a:p>
          <a:p>
            <a:pPr lvl="1"/>
            <a:endParaRPr lang="en-US" altLang="en-US" sz="3200" dirty="0">
              <a:solidFill>
                <a:srgbClr val="66FF33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8382000" y="1510286"/>
            <a:ext cx="321857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7, ½, 0.333… are </a:t>
            </a:r>
            <a:br>
              <a:rPr lang="en-US" altLang="en-US" sz="3200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altLang="en-US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rational numbers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02570" y="3617567"/>
            <a:ext cx="334841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Pi (</a:t>
            </a:r>
            <a:r>
              <a:rPr lang="el-GR" sz="3200" dirty="0">
                <a:latin typeface="Cambria" panose="02040503050406030204" pitchFamily="18" charset="0"/>
                <a:ea typeface="Cambria" panose="02040503050406030204" pitchFamily="18" charset="0"/>
              </a:rPr>
              <a:t>π</a:t>
            </a:r>
            <a:r>
              <a:rPr lang="en-US" sz="3200" dirty="0" smtClean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 is irrational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200" dirty="0">
                <a:solidFill>
                  <a:srgbClr val="66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22/7 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rational</a:t>
            </a:r>
            <a:endParaRPr lang="en-US" sz="3200" dirty="0">
              <a:solidFill>
                <a:srgbClr val="FFFF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01031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uiExpand="1" build="p"/>
      <p:bldP spid="5" grpId="0"/>
      <p:bldP spid="7" grpId="0"/>
    </p:bldLst>
  </p:timing>
</p:sld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1.6Rules of Inference</Template>
  <TotalTime>0</TotalTime>
  <Words>2171</Words>
  <Application>Microsoft Office PowerPoint</Application>
  <PresentationFormat>Widescreen</PresentationFormat>
  <Paragraphs>357</Paragraphs>
  <Slides>34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ＭＳ Ｐゴシック</vt:lpstr>
      <vt:lpstr>Arial</vt:lpstr>
      <vt:lpstr>Calibri</vt:lpstr>
      <vt:lpstr>Cambria</vt:lpstr>
      <vt:lpstr>Cambria Math</vt:lpstr>
      <vt:lpstr>Symbol</vt:lpstr>
      <vt:lpstr>Times New Roman</vt:lpstr>
      <vt:lpstr>1.3PropositionalEquivalences</vt:lpstr>
      <vt:lpstr>Equation</vt:lpstr>
      <vt:lpstr>1.8 Introduction to Proofs</vt:lpstr>
      <vt:lpstr>1.8 Introduction to proofs</vt:lpstr>
      <vt:lpstr>Some terminology</vt:lpstr>
      <vt:lpstr>Proof Techniques (Methods)</vt:lpstr>
      <vt:lpstr>Direct Proof</vt:lpstr>
      <vt:lpstr>Definition</vt:lpstr>
      <vt:lpstr>Direct Proof – Example</vt:lpstr>
      <vt:lpstr>Direct Proof – Example</vt:lpstr>
      <vt:lpstr>Definitions: Rational vs. Irrational Numbers</vt:lpstr>
      <vt:lpstr>Direct Proof – Example</vt:lpstr>
      <vt:lpstr>Indirect Proof (Proof by contraposition)</vt:lpstr>
      <vt:lpstr>Indirect Proof – Example</vt:lpstr>
      <vt:lpstr>When to use an indirect proof</vt:lpstr>
      <vt:lpstr>Example</vt:lpstr>
      <vt:lpstr>Proof by Contradiction (another type of indirect proof)</vt:lpstr>
      <vt:lpstr>Proof by Contradiction – Ex: Prove that √2 is irrational.</vt:lpstr>
      <vt:lpstr>Example</vt:lpstr>
      <vt:lpstr>Proof by Contradiction – Example</vt:lpstr>
      <vt:lpstr>Theorem</vt:lpstr>
      <vt:lpstr>Example </vt:lpstr>
      <vt:lpstr>Proof of equivalence</vt:lpstr>
      <vt:lpstr>Proving Equivalence of Three Propositions</vt:lpstr>
      <vt:lpstr>Prove that the following are equivalent:      P: n is even, Q: n - 1 is odd, R: n2 is even</vt:lpstr>
      <vt:lpstr>Equivalent theorems</vt:lpstr>
      <vt:lpstr>Prove False by a Counterexample</vt:lpstr>
      <vt:lpstr>Vacuous &amp; Trivial Proofs</vt:lpstr>
      <vt:lpstr>Vacuous Proofs</vt:lpstr>
      <vt:lpstr>Trivial Proofs</vt:lpstr>
      <vt:lpstr>Trivial Proofs</vt:lpstr>
      <vt:lpstr>Mistakes in proofs</vt:lpstr>
      <vt:lpstr>What is wrong with this proof?</vt:lpstr>
      <vt:lpstr>What is wrong with this proof?</vt:lpstr>
      <vt:lpstr>Circular reasoning (begging the question)</vt:lpstr>
      <vt:lpstr>Proofs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2013-09-26T11:26:00Z</dcterms:created>
  <dcterms:modified xsi:type="dcterms:W3CDTF">2018-10-07T05:08:09Z</dcterms:modified>
</cp:coreProperties>
</file>