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4852" r:id="rId1"/>
  </p:sldMasterIdLst>
  <p:notesMasterIdLst>
    <p:notesMasterId r:id="rId48"/>
  </p:notesMasterIdLst>
  <p:handoutMasterIdLst>
    <p:handoutMasterId r:id="rId49"/>
  </p:handoutMasterIdLst>
  <p:sldIdLst>
    <p:sldId id="737" r:id="rId2"/>
    <p:sldId id="740" r:id="rId3"/>
    <p:sldId id="741" r:id="rId4"/>
    <p:sldId id="742" r:id="rId5"/>
    <p:sldId id="743" r:id="rId6"/>
    <p:sldId id="744" r:id="rId7"/>
    <p:sldId id="745" r:id="rId8"/>
    <p:sldId id="746" r:id="rId9"/>
    <p:sldId id="778" r:id="rId10"/>
    <p:sldId id="747" r:id="rId11"/>
    <p:sldId id="748" r:id="rId12"/>
    <p:sldId id="779" r:id="rId13"/>
    <p:sldId id="749" r:id="rId14"/>
    <p:sldId id="750" r:id="rId15"/>
    <p:sldId id="751" r:id="rId16"/>
    <p:sldId id="752" r:id="rId17"/>
    <p:sldId id="753" r:id="rId18"/>
    <p:sldId id="754" r:id="rId19"/>
    <p:sldId id="755" r:id="rId20"/>
    <p:sldId id="756" r:id="rId21"/>
    <p:sldId id="757" r:id="rId22"/>
    <p:sldId id="758" r:id="rId23"/>
    <p:sldId id="759" r:id="rId24"/>
    <p:sldId id="760" r:id="rId25"/>
    <p:sldId id="761" r:id="rId26"/>
    <p:sldId id="762" r:id="rId27"/>
    <p:sldId id="763" r:id="rId28"/>
    <p:sldId id="764" r:id="rId29"/>
    <p:sldId id="765" r:id="rId30"/>
    <p:sldId id="766" r:id="rId31"/>
    <p:sldId id="767" r:id="rId32"/>
    <p:sldId id="768" r:id="rId33"/>
    <p:sldId id="790" r:id="rId34"/>
    <p:sldId id="791" r:id="rId35"/>
    <p:sldId id="770" r:id="rId36"/>
    <p:sldId id="771" r:id="rId37"/>
    <p:sldId id="782" r:id="rId38"/>
    <p:sldId id="772" r:id="rId39"/>
    <p:sldId id="773" r:id="rId40"/>
    <p:sldId id="774" r:id="rId41"/>
    <p:sldId id="775" r:id="rId42"/>
    <p:sldId id="776" r:id="rId43"/>
    <p:sldId id="777" r:id="rId44"/>
    <p:sldId id="785" r:id="rId45"/>
    <p:sldId id="787" r:id="rId46"/>
    <p:sldId id="786" r:id="rId47"/>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669900"/>
    <a:srgbClr val="FF33FF"/>
    <a:srgbClr val="93E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288" autoAdjust="0"/>
    <p:restoredTop sz="90886" autoAdjust="0"/>
  </p:normalViewPr>
  <p:slideViewPr>
    <p:cSldViewPr>
      <p:cViewPr varScale="1">
        <p:scale>
          <a:sx n="83" d="100"/>
          <a:sy n="83" d="100"/>
        </p:scale>
        <p:origin x="96" y="40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83" d="100"/>
          <a:sy n="83" d="100"/>
        </p:scale>
        <p:origin x="-283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136816E-B12D-4CB4-A266-AF1FBE0E7F1A}" type="datetimeFigureOut">
              <a:rPr lang="en-US" altLang="en-US"/>
              <a:pPr/>
              <a:t>11/13/2018</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34124CB-47EF-4106-A264-9DEF3241015E}" type="slidenum">
              <a:rPr lang="en-US" altLang="en-US"/>
              <a:pPr/>
              <a:t>‹#›</a:t>
            </a:fld>
            <a:endParaRPr lang="en-US" altLang="en-US"/>
          </a:p>
        </p:txBody>
      </p:sp>
    </p:spTree>
    <p:extLst>
      <p:ext uri="{BB962C8B-B14F-4D97-AF65-F5344CB8AC3E}">
        <p14:creationId xmlns:p14="http://schemas.microsoft.com/office/powerpoint/2010/main" val="4643661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662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59084439-0D0F-418E-9CB5-95291BE95DF1}" type="slidenum">
              <a:rPr lang="en-US" altLang="en-US"/>
              <a:pPr/>
              <a:t>‹#›</a:t>
            </a:fld>
            <a:endParaRPr lang="en-US" altLang="en-US"/>
          </a:p>
        </p:txBody>
      </p:sp>
    </p:spTree>
    <p:extLst>
      <p:ext uri="{BB962C8B-B14F-4D97-AF65-F5344CB8AC3E}">
        <p14:creationId xmlns:p14="http://schemas.microsoft.com/office/powerpoint/2010/main" val="37841732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36ED4A-7F18-49E6-86CF-C90E49F917B7}" type="slidenum">
              <a:rPr lang="en-US" smtClean="0"/>
              <a:pPr/>
              <a:t>4</a:t>
            </a:fld>
            <a:endParaRPr lang="en-US"/>
          </a:p>
        </p:txBody>
      </p:sp>
    </p:spTree>
    <p:extLst>
      <p:ext uri="{BB962C8B-B14F-4D97-AF65-F5344CB8AC3E}">
        <p14:creationId xmlns:p14="http://schemas.microsoft.com/office/powerpoint/2010/main" val="409073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084439-0D0F-418E-9CB5-95291BE95DF1}" type="slidenum">
              <a:rPr lang="en-US" altLang="en-US" smtClean="0"/>
              <a:pPr/>
              <a:t>29</a:t>
            </a:fld>
            <a:endParaRPr lang="en-US" altLang="en-US"/>
          </a:p>
        </p:txBody>
      </p:sp>
    </p:spTree>
    <p:extLst>
      <p:ext uri="{BB962C8B-B14F-4D97-AF65-F5344CB8AC3E}">
        <p14:creationId xmlns:p14="http://schemas.microsoft.com/office/powerpoint/2010/main" val="3005603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3B63AB-9BB6-4283-B728-6E9786231030}" type="slidenum">
              <a:rPr lang="en-US" altLang="en-US"/>
              <a:pPr/>
              <a:t>41</a:t>
            </a:fld>
            <a:endParaRPr lang="en-US" alt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971669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3B63AB-9BB6-4283-B728-6E9786231030}" type="slidenum">
              <a:rPr lang="en-US" altLang="en-US"/>
              <a:pPr/>
              <a:t>42</a:t>
            </a:fld>
            <a:endParaRPr lang="en-US" alt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862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855D9130-4B31-4CC5-AF0F-8852508A100B}" type="slidenum">
              <a:rPr lang="en-US"/>
              <a:pPr/>
              <a:t>5</a:t>
            </a:fld>
            <a:endParaRPr 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2277200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084439-0D0F-418E-9CB5-95291BE95DF1}" type="slidenum">
              <a:rPr lang="en-US" altLang="en-US" smtClean="0"/>
              <a:pPr/>
              <a:t>10</a:t>
            </a:fld>
            <a:endParaRPr lang="en-US" altLang="en-US"/>
          </a:p>
        </p:txBody>
      </p:sp>
    </p:spTree>
    <p:extLst>
      <p:ext uri="{BB962C8B-B14F-4D97-AF65-F5344CB8AC3E}">
        <p14:creationId xmlns:p14="http://schemas.microsoft.com/office/powerpoint/2010/main" val="3957324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750F05D1-6D6F-4B83-B29C-8030210D65F7}" type="slidenum">
              <a:rPr lang="en-US"/>
              <a:pPr/>
              <a:t>16</a:t>
            </a:fld>
            <a:endParaRPr 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3203424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EF7014F3-A163-417F-983A-FB1E6F881CFC}" type="slidenum">
              <a:rPr lang="en-US"/>
              <a:pPr/>
              <a:t>17</a:t>
            </a:fld>
            <a:endParaRPr 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429734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022E6E32-4AAE-48EB-A247-BF137848F175}" type="slidenum">
              <a:rPr lang="en-US"/>
              <a:pPr/>
              <a:t>18</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1477630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816AFE9B-8DC0-40D4-935E-53363DE5FA6A}" type="slidenum">
              <a:rPr lang="en-US"/>
              <a:pPr/>
              <a:t>19</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4157525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2D11D343-9377-4A67-80C6-C999DF1BDFF9}" type="slidenum">
              <a:rPr lang="en-US"/>
              <a:pPr/>
              <a:t>21</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1220208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fld id="{099D541C-5108-43B5-8907-40E374D6661C}" type="slidenum">
              <a:rPr lang="en-US"/>
              <a:pPr/>
              <a:t>22</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ar-SA" smtClean="0"/>
          </a:p>
        </p:txBody>
      </p:sp>
    </p:spTree>
    <p:extLst>
      <p:ext uri="{BB962C8B-B14F-4D97-AF65-F5344CB8AC3E}">
        <p14:creationId xmlns:p14="http://schemas.microsoft.com/office/powerpoint/2010/main" val="717427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FFFF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FFFF00"/>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00"/>
                </a:solidFill>
              </a:defRPr>
            </a:lvl1pPr>
          </a:lstStyle>
          <a:p>
            <a:endParaRPr lang="en-US" altLang="en-US"/>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altLang="en-US"/>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41579598-0F41-4B07-8F67-2EDCC10AE481}" type="slidenum">
              <a:rPr lang="en-US" altLang="en-US" smtClean="0"/>
              <a:pPr/>
              <a:t>‹#›</a:t>
            </a:fld>
            <a:endParaRPr lang="en-US" altLang="en-US"/>
          </a:p>
        </p:txBody>
      </p:sp>
    </p:spTree>
    <p:extLst>
      <p:ext uri="{BB962C8B-B14F-4D97-AF65-F5344CB8AC3E}">
        <p14:creationId xmlns:p14="http://schemas.microsoft.com/office/powerpoint/2010/main" val="1993038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892A4AEE-E31E-4E03-94CD-D36D7E70D10B}" type="slidenum">
              <a:rPr lang="en-US" altLang="en-US" smtClean="0"/>
              <a:pPr/>
              <a:t>‹#›</a:t>
            </a:fld>
            <a:endParaRPr lang="en-US" altLang="en-US"/>
          </a:p>
        </p:txBody>
      </p:sp>
    </p:spTree>
    <p:extLst>
      <p:ext uri="{BB962C8B-B14F-4D97-AF65-F5344CB8AC3E}">
        <p14:creationId xmlns:p14="http://schemas.microsoft.com/office/powerpoint/2010/main" val="3982531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6CEE5E0E-39EB-4ED0-A1C6-A65E10F8FE6C}" type="slidenum">
              <a:rPr lang="en-US" altLang="en-US" smtClean="0"/>
              <a:pPr/>
              <a:t>‹#›</a:t>
            </a:fld>
            <a:endParaRPr lang="en-US" altLang="en-US"/>
          </a:p>
        </p:txBody>
      </p:sp>
    </p:spTree>
    <p:extLst>
      <p:ext uri="{BB962C8B-B14F-4D97-AF65-F5344CB8AC3E}">
        <p14:creationId xmlns:p14="http://schemas.microsoft.com/office/powerpoint/2010/main" val="225182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10515600" cy="841883"/>
          </a:xfrm>
        </p:spPr>
        <p:txBody>
          <a:bodyPr/>
          <a:lstStyle>
            <a:lvl1pPr>
              <a:defRPr>
                <a:solidFill>
                  <a:srgbClr val="FFFF0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838200" y="1292353"/>
            <a:ext cx="10515600" cy="4876800"/>
          </a:xfrm>
        </p:spPr>
        <p:txBody>
          <a:bodyPr>
            <a:normAutofit/>
          </a:bodyPr>
          <a:lstStyle>
            <a:lvl1pPr>
              <a:defRPr sz="4000">
                <a:solidFill>
                  <a:srgbClr val="FFFF00"/>
                </a:solidFill>
              </a:defRPr>
            </a:lvl1pPr>
            <a:lvl2pPr>
              <a:defRPr sz="3600">
                <a:solidFill>
                  <a:schemeClr val="tx1"/>
                </a:solidFill>
              </a:defRPr>
            </a:lvl2pPr>
            <a:lvl3pPr>
              <a:defRPr sz="3200">
                <a:solidFill>
                  <a:srgbClr val="FFFF00"/>
                </a:solidFill>
              </a:defRPr>
            </a:lvl3pPr>
            <a:lvl4pPr>
              <a:defRPr sz="2800">
                <a:solidFill>
                  <a:srgbClr val="FFFF00"/>
                </a:solidFill>
              </a:defRPr>
            </a:lvl4pPr>
            <a:lvl5pPr>
              <a:defRPr sz="28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FFFF00"/>
                </a:solidFill>
              </a:defRPr>
            </a:lvl1pPr>
          </a:lstStyle>
          <a:p>
            <a:endParaRPr lang="en-US" altLang="en-US"/>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altLang="en-US"/>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3EA9A468-A168-48C4-B46A-E65448296BCD}" type="slidenum">
              <a:rPr lang="en-US" altLang="en-US" smtClean="0"/>
              <a:pPr/>
              <a:t>‹#›</a:t>
            </a:fld>
            <a:endParaRPr lang="en-US" altLang="en-US"/>
          </a:p>
        </p:txBody>
      </p:sp>
    </p:spTree>
    <p:extLst>
      <p:ext uri="{BB962C8B-B14F-4D97-AF65-F5344CB8AC3E}">
        <p14:creationId xmlns:p14="http://schemas.microsoft.com/office/powerpoint/2010/main" val="31017962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solidFill>
                  <a:srgbClr val="FFFF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rgbClr val="FFFF00"/>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FFFF00"/>
                </a:solidFill>
              </a:defRPr>
            </a:lvl1pPr>
          </a:lstStyle>
          <a:p>
            <a:endParaRPr lang="en-US" altLang="en-US"/>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altLang="en-US"/>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00092732-E7B7-4F2D-B403-4A973E416F66}" type="slidenum">
              <a:rPr lang="en-US" altLang="en-US" smtClean="0"/>
              <a:pPr/>
              <a:t>‹#›</a:t>
            </a:fld>
            <a:endParaRPr lang="en-US" altLang="en-US"/>
          </a:p>
        </p:txBody>
      </p:sp>
    </p:spTree>
    <p:extLst>
      <p:ext uri="{BB962C8B-B14F-4D97-AF65-F5344CB8AC3E}">
        <p14:creationId xmlns:p14="http://schemas.microsoft.com/office/powerpoint/2010/main" val="3310323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10515600" cy="756539"/>
          </a:xfrm>
        </p:spPr>
        <p:txBody>
          <a:bodyPr/>
          <a:lstStyle>
            <a:lvl1pPr>
              <a:defRPr>
                <a:solidFill>
                  <a:srgbClr val="FFFF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838200" y="1301051"/>
            <a:ext cx="5181600" cy="4875912"/>
          </a:xfrm>
        </p:spPr>
        <p:txBody>
          <a:bodyPr>
            <a:normAutofit/>
          </a:bodyPr>
          <a:lstStyle>
            <a:lvl1pPr>
              <a:defRPr sz="4000">
                <a:solidFill>
                  <a:srgbClr val="FFFF00"/>
                </a:solidFill>
              </a:defRPr>
            </a:lvl1pPr>
            <a:lvl2pPr>
              <a:defRPr sz="3600">
                <a:solidFill>
                  <a:srgbClr val="FFFF00"/>
                </a:solidFill>
              </a:defRPr>
            </a:lvl2pPr>
            <a:lvl3pPr>
              <a:defRPr sz="3200">
                <a:solidFill>
                  <a:srgbClr val="FFFF00"/>
                </a:solidFill>
              </a:defRPr>
            </a:lvl3pPr>
            <a:lvl4pPr>
              <a:defRPr sz="2800">
                <a:solidFill>
                  <a:srgbClr val="FFFF00"/>
                </a:solidFill>
              </a:defRPr>
            </a:lvl4pPr>
            <a:lvl5pPr>
              <a:defRPr sz="28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051"/>
            <a:ext cx="5181600" cy="4875912"/>
          </a:xfrm>
        </p:spPr>
        <p:txBody>
          <a:bodyPr>
            <a:normAutofit/>
          </a:bodyPr>
          <a:lstStyle>
            <a:lvl1pPr>
              <a:defRPr sz="4000">
                <a:solidFill>
                  <a:srgbClr val="FFFF00"/>
                </a:solidFill>
              </a:defRPr>
            </a:lvl1pPr>
            <a:lvl2pPr>
              <a:defRPr sz="3600">
                <a:solidFill>
                  <a:srgbClr val="FFFF00"/>
                </a:solidFill>
              </a:defRPr>
            </a:lvl2pPr>
            <a:lvl3pPr>
              <a:defRPr sz="3200">
                <a:solidFill>
                  <a:srgbClr val="FFFF00"/>
                </a:solidFill>
              </a:defRPr>
            </a:lvl3pPr>
            <a:lvl4pPr>
              <a:defRPr sz="2800">
                <a:solidFill>
                  <a:srgbClr val="FFFF00"/>
                </a:solidFill>
              </a:defRPr>
            </a:lvl4pPr>
            <a:lvl5pPr>
              <a:defRPr sz="28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solidFill>
                  <a:srgbClr val="FFFF00"/>
                </a:solidFill>
              </a:defRPr>
            </a:lvl1pPr>
          </a:lstStyle>
          <a:p>
            <a:endParaRPr lang="en-US" altLang="en-US"/>
          </a:p>
        </p:txBody>
      </p:sp>
      <p:sp>
        <p:nvSpPr>
          <p:cNvPr id="6" name="Footer Placeholder 5"/>
          <p:cNvSpPr>
            <a:spLocks noGrp="1"/>
          </p:cNvSpPr>
          <p:nvPr>
            <p:ph type="ftr" sz="quarter" idx="11"/>
          </p:nvPr>
        </p:nvSpPr>
        <p:spPr/>
        <p:txBody>
          <a:bodyPr/>
          <a:lstStyle>
            <a:lvl1pPr>
              <a:defRPr>
                <a:solidFill>
                  <a:srgbClr val="FFFF00"/>
                </a:solidFill>
              </a:defRPr>
            </a:lvl1pPr>
          </a:lstStyle>
          <a:p>
            <a:endParaRPr lang="en-US" altLang="en-US"/>
          </a:p>
        </p:txBody>
      </p:sp>
      <p:sp>
        <p:nvSpPr>
          <p:cNvPr id="7" name="Slide Number Placeholder 6"/>
          <p:cNvSpPr>
            <a:spLocks noGrp="1"/>
          </p:cNvSpPr>
          <p:nvPr>
            <p:ph type="sldNum" sz="quarter" idx="12"/>
          </p:nvPr>
        </p:nvSpPr>
        <p:spPr/>
        <p:txBody>
          <a:bodyPr/>
          <a:lstStyle>
            <a:lvl1pPr>
              <a:defRPr>
                <a:solidFill>
                  <a:srgbClr val="FFFF00"/>
                </a:solidFill>
              </a:defRPr>
            </a:lvl1pPr>
          </a:lstStyle>
          <a:p>
            <a:fld id="{86D3403C-B054-4D04-8D65-A571BCEA10AA}" type="slidenum">
              <a:rPr lang="en-US" altLang="en-US" smtClean="0"/>
              <a:pPr/>
              <a:t>‹#›</a:t>
            </a:fld>
            <a:endParaRPr lang="en-US" altLang="en-US"/>
          </a:p>
        </p:txBody>
      </p:sp>
    </p:spTree>
    <p:extLst>
      <p:ext uri="{BB962C8B-B14F-4D97-AF65-F5344CB8AC3E}">
        <p14:creationId xmlns:p14="http://schemas.microsoft.com/office/powerpoint/2010/main" val="3458397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272257"/>
            <a:ext cx="10515600" cy="788448"/>
          </a:xfrm>
        </p:spPr>
        <p:txBody>
          <a:bodyPr/>
          <a:lstStyle>
            <a:lvl1pPr>
              <a:defRPr>
                <a:solidFill>
                  <a:srgbClr val="FFFF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solidFill>
                  <a:srgbClr val="FFFF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normAutofit/>
          </a:bodyPr>
          <a:lstStyle>
            <a:lvl1pPr>
              <a:defRPr sz="3600">
                <a:solidFill>
                  <a:srgbClr val="FFFF00"/>
                </a:solidFill>
              </a:defRPr>
            </a:lvl1pPr>
            <a:lvl2pPr>
              <a:defRPr sz="3200">
                <a:solidFill>
                  <a:srgbClr val="FFFF00"/>
                </a:solidFill>
              </a:defRPr>
            </a:lvl2pPr>
            <a:lvl3pPr>
              <a:defRPr sz="2800">
                <a:solidFill>
                  <a:srgbClr val="FFFF00"/>
                </a:solidFill>
              </a:defRPr>
            </a:lvl3pPr>
            <a:lvl4pPr>
              <a:defRPr sz="2400">
                <a:solidFill>
                  <a:srgbClr val="FFFF00"/>
                </a:solidFill>
              </a:defRPr>
            </a:lvl4pPr>
            <a:lvl5pPr>
              <a:defRPr sz="24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solidFill>
                  <a:srgbClr val="FFFF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normAutofit/>
          </a:bodyPr>
          <a:lstStyle>
            <a:lvl1pPr>
              <a:defRPr sz="3600">
                <a:solidFill>
                  <a:srgbClr val="FFFF00"/>
                </a:solidFill>
              </a:defRPr>
            </a:lvl1pPr>
            <a:lvl2pPr>
              <a:defRPr sz="3200">
                <a:solidFill>
                  <a:srgbClr val="FFFF00"/>
                </a:solidFill>
              </a:defRPr>
            </a:lvl2pPr>
            <a:lvl3pPr>
              <a:defRPr sz="2800">
                <a:solidFill>
                  <a:srgbClr val="FFFF00"/>
                </a:solidFill>
              </a:defRPr>
            </a:lvl3pPr>
            <a:lvl4pPr>
              <a:defRPr sz="2400">
                <a:solidFill>
                  <a:srgbClr val="FFFF00"/>
                </a:solidFill>
              </a:defRPr>
            </a:lvl4pPr>
            <a:lvl5pPr>
              <a:defRPr sz="24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solidFill>
                  <a:srgbClr val="FFFF00"/>
                </a:solidFill>
              </a:defRPr>
            </a:lvl1pPr>
          </a:lstStyle>
          <a:p>
            <a:endParaRPr lang="en-US" altLang="en-US"/>
          </a:p>
        </p:txBody>
      </p:sp>
      <p:sp>
        <p:nvSpPr>
          <p:cNvPr id="8" name="Footer Placeholder 7"/>
          <p:cNvSpPr>
            <a:spLocks noGrp="1"/>
          </p:cNvSpPr>
          <p:nvPr>
            <p:ph type="ftr" sz="quarter" idx="11"/>
          </p:nvPr>
        </p:nvSpPr>
        <p:spPr/>
        <p:txBody>
          <a:bodyPr/>
          <a:lstStyle>
            <a:lvl1pPr>
              <a:defRPr>
                <a:solidFill>
                  <a:srgbClr val="FFFF00"/>
                </a:solidFill>
              </a:defRPr>
            </a:lvl1pPr>
          </a:lstStyle>
          <a:p>
            <a:endParaRPr lang="en-US" altLang="en-US"/>
          </a:p>
        </p:txBody>
      </p:sp>
      <p:sp>
        <p:nvSpPr>
          <p:cNvPr id="9" name="Slide Number Placeholder 8"/>
          <p:cNvSpPr>
            <a:spLocks noGrp="1"/>
          </p:cNvSpPr>
          <p:nvPr>
            <p:ph type="sldNum" sz="quarter" idx="12"/>
          </p:nvPr>
        </p:nvSpPr>
        <p:spPr/>
        <p:txBody>
          <a:bodyPr/>
          <a:lstStyle>
            <a:lvl1pPr>
              <a:defRPr>
                <a:solidFill>
                  <a:srgbClr val="FFFF00"/>
                </a:solidFill>
              </a:defRPr>
            </a:lvl1pPr>
          </a:lstStyle>
          <a:p>
            <a:fld id="{76EA9AEA-03EA-40A7-A400-7FE5056880F2}" type="slidenum">
              <a:rPr lang="en-US" altLang="en-US" smtClean="0"/>
              <a:pPr/>
              <a:t>‹#›</a:t>
            </a:fld>
            <a:endParaRPr lang="en-US" altLang="en-US"/>
          </a:p>
        </p:txBody>
      </p:sp>
    </p:spTree>
    <p:extLst>
      <p:ext uri="{BB962C8B-B14F-4D97-AF65-F5344CB8AC3E}">
        <p14:creationId xmlns:p14="http://schemas.microsoft.com/office/powerpoint/2010/main" val="799618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A49DCD20-C8F3-40BD-8F93-95AEED967F38}" type="slidenum">
              <a:rPr lang="en-US" altLang="en-US" smtClean="0"/>
              <a:pPr/>
              <a:t>‹#›</a:t>
            </a:fld>
            <a:endParaRPr lang="en-US" altLang="en-US"/>
          </a:p>
        </p:txBody>
      </p:sp>
    </p:spTree>
    <p:extLst>
      <p:ext uri="{BB962C8B-B14F-4D97-AF65-F5344CB8AC3E}">
        <p14:creationId xmlns:p14="http://schemas.microsoft.com/office/powerpoint/2010/main" val="3829128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463D93AB-D3D1-4896-8588-60FD89AFCAAF}" type="slidenum">
              <a:rPr lang="en-US" altLang="en-US" smtClean="0"/>
              <a:pPr/>
              <a:t>‹#›</a:t>
            </a:fld>
            <a:endParaRPr lang="en-US" altLang="en-US"/>
          </a:p>
        </p:txBody>
      </p:sp>
    </p:spTree>
    <p:extLst>
      <p:ext uri="{BB962C8B-B14F-4D97-AF65-F5344CB8AC3E}">
        <p14:creationId xmlns:p14="http://schemas.microsoft.com/office/powerpoint/2010/main" val="1349050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a:normAutofit/>
          </a:bodyPr>
          <a:lstStyle>
            <a:lvl1pPr>
              <a:defRPr sz="3600"/>
            </a:lvl1pPr>
            <a:lvl2pPr>
              <a:defRPr sz="3200"/>
            </a:lvl2pPr>
            <a:lvl3pPr>
              <a:defRPr sz="28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39AA1906-11DD-4088-9FB9-64508063C9AD}" type="slidenum">
              <a:rPr lang="en-US" altLang="en-US" smtClean="0"/>
              <a:pPr/>
              <a:t>‹#›</a:t>
            </a:fld>
            <a:endParaRPr lang="en-US" altLang="en-US"/>
          </a:p>
        </p:txBody>
      </p:sp>
    </p:spTree>
    <p:extLst>
      <p:ext uri="{BB962C8B-B14F-4D97-AF65-F5344CB8AC3E}">
        <p14:creationId xmlns:p14="http://schemas.microsoft.com/office/powerpoint/2010/main" val="2218188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DDFC89F4-18D2-4DF8-BDD5-C2343397E9B1}" type="slidenum">
              <a:rPr lang="en-US" altLang="en-US" smtClean="0"/>
              <a:pPr/>
              <a:t>‹#›</a:t>
            </a:fld>
            <a:endParaRPr lang="en-US" altLang="en-US"/>
          </a:p>
        </p:txBody>
      </p:sp>
    </p:spTree>
    <p:extLst>
      <p:ext uri="{BB962C8B-B14F-4D97-AF65-F5344CB8AC3E}">
        <p14:creationId xmlns:p14="http://schemas.microsoft.com/office/powerpoint/2010/main" val="422869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211016"/>
            <a:ext cx="10515600" cy="79585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102785"/>
            <a:ext cx="10515600" cy="507417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latin typeface="Cambria" panose="02040503050406030204" pitchFamily="18" charset="0"/>
              </a:defRPr>
            </a:lvl1pPr>
          </a:lstStyle>
          <a:p>
            <a:endParaRPr lang="en-US"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ambria" panose="02040503050406030204" pitchFamily="18" charset="0"/>
              </a:defRPr>
            </a:lvl1pPr>
          </a:lstStyle>
          <a:p>
            <a:endParaRPr lang="en-US" altLang="en-US"/>
          </a:p>
        </p:txBody>
      </p:sp>
      <p:sp>
        <p:nvSpPr>
          <p:cNvPr id="6" name="Slide Number Placeholder 5"/>
          <p:cNvSpPr>
            <a:spLocks noGrp="1"/>
          </p:cNvSpPr>
          <p:nvPr>
            <p:ph type="sldNum" sz="quarter" idx="4"/>
          </p:nvPr>
        </p:nvSpPr>
        <p:spPr>
          <a:xfrm>
            <a:off x="10730205" y="115098"/>
            <a:ext cx="707571" cy="365125"/>
          </a:xfrm>
          <a:prstGeom prst="rect">
            <a:avLst/>
          </a:prstGeom>
        </p:spPr>
        <p:style>
          <a:lnRef idx="1">
            <a:schemeClr val="accent1"/>
          </a:lnRef>
          <a:fillRef idx="3">
            <a:schemeClr val="accent1"/>
          </a:fillRef>
          <a:effectRef idx="2">
            <a:schemeClr val="accent1"/>
          </a:effectRef>
          <a:fontRef idx="none"/>
        </p:style>
        <p:txBody>
          <a:bodyPr vert="horz" lIns="91440" tIns="45720" rIns="91440" bIns="45720" rtlCol="0" anchor="ctr"/>
          <a:lstStyle>
            <a:lvl1pPr algn="r">
              <a:defRPr sz="2400">
                <a:solidFill>
                  <a:schemeClr val="tx1">
                    <a:tint val="75000"/>
                  </a:schemeClr>
                </a:solidFill>
                <a:latin typeface="Cambria" panose="02040503050406030204" pitchFamily="18" charset="0"/>
              </a:defRPr>
            </a:lvl1pPr>
          </a:lstStyle>
          <a:p>
            <a:fld id="{AA82E760-EFD3-40D4-A833-DFA9C651A270}" type="slidenum">
              <a:rPr lang="en-US" altLang="en-US" smtClean="0"/>
              <a:pPr/>
              <a:t>‹#›</a:t>
            </a:fld>
            <a:endParaRPr lang="en-US" altLang="en-US"/>
          </a:p>
        </p:txBody>
      </p:sp>
    </p:spTree>
    <p:extLst>
      <p:ext uri="{BB962C8B-B14F-4D97-AF65-F5344CB8AC3E}">
        <p14:creationId xmlns:p14="http://schemas.microsoft.com/office/powerpoint/2010/main" val="2215696826"/>
      </p:ext>
    </p:extLst>
  </p:cSld>
  <p:clrMap bg1="dk1" tx1="lt1" bg2="dk2" tx2="lt2" accent1="accent1" accent2="accent2" accent3="accent3" accent4="accent4" accent5="accent5" accent6="accent6" hlink="hlink" folHlink="folHlink"/>
  <p:sldLayoutIdLst>
    <p:sldLayoutId id="2147484853" r:id="rId1"/>
    <p:sldLayoutId id="2147484854" r:id="rId2"/>
    <p:sldLayoutId id="2147484855" r:id="rId3"/>
    <p:sldLayoutId id="2147484856" r:id="rId4"/>
    <p:sldLayoutId id="2147484857" r:id="rId5"/>
    <p:sldLayoutId id="2147484858" r:id="rId6"/>
    <p:sldLayoutId id="2147484859" r:id="rId7"/>
    <p:sldLayoutId id="2147484860" r:id="rId8"/>
    <p:sldLayoutId id="2147484861" r:id="rId9"/>
    <p:sldLayoutId id="2147484862" r:id="rId10"/>
    <p:sldLayoutId id="2147484863"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Cambria" panose="02040503050406030204"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4000" kern="1200">
          <a:solidFill>
            <a:schemeClr val="tx1"/>
          </a:solidFill>
          <a:latin typeface="Cambria" panose="02040503050406030204" pitchFamily="18"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3600" kern="1200">
          <a:solidFill>
            <a:schemeClr val="tx1"/>
          </a:solidFill>
          <a:latin typeface="Cambria" panose="02040503050406030204"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3200" kern="1200">
          <a:solidFill>
            <a:schemeClr val="tx1"/>
          </a:solidFill>
          <a:latin typeface="Cambria" panose="02040503050406030204"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Cambria" panose="02040503050406030204"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Cambria" panose="02040503050406030204"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2.gif"/><Relationship Id="rId5" Type="http://schemas.openxmlformats.org/officeDocument/2006/relationships/image" Target="../media/image11.jpe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hyperlink" Target="http://en.wikipedia.org/wiki/Sum" TargetMode="External"/><Relationship Id="rId4" Type="http://schemas.openxmlformats.org/officeDocument/2006/relationships/hyperlink" Target="http://en.wikipedia.org/wiki/Ratio"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5.3 </a:t>
            </a:r>
            <a:r>
              <a:rPr lang="en-US" dirty="0"/>
              <a:t>Recursive Definitions and Structural Induction</a:t>
            </a:r>
          </a:p>
        </p:txBody>
      </p:sp>
      <p:sp>
        <p:nvSpPr>
          <p:cNvPr id="3" name="Subtitle 2"/>
          <p:cNvSpPr>
            <a:spLocks noGrp="1"/>
          </p:cNvSpPr>
          <p:nvPr>
            <p:ph type="subTitle" idx="1"/>
          </p:nvPr>
        </p:nvSpPr>
        <p:spPr>
          <a:xfrm>
            <a:off x="1524000" y="3810000"/>
            <a:ext cx="9144000" cy="2438400"/>
          </a:xfrm>
        </p:spPr>
        <p:txBody>
          <a:bodyPr>
            <a:noAutofit/>
          </a:bodyPr>
          <a:lstStyle/>
          <a:p>
            <a:r>
              <a:rPr lang="en-US" sz="2800" dirty="0">
                <a:solidFill>
                  <a:schemeClr val="tx1"/>
                </a:solidFill>
                <a:ea typeface="Gulim" pitchFamily="34" charset="-127"/>
                <a:cs typeface="Times New Roman" pitchFamily="18" charset="0"/>
              </a:rPr>
              <a:t>Credit</a:t>
            </a:r>
          </a:p>
          <a:p>
            <a:pPr>
              <a:spcBef>
                <a:spcPct val="0"/>
              </a:spcBef>
            </a:pPr>
            <a:r>
              <a:rPr lang="en-US" sz="2800" dirty="0">
                <a:solidFill>
                  <a:schemeClr val="tx1"/>
                </a:solidFill>
              </a:rPr>
              <a:t>Danielle </a:t>
            </a:r>
            <a:r>
              <a:rPr lang="en-US" sz="2800" dirty="0" err="1">
                <a:solidFill>
                  <a:schemeClr val="tx1"/>
                </a:solidFill>
              </a:rPr>
              <a:t>Bellavance</a:t>
            </a:r>
            <a:r>
              <a:rPr lang="en-US" sz="2800" dirty="0">
                <a:solidFill>
                  <a:schemeClr val="tx1"/>
                </a:solidFill>
              </a:rPr>
              <a:t>, Max Welling, </a:t>
            </a:r>
          </a:p>
          <a:p>
            <a:pPr>
              <a:spcBef>
                <a:spcPct val="0"/>
              </a:spcBef>
            </a:pPr>
            <a:r>
              <a:rPr lang="en-US" sz="2800" dirty="0">
                <a:solidFill>
                  <a:schemeClr val="tx1"/>
                </a:solidFill>
              </a:rPr>
              <a:t>Richard </a:t>
            </a:r>
            <a:r>
              <a:rPr lang="en-US" sz="2800" dirty="0" err="1">
                <a:solidFill>
                  <a:schemeClr val="tx1"/>
                </a:solidFill>
              </a:rPr>
              <a:t>Scherl</a:t>
            </a:r>
            <a:r>
              <a:rPr lang="en-US" sz="2800" dirty="0">
                <a:solidFill>
                  <a:schemeClr val="tx1"/>
                </a:solidFill>
              </a:rPr>
              <a:t>, </a:t>
            </a:r>
            <a:r>
              <a:rPr lang="en-US" sz="2800" dirty="0" err="1">
                <a:solidFill>
                  <a:schemeClr val="tx1"/>
                </a:solidFill>
              </a:rPr>
              <a:t>Ching-Shoei</a:t>
            </a:r>
            <a:r>
              <a:rPr lang="en-US" sz="2800" dirty="0">
                <a:solidFill>
                  <a:schemeClr val="tx1"/>
                </a:solidFill>
              </a:rPr>
              <a:t> Chiang</a:t>
            </a:r>
          </a:p>
          <a:p>
            <a:pPr>
              <a:spcBef>
                <a:spcPct val="0"/>
              </a:spcBef>
            </a:pPr>
            <a:r>
              <a:rPr lang="en-US" sz="2800" dirty="0">
                <a:solidFill>
                  <a:schemeClr val="tx1"/>
                </a:solidFill>
              </a:rPr>
              <a:t>Paul </a:t>
            </a:r>
            <a:r>
              <a:rPr lang="en-US" sz="2800" dirty="0" err="1">
                <a:solidFill>
                  <a:schemeClr val="tx1"/>
                </a:solidFill>
              </a:rPr>
              <a:t>Beame</a:t>
            </a:r>
            <a:r>
              <a:rPr lang="en-US" sz="2800" dirty="0">
                <a:solidFill>
                  <a:schemeClr val="tx1"/>
                </a:solidFill>
              </a:rPr>
              <a:t>, James Lee, </a:t>
            </a:r>
            <a:r>
              <a:rPr lang="en-US" sz="2800" dirty="0" smtClean="0">
                <a:solidFill>
                  <a:schemeClr val="tx1"/>
                </a:solidFill>
              </a:rPr>
              <a:t/>
            </a:r>
            <a:br>
              <a:rPr lang="en-US" sz="2800" dirty="0" smtClean="0">
                <a:solidFill>
                  <a:schemeClr val="tx1"/>
                </a:solidFill>
              </a:rPr>
            </a:br>
            <a:r>
              <a:rPr lang="en-US" sz="2800" dirty="0" err="1" smtClean="0">
                <a:solidFill>
                  <a:schemeClr val="tx1"/>
                </a:solidFill>
              </a:rPr>
              <a:t>Luse</a:t>
            </a:r>
            <a:r>
              <a:rPr lang="en-US" sz="2800" dirty="0" smtClean="0">
                <a:solidFill>
                  <a:schemeClr val="tx1"/>
                </a:solidFill>
              </a:rPr>
              <a:t> Cheng, Majed </a:t>
            </a:r>
            <a:r>
              <a:rPr lang="en-US" sz="2800" dirty="0" err="1" smtClean="0">
                <a:solidFill>
                  <a:schemeClr val="tx1"/>
                </a:solidFill>
              </a:rPr>
              <a:t>AlHassan</a:t>
            </a:r>
            <a:r>
              <a:rPr lang="en-US" sz="2800" dirty="0" smtClean="0">
                <a:solidFill>
                  <a:schemeClr val="tx1"/>
                </a:solidFill>
              </a:rPr>
              <a:t>,</a:t>
            </a:r>
            <a:endParaRPr lang="en-US" sz="2800" dirty="0">
              <a:solidFill>
                <a:schemeClr val="tx1"/>
              </a:solidFill>
            </a:endParaRPr>
          </a:p>
          <a:p>
            <a:pPr>
              <a:spcBef>
                <a:spcPct val="0"/>
              </a:spcBef>
            </a:pPr>
            <a:r>
              <a:rPr lang="en-US" sz="2800" dirty="0">
                <a:solidFill>
                  <a:schemeClr val="tx1"/>
                </a:solidFill>
              </a:rPr>
              <a:t>Husni Al-Muhtaseb </a:t>
            </a:r>
          </a:p>
        </p:txBody>
      </p:sp>
      <p:sp>
        <p:nvSpPr>
          <p:cNvPr id="5" name="Slide Number Placeholder 4"/>
          <p:cNvSpPr>
            <a:spLocks noGrp="1"/>
          </p:cNvSpPr>
          <p:nvPr>
            <p:ph type="sldNum" sz="quarter" idx="12"/>
          </p:nvPr>
        </p:nvSpPr>
        <p:spPr/>
        <p:txBody>
          <a:bodyPr/>
          <a:lstStyle/>
          <a:p>
            <a:fld id="{9CA217EF-0505-4C33-BB20-8A8DF2039023}" type="slidenum">
              <a:rPr lang="en-US" smtClean="0"/>
              <a:pPr/>
              <a:t>1</a:t>
            </a:fld>
            <a:endParaRPr lang="en-US"/>
          </a:p>
        </p:txBody>
      </p:sp>
    </p:spTree>
    <p:extLst>
      <p:ext uri="{BB962C8B-B14F-4D97-AF65-F5344CB8AC3E}">
        <p14:creationId xmlns:p14="http://schemas.microsoft.com/office/powerpoint/2010/main" val="2166385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1965324" y="141289"/>
            <a:ext cx="8501265" cy="909637"/>
          </a:xfrm>
        </p:spPr>
        <p:txBody>
          <a:bodyPr/>
          <a:lstStyle/>
          <a:p>
            <a:pPr rtl="0"/>
            <a:r>
              <a:rPr lang="en-US" sz="3600" dirty="0"/>
              <a:t>Explicit vs. Recursive </a:t>
            </a:r>
            <a:r>
              <a:rPr lang="en-US" sz="3600" dirty="0" smtClean="0"/>
              <a:t>Definitions</a:t>
            </a:r>
            <a:endParaRPr lang="en-US" sz="3600" dirty="0"/>
          </a:p>
        </p:txBody>
      </p:sp>
      <p:sp>
        <p:nvSpPr>
          <p:cNvPr id="24579" name="Rectangle 3"/>
          <p:cNvSpPr>
            <a:spLocks noGrp="1" noChangeArrowheads="1"/>
          </p:cNvSpPr>
          <p:nvPr>
            <p:ph idx="1"/>
          </p:nvPr>
        </p:nvSpPr>
        <p:spPr>
          <a:xfrm>
            <a:off x="1781176" y="1035051"/>
            <a:ext cx="8965359" cy="5489575"/>
          </a:xfrm>
        </p:spPr>
        <p:txBody>
          <a:bodyPr>
            <a:normAutofit fontScale="92500" lnSpcReduction="10000"/>
          </a:bodyPr>
          <a:lstStyle/>
          <a:p>
            <a:pPr algn="l" rtl="0">
              <a:lnSpc>
                <a:spcPct val="90000"/>
              </a:lnSpc>
            </a:pPr>
            <a:r>
              <a:rPr lang="en-US" sz="2800" dirty="0"/>
              <a:t>It is generally straight-forward to convert between explicit and recursive sequence definitions:</a:t>
            </a:r>
          </a:p>
          <a:p>
            <a:pPr algn="l" rtl="0">
              <a:lnSpc>
                <a:spcPct val="90000"/>
              </a:lnSpc>
              <a:buFontTx/>
              <a:buNone/>
            </a:pPr>
            <a:r>
              <a:rPr lang="en-US" sz="2800" dirty="0">
                <a:solidFill>
                  <a:schemeClr val="tx1"/>
                </a:solidFill>
              </a:rPr>
              <a:t>    Arithmetic:	</a:t>
            </a:r>
          </a:p>
          <a:p>
            <a:pPr algn="l" rtl="0">
              <a:lnSpc>
                <a:spcPct val="90000"/>
              </a:lnSpc>
              <a:buFontTx/>
              <a:buNone/>
            </a:pPr>
            <a:r>
              <a:rPr lang="en-US" sz="2800" dirty="0"/>
              <a:t>       Recursive: </a:t>
            </a:r>
          </a:p>
          <a:p>
            <a:pPr algn="l" rtl="0">
              <a:lnSpc>
                <a:spcPct val="90000"/>
              </a:lnSpc>
              <a:buFontTx/>
              <a:buNone/>
            </a:pPr>
            <a:r>
              <a:rPr lang="en-US" sz="2800" dirty="0"/>
              <a:t>		</a:t>
            </a:r>
            <a:r>
              <a:rPr lang="en-US" sz="2800" i="1" dirty="0"/>
              <a:t>t</a:t>
            </a:r>
            <a:r>
              <a:rPr lang="en-US" sz="2800" baseline="-25000" dirty="0"/>
              <a:t>1</a:t>
            </a:r>
            <a:r>
              <a:rPr lang="en-US" sz="2800" dirty="0"/>
              <a:t> = 3, </a:t>
            </a:r>
            <a:r>
              <a:rPr lang="en-US" sz="2800" i="1" dirty="0" err="1"/>
              <a:t>t</a:t>
            </a:r>
            <a:r>
              <a:rPr lang="en-US" sz="2800" i="1" baseline="-25000" dirty="0" err="1"/>
              <a:t>n</a:t>
            </a:r>
            <a:r>
              <a:rPr lang="en-US" sz="2800" dirty="0"/>
              <a:t> = </a:t>
            </a:r>
            <a:r>
              <a:rPr lang="en-US" sz="2800" i="1" dirty="0"/>
              <a:t>t</a:t>
            </a:r>
            <a:r>
              <a:rPr lang="en-US" sz="2800" i="1" baseline="-25000" dirty="0"/>
              <a:t>n</a:t>
            </a:r>
            <a:r>
              <a:rPr lang="en-US" sz="2800" baseline="-25000" dirty="0"/>
              <a:t>-1</a:t>
            </a:r>
            <a:r>
              <a:rPr lang="en-US" sz="2800" dirty="0"/>
              <a:t> + 4, </a:t>
            </a:r>
            <a:r>
              <a:rPr lang="en-US" sz="2800" i="1" dirty="0"/>
              <a:t>n</a:t>
            </a:r>
            <a:r>
              <a:rPr lang="en-US" sz="2800" dirty="0"/>
              <a:t> &gt; 1     </a:t>
            </a:r>
          </a:p>
          <a:p>
            <a:pPr algn="l" rtl="0">
              <a:lnSpc>
                <a:spcPct val="90000"/>
              </a:lnSpc>
              <a:buFontTx/>
              <a:buNone/>
            </a:pPr>
            <a:r>
              <a:rPr lang="en-US" sz="2800" dirty="0"/>
              <a:t>	       → 3, 7, 11, ….   (</a:t>
            </a:r>
            <a:r>
              <a:rPr lang="en-US" sz="2800" i="1" dirty="0"/>
              <a:t>d</a:t>
            </a:r>
            <a:r>
              <a:rPr lang="en-US" sz="2800" dirty="0"/>
              <a:t> = 4)</a:t>
            </a:r>
          </a:p>
          <a:p>
            <a:pPr algn="l" rtl="0">
              <a:lnSpc>
                <a:spcPct val="90000"/>
              </a:lnSpc>
              <a:buFontTx/>
              <a:buNone/>
            </a:pPr>
            <a:endParaRPr lang="en-US" sz="1100" dirty="0"/>
          </a:p>
          <a:p>
            <a:pPr algn="l" rtl="0">
              <a:lnSpc>
                <a:spcPct val="90000"/>
              </a:lnSpc>
              <a:buFontTx/>
              <a:buNone/>
            </a:pPr>
            <a:r>
              <a:rPr lang="en-US" sz="2400" dirty="0"/>
              <a:t>    </a:t>
            </a:r>
            <a:r>
              <a:rPr lang="en-US" sz="2800" dirty="0">
                <a:solidFill>
                  <a:schemeClr val="tx1"/>
                </a:solidFill>
              </a:rPr>
              <a:t>Geometric:</a:t>
            </a:r>
          </a:p>
          <a:p>
            <a:pPr algn="l" rtl="0">
              <a:lnSpc>
                <a:spcPct val="90000"/>
              </a:lnSpc>
              <a:buFontTx/>
              <a:buNone/>
            </a:pPr>
            <a:r>
              <a:rPr lang="en-US" sz="2800" dirty="0"/>
              <a:t>       Explicit:  </a:t>
            </a:r>
            <a:r>
              <a:rPr lang="en-US" sz="2800" i="1" dirty="0" err="1"/>
              <a:t>t</a:t>
            </a:r>
            <a:r>
              <a:rPr lang="en-US" sz="2800" i="1" baseline="-25000" dirty="0" err="1"/>
              <a:t>n</a:t>
            </a:r>
            <a:r>
              <a:rPr lang="en-US" sz="2800" dirty="0"/>
              <a:t> = 3(2)</a:t>
            </a:r>
            <a:r>
              <a:rPr lang="en-US" sz="2800" i="1" baseline="30000" dirty="0"/>
              <a:t>n</a:t>
            </a:r>
            <a:endParaRPr lang="en-US" sz="2800" i="1" dirty="0"/>
          </a:p>
          <a:p>
            <a:pPr algn="l" rtl="0">
              <a:lnSpc>
                <a:spcPct val="90000"/>
              </a:lnSpc>
              <a:buFontTx/>
              <a:buNone/>
            </a:pPr>
            <a:r>
              <a:rPr lang="en-US" sz="2800" dirty="0"/>
              <a:t>                  (</a:t>
            </a:r>
            <a:r>
              <a:rPr lang="en-US" sz="2800" i="1" dirty="0"/>
              <a:t>t</a:t>
            </a:r>
            <a:r>
              <a:rPr lang="en-US" sz="2800" baseline="-25000" dirty="0"/>
              <a:t>1</a:t>
            </a:r>
            <a:r>
              <a:rPr lang="en-US" sz="2800" dirty="0"/>
              <a:t> = 6, </a:t>
            </a:r>
            <a:r>
              <a:rPr lang="en-US" sz="2800" i="1" dirty="0"/>
              <a:t>r</a:t>
            </a:r>
            <a:r>
              <a:rPr lang="en-US" sz="2800" dirty="0"/>
              <a:t> = 2)</a:t>
            </a:r>
          </a:p>
          <a:p>
            <a:pPr algn="l" rtl="0">
              <a:lnSpc>
                <a:spcPct val="90000"/>
              </a:lnSpc>
            </a:pPr>
            <a:endParaRPr lang="en-US" sz="1100" dirty="0"/>
          </a:p>
          <a:p>
            <a:pPr algn="l" rtl="0">
              <a:lnSpc>
                <a:spcPct val="90000"/>
              </a:lnSpc>
            </a:pPr>
            <a:r>
              <a:rPr lang="en-US" sz="2800" dirty="0"/>
              <a:t>Some sequences can only be defined recursively; e.g., The Fibonacci Sequence: </a:t>
            </a:r>
            <a:r>
              <a:rPr lang="en-US" sz="2800" i="1" dirty="0"/>
              <a:t>t</a:t>
            </a:r>
            <a:r>
              <a:rPr lang="en-US" sz="2800" baseline="-25000" dirty="0"/>
              <a:t>1</a:t>
            </a:r>
            <a:r>
              <a:rPr lang="en-US" sz="2800" dirty="0"/>
              <a:t> = 1, </a:t>
            </a:r>
            <a:r>
              <a:rPr lang="en-US" sz="2800" i="1" dirty="0"/>
              <a:t>t</a:t>
            </a:r>
            <a:r>
              <a:rPr lang="en-US" sz="2800" baseline="-25000" dirty="0"/>
              <a:t>2</a:t>
            </a:r>
            <a:r>
              <a:rPr lang="en-US" sz="2800" dirty="0"/>
              <a:t> = 1,   </a:t>
            </a:r>
            <a:r>
              <a:rPr lang="en-US" sz="2800" i="1" dirty="0" err="1"/>
              <a:t>t</a:t>
            </a:r>
            <a:r>
              <a:rPr lang="en-US" sz="2800" i="1" baseline="-25000" dirty="0" err="1"/>
              <a:t>n</a:t>
            </a:r>
            <a:r>
              <a:rPr lang="en-US" sz="2800" dirty="0"/>
              <a:t> = </a:t>
            </a:r>
            <a:r>
              <a:rPr lang="en-US" sz="2800" i="1" dirty="0"/>
              <a:t>t</a:t>
            </a:r>
            <a:r>
              <a:rPr lang="en-US" sz="2800" i="1" baseline="-25000" dirty="0"/>
              <a:t>n</a:t>
            </a:r>
            <a:r>
              <a:rPr lang="en-US" sz="2800" baseline="-25000" dirty="0"/>
              <a:t>-2</a:t>
            </a:r>
            <a:r>
              <a:rPr lang="en-US" sz="2800" dirty="0"/>
              <a:t> + </a:t>
            </a:r>
            <a:r>
              <a:rPr lang="en-US" sz="2800" i="1" dirty="0"/>
              <a:t>t</a:t>
            </a:r>
            <a:r>
              <a:rPr lang="en-US" sz="2800" i="1" baseline="-25000" dirty="0"/>
              <a:t>n</a:t>
            </a:r>
            <a:r>
              <a:rPr lang="en-US" sz="2800" baseline="-25000" dirty="0"/>
              <a:t>-1</a:t>
            </a:r>
            <a:r>
              <a:rPr lang="en-US" sz="2800" dirty="0"/>
              <a:t>, </a:t>
            </a:r>
            <a:r>
              <a:rPr lang="en-US" sz="2800" i="1" dirty="0"/>
              <a:t>n</a:t>
            </a:r>
            <a:r>
              <a:rPr lang="en-US" sz="2800" dirty="0"/>
              <a:t> &gt; 2</a:t>
            </a:r>
          </a:p>
        </p:txBody>
      </p:sp>
      <p:sp>
        <p:nvSpPr>
          <p:cNvPr id="24580" name="Text Box 4"/>
          <p:cNvSpPr txBox="1">
            <a:spLocks noChangeArrowheads="1"/>
          </p:cNvSpPr>
          <p:nvPr/>
        </p:nvSpPr>
        <p:spPr bwMode="auto">
          <a:xfrm>
            <a:off x="6464300" y="2443899"/>
            <a:ext cx="4870389"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600" dirty="0">
                <a:latin typeface="Cambria" panose="02040503050406030204" pitchFamily="18" charset="0"/>
              </a:rPr>
              <a:t>to Explicit:</a:t>
            </a:r>
          </a:p>
          <a:p>
            <a:pPr eaLnBrk="1" hangingPunct="1">
              <a:spcBef>
                <a:spcPct val="0"/>
              </a:spcBef>
              <a:buFontTx/>
              <a:buNone/>
            </a:pPr>
            <a:r>
              <a:rPr lang="en-US" sz="2600" i="1" dirty="0" err="1">
                <a:latin typeface="Cambria" panose="02040503050406030204" pitchFamily="18" charset="0"/>
              </a:rPr>
              <a:t>t</a:t>
            </a:r>
            <a:r>
              <a:rPr lang="en-US" sz="2600" i="1" baseline="-25000" dirty="0" err="1">
                <a:latin typeface="Cambria" panose="02040503050406030204" pitchFamily="18" charset="0"/>
              </a:rPr>
              <a:t>n</a:t>
            </a:r>
            <a:r>
              <a:rPr lang="en-US" sz="2600" dirty="0">
                <a:latin typeface="Cambria" panose="02040503050406030204" pitchFamily="18" charset="0"/>
              </a:rPr>
              <a:t> = </a:t>
            </a:r>
            <a:r>
              <a:rPr lang="en-US" sz="2600" i="1" dirty="0">
                <a:latin typeface="Cambria" panose="02040503050406030204" pitchFamily="18" charset="0"/>
              </a:rPr>
              <a:t>t</a:t>
            </a:r>
            <a:r>
              <a:rPr lang="en-US" sz="2600" baseline="-25000" dirty="0">
                <a:latin typeface="Cambria" panose="02040503050406030204" pitchFamily="18" charset="0"/>
              </a:rPr>
              <a:t>1</a:t>
            </a:r>
            <a:r>
              <a:rPr lang="en-US" sz="2600" dirty="0">
                <a:latin typeface="Cambria" panose="02040503050406030204" pitchFamily="18" charset="0"/>
              </a:rPr>
              <a:t> + (</a:t>
            </a:r>
            <a:r>
              <a:rPr lang="en-US" sz="2600" i="1" dirty="0">
                <a:latin typeface="Cambria" panose="02040503050406030204" pitchFamily="18" charset="0"/>
              </a:rPr>
              <a:t>n</a:t>
            </a:r>
            <a:r>
              <a:rPr lang="en-US" sz="2600" dirty="0">
                <a:latin typeface="Cambria" panose="02040503050406030204" pitchFamily="18" charset="0"/>
              </a:rPr>
              <a:t> – 1)</a:t>
            </a:r>
            <a:r>
              <a:rPr lang="en-US" sz="2600" i="1" dirty="0">
                <a:latin typeface="Cambria" panose="02040503050406030204" pitchFamily="18" charset="0"/>
              </a:rPr>
              <a:t>d</a:t>
            </a:r>
            <a:r>
              <a:rPr lang="en-US" sz="2600" dirty="0">
                <a:latin typeface="Cambria" panose="02040503050406030204" pitchFamily="18" charset="0"/>
              </a:rPr>
              <a:t> = 3 + (</a:t>
            </a:r>
            <a:r>
              <a:rPr lang="en-US" sz="2600" i="1" dirty="0">
                <a:latin typeface="Cambria" panose="02040503050406030204" pitchFamily="18" charset="0"/>
              </a:rPr>
              <a:t>n</a:t>
            </a:r>
            <a:r>
              <a:rPr lang="en-US" sz="2600" dirty="0">
                <a:latin typeface="Cambria" panose="02040503050406030204" pitchFamily="18" charset="0"/>
              </a:rPr>
              <a:t> – 1)(4) </a:t>
            </a:r>
          </a:p>
          <a:p>
            <a:pPr eaLnBrk="1" hangingPunct="1">
              <a:spcBef>
                <a:spcPct val="0"/>
              </a:spcBef>
              <a:buFontTx/>
              <a:buNone/>
            </a:pPr>
            <a:r>
              <a:rPr lang="en-US" sz="2600" i="1" dirty="0" err="1">
                <a:latin typeface="Cambria" panose="02040503050406030204" pitchFamily="18" charset="0"/>
              </a:rPr>
              <a:t>t</a:t>
            </a:r>
            <a:r>
              <a:rPr lang="en-US" sz="2600" i="1" baseline="-25000" dirty="0" err="1">
                <a:latin typeface="Cambria" panose="02040503050406030204" pitchFamily="18" charset="0"/>
              </a:rPr>
              <a:t>n</a:t>
            </a:r>
            <a:r>
              <a:rPr lang="en-US" sz="2600" dirty="0">
                <a:latin typeface="Cambria" panose="02040503050406030204" pitchFamily="18" charset="0"/>
              </a:rPr>
              <a:t> = 4</a:t>
            </a:r>
            <a:r>
              <a:rPr lang="en-US" sz="2600" i="1" dirty="0">
                <a:latin typeface="Cambria" panose="02040503050406030204" pitchFamily="18" charset="0"/>
              </a:rPr>
              <a:t>n</a:t>
            </a:r>
            <a:r>
              <a:rPr lang="en-US" sz="2600" dirty="0">
                <a:latin typeface="Cambria" panose="02040503050406030204" pitchFamily="18" charset="0"/>
              </a:rPr>
              <a:t> – 1</a:t>
            </a:r>
          </a:p>
        </p:txBody>
      </p:sp>
      <p:sp>
        <p:nvSpPr>
          <p:cNvPr id="24581" name="Text Box 5"/>
          <p:cNvSpPr txBox="1">
            <a:spLocks noChangeArrowheads="1"/>
          </p:cNvSpPr>
          <p:nvPr/>
        </p:nvSpPr>
        <p:spPr bwMode="auto">
          <a:xfrm>
            <a:off x="6477002" y="4097255"/>
            <a:ext cx="330057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600" dirty="0">
                <a:latin typeface="Cambria" panose="02040503050406030204" pitchFamily="18" charset="0"/>
              </a:rPr>
              <a:t>to Recursive:</a:t>
            </a:r>
          </a:p>
          <a:p>
            <a:pPr eaLnBrk="1" hangingPunct="1">
              <a:spcBef>
                <a:spcPct val="0"/>
              </a:spcBef>
              <a:buFontTx/>
              <a:buNone/>
            </a:pPr>
            <a:r>
              <a:rPr lang="en-US" sz="2600" i="1" dirty="0">
                <a:latin typeface="Cambria" panose="02040503050406030204" pitchFamily="18" charset="0"/>
              </a:rPr>
              <a:t>t</a:t>
            </a:r>
            <a:r>
              <a:rPr lang="en-US" sz="2600" baseline="-25000" dirty="0">
                <a:latin typeface="Cambria" panose="02040503050406030204" pitchFamily="18" charset="0"/>
              </a:rPr>
              <a:t>1</a:t>
            </a:r>
            <a:r>
              <a:rPr lang="en-US" sz="2600" dirty="0">
                <a:latin typeface="Cambria" panose="02040503050406030204" pitchFamily="18" charset="0"/>
              </a:rPr>
              <a:t> = 6, </a:t>
            </a:r>
            <a:r>
              <a:rPr lang="en-US" sz="2600" i="1" dirty="0" err="1">
                <a:latin typeface="Cambria" panose="02040503050406030204" pitchFamily="18" charset="0"/>
              </a:rPr>
              <a:t>t</a:t>
            </a:r>
            <a:r>
              <a:rPr lang="en-US" sz="2600" i="1" baseline="-25000" dirty="0" err="1">
                <a:latin typeface="Cambria" panose="02040503050406030204" pitchFamily="18" charset="0"/>
              </a:rPr>
              <a:t>n</a:t>
            </a:r>
            <a:r>
              <a:rPr lang="en-US" sz="2600" dirty="0">
                <a:latin typeface="Cambria" panose="02040503050406030204" pitchFamily="18" charset="0"/>
              </a:rPr>
              <a:t> = 2·</a:t>
            </a:r>
            <a:r>
              <a:rPr lang="en-US" sz="2600" i="1" dirty="0">
                <a:latin typeface="Cambria" panose="02040503050406030204" pitchFamily="18" charset="0"/>
              </a:rPr>
              <a:t>t</a:t>
            </a:r>
            <a:r>
              <a:rPr lang="en-US" sz="2600" i="1" baseline="-25000" dirty="0">
                <a:latin typeface="Cambria" panose="02040503050406030204" pitchFamily="18" charset="0"/>
              </a:rPr>
              <a:t>n</a:t>
            </a:r>
            <a:r>
              <a:rPr lang="en-US" sz="2600" baseline="-25000" dirty="0">
                <a:latin typeface="Cambria" panose="02040503050406030204" pitchFamily="18" charset="0"/>
              </a:rPr>
              <a:t>-1</a:t>
            </a:r>
            <a:r>
              <a:rPr lang="en-US" sz="2600" dirty="0">
                <a:latin typeface="Cambria" panose="02040503050406030204" pitchFamily="18" charset="0"/>
              </a:rPr>
              <a:t>, </a:t>
            </a:r>
            <a:r>
              <a:rPr lang="en-US" sz="2600" i="1" dirty="0">
                <a:latin typeface="Cambria" panose="02040503050406030204" pitchFamily="18" charset="0"/>
              </a:rPr>
              <a:t>n</a:t>
            </a:r>
            <a:r>
              <a:rPr lang="en-US" sz="2600" dirty="0">
                <a:latin typeface="Cambria" panose="02040503050406030204" pitchFamily="18" charset="0"/>
              </a:rPr>
              <a:t> &gt; 1</a:t>
            </a:r>
          </a:p>
        </p:txBody>
      </p:sp>
      <p:grpSp>
        <p:nvGrpSpPr>
          <p:cNvPr id="2" name="Group 11"/>
          <p:cNvGrpSpPr>
            <a:grpSpLocks/>
          </p:cNvGrpSpPr>
          <p:nvPr/>
        </p:nvGrpSpPr>
        <p:grpSpPr bwMode="auto">
          <a:xfrm>
            <a:off x="4964904" y="6130112"/>
            <a:ext cx="1803895" cy="420688"/>
            <a:chOff x="2247" y="3810"/>
            <a:chExt cx="1100" cy="265"/>
          </a:xfrm>
        </p:grpSpPr>
        <p:sp>
          <p:nvSpPr>
            <p:cNvPr id="8202" name="Text Box 8"/>
            <p:cNvSpPr txBox="1">
              <a:spLocks noChangeArrowheads="1"/>
            </p:cNvSpPr>
            <p:nvPr/>
          </p:nvSpPr>
          <p:spPr bwMode="auto">
            <a:xfrm>
              <a:off x="2247" y="3842"/>
              <a:ext cx="110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1800">
                  <a:latin typeface="Cambria" panose="02040503050406030204" pitchFamily="18" charset="0"/>
                </a:rPr>
                <a:t>initial condition</a:t>
              </a:r>
            </a:p>
          </p:txBody>
        </p:sp>
        <p:sp>
          <p:nvSpPr>
            <p:cNvPr id="8203" name="AutoShape 6"/>
            <p:cNvSpPr>
              <a:spLocks/>
            </p:cNvSpPr>
            <p:nvPr/>
          </p:nvSpPr>
          <p:spPr bwMode="auto">
            <a:xfrm rot="-5400000">
              <a:off x="2755" y="3345"/>
              <a:ext cx="50" cy="980"/>
            </a:xfrm>
            <a:prstGeom prst="leftBrace">
              <a:avLst>
                <a:gd name="adj1" fmla="val 163333"/>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ar-SA" sz="1800">
                <a:latin typeface="Cambria" panose="02040503050406030204" pitchFamily="18" charset="0"/>
              </a:endParaRPr>
            </a:p>
          </p:txBody>
        </p:sp>
      </p:grpSp>
      <p:grpSp>
        <p:nvGrpSpPr>
          <p:cNvPr id="3" name="Group 12"/>
          <p:cNvGrpSpPr>
            <a:grpSpLocks/>
          </p:cNvGrpSpPr>
          <p:nvPr/>
        </p:nvGrpSpPr>
        <p:grpSpPr bwMode="auto">
          <a:xfrm>
            <a:off x="6930671" y="6119000"/>
            <a:ext cx="2594329" cy="406400"/>
            <a:chOff x="3392" y="3811"/>
            <a:chExt cx="1582" cy="256"/>
          </a:xfrm>
        </p:grpSpPr>
        <p:sp>
          <p:nvSpPr>
            <p:cNvPr id="8200" name="AutoShape 7"/>
            <p:cNvSpPr>
              <a:spLocks/>
            </p:cNvSpPr>
            <p:nvPr/>
          </p:nvSpPr>
          <p:spPr bwMode="auto">
            <a:xfrm rot="-5400000">
              <a:off x="4158" y="3045"/>
              <a:ext cx="50" cy="1582"/>
            </a:xfrm>
            <a:prstGeom prst="leftBrace">
              <a:avLst>
                <a:gd name="adj1" fmla="val 263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ar-SA" sz="1800">
                <a:latin typeface="Cambria" panose="02040503050406030204" pitchFamily="18" charset="0"/>
              </a:endParaRPr>
            </a:p>
          </p:txBody>
        </p:sp>
        <p:sp>
          <p:nvSpPr>
            <p:cNvPr id="8201" name="Text Box 9"/>
            <p:cNvSpPr txBox="1">
              <a:spLocks noChangeArrowheads="1"/>
            </p:cNvSpPr>
            <p:nvPr/>
          </p:nvSpPr>
          <p:spPr bwMode="auto">
            <a:xfrm>
              <a:off x="3553" y="3834"/>
              <a:ext cx="123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1800" dirty="0">
                  <a:latin typeface="Cambria" panose="02040503050406030204" pitchFamily="18" charset="0"/>
                </a:rPr>
                <a:t>recursion formula</a:t>
              </a:r>
            </a:p>
          </p:txBody>
        </p:sp>
      </p:grpSp>
      <p:sp>
        <p:nvSpPr>
          <p:cNvPr id="4" name="Slide Number Placeholder 3"/>
          <p:cNvSpPr>
            <a:spLocks noGrp="1"/>
          </p:cNvSpPr>
          <p:nvPr>
            <p:ph type="sldNum" sz="quarter" idx="12"/>
          </p:nvPr>
        </p:nvSpPr>
        <p:spPr>
          <a:xfrm>
            <a:off x="10730205" y="115098"/>
            <a:ext cx="730928" cy="365125"/>
          </a:xfrm>
        </p:spPr>
        <p:txBody>
          <a:bodyPr/>
          <a:lstStyle/>
          <a:p>
            <a:fld id="{3EA9A468-A168-48C4-B46A-E65448296BCD}" type="slidenum">
              <a:rPr lang="en-US" altLang="en-US" smtClean="0"/>
              <a:pPr/>
              <a:t>10</a:t>
            </a:fld>
            <a:endParaRPr lang="en-US" altLang="en-US"/>
          </a:p>
        </p:txBody>
      </p:sp>
    </p:spTree>
    <p:extLst>
      <p:ext uri="{BB962C8B-B14F-4D97-AF65-F5344CB8AC3E}">
        <p14:creationId xmlns:p14="http://schemas.microsoft.com/office/powerpoint/2010/main" val="2325063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4580"/>
                                        </p:tgtEl>
                                        <p:attrNameLst>
                                          <p:attrName>style.visibility</p:attrName>
                                        </p:attrNameLst>
                                      </p:cBhvr>
                                      <p:to>
                                        <p:strVal val="visible"/>
                                      </p:to>
                                    </p:set>
                                    <p:animEffect transition="in" filter="checkerboard(across)">
                                      <p:cBhvr>
                                        <p:cTn id="25" dur="500"/>
                                        <p:tgtEl>
                                          <p:spTgt spid="2458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24579">
                                            <p:txEl>
                                              <p:pRg st="6" end="6"/>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24579">
                                            <p:txEl>
                                              <p:pRg st="7" end="7"/>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24579">
                                            <p:txEl>
                                              <p:pRg st="8" end="8"/>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24581"/>
                                        </p:tgtEl>
                                        <p:attrNameLst>
                                          <p:attrName>style.visibility</p:attrName>
                                        </p:attrNameLst>
                                      </p:cBhvr>
                                      <p:to>
                                        <p:strVal val="visible"/>
                                      </p:to>
                                    </p:set>
                                    <p:animEffect transition="in" filter="checkerboard(across)">
                                      <p:cBhvr>
                                        <p:cTn id="42" dur="500"/>
                                        <p:tgtEl>
                                          <p:spTgt spid="2458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24579">
                                            <p:txEl>
                                              <p:pRg st="10" end="10"/>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additive="base">
                                        <p:cTn id="57" dur="500" fill="hold"/>
                                        <p:tgtEl>
                                          <p:spTgt spid="3"/>
                                        </p:tgtEl>
                                        <p:attrNameLst>
                                          <p:attrName>ppt_x</p:attrName>
                                        </p:attrNameLst>
                                      </p:cBhvr>
                                      <p:tavLst>
                                        <p:tav tm="0">
                                          <p:val>
                                            <p:strVal val="#ppt_x"/>
                                          </p:val>
                                        </p:tav>
                                        <p:tav tm="100000">
                                          <p:val>
                                            <p:strVal val="#ppt_x"/>
                                          </p:val>
                                        </p:tav>
                                      </p:tavLst>
                                    </p:anim>
                                    <p:anim calcmode="lin" valueType="num">
                                      <p:cBhvr additive="base">
                                        <p:cTn id="5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2458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1965325" y="141288"/>
            <a:ext cx="8229600" cy="660400"/>
          </a:xfrm>
        </p:spPr>
        <p:txBody>
          <a:bodyPr/>
          <a:lstStyle/>
          <a:p>
            <a:pPr rtl="0"/>
            <a:r>
              <a:rPr lang="en-US" sz="3600" dirty="0"/>
              <a:t>Recursive Definitions</a:t>
            </a:r>
          </a:p>
        </p:txBody>
      </p:sp>
      <p:sp>
        <p:nvSpPr>
          <p:cNvPr id="27651" name="Rectangle 3"/>
          <p:cNvSpPr>
            <a:spLocks noGrp="1" noChangeArrowheads="1"/>
          </p:cNvSpPr>
          <p:nvPr>
            <p:ph idx="1"/>
          </p:nvPr>
        </p:nvSpPr>
        <p:spPr>
          <a:xfrm>
            <a:off x="1447800" y="842965"/>
            <a:ext cx="9220201" cy="3424236"/>
          </a:xfrm>
        </p:spPr>
        <p:txBody>
          <a:bodyPr>
            <a:normAutofit/>
          </a:bodyPr>
          <a:lstStyle/>
          <a:p>
            <a:pPr>
              <a:lnSpc>
                <a:spcPct val="80000"/>
              </a:lnSpc>
              <a:tabLst>
                <a:tab pos="739775" algn="l"/>
              </a:tabLst>
            </a:pPr>
            <a:r>
              <a:rPr lang="en-US" sz="3200" dirty="0"/>
              <a:t>Recursive definitions are </a:t>
            </a:r>
          </a:p>
          <a:p>
            <a:pPr marL="690563" lvl="1" indent="-233363">
              <a:lnSpc>
                <a:spcPct val="80000"/>
              </a:lnSpc>
              <a:tabLst>
                <a:tab pos="739775" algn="l"/>
              </a:tabLst>
            </a:pPr>
            <a:r>
              <a:rPr lang="en-US" sz="3200" dirty="0"/>
              <a:t> important tools in modeling</a:t>
            </a:r>
          </a:p>
          <a:p>
            <a:pPr marL="690563" lvl="1" indent="-233363">
              <a:lnSpc>
                <a:spcPct val="80000"/>
              </a:lnSpc>
              <a:tabLst>
                <a:tab pos="739775" algn="l"/>
              </a:tabLst>
            </a:pPr>
            <a:r>
              <a:rPr lang="en-US" sz="3200" dirty="0"/>
              <a:t> easier to set up since they reflect what is directly observed</a:t>
            </a:r>
          </a:p>
          <a:p>
            <a:pPr marL="690563" lvl="1" indent="-233363">
              <a:lnSpc>
                <a:spcPct val="80000"/>
              </a:lnSpc>
              <a:tabLst>
                <a:tab pos="739775" algn="l"/>
              </a:tabLst>
            </a:pPr>
            <a:r>
              <a:rPr lang="en-US" sz="3200" dirty="0"/>
              <a:t> widely used in computer </a:t>
            </a:r>
            <a:r>
              <a:rPr lang="en-US" sz="3200" dirty="0" smtClean="0"/>
              <a:t>programming</a:t>
            </a:r>
            <a:endParaRPr lang="en-US" sz="3200" dirty="0"/>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11</a:t>
            </a:fld>
            <a:endParaRPr lang="en-US" altLang="en-US"/>
          </a:p>
        </p:txBody>
      </p:sp>
    </p:spTree>
    <p:extLst>
      <p:ext uri="{BB962C8B-B14F-4D97-AF65-F5344CB8AC3E}">
        <p14:creationId xmlns:p14="http://schemas.microsoft.com/office/powerpoint/2010/main" val="1660980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1965325" y="141288"/>
            <a:ext cx="8229600" cy="660400"/>
          </a:xfrm>
        </p:spPr>
        <p:txBody>
          <a:bodyPr/>
          <a:lstStyle/>
          <a:p>
            <a:pPr rtl="0"/>
            <a:r>
              <a:rPr lang="en-US" sz="3600" dirty="0"/>
              <a:t>Recursive Definitions</a:t>
            </a:r>
          </a:p>
        </p:txBody>
      </p:sp>
      <p:sp>
        <p:nvSpPr>
          <p:cNvPr id="27651" name="Rectangle 3"/>
          <p:cNvSpPr>
            <a:spLocks noGrp="1" noChangeArrowheads="1"/>
          </p:cNvSpPr>
          <p:nvPr>
            <p:ph idx="1"/>
          </p:nvPr>
        </p:nvSpPr>
        <p:spPr>
          <a:xfrm>
            <a:off x="1143000" y="842965"/>
            <a:ext cx="10058400" cy="5176836"/>
          </a:xfrm>
        </p:spPr>
        <p:txBody>
          <a:bodyPr>
            <a:noAutofit/>
          </a:bodyPr>
          <a:lstStyle/>
          <a:p>
            <a:pPr>
              <a:lnSpc>
                <a:spcPct val="80000"/>
              </a:lnSpc>
              <a:spcBef>
                <a:spcPct val="50000"/>
              </a:spcBef>
              <a:tabLst>
                <a:tab pos="739775" algn="l"/>
              </a:tabLst>
            </a:pPr>
            <a:r>
              <a:rPr lang="en-US" sz="2800" dirty="0" smtClean="0"/>
              <a:t>EXAMPLE</a:t>
            </a:r>
            <a:r>
              <a:rPr lang="en-US" sz="2800" dirty="0"/>
              <a:t>: The population of a certain country is currently 8.5 million and grows as a result of two conditions:</a:t>
            </a:r>
          </a:p>
          <a:p>
            <a:pPr marL="690563" lvl="1" indent="-233363">
              <a:lnSpc>
                <a:spcPct val="80000"/>
              </a:lnSpc>
              <a:tabLst>
                <a:tab pos="739775" algn="l"/>
              </a:tabLst>
            </a:pPr>
            <a:r>
              <a:rPr lang="en-US" sz="2400" dirty="0"/>
              <a:t> The annual growth rate for those currently living in the country is 2% </a:t>
            </a:r>
          </a:p>
          <a:p>
            <a:pPr marL="690563" lvl="1" indent="-233363">
              <a:lnSpc>
                <a:spcPct val="80000"/>
              </a:lnSpc>
              <a:tabLst>
                <a:tab pos="739775" algn="l"/>
              </a:tabLst>
            </a:pPr>
            <a:r>
              <a:rPr lang="en-US" sz="2400" dirty="0"/>
              <a:t> The net migration is 50,000 people into the country every year</a:t>
            </a:r>
          </a:p>
          <a:p>
            <a:pPr marL="690563" lvl="1" indent="-233363">
              <a:lnSpc>
                <a:spcPct val="80000"/>
              </a:lnSpc>
              <a:buNone/>
              <a:tabLst>
                <a:tab pos="739775" algn="l"/>
              </a:tabLst>
            </a:pPr>
            <a:r>
              <a:rPr lang="en-US" sz="2800" dirty="0"/>
              <a:t>Give a recursive definition for the population in </a:t>
            </a:r>
            <a:r>
              <a:rPr lang="en-US" sz="2800" i="1" dirty="0"/>
              <a:t>n </a:t>
            </a:r>
            <a:r>
              <a:rPr lang="en-US" sz="2800" dirty="0"/>
              <a:t>years.</a:t>
            </a:r>
          </a:p>
          <a:p>
            <a:pPr marL="690563" lvl="1" indent="-233363">
              <a:lnSpc>
                <a:spcPct val="80000"/>
              </a:lnSpc>
              <a:buNone/>
              <a:tabLst>
                <a:tab pos="739775" algn="l"/>
              </a:tabLst>
            </a:pPr>
            <a:r>
              <a:rPr lang="en-US" sz="2800" dirty="0">
                <a:solidFill>
                  <a:srgbClr val="66FF33"/>
                </a:solidFill>
              </a:rPr>
              <a:t>     </a:t>
            </a:r>
            <a:r>
              <a:rPr lang="en-US" sz="2800" i="1" dirty="0">
                <a:solidFill>
                  <a:srgbClr val="66FF33"/>
                </a:solidFill>
              </a:rPr>
              <a:t>P</a:t>
            </a:r>
            <a:r>
              <a:rPr lang="en-US" sz="2800" baseline="-25000" dirty="0">
                <a:solidFill>
                  <a:srgbClr val="66FF33"/>
                </a:solidFill>
              </a:rPr>
              <a:t>0</a:t>
            </a:r>
            <a:r>
              <a:rPr lang="en-US" sz="2800" dirty="0">
                <a:solidFill>
                  <a:srgbClr val="66FF33"/>
                </a:solidFill>
              </a:rPr>
              <a:t> = 8.5 X 10</a:t>
            </a:r>
            <a:r>
              <a:rPr lang="en-US" sz="2800" baseline="30000" dirty="0">
                <a:solidFill>
                  <a:srgbClr val="66FF33"/>
                </a:solidFill>
              </a:rPr>
              <a:t>6</a:t>
            </a:r>
            <a:r>
              <a:rPr lang="en-US" sz="2800" dirty="0">
                <a:solidFill>
                  <a:srgbClr val="66FF33"/>
                </a:solidFill>
              </a:rPr>
              <a:t>,  </a:t>
            </a:r>
            <a:r>
              <a:rPr lang="en-US" sz="2800" i="1" dirty="0" err="1">
                <a:solidFill>
                  <a:srgbClr val="66FF33"/>
                </a:solidFill>
              </a:rPr>
              <a:t>P</a:t>
            </a:r>
            <a:r>
              <a:rPr lang="en-US" sz="2800" i="1" baseline="-25000" dirty="0" err="1">
                <a:solidFill>
                  <a:srgbClr val="66FF33"/>
                </a:solidFill>
              </a:rPr>
              <a:t>n</a:t>
            </a:r>
            <a:r>
              <a:rPr lang="en-US" sz="2800" dirty="0">
                <a:solidFill>
                  <a:srgbClr val="66FF33"/>
                </a:solidFill>
              </a:rPr>
              <a:t> = </a:t>
            </a:r>
            <a:r>
              <a:rPr lang="en-US" sz="2800" i="1" dirty="0">
                <a:solidFill>
                  <a:srgbClr val="66FF33"/>
                </a:solidFill>
              </a:rPr>
              <a:t>P</a:t>
            </a:r>
            <a:r>
              <a:rPr lang="en-US" sz="2800" i="1" baseline="-25000" dirty="0">
                <a:solidFill>
                  <a:srgbClr val="66FF33"/>
                </a:solidFill>
              </a:rPr>
              <a:t>n</a:t>
            </a:r>
            <a:r>
              <a:rPr lang="en-US" sz="2800" baseline="-25000" dirty="0">
                <a:solidFill>
                  <a:srgbClr val="66FF33"/>
                </a:solidFill>
              </a:rPr>
              <a:t>-1</a:t>
            </a:r>
            <a:r>
              <a:rPr lang="en-US" sz="2800" dirty="0">
                <a:solidFill>
                  <a:srgbClr val="66FF33"/>
                </a:solidFill>
              </a:rPr>
              <a:t>(1 + .02) + 50,000, n &gt; 0</a:t>
            </a:r>
            <a:endParaRPr lang="en-US" sz="2800" baseline="30000" dirty="0">
              <a:solidFill>
                <a:srgbClr val="66FF33"/>
              </a:solidFill>
            </a:endParaRPr>
          </a:p>
          <a:p>
            <a:pPr marL="690563" lvl="1" indent="-233363">
              <a:lnSpc>
                <a:spcPct val="80000"/>
              </a:lnSpc>
              <a:buNone/>
              <a:tabLst>
                <a:tab pos="739775" algn="l"/>
              </a:tabLst>
            </a:pPr>
            <a:r>
              <a:rPr lang="en-US" sz="2800" dirty="0"/>
              <a:t>What will the population be in 5 years from now?</a:t>
            </a:r>
          </a:p>
          <a:p>
            <a:pPr marL="690563" lvl="1" indent="-233363">
              <a:lnSpc>
                <a:spcPct val="80000"/>
              </a:lnSpc>
              <a:buNone/>
              <a:tabLst>
                <a:tab pos="739775" algn="l"/>
              </a:tabLst>
            </a:pPr>
            <a:r>
              <a:rPr lang="en-US" sz="2800" dirty="0">
                <a:solidFill>
                  <a:srgbClr val="66FF33"/>
                </a:solidFill>
              </a:rPr>
              <a:t>    </a:t>
            </a:r>
            <a:r>
              <a:rPr lang="en-US" sz="2800" i="1" dirty="0">
                <a:solidFill>
                  <a:srgbClr val="66FF33"/>
                </a:solidFill>
              </a:rPr>
              <a:t>P</a:t>
            </a:r>
            <a:r>
              <a:rPr lang="en-US" sz="2800" baseline="-25000" dirty="0">
                <a:solidFill>
                  <a:srgbClr val="66FF33"/>
                </a:solidFill>
              </a:rPr>
              <a:t>1</a:t>
            </a:r>
            <a:r>
              <a:rPr lang="en-US" sz="2800" dirty="0">
                <a:solidFill>
                  <a:srgbClr val="66FF33"/>
                </a:solidFill>
              </a:rPr>
              <a:t> = (8.5 X 10</a:t>
            </a:r>
            <a:r>
              <a:rPr lang="en-US" sz="2800" baseline="30000" dirty="0">
                <a:solidFill>
                  <a:srgbClr val="66FF33"/>
                </a:solidFill>
              </a:rPr>
              <a:t>6</a:t>
            </a:r>
            <a:r>
              <a:rPr lang="en-US" sz="2800" dirty="0">
                <a:solidFill>
                  <a:srgbClr val="66FF33"/>
                </a:solidFill>
              </a:rPr>
              <a:t>)(1.02) + 50,000 = 8.720 X 10</a:t>
            </a:r>
            <a:r>
              <a:rPr lang="en-US" sz="2800" baseline="30000" dirty="0">
                <a:solidFill>
                  <a:srgbClr val="66FF33"/>
                </a:solidFill>
              </a:rPr>
              <a:t>6</a:t>
            </a:r>
          </a:p>
          <a:p>
            <a:pPr marL="690563" lvl="1" indent="-233363">
              <a:lnSpc>
                <a:spcPct val="80000"/>
              </a:lnSpc>
              <a:buNone/>
              <a:tabLst>
                <a:tab pos="739775" algn="l"/>
              </a:tabLst>
            </a:pPr>
            <a:r>
              <a:rPr lang="en-US" sz="2800" baseline="-25000" dirty="0">
                <a:solidFill>
                  <a:srgbClr val="66FF33"/>
                </a:solidFill>
              </a:rPr>
              <a:t>       </a:t>
            </a:r>
            <a:r>
              <a:rPr lang="en-US" sz="2800" i="1" dirty="0" smtClean="0">
                <a:solidFill>
                  <a:srgbClr val="66FF33"/>
                </a:solidFill>
              </a:rPr>
              <a:t>P</a:t>
            </a:r>
            <a:r>
              <a:rPr lang="en-US" sz="2800" baseline="-25000" dirty="0" smtClean="0">
                <a:solidFill>
                  <a:srgbClr val="66FF33"/>
                </a:solidFill>
              </a:rPr>
              <a:t>2</a:t>
            </a:r>
            <a:r>
              <a:rPr lang="en-US" sz="2800" dirty="0" smtClean="0">
                <a:solidFill>
                  <a:srgbClr val="66FF33"/>
                </a:solidFill>
              </a:rPr>
              <a:t> = </a:t>
            </a:r>
            <a:r>
              <a:rPr lang="en-US" sz="2800" i="1" dirty="0">
                <a:solidFill>
                  <a:srgbClr val="66FF33"/>
                </a:solidFill>
              </a:rPr>
              <a:t>P</a:t>
            </a:r>
            <a:r>
              <a:rPr lang="en-US" sz="2800" baseline="-25000" dirty="0">
                <a:solidFill>
                  <a:srgbClr val="66FF33"/>
                </a:solidFill>
              </a:rPr>
              <a:t>1</a:t>
            </a:r>
            <a:r>
              <a:rPr lang="en-US" sz="2800" dirty="0" smtClean="0">
                <a:solidFill>
                  <a:srgbClr val="66FF33"/>
                </a:solidFill>
              </a:rPr>
              <a:t>(1.02</a:t>
            </a:r>
            <a:r>
              <a:rPr lang="en-US" sz="2800" dirty="0">
                <a:solidFill>
                  <a:srgbClr val="66FF33"/>
                </a:solidFill>
              </a:rPr>
              <a:t>) + </a:t>
            </a:r>
            <a:r>
              <a:rPr lang="en-US" sz="2800" dirty="0" smtClean="0">
                <a:solidFill>
                  <a:srgbClr val="66FF33"/>
                </a:solidFill>
              </a:rPr>
              <a:t>50,000</a:t>
            </a:r>
            <a:endParaRPr lang="en-US" sz="2800" baseline="30000" dirty="0">
              <a:solidFill>
                <a:srgbClr val="66FF33"/>
              </a:solidFill>
            </a:endParaRPr>
          </a:p>
          <a:p>
            <a:pPr marL="690563" lvl="1" indent="-233363">
              <a:lnSpc>
                <a:spcPct val="80000"/>
              </a:lnSpc>
              <a:buNone/>
              <a:tabLst>
                <a:tab pos="739775" algn="l"/>
              </a:tabLst>
            </a:pPr>
            <a:r>
              <a:rPr lang="en-US" sz="2800" i="1" dirty="0" smtClean="0">
                <a:solidFill>
                  <a:srgbClr val="66FF33"/>
                </a:solidFill>
              </a:rPr>
              <a:t>		 P</a:t>
            </a:r>
            <a:r>
              <a:rPr lang="en-US" sz="2800" baseline="-25000" dirty="0" smtClean="0">
                <a:solidFill>
                  <a:srgbClr val="66FF33"/>
                </a:solidFill>
              </a:rPr>
              <a:t>2</a:t>
            </a:r>
            <a:r>
              <a:rPr lang="en-US" sz="2800" dirty="0" smtClean="0">
                <a:solidFill>
                  <a:srgbClr val="66FF33"/>
                </a:solidFill>
              </a:rPr>
              <a:t> </a:t>
            </a:r>
            <a:r>
              <a:rPr lang="en-US" sz="2800" dirty="0">
                <a:solidFill>
                  <a:srgbClr val="66FF33"/>
                </a:solidFill>
              </a:rPr>
              <a:t>= (8.720 X 10</a:t>
            </a:r>
            <a:r>
              <a:rPr lang="en-US" sz="2800" baseline="30000" dirty="0">
                <a:solidFill>
                  <a:srgbClr val="66FF33"/>
                </a:solidFill>
              </a:rPr>
              <a:t>6</a:t>
            </a:r>
            <a:r>
              <a:rPr lang="en-US" sz="2800" dirty="0">
                <a:solidFill>
                  <a:srgbClr val="66FF33"/>
                </a:solidFill>
              </a:rPr>
              <a:t>)(1.02) + 50,000 = 8.944 X 10</a:t>
            </a:r>
            <a:r>
              <a:rPr lang="en-US" sz="2800" baseline="30000" dirty="0">
                <a:solidFill>
                  <a:srgbClr val="66FF33"/>
                </a:solidFill>
              </a:rPr>
              <a:t>6</a:t>
            </a:r>
          </a:p>
          <a:p>
            <a:pPr marL="690563" lvl="1" indent="-233363">
              <a:lnSpc>
                <a:spcPct val="80000"/>
              </a:lnSpc>
              <a:buNone/>
              <a:tabLst>
                <a:tab pos="739775" algn="l"/>
              </a:tabLst>
            </a:pPr>
            <a:r>
              <a:rPr lang="en-US" sz="2800" baseline="30000" dirty="0">
                <a:solidFill>
                  <a:srgbClr val="66FF33"/>
                </a:solidFill>
              </a:rPr>
              <a:t> </a:t>
            </a:r>
            <a:r>
              <a:rPr lang="en-US" sz="2800" baseline="30000" dirty="0" smtClean="0">
                <a:solidFill>
                  <a:srgbClr val="66FF33"/>
                </a:solidFill>
              </a:rPr>
              <a:t>      </a:t>
            </a:r>
            <a:r>
              <a:rPr lang="en-US" sz="2800" i="1" dirty="0" smtClean="0">
                <a:solidFill>
                  <a:srgbClr val="66FF33"/>
                </a:solidFill>
              </a:rPr>
              <a:t>P</a:t>
            </a:r>
            <a:r>
              <a:rPr lang="en-US" sz="2800" baseline="-25000" dirty="0" smtClean="0">
                <a:solidFill>
                  <a:srgbClr val="66FF33"/>
                </a:solidFill>
              </a:rPr>
              <a:t>3</a:t>
            </a:r>
            <a:r>
              <a:rPr lang="en-US" sz="2800" dirty="0" smtClean="0">
                <a:solidFill>
                  <a:srgbClr val="66FF33"/>
                </a:solidFill>
              </a:rPr>
              <a:t> </a:t>
            </a:r>
            <a:r>
              <a:rPr lang="en-US" sz="2800" dirty="0">
                <a:solidFill>
                  <a:srgbClr val="66FF33"/>
                </a:solidFill>
              </a:rPr>
              <a:t>= </a:t>
            </a:r>
            <a:r>
              <a:rPr lang="en-US" sz="2800" i="1" dirty="0" smtClean="0">
                <a:solidFill>
                  <a:srgbClr val="66FF33"/>
                </a:solidFill>
              </a:rPr>
              <a:t>P</a:t>
            </a:r>
            <a:r>
              <a:rPr lang="en-US" sz="2800" baseline="-25000" dirty="0" smtClean="0">
                <a:solidFill>
                  <a:srgbClr val="66FF33"/>
                </a:solidFill>
              </a:rPr>
              <a:t>2</a:t>
            </a:r>
            <a:r>
              <a:rPr lang="en-US" sz="2800" dirty="0" smtClean="0">
                <a:solidFill>
                  <a:srgbClr val="66FF33"/>
                </a:solidFill>
              </a:rPr>
              <a:t>(1.02</a:t>
            </a:r>
            <a:r>
              <a:rPr lang="en-US" sz="2800" dirty="0">
                <a:solidFill>
                  <a:srgbClr val="66FF33"/>
                </a:solidFill>
              </a:rPr>
              <a:t>) + 50,000 </a:t>
            </a:r>
            <a:endParaRPr lang="en-US" sz="2800" dirty="0" smtClean="0">
              <a:solidFill>
                <a:srgbClr val="66FF33"/>
              </a:solidFill>
            </a:endParaRPr>
          </a:p>
          <a:p>
            <a:pPr marL="690563" lvl="1" indent="-233363">
              <a:lnSpc>
                <a:spcPct val="80000"/>
              </a:lnSpc>
              <a:buNone/>
              <a:tabLst>
                <a:tab pos="739775" algn="l"/>
              </a:tabLst>
            </a:pPr>
            <a:r>
              <a:rPr lang="en-US" sz="2800" i="1" dirty="0">
                <a:solidFill>
                  <a:srgbClr val="66FF33"/>
                </a:solidFill>
              </a:rPr>
              <a:t>	</a:t>
            </a:r>
            <a:r>
              <a:rPr lang="en-US" sz="2800" i="1" dirty="0" smtClean="0">
                <a:solidFill>
                  <a:srgbClr val="66FF33"/>
                </a:solidFill>
              </a:rPr>
              <a:t>  P</a:t>
            </a:r>
            <a:r>
              <a:rPr lang="en-US" sz="2800" baseline="-25000" dirty="0" smtClean="0">
                <a:solidFill>
                  <a:srgbClr val="66FF33"/>
                </a:solidFill>
              </a:rPr>
              <a:t>3</a:t>
            </a:r>
            <a:r>
              <a:rPr lang="en-US" sz="2800" dirty="0" smtClean="0">
                <a:solidFill>
                  <a:srgbClr val="66FF33"/>
                </a:solidFill>
              </a:rPr>
              <a:t> </a:t>
            </a:r>
            <a:r>
              <a:rPr lang="en-US" sz="2800" dirty="0">
                <a:solidFill>
                  <a:srgbClr val="66FF33"/>
                </a:solidFill>
              </a:rPr>
              <a:t>= (8.944 X 10</a:t>
            </a:r>
            <a:r>
              <a:rPr lang="en-US" sz="2800" baseline="30000" dirty="0">
                <a:solidFill>
                  <a:srgbClr val="66FF33"/>
                </a:solidFill>
              </a:rPr>
              <a:t>6</a:t>
            </a:r>
            <a:r>
              <a:rPr lang="en-US" sz="2800" dirty="0">
                <a:solidFill>
                  <a:srgbClr val="66FF33"/>
                </a:solidFill>
              </a:rPr>
              <a:t>)(1.02) + 50,000 = 9.173 X 10</a:t>
            </a:r>
            <a:r>
              <a:rPr lang="en-US" sz="2800" baseline="30000" dirty="0">
                <a:solidFill>
                  <a:srgbClr val="66FF33"/>
                </a:solidFill>
              </a:rPr>
              <a:t>6</a:t>
            </a:r>
          </a:p>
          <a:p>
            <a:pPr marL="690563" lvl="1" indent="-233363">
              <a:lnSpc>
                <a:spcPct val="80000"/>
              </a:lnSpc>
              <a:buNone/>
              <a:tabLst>
                <a:tab pos="739775" algn="l"/>
              </a:tabLst>
            </a:pPr>
            <a:r>
              <a:rPr lang="en-US" sz="2800" baseline="30000" dirty="0">
                <a:solidFill>
                  <a:srgbClr val="66FF33"/>
                </a:solidFill>
              </a:rPr>
              <a:t>       </a:t>
            </a:r>
            <a:r>
              <a:rPr lang="en-US" sz="2800" i="1" dirty="0">
                <a:solidFill>
                  <a:srgbClr val="66FF33"/>
                </a:solidFill>
              </a:rPr>
              <a:t>P</a:t>
            </a:r>
            <a:r>
              <a:rPr lang="en-US" sz="2800" baseline="-25000" dirty="0">
                <a:solidFill>
                  <a:srgbClr val="66FF33"/>
                </a:solidFill>
              </a:rPr>
              <a:t>4</a:t>
            </a:r>
            <a:r>
              <a:rPr lang="en-US" sz="2800" dirty="0">
                <a:solidFill>
                  <a:srgbClr val="66FF33"/>
                </a:solidFill>
              </a:rPr>
              <a:t> = (9.173 X 10</a:t>
            </a:r>
            <a:r>
              <a:rPr lang="en-US" sz="2800" baseline="30000" dirty="0">
                <a:solidFill>
                  <a:srgbClr val="66FF33"/>
                </a:solidFill>
              </a:rPr>
              <a:t>6</a:t>
            </a:r>
            <a:r>
              <a:rPr lang="en-US" sz="2800" dirty="0">
                <a:solidFill>
                  <a:srgbClr val="66FF33"/>
                </a:solidFill>
              </a:rPr>
              <a:t>)(1.02) + 50,000 = 9.407 X 10</a:t>
            </a:r>
            <a:r>
              <a:rPr lang="en-US" sz="2800" baseline="30000" dirty="0">
                <a:solidFill>
                  <a:srgbClr val="66FF33"/>
                </a:solidFill>
              </a:rPr>
              <a:t>6</a:t>
            </a:r>
          </a:p>
          <a:p>
            <a:pPr marL="690563" lvl="1" indent="-233363">
              <a:lnSpc>
                <a:spcPct val="80000"/>
              </a:lnSpc>
              <a:buNone/>
              <a:tabLst>
                <a:tab pos="739775" algn="l"/>
              </a:tabLst>
            </a:pPr>
            <a:r>
              <a:rPr lang="en-US" sz="2800" baseline="30000" dirty="0">
                <a:solidFill>
                  <a:srgbClr val="66FF33"/>
                </a:solidFill>
              </a:rPr>
              <a:t>       </a:t>
            </a:r>
            <a:r>
              <a:rPr lang="en-US" sz="2800" i="1" dirty="0">
                <a:solidFill>
                  <a:srgbClr val="66FF33"/>
                </a:solidFill>
              </a:rPr>
              <a:t>P</a:t>
            </a:r>
            <a:r>
              <a:rPr lang="en-US" sz="2800" baseline="-25000" dirty="0">
                <a:solidFill>
                  <a:srgbClr val="66FF33"/>
                </a:solidFill>
              </a:rPr>
              <a:t>5</a:t>
            </a:r>
            <a:r>
              <a:rPr lang="en-US" sz="2800" dirty="0">
                <a:solidFill>
                  <a:srgbClr val="66FF33"/>
                </a:solidFill>
              </a:rPr>
              <a:t> = (9.407 X 10</a:t>
            </a:r>
            <a:r>
              <a:rPr lang="en-US" sz="2800" baseline="30000" dirty="0">
                <a:solidFill>
                  <a:srgbClr val="66FF33"/>
                </a:solidFill>
              </a:rPr>
              <a:t>6</a:t>
            </a:r>
            <a:r>
              <a:rPr lang="en-US" sz="2800" dirty="0">
                <a:solidFill>
                  <a:srgbClr val="66FF33"/>
                </a:solidFill>
              </a:rPr>
              <a:t>)(1.02) + 50,000 = 9.645 X 10</a:t>
            </a:r>
            <a:r>
              <a:rPr lang="en-US" sz="2800" baseline="30000" dirty="0">
                <a:solidFill>
                  <a:srgbClr val="66FF33"/>
                </a:solidFill>
              </a:rPr>
              <a:t>6</a:t>
            </a:r>
          </a:p>
        </p:txBody>
      </p:sp>
      <p:sp>
        <p:nvSpPr>
          <p:cNvPr id="27653" name="Text Box 5"/>
          <p:cNvSpPr txBox="1">
            <a:spLocks noChangeArrowheads="1"/>
          </p:cNvSpPr>
          <p:nvPr/>
        </p:nvSpPr>
        <p:spPr bwMode="auto">
          <a:xfrm>
            <a:off x="9525000" y="3431383"/>
            <a:ext cx="225998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US" sz="2400" dirty="0">
                <a:solidFill>
                  <a:srgbClr val="FFFF00"/>
                </a:solidFill>
                <a:latin typeface="Cambria" panose="02040503050406030204" pitchFamily="18" charset="0"/>
              </a:rPr>
              <a:t>Luckily we </a:t>
            </a:r>
            <a:r>
              <a:rPr lang="en-US" sz="2400" dirty="0" smtClean="0">
                <a:solidFill>
                  <a:srgbClr val="FFFF00"/>
                </a:solidFill>
                <a:latin typeface="Cambria" panose="02040503050406030204" pitchFamily="18" charset="0"/>
              </a:rPr>
              <a:t>did  not </a:t>
            </a:r>
            <a:r>
              <a:rPr lang="en-US" sz="2400" dirty="0">
                <a:solidFill>
                  <a:srgbClr val="FFFF00"/>
                </a:solidFill>
                <a:latin typeface="Cambria" panose="02040503050406030204" pitchFamily="18" charset="0"/>
              </a:rPr>
              <a:t>ask for </a:t>
            </a:r>
            <a:r>
              <a:rPr lang="en-US" sz="2400" dirty="0" smtClean="0">
                <a:solidFill>
                  <a:srgbClr val="FFFF00"/>
                </a:solidFill>
                <a:latin typeface="Cambria" panose="02040503050406030204" pitchFamily="18" charset="0"/>
              </a:rPr>
              <a:t>20 years </a:t>
            </a:r>
            <a:r>
              <a:rPr lang="en-US" sz="2400" dirty="0">
                <a:solidFill>
                  <a:srgbClr val="FFFF00"/>
                </a:solidFill>
                <a:latin typeface="Cambria" panose="02040503050406030204" pitchFamily="18" charset="0"/>
              </a:rPr>
              <a:t>out!</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12</a:t>
            </a:fld>
            <a:endParaRPr lang="en-US" altLang="en-US"/>
          </a:p>
        </p:txBody>
      </p:sp>
    </p:spTree>
    <p:extLst>
      <p:ext uri="{BB962C8B-B14F-4D97-AF65-F5344CB8AC3E}">
        <p14:creationId xmlns:p14="http://schemas.microsoft.com/office/powerpoint/2010/main" val="734946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27651">
                                            <p:txEl>
                                              <p:pRg st="4" end="4"/>
                                            </p:txEl>
                                          </p:spTgt>
                                        </p:tgtEl>
                                        <p:attrNameLst>
                                          <p:attrName>style.visibility</p:attrName>
                                        </p:attrNameLst>
                                      </p:cBhvr>
                                      <p:to>
                                        <p:strVal val="visible"/>
                                      </p:to>
                                    </p:set>
                                    <p:animEffect transition="in" filter="checkerboard(across)">
                                      <p:cBhvr>
                                        <p:cTn id="19" dur="500"/>
                                        <p:tgtEl>
                                          <p:spTgt spid="27651">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7651">
                                            <p:txEl>
                                              <p:pRg st="6" end="6"/>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7651">
                                            <p:txEl>
                                              <p:pRg st="7" end="7"/>
                                            </p:txEl>
                                          </p:spTgt>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27651">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651">
                                            <p:txEl>
                                              <p:pRg st="9" end="9"/>
                                            </p:txEl>
                                          </p:spTgt>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500"/>
                                  </p:stCondLst>
                                  <p:childTnLst>
                                    <p:set>
                                      <p:cBhvr>
                                        <p:cTn id="41" dur="1" fill="hold">
                                          <p:stCondLst>
                                            <p:cond delay="0"/>
                                          </p:stCondLst>
                                        </p:cTn>
                                        <p:tgtEl>
                                          <p:spTgt spid="27651">
                                            <p:txEl>
                                              <p:pRg st="10" end="10"/>
                                            </p:txEl>
                                          </p:spTgt>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grpId="0" nodeType="afterEffect">
                                  <p:stCondLst>
                                    <p:cond delay="500"/>
                                  </p:stCondLst>
                                  <p:childTnLst>
                                    <p:set>
                                      <p:cBhvr>
                                        <p:cTn id="44" dur="1" fill="hold">
                                          <p:stCondLst>
                                            <p:cond delay="0"/>
                                          </p:stCondLst>
                                        </p:cTn>
                                        <p:tgtEl>
                                          <p:spTgt spid="27651">
                                            <p:txEl>
                                              <p:pRg st="11" end="11"/>
                                            </p:txEl>
                                          </p:spTgt>
                                        </p:tgtEl>
                                        <p:attrNameLst>
                                          <p:attrName>style.visibility</p:attrName>
                                        </p:attrNameLst>
                                      </p:cBhvr>
                                      <p:to>
                                        <p:strVal val="visible"/>
                                      </p:to>
                                    </p:set>
                                  </p:childTnLst>
                                </p:cTn>
                              </p:par>
                            </p:childTnLst>
                          </p:cTn>
                        </p:par>
                        <p:par>
                          <p:cTn id="45" fill="hold">
                            <p:stCondLst>
                              <p:cond delay="1000"/>
                            </p:stCondLst>
                            <p:childTnLst>
                              <p:par>
                                <p:cTn id="46" presetID="1" presetClass="entr" presetSubtype="0" fill="hold" grpId="0" nodeType="afterEffect">
                                  <p:stCondLst>
                                    <p:cond delay="500"/>
                                  </p:stCondLst>
                                  <p:childTnLst>
                                    <p:set>
                                      <p:cBhvr>
                                        <p:cTn id="47" dur="1" fill="hold">
                                          <p:stCondLst>
                                            <p:cond delay="0"/>
                                          </p:stCondLst>
                                        </p:cTn>
                                        <p:tgtEl>
                                          <p:spTgt spid="27651">
                                            <p:txEl>
                                              <p:pRg st="12" end="12"/>
                                            </p:txEl>
                                          </p:spTgt>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nodeType="clickEffect">
                                  <p:stCondLst>
                                    <p:cond delay="0"/>
                                  </p:stCondLst>
                                  <p:childTnLst>
                                    <p:set>
                                      <p:cBhvr>
                                        <p:cTn id="51" dur="1" fill="hold">
                                          <p:stCondLst>
                                            <p:cond delay="0"/>
                                          </p:stCondLst>
                                        </p:cTn>
                                        <p:tgtEl>
                                          <p:spTgt spid="2765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rtl="0" eaLnBrk="1" hangingPunct="1"/>
            <a:r>
              <a:rPr lang="en-US" altLang="zh-CN" dirty="0" smtClean="0">
                <a:ea typeface="ＭＳ Ｐゴシック" panose="020B0600070205080204" pitchFamily="34" charset="-128"/>
              </a:rPr>
              <a:t>Recursively Defined Functions</a:t>
            </a:r>
          </a:p>
        </p:txBody>
      </p:sp>
      <p:sp>
        <p:nvSpPr>
          <p:cNvPr id="5123"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lnSpcReduction="10000"/>
          </a:bodyPr>
          <a:lstStyle/>
          <a:p>
            <a:pPr algn="l" rtl="0" eaLnBrk="1" hangingPunct="1">
              <a:lnSpc>
                <a:spcPct val="80000"/>
              </a:lnSpc>
              <a:buFont typeface="Wingdings 2" panose="05020102010507070707" pitchFamily="18" charset="2"/>
              <a:buNone/>
            </a:pPr>
            <a:r>
              <a:rPr lang="en-US" altLang="zh-CN" sz="2800" b="1" dirty="0">
                <a:ea typeface="宋体" panose="02010600030101010101" pitchFamily="2" charset="-122"/>
              </a:rPr>
              <a:t>   </a:t>
            </a:r>
            <a:r>
              <a:rPr lang="en-US" altLang="zh-CN" sz="2800" b="1" dirty="0">
                <a:solidFill>
                  <a:schemeClr val="tx1"/>
                </a:solidFill>
                <a:ea typeface="宋体" panose="02010600030101010101" pitchFamily="2" charset="-122"/>
              </a:rPr>
              <a:t>Example</a:t>
            </a:r>
            <a:r>
              <a:rPr lang="en-US" altLang="zh-CN" sz="2800" dirty="0">
                <a:solidFill>
                  <a:schemeClr val="tx1"/>
                </a:solidFill>
                <a:ea typeface="宋体" panose="02010600030101010101" pitchFamily="2" charset="-122"/>
              </a:rPr>
              <a:t>:  </a:t>
            </a:r>
          </a:p>
          <a:p>
            <a:pPr algn="l" rtl="0" eaLnBrk="1" hangingPunct="1">
              <a:lnSpc>
                <a:spcPct val="80000"/>
              </a:lnSpc>
              <a:buFont typeface="Wingdings 2" panose="05020102010507070707" pitchFamily="18" charset="2"/>
              <a:buNone/>
            </a:pPr>
            <a:r>
              <a:rPr lang="en-US" altLang="zh-CN" sz="2800" dirty="0">
                <a:solidFill>
                  <a:schemeClr val="tx1"/>
                </a:solidFill>
                <a:ea typeface="宋体" panose="02010600030101010101" pitchFamily="2" charset="-122"/>
              </a:rPr>
              <a:t>			Suppose </a:t>
            </a:r>
            <a:r>
              <a:rPr lang="en-US" altLang="zh-CN" sz="2800" i="1" dirty="0">
                <a:solidFill>
                  <a:schemeClr val="tx1"/>
                </a:solidFill>
                <a:ea typeface="宋体" panose="02010600030101010101" pitchFamily="2" charset="-122"/>
              </a:rPr>
              <a:t>f </a:t>
            </a:r>
            <a:r>
              <a:rPr lang="en-US" altLang="zh-CN" sz="2800" dirty="0">
                <a:solidFill>
                  <a:schemeClr val="tx1"/>
                </a:solidFill>
                <a:ea typeface="宋体" panose="02010600030101010101" pitchFamily="2" charset="-122"/>
              </a:rPr>
              <a:t>is defined by:</a:t>
            </a:r>
          </a:p>
          <a:p>
            <a:pPr algn="l" rtl="0" eaLnBrk="1" hangingPunct="1">
              <a:lnSpc>
                <a:spcPct val="80000"/>
              </a:lnSpc>
              <a:buFont typeface="Wingdings 2" panose="05020102010507070707" pitchFamily="18" charset="2"/>
              <a:buNone/>
            </a:pPr>
            <a:r>
              <a:rPr lang="en-US" altLang="zh-CN" sz="2800" i="1" dirty="0">
                <a:solidFill>
                  <a:schemeClr val="tx1"/>
                </a:solidFill>
                <a:ea typeface="宋体" panose="02010600030101010101" pitchFamily="2" charset="-122"/>
              </a:rPr>
              <a:t>         		f</a:t>
            </a:r>
            <a:r>
              <a:rPr lang="en-US" altLang="zh-CN" sz="2800" dirty="0">
                <a:solidFill>
                  <a:schemeClr val="tx1"/>
                </a:solidFill>
                <a:ea typeface="宋体" panose="02010600030101010101" pitchFamily="2" charset="-122"/>
              </a:rPr>
              <a:t>(0)</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3,</a:t>
            </a:r>
          </a:p>
          <a:p>
            <a:pPr algn="l" rtl="0" eaLnBrk="1" hangingPunct="1">
              <a:lnSpc>
                <a:spcPct val="80000"/>
              </a:lnSpc>
              <a:buFont typeface="Wingdings 2" panose="05020102010507070707" pitchFamily="18" charset="2"/>
              <a:buNone/>
            </a:pPr>
            <a:r>
              <a:rPr lang="en-US" altLang="zh-CN" sz="2800" i="1" dirty="0">
                <a:solidFill>
                  <a:schemeClr val="tx1"/>
                </a:solidFill>
                <a:ea typeface="宋体" panose="02010600030101010101" pitchFamily="2" charset="-122"/>
              </a:rPr>
              <a:t>        		f</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n </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1)</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2</a:t>
            </a:r>
            <a:r>
              <a:rPr lang="en-US" altLang="zh-CN" sz="2800" i="1" dirty="0">
                <a:solidFill>
                  <a:schemeClr val="tx1"/>
                </a:solidFill>
                <a:ea typeface="宋体" panose="02010600030101010101" pitchFamily="2" charset="-122"/>
              </a:rPr>
              <a:t>f</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n</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a:t>
            </a:r>
            <a:r>
              <a:rPr lang="en-US" altLang="zh-CN" sz="2800" i="1" dirty="0">
                <a:solidFill>
                  <a:schemeClr val="tx1"/>
                </a:solidFill>
                <a:ea typeface="宋体" panose="02010600030101010101" pitchFamily="2" charset="-122"/>
              </a:rPr>
              <a:t> </a:t>
            </a:r>
            <a:r>
              <a:rPr lang="en-US" altLang="zh-CN" sz="2800" dirty="0">
                <a:solidFill>
                  <a:schemeClr val="tx1"/>
                </a:solidFill>
                <a:ea typeface="宋体" panose="02010600030101010101" pitchFamily="2" charset="-122"/>
              </a:rPr>
              <a:t>3</a:t>
            </a:r>
          </a:p>
          <a:p>
            <a:pPr algn="l" rtl="0" eaLnBrk="1" hangingPunct="1">
              <a:lnSpc>
                <a:spcPct val="80000"/>
              </a:lnSpc>
              <a:buFont typeface="Wingdings 2" panose="05020102010507070707" pitchFamily="18" charset="2"/>
              <a:buNone/>
            </a:pPr>
            <a:endParaRPr lang="en-US" altLang="zh-CN" sz="2200" dirty="0">
              <a:ea typeface="宋体" panose="02010600030101010101" pitchFamily="2" charset="-122"/>
            </a:endParaRPr>
          </a:p>
          <a:p>
            <a:pPr algn="l" rtl="0" eaLnBrk="1" hangingPunct="1">
              <a:lnSpc>
                <a:spcPct val="80000"/>
              </a:lnSpc>
              <a:buFont typeface="Wingdings 2" panose="05020102010507070707" pitchFamily="18" charset="2"/>
              <a:buNone/>
            </a:pPr>
            <a:r>
              <a:rPr lang="en-US" altLang="zh-CN" sz="2200" dirty="0">
                <a:ea typeface="宋体" panose="02010600030101010101" pitchFamily="2" charset="-122"/>
              </a:rPr>
              <a:t>			</a:t>
            </a:r>
            <a:r>
              <a:rPr lang="en-US" altLang="zh-CN" sz="2800" dirty="0">
                <a:solidFill>
                  <a:srgbClr val="66FF33"/>
                </a:solidFill>
                <a:ea typeface="宋体" panose="02010600030101010101" pitchFamily="2" charset="-122"/>
              </a:rPr>
              <a:t>Find </a:t>
            </a:r>
            <a:r>
              <a:rPr lang="en-US" altLang="zh-CN" sz="2800" i="1" dirty="0">
                <a:solidFill>
                  <a:srgbClr val="66FF33"/>
                </a:solidFill>
                <a:ea typeface="宋体" panose="02010600030101010101" pitchFamily="2" charset="-122"/>
              </a:rPr>
              <a:t>f</a:t>
            </a:r>
            <a:r>
              <a:rPr lang="en-US" altLang="zh-CN" sz="2800" dirty="0">
                <a:solidFill>
                  <a:srgbClr val="66FF33"/>
                </a:solidFill>
                <a:ea typeface="宋体" panose="02010600030101010101" pitchFamily="2" charset="-122"/>
              </a:rPr>
              <a:t>(1), </a:t>
            </a:r>
            <a:r>
              <a:rPr lang="en-US" altLang="zh-CN" sz="2800" i="1" dirty="0">
                <a:solidFill>
                  <a:srgbClr val="66FF33"/>
                </a:solidFill>
                <a:ea typeface="宋体" panose="02010600030101010101" pitchFamily="2" charset="-122"/>
              </a:rPr>
              <a:t>f</a:t>
            </a:r>
            <a:r>
              <a:rPr lang="en-US" altLang="zh-CN" sz="2800" dirty="0">
                <a:solidFill>
                  <a:srgbClr val="66FF33"/>
                </a:solidFill>
                <a:ea typeface="宋体" panose="02010600030101010101" pitchFamily="2" charset="-122"/>
              </a:rPr>
              <a:t>(2), </a:t>
            </a:r>
            <a:r>
              <a:rPr lang="en-US" altLang="zh-CN" sz="2800" i="1" dirty="0">
                <a:solidFill>
                  <a:srgbClr val="66FF33"/>
                </a:solidFill>
                <a:ea typeface="宋体" panose="02010600030101010101" pitchFamily="2" charset="-122"/>
              </a:rPr>
              <a:t>f</a:t>
            </a:r>
            <a:r>
              <a:rPr lang="en-US" altLang="zh-CN" sz="2800" dirty="0">
                <a:solidFill>
                  <a:srgbClr val="66FF33"/>
                </a:solidFill>
                <a:ea typeface="宋体" panose="02010600030101010101" pitchFamily="2" charset="-122"/>
              </a:rPr>
              <a:t>(3), </a:t>
            </a:r>
            <a:r>
              <a:rPr lang="en-US" altLang="zh-CN" sz="2800" i="1" dirty="0">
                <a:solidFill>
                  <a:srgbClr val="66FF33"/>
                </a:solidFill>
                <a:ea typeface="宋体" panose="02010600030101010101" pitchFamily="2" charset="-122"/>
              </a:rPr>
              <a:t>f</a:t>
            </a:r>
            <a:r>
              <a:rPr lang="en-US" altLang="zh-CN" sz="2800" dirty="0">
                <a:solidFill>
                  <a:srgbClr val="66FF33"/>
                </a:solidFill>
                <a:ea typeface="宋体" panose="02010600030101010101" pitchFamily="2" charset="-122"/>
              </a:rPr>
              <a:t>(4)</a:t>
            </a:r>
          </a:p>
          <a:p>
            <a:pPr algn="l" rtl="0" eaLnBrk="1" hangingPunct="1">
              <a:lnSpc>
                <a:spcPct val="80000"/>
              </a:lnSpc>
              <a:buFont typeface="Wingdings 2" panose="05020102010507070707" pitchFamily="18" charset="2"/>
              <a:buNone/>
            </a:pPr>
            <a:endParaRPr lang="en-US" altLang="zh-CN" sz="2200" dirty="0">
              <a:ea typeface="宋体" panose="02010600030101010101" pitchFamily="2" charset="-122"/>
            </a:endParaRPr>
          </a:p>
          <a:p>
            <a:pPr algn="l" rtl="0" eaLnBrk="1" hangingPunct="1">
              <a:lnSpc>
                <a:spcPct val="80000"/>
              </a:lnSpc>
              <a:buFont typeface="Wingdings 2" panose="05020102010507070707" pitchFamily="18" charset="2"/>
              <a:buNone/>
            </a:pPr>
            <a:r>
              <a:rPr lang="en-US" altLang="zh-CN" sz="2800" dirty="0">
                <a:ea typeface="宋体" panose="02010600030101010101" pitchFamily="2" charset="-122"/>
              </a:rPr>
              <a:t>    </a:t>
            </a:r>
            <a:r>
              <a:rPr lang="en-US" altLang="zh-CN" sz="2800" b="1" dirty="0">
                <a:ea typeface="宋体" panose="02010600030101010101" pitchFamily="2" charset="-122"/>
              </a:rPr>
              <a:t>Solution</a:t>
            </a:r>
            <a:r>
              <a:rPr lang="en-US" altLang="zh-CN" sz="2800" dirty="0">
                <a:ea typeface="宋体" panose="02010600030101010101" pitchFamily="2" charset="-122"/>
              </a:rPr>
              <a:t>:</a:t>
            </a:r>
          </a:p>
          <a:p>
            <a:pPr lvl="2" algn="l" rtl="0" eaLnBrk="1" hangingPunct="1">
              <a:lnSpc>
                <a:spcPct val="80000"/>
              </a:lnSpc>
              <a:buFont typeface="Arial" panose="020B0604020202020204" pitchFamily="34" charset="0"/>
              <a:buNone/>
            </a:pPr>
            <a:r>
              <a:rPr lang="en-US" altLang="zh-CN" sz="2800" i="1" dirty="0">
                <a:ea typeface="宋体" panose="02010600030101010101" pitchFamily="2" charset="-122"/>
              </a:rPr>
              <a:t>f</a:t>
            </a:r>
            <a:r>
              <a:rPr lang="en-US" altLang="zh-CN" sz="2800" dirty="0">
                <a:ea typeface="宋体" panose="02010600030101010101" pitchFamily="2" charset="-122"/>
              </a:rPr>
              <a:t>(1) = 2</a:t>
            </a:r>
            <a:r>
              <a:rPr lang="en-US" altLang="zh-CN" sz="2800" i="1" dirty="0">
                <a:ea typeface="宋体" panose="02010600030101010101" pitchFamily="2" charset="-122"/>
              </a:rPr>
              <a:t>f</a:t>
            </a:r>
            <a:r>
              <a:rPr lang="en-US" altLang="zh-CN" sz="2800" dirty="0">
                <a:ea typeface="宋体" panose="02010600030101010101" pitchFamily="2" charset="-122"/>
              </a:rPr>
              <a:t>(0)</a:t>
            </a:r>
            <a:r>
              <a:rPr lang="en-US" altLang="zh-CN" sz="2800" i="1" dirty="0">
                <a:ea typeface="宋体" panose="02010600030101010101" pitchFamily="2" charset="-122"/>
              </a:rPr>
              <a:t> </a:t>
            </a:r>
            <a:r>
              <a:rPr lang="en-US" altLang="zh-CN" sz="2800" dirty="0">
                <a:ea typeface="宋体" panose="02010600030101010101" pitchFamily="2" charset="-122"/>
              </a:rPr>
              <a:t>+</a:t>
            </a:r>
            <a:r>
              <a:rPr lang="en-US" altLang="zh-CN" sz="2800" i="1" dirty="0">
                <a:ea typeface="宋体" panose="02010600030101010101" pitchFamily="2" charset="-122"/>
              </a:rPr>
              <a:t> </a:t>
            </a:r>
            <a:r>
              <a:rPr lang="en-US" altLang="zh-CN" sz="2800" dirty="0">
                <a:ea typeface="宋体" panose="02010600030101010101" pitchFamily="2" charset="-122"/>
              </a:rPr>
              <a:t>3 = </a:t>
            </a:r>
            <a:r>
              <a:rPr lang="en-US" altLang="zh-CN" sz="2800" dirty="0" smtClean="0">
                <a:ea typeface="宋体" panose="02010600030101010101" pitchFamily="2" charset="-122"/>
              </a:rPr>
              <a:t>2 × 3   </a:t>
            </a:r>
            <a:r>
              <a:rPr lang="en-US" altLang="zh-CN" sz="2800" dirty="0">
                <a:ea typeface="宋体" panose="02010600030101010101" pitchFamily="2" charset="-122"/>
              </a:rPr>
              <a:t>+ 3 = </a:t>
            </a:r>
            <a:r>
              <a:rPr lang="en-US" altLang="zh-CN" sz="2800" dirty="0" smtClean="0">
                <a:ea typeface="宋体" panose="02010600030101010101" pitchFamily="2" charset="-122"/>
              </a:rPr>
              <a:t> 9</a:t>
            </a:r>
            <a:endParaRPr lang="en-US" altLang="zh-CN" sz="2800" dirty="0">
              <a:ea typeface="宋体" panose="02010600030101010101" pitchFamily="2" charset="-122"/>
            </a:endParaRPr>
          </a:p>
          <a:p>
            <a:pPr lvl="2">
              <a:lnSpc>
                <a:spcPct val="80000"/>
              </a:lnSpc>
              <a:buNone/>
            </a:pPr>
            <a:r>
              <a:rPr lang="en-US" altLang="zh-CN" sz="2800" i="1" dirty="0">
                <a:ea typeface="宋体" panose="02010600030101010101" pitchFamily="2" charset="-122"/>
              </a:rPr>
              <a:t>f</a:t>
            </a:r>
            <a:r>
              <a:rPr lang="en-US" altLang="zh-CN" sz="2800" dirty="0">
                <a:ea typeface="宋体" panose="02010600030101010101" pitchFamily="2" charset="-122"/>
              </a:rPr>
              <a:t>(2) = 2</a:t>
            </a:r>
            <a:r>
              <a:rPr lang="en-US" altLang="zh-CN" sz="2800" i="1" dirty="0">
                <a:ea typeface="宋体" panose="02010600030101010101" pitchFamily="2" charset="-122"/>
              </a:rPr>
              <a:t>f</a:t>
            </a:r>
            <a:r>
              <a:rPr lang="en-US" altLang="zh-CN" sz="2800" dirty="0">
                <a:ea typeface="宋体" panose="02010600030101010101" pitchFamily="2" charset="-122"/>
              </a:rPr>
              <a:t>(1) +</a:t>
            </a:r>
            <a:r>
              <a:rPr lang="en-US" altLang="zh-CN" sz="2800" i="1" dirty="0">
                <a:ea typeface="宋体" panose="02010600030101010101" pitchFamily="2" charset="-122"/>
              </a:rPr>
              <a:t> </a:t>
            </a:r>
            <a:r>
              <a:rPr lang="en-US" altLang="zh-CN" sz="2800" dirty="0">
                <a:ea typeface="宋体" panose="02010600030101010101" pitchFamily="2" charset="-122"/>
              </a:rPr>
              <a:t>3 = </a:t>
            </a:r>
            <a:r>
              <a:rPr lang="en-US" altLang="zh-CN" sz="2800" dirty="0"/>
              <a:t>2 × 9  </a:t>
            </a:r>
            <a:r>
              <a:rPr lang="en-US" altLang="zh-CN" sz="2800" dirty="0" smtClean="0"/>
              <a:t> </a:t>
            </a:r>
            <a:r>
              <a:rPr lang="en-US" altLang="zh-CN" sz="2800" dirty="0">
                <a:ea typeface="宋体" panose="02010600030101010101" pitchFamily="2" charset="-122"/>
              </a:rPr>
              <a:t>+ 3 = 21</a:t>
            </a:r>
          </a:p>
          <a:p>
            <a:pPr lvl="2">
              <a:lnSpc>
                <a:spcPct val="80000"/>
              </a:lnSpc>
              <a:buNone/>
            </a:pPr>
            <a:r>
              <a:rPr lang="en-US" altLang="zh-CN" sz="2800" i="1" dirty="0">
                <a:ea typeface="宋体" panose="02010600030101010101" pitchFamily="2" charset="-122"/>
              </a:rPr>
              <a:t>f</a:t>
            </a:r>
            <a:r>
              <a:rPr lang="en-US" altLang="zh-CN" sz="2800" dirty="0">
                <a:ea typeface="宋体" panose="02010600030101010101" pitchFamily="2" charset="-122"/>
              </a:rPr>
              <a:t>(3) = 2</a:t>
            </a:r>
            <a:r>
              <a:rPr lang="en-US" altLang="zh-CN" sz="2800" i="1" dirty="0">
                <a:ea typeface="宋体" panose="02010600030101010101" pitchFamily="2" charset="-122"/>
              </a:rPr>
              <a:t>f</a:t>
            </a:r>
            <a:r>
              <a:rPr lang="en-US" altLang="zh-CN" sz="2800" dirty="0">
                <a:ea typeface="宋体" panose="02010600030101010101" pitchFamily="2" charset="-122"/>
              </a:rPr>
              <a:t>(2)</a:t>
            </a:r>
            <a:r>
              <a:rPr lang="en-US" altLang="zh-CN" sz="2800" i="1" dirty="0">
                <a:ea typeface="宋体" panose="02010600030101010101" pitchFamily="2" charset="-122"/>
              </a:rPr>
              <a:t> </a:t>
            </a:r>
            <a:r>
              <a:rPr lang="en-US" altLang="zh-CN" sz="2800" dirty="0">
                <a:ea typeface="宋体" panose="02010600030101010101" pitchFamily="2" charset="-122"/>
              </a:rPr>
              <a:t>+</a:t>
            </a:r>
            <a:r>
              <a:rPr lang="en-US" altLang="zh-CN" sz="2800" i="1" dirty="0">
                <a:ea typeface="宋体" panose="02010600030101010101" pitchFamily="2" charset="-122"/>
              </a:rPr>
              <a:t> </a:t>
            </a:r>
            <a:r>
              <a:rPr lang="en-US" altLang="zh-CN" sz="2800" dirty="0">
                <a:ea typeface="宋体" panose="02010600030101010101" pitchFamily="2" charset="-122"/>
              </a:rPr>
              <a:t>3 = </a:t>
            </a:r>
            <a:r>
              <a:rPr lang="en-US" altLang="zh-CN" sz="2800" dirty="0"/>
              <a:t>2 × 21 </a:t>
            </a:r>
            <a:r>
              <a:rPr lang="en-US" altLang="zh-CN" sz="2800" dirty="0">
                <a:ea typeface="宋体" panose="02010600030101010101" pitchFamily="2" charset="-122"/>
              </a:rPr>
              <a:t>+ 3 = 45</a:t>
            </a:r>
          </a:p>
          <a:p>
            <a:pPr lvl="2">
              <a:lnSpc>
                <a:spcPct val="80000"/>
              </a:lnSpc>
              <a:buNone/>
            </a:pPr>
            <a:r>
              <a:rPr lang="en-US" altLang="zh-CN" sz="2800" i="1" dirty="0">
                <a:ea typeface="宋体" panose="02010600030101010101" pitchFamily="2" charset="-122"/>
              </a:rPr>
              <a:t>f</a:t>
            </a:r>
            <a:r>
              <a:rPr lang="en-US" altLang="zh-CN" sz="2800" dirty="0">
                <a:ea typeface="宋体" panose="02010600030101010101" pitchFamily="2" charset="-122"/>
              </a:rPr>
              <a:t>(4) = 2</a:t>
            </a:r>
            <a:r>
              <a:rPr lang="en-US" altLang="zh-CN" sz="2800" i="1" dirty="0">
                <a:ea typeface="宋体" panose="02010600030101010101" pitchFamily="2" charset="-122"/>
              </a:rPr>
              <a:t>f</a:t>
            </a:r>
            <a:r>
              <a:rPr lang="en-US" altLang="zh-CN" sz="2800" dirty="0">
                <a:ea typeface="宋体" panose="02010600030101010101" pitchFamily="2" charset="-122"/>
              </a:rPr>
              <a:t>(3)</a:t>
            </a:r>
            <a:r>
              <a:rPr lang="en-US" altLang="zh-CN" sz="2800" i="1" dirty="0">
                <a:ea typeface="宋体" panose="02010600030101010101" pitchFamily="2" charset="-122"/>
              </a:rPr>
              <a:t> </a:t>
            </a:r>
            <a:r>
              <a:rPr lang="en-US" altLang="zh-CN" sz="2800" dirty="0">
                <a:ea typeface="宋体" panose="02010600030101010101" pitchFamily="2" charset="-122"/>
              </a:rPr>
              <a:t>+</a:t>
            </a:r>
            <a:r>
              <a:rPr lang="en-US" altLang="zh-CN" sz="2800" i="1" dirty="0">
                <a:ea typeface="宋体" panose="02010600030101010101" pitchFamily="2" charset="-122"/>
              </a:rPr>
              <a:t> </a:t>
            </a:r>
            <a:r>
              <a:rPr lang="en-US" altLang="zh-CN" sz="2800" dirty="0">
                <a:ea typeface="宋体" panose="02010600030101010101" pitchFamily="2" charset="-122"/>
              </a:rPr>
              <a:t>3 = </a:t>
            </a:r>
            <a:r>
              <a:rPr lang="en-US" altLang="zh-CN" sz="2800" dirty="0"/>
              <a:t>2 × 45 </a:t>
            </a:r>
            <a:r>
              <a:rPr lang="en-US" altLang="zh-CN" sz="2800" dirty="0">
                <a:ea typeface="宋体" panose="02010600030101010101" pitchFamily="2" charset="-122"/>
              </a:rPr>
              <a:t>+ 3 = 93</a:t>
            </a:r>
          </a:p>
          <a:p>
            <a:pPr lvl="2" algn="l" rtl="0" eaLnBrk="1" hangingPunct="1">
              <a:lnSpc>
                <a:spcPct val="80000"/>
              </a:lnSpc>
              <a:buFont typeface="Wingdings 2" panose="05020102010507070707" pitchFamily="18" charset="2"/>
              <a:buNone/>
            </a:pPr>
            <a:endParaRPr lang="en-US" altLang="zh-CN" sz="1800" dirty="0">
              <a:ea typeface="宋体" panose="02010600030101010101" pitchFamily="2" charset="-122"/>
            </a:endParaRPr>
          </a:p>
          <a:p>
            <a:pPr lvl="2" algn="l" rtl="0" eaLnBrk="1" hangingPunct="1">
              <a:lnSpc>
                <a:spcPct val="80000"/>
              </a:lnSpc>
              <a:buFont typeface="Wingdings 2" panose="05020102010507070707" pitchFamily="18" charset="2"/>
              <a:buNone/>
            </a:pPr>
            <a:endParaRPr lang="en-US" altLang="zh-CN" sz="1800" dirty="0">
              <a:ea typeface="宋体" panose="02010600030101010101" pitchFamily="2" charset="-122"/>
            </a:endParaRPr>
          </a:p>
          <a:p>
            <a:pPr lvl="2" algn="l" rtl="0" eaLnBrk="1" hangingPunct="1">
              <a:lnSpc>
                <a:spcPct val="80000"/>
              </a:lnSpc>
            </a:pPr>
            <a:endParaRPr lang="en-US" altLang="zh-CN" sz="1800" dirty="0">
              <a:ea typeface="宋体" panose="02010600030101010101" pitchFamily="2" charset="-122"/>
            </a:endParaRPr>
          </a:p>
          <a:p>
            <a:pPr algn="l" rtl="0" eaLnBrk="1" hangingPunct="1">
              <a:lnSpc>
                <a:spcPct val="80000"/>
              </a:lnSpc>
            </a:pPr>
            <a:endParaRPr lang="en-US" altLang="zh-CN" sz="2200" dirty="0">
              <a:ea typeface="宋体" panose="02010600030101010101" pitchFamily="2" charset="-122"/>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13</a:t>
            </a:fld>
            <a:endParaRPr lang="en-US" altLang="en-US"/>
          </a:p>
        </p:txBody>
      </p:sp>
    </p:spTree>
    <p:extLst>
      <p:ext uri="{BB962C8B-B14F-4D97-AF65-F5344CB8AC3E}">
        <p14:creationId xmlns:p14="http://schemas.microsoft.com/office/powerpoint/2010/main" val="1798520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iterate type="wd">
                                    <p:tmAbs val="100"/>
                                  </p:iterate>
                                  <p:childTnLst>
                                    <p:set>
                                      <p:cBhvr>
                                        <p:cTn id="10" dur="1" fill="hold">
                                          <p:stCondLst>
                                            <p:cond delay="0"/>
                                          </p:stCondLst>
                                        </p:cTn>
                                        <p:tgtEl>
                                          <p:spTgt spid="5123">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wd">
                                    <p:tmAbs val="100"/>
                                  </p:iterate>
                                  <p:childTnLst>
                                    <p:set>
                                      <p:cBhvr>
                                        <p:cTn id="14" dur="1" fill="hold">
                                          <p:stCondLst>
                                            <p:cond delay="0"/>
                                          </p:stCondLst>
                                        </p:cTn>
                                        <p:tgtEl>
                                          <p:spTgt spid="5123">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iterate type="wd">
                                    <p:tmAbs val="100"/>
                                  </p:iterate>
                                  <p:childTnLst>
                                    <p:set>
                                      <p:cBhvr>
                                        <p:cTn id="18" dur="1" fill="hold">
                                          <p:stCondLst>
                                            <p:cond delay="0"/>
                                          </p:stCondLst>
                                        </p:cTn>
                                        <p:tgtEl>
                                          <p:spTgt spid="5123">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iterate type="wd">
                                    <p:tmAbs val="100"/>
                                  </p:iterate>
                                  <p:childTnLst>
                                    <p:set>
                                      <p:cBhvr>
                                        <p:cTn id="22" dur="1" fill="hold">
                                          <p:stCondLst>
                                            <p:cond delay="0"/>
                                          </p:stCondLst>
                                        </p:cTn>
                                        <p:tgtEl>
                                          <p:spTgt spid="512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rtl="0" eaLnBrk="1" hangingPunct="1"/>
            <a:r>
              <a:rPr lang="en-US" altLang="zh-CN" dirty="0" smtClean="0">
                <a:ea typeface="ＭＳ Ｐゴシック" panose="020B0600070205080204" pitchFamily="34" charset="-128"/>
              </a:rPr>
              <a:t>Recursively Defined Functions</a:t>
            </a:r>
          </a:p>
        </p:txBody>
      </p:sp>
      <p:sp>
        <p:nvSpPr>
          <p:cNvPr id="6147"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lvl="2" algn="l" rtl="0" eaLnBrk="1" hangingPunct="1">
              <a:lnSpc>
                <a:spcPct val="80000"/>
              </a:lnSpc>
              <a:buFont typeface="Wingdings 2" panose="05020102010507070707" pitchFamily="18" charset="2"/>
              <a:buNone/>
            </a:pPr>
            <a:endParaRPr lang="en-US" altLang="zh-CN" sz="2800" dirty="0">
              <a:latin typeface="Cambria Math" panose="02040503050406030204" pitchFamily="18" charset="0"/>
              <a:ea typeface="宋体" panose="02010600030101010101" pitchFamily="2" charset="-122"/>
            </a:endParaRPr>
          </a:p>
          <a:p>
            <a:pPr algn="l" rtl="0" eaLnBrk="1" hangingPunct="1">
              <a:lnSpc>
                <a:spcPct val="80000"/>
              </a:lnSpc>
              <a:buFont typeface="Wingdings 2" panose="05020102010507070707" pitchFamily="18" charset="2"/>
              <a:buNone/>
            </a:pPr>
            <a:r>
              <a:rPr lang="en-US" altLang="zh-CN" sz="3200" b="1" dirty="0">
                <a:ea typeface="宋体" panose="02010600030101010101" pitchFamily="2" charset="-122"/>
              </a:rPr>
              <a:t>   </a:t>
            </a:r>
            <a:r>
              <a:rPr lang="en-US" altLang="zh-CN" sz="3200" b="1" dirty="0">
                <a:solidFill>
                  <a:schemeClr val="tx1"/>
                </a:solidFill>
                <a:ea typeface="宋体" panose="02010600030101010101" pitchFamily="2" charset="-122"/>
              </a:rPr>
              <a:t>Example:  </a:t>
            </a:r>
          </a:p>
          <a:p>
            <a:pPr algn="l" rtl="0" eaLnBrk="1" hangingPunct="1">
              <a:lnSpc>
                <a:spcPct val="80000"/>
              </a:lnSpc>
              <a:buFont typeface="Wingdings 2" panose="05020102010507070707" pitchFamily="18" charset="2"/>
              <a:buNone/>
            </a:pPr>
            <a:r>
              <a:rPr lang="en-US" altLang="zh-CN" sz="3200" b="1" dirty="0">
                <a:solidFill>
                  <a:schemeClr val="tx1"/>
                </a:solidFill>
                <a:ea typeface="宋体" panose="02010600030101010101" pitchFamily="2" charset="-122"/>
              </a:rPr>
              <a:t>		</a:t>
            </a:r>
            <a:r>
              <a:rPr lang="en-US" altLang="zh-CN" sz="3200" dirty="0" smtClean="0">
                <a:solidFill>
                  <a:schemeClr val="tx1"/>
                </a:solidFill>
                <a:ea typeface="宋体" panose="02010600030101010101" pitchFamily="2" charset="-122"/>
              </a:rPr>
              <a:t>Give </a:t>
            </a:r>
            <a:r>
              <a:rPr lang="en-US" altLang="zh-CN" sz="3200" dirty="0">
                <a:solidFill>
                  <a:schemeClr val="tx1"/>
                </a:solidFill>
                <a:ea typeface="宋体" panose="02010600030101010101" pitchFamily="2" charset="-122"/>
              </a:rPr>
              <a:t>a recursive definition of the factorial function </a:t>
            </a:r>
            <a:r>
              <a:rPr lang="en-US" altLang="zh-CN" sz="3200" i="1" dirty="0">
                <a:ea typeface="宋体" panose="02010600030101010101" pitchFamily="2" charset="-122"/>
              </a:rPr>
              <a:t>n</a:t>
            </a:r>
            <a:r>
              <a:rPr lang="en-US" altLang="zh-CN" sz="3200" dirty="0" smtClean="0">
                <a:ea typeface="宋体" panose="02010600030101010101" pitchFamily="2" charset="-122"/>
              </a:rPr>
              <a:t>!</a:t>
            </a:r>
            <a:r>
              <a:rPr lang="en-US" altLang="zh-CN" sz="3200" dirty="0" smtClean="0">
                <a:solidFill>
                  <a:schemeClr val="tx1"/>
                </a:solidFill>
                <a:ea typeface="宋体" panose="02010600030101010101" pitchFamily="2" charset="-122"/>
              </a:rPr>
              <a:t>.</a:t>
            </a:r>
            <a:endParaRPr lang="en-US" altLang="zh-CN" sz="3200" dirty="0">
              <a:solidFill>
                <a:schemeClr val="tx1"/>
              </a:solidFill>
              <a:ea typeface="宋体" panose="02010600030101010101" pitchFamily="2" charset="-122"/>
            </a:endParaRPr>
          </a:p>
          <a:p>
            <a:pPr algn="l" rtl="0" eaLnBrk="1" hangingPunct="1">
              <a:lnSpc>
                <a:spcPct val="80000"/>
              </a:lnSpc>
              <a:buFont typeface="Wingdings 2" panose="05020102010507070707" pitchFamily="18" charset="2"/>
              <a:buNone/>
            </a:pPr>
            <a:endParaRPr lang="en-US" altLang="zh-CN" sz="3200" b="1" dirty="0">
              <a:ea typeface="宋体" panose="02010600030101010101" pitchFamily="2" charset="-122"/>
            </a:endParaRPr>
          </a:p>
          <a:p>
            <a:pPr algn="l" rtl="0" eaLnBrk="1" hangingPunct="1">
              <a:lnSpc>
                <a:spcPct val="80000"/>
              </a:lnSpc>
              <a:buFont typeface="Wingdings 2" panose="05020102010507070707" pitchFamily="18" charset="2"/>
              <a:buNone/>
            </a:pPr>
            <a:r>
              <a:rPr lang="en-US" altLang="zh-CN" sz="3200" b="1" dirty="0">
                <a:ea typeface="宋体" panose="02010600030101010101" pitchFamily="2" charset="-122"/>
              </a:rPr>
              <a:t>   Solution</a:t>
            </a:r>
            <a:r>
              <a:rPr lang="en-US" altLang="zh-CN" sz="3200" dirty="0">
                <a:ea typeface="宋体" panose="02010600030101010101" pitchFamily="2" charset="-122"/>
              </a:rPr>
              <a:t>:</a:t>
            </a:r>
          </a:p>
          <a:p>
            <a:pPr marL="971550" lvl="1" indent="-514350">
              <a:lnSpc>
                <a:spcPct val="80000"/>
              </a:lnSpc>
              <a:buNone/>
            </a:pPr>
            <a:r>
              <a:rPr lang="en-US" altLang="zh-CN" sz="3200" i="1" dirty="0">
                <a:ea typeface="宋体" panose="02010600030101010101" pitchFamily="2" charset="-122"/>
              </a:rPr>
              <a:t>	f</a:t>
            </a:r>
            <a:r>
              <a:rPr lang="en-US" altLang="zh-CN" sz="3200" dirty="0">
                <a:ea typeface="宋体" panose="02010600030101010101" pitchFamily="2" charset="-122"/>
              </a:rPr>
              <a:t>(</a:t>
            </a:r>
            <a:r>
              <a:rPr lang="en-US" altLang="zh-CN" sz="3200" dirty="0">
                <a:latin typeface="Cambria Math" panose="02040503050406030204" pitchFamily="18" charset="0"/>
                <a:ea typeface="宋体" panose="02010600030101010101" pitchFamily="2" charset="-122"/>
              </a:rPr>
              <a:t>0</a:t>
            </a:r>
            <a:r>
              <a:rPr lang="en-US" altLang="zh-CN" sz="3200" dirty="0">
                <a:ea typeface="宋体" panose="02010600030101010101" pitchFamily="2" charset="-122"/>
              </a:rPr>
              <a:t>) = </a:t>
            </a:r>
            <a:r>
              <a:rPr lang="en-US" altLang="zh-CN" sz="3200" dirty="0">
                <a:latin typeface="Cambria Math" panose="02040503050406030204" pitchFamily="18" charset="0"/>
                <a:ea typeface="宋体" panose="02010600030101010101" pitchFamily="2" charset="-122"/>
              </a:rPr>
              <a:t>1</a:t>
            </a:r>
          </a:p>
          <a:p>
            <a:pPr marL="971550" lvl="1" indent="-514350">
              <a:lnSpc>
                <a:spcPct val="80000"/>
              </a:lnSpc>
              <a:buNone/>
            </a:pPr>
            <a:r>
              <a:rPr lang="en-US" altLang="zh-CN" sz="3200" i="1" dirty="0">
                <a:ea typeface="宋体" panose="02010600030101010101" pitchFamily="2" charset="-122"/>
              </a:rPr>
              <a:t>	f</a:t>
            </a:r>
            <a:r>
              <a:rPr lang="en-US" altLang="zh-CN" sz="3200" dirty="0">
                <a:ea typeface="宋体" panose="02010600030101010101" pitchFamily="2" charset="-122"/>
              </a:rPr>
              <a:t>(</a:t>
            </a:r>
            <a:r>
              <a:rPr lang="en-US" altLang="zh-CN" sz="3200" i="1" dirty="0">
                <a:ea typeface="宋体" panose="02010600030101010101" pitchFamily="2" charset="-122"/>
              </a:rPr>
              <a:t>n</a:t>
            </a:r>
            <a:r>
              <a:rPr lang="en-US" altLang="zh-CN" sz="3200" dirty="0">
                <a:ea typeface="宋体" panose="02010600030101010101" pitchFamily="2" charset="-122"/>
              </a:rPr>
              <a:t> + </a:t>
            </a:r>
            <a:r>
              <a:rPr lang="en-US" altLang="zh-CN" sz="3200" dirty="0">
                <a:latin typeface="Cambria Math" panose="02040503050406030204" pitchFamily="18" charset="0"/>
                <a:ea typeface="宋体" panose="02010600030101010101" pitchFamily="2" charset="-122"/>
              </a:rPr>
              <a:t>1</a:t>
            </a:r>
            <a:r>
              <a:rPr lang="en-US" altLang="zh-CN" sz="3200" dirty="0">
                <a:ea typeface="宋体" panose="02010600030101010101" pitchFamily="2" charset="-122"/>
              </a:rPr>
              <a:t>) = (</a:t>
            </a:r>
            <a:r>
              <a:rPr lang="en-US" altLang="zh-CN" sz="3200" i="1" dirty="0">
                <a:ea typeface="宋体" panose="02010600030101010101" pitchFamily="2" charset="-122"/>
              </a:rPr>
              <a:t>n</a:t>
            </a:r>
            <a:r>
              <a:rPr lang="en-US" altLang="zh-CN" sz="3200" dirty="0">
                <a:ea typeface="宋体" panose="02010600030101010101" pitchFamily="2" charset="-122"/>
              </a:rPr>
              <a:t> + </a:t>
            </a:r>
            <a:r>
              <a:rPr lang="en-US" altLang="zh-CN" sz="3200" dirty="0">
                <a:latin typeface="Cambria Math" panose="02040503050406030204" pitchFamily="18" charset="0"/>
                <a:ea typeface="宋体" panose="02010600030101010101" pitchFamily="2" charset="-122"/>
              </a:rPr>
              <a:t>1</a:t>
            </a:r>
            <a:r>
              <a:rPr lang="en-US" altLang="zh-CN" sz="3200" dirty="0">
                <a:ea typeface="宋体" panose="02010600030101010101" pitchFamily="2" charset="-122"/>
              </a:rPr>
              <a:t>)</a:t>
            </a:r>
            <a:r>
              <a:rPr lang="en-US" altLang="zh-CN" sz="3200" dirty="0">
                <a:latin typeface="Cambria Math" panose="02040503050406030204" pitchFamily="18" charset="0"/>
                <a:ea typeface="宋体" panose="02010600030101010101" pitchFamily="2" charset="-122"/>
              </a:rPr>
              <a:t> </a:t>
            </a:r>
            <a:r>
              <a:rPr lang="en-US" altLang="zh-CN" sz="3200" dirty="0">
                <a:latin typeface="Cambria Math" panose="02040503050406030204" pitchFamily="18" charset="0"/>
              </a:rPr>
              <a:t>× </a:t>
            </a:r>
            <a:r>
              <a:rPr lang="en-US" altLang="zh-CN" sz="3200" i="1" dirty="0" smtClean="0">
                <a:ea typeface="宋体" panose="02010600030101010101" pitchFamily="2" charset="-122"/>
              </a:rPr>
              <a:t> </a:t>
            </a:r>
            <a:r>
              <a:rPr lang="en-US" altLang="zh-CN" sz="3200" i="1" dirty="0">
                <a:ea typeface="宋体" panose="02010600030101010101" pitchFamily="2" charset="-122"/>
              </a:rPr>
              <a:t>f</a:t>
            </a:r>
            <a:r>
              <a:rPr lang="en-US" altLang="zh-CN" sz="3200" dirty="0">
                <a:ea typeface="宋体" panose="02010600030101010101" pitchFamily="2" charset="-122"/>
              </a:rPr>
              <a:t>(</a:t>
            </a:r>
            <a:r>
              <a:rPr lang="en-US" altLang="zh-CN" sz="3200" i="1" dirty="0">
                <a:ea typeface="宋体" panose="02010600030101010101" pitchFamily="2" charset="-122"/>
              </a:rPr>
              <a:t>n</a:t>
            </a:r>
            <a:r>
              <a:rPr lang="en-US" altLang="zh-CN" sz="3200" dirty="0">
                <a:ea typeface="宋体" panose="02010600030101010101" pitchFamily="2" charset="-122"/>
              </a:rPr>
              <a:t>)</a:t>
            </a:r>
          </a:p>
          <a:p>
            <a:pPr lvl="2" algn="l" rtl="0" eaLnBrk="1" hangingPunct="1">
              <a:lnSpc>
                <a:spcPct val="80000"/>
              </a:lnSpc>
              <a:buFont typeface="Wingdings 2" panose="05020102010507070707" pitchFamily="18" charset="2"/>
              <a:buNone/>
            </a:pPr>
            <a:endParaRPr lang="en-US" altLang="zh-CN" sz="2800" dirty="0">
              <a:latin typeface="Cambria Math" panose="02040503050406030204" pitchFamily="18" charset="0"/>
              <a:ea typeface="宋体" panose="02010600030101010101" pitchFamily="2" charset="-122"/>
            </a:endParaRPr>
          </a:p>
          <a:p>
            <a:pPr lvl="2" algn="l" rtl="0" eaLnBrk="1" hangingPunct="1">
              <a:lnSpc>
                <a:spcPct val="80000"/>
              </a:lnSpc>
            </a:pPr>
            <a:endParaRPr lang="en-US" altLang="zh-CN" sz="2800" dirty="0">
              <a:ea typeface="宋体" panose="02010600030101010101" pitchFamily="2" charset="-122"/>
            </a:endParaRPr>
          </a:p>
          <a:p>
            <a:pPr algn="l" rtl="0" eaLnBrk="1" hangingPunct="1">
              <a:lnSpc>
                <a:spcPct val="80000"/>
              </a:lnSpc>
            </a:pPr>
            <a:endParaRPr lang="en-US" altLang="zh-CN" sz="3200" dirty="0">
              <a:ea typeface="宋体" panose="02010600030101010101" pitchFamily="2" charset="-122"/>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14</a:t>
            </a:fld>
            <a:endParaRPr lang="en-US" altLang="en-US"/>
          </a:p>
        </p:txBody>
      </p:sp>
    </p:spTree>
    <p:extLst>
      <p:ext uri="{BB962C8B-B14F-4D97-AF65-F5344CB8AC3E}">
        <p14:creationId xmlns:p14="http://schemas.microsoft.com/office/powerpoint/2010/main" val="816040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iterate type="wd">
                                    <p:tmAbs val="200"/>
                                  </p:iterate>
                                  <p:childTnLst>
                                    <p:set>
                                      <p:cBhvr>
                                        <p:cTn id="10"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wd">
                                    <p:tmAbs val="200"/>
                                  </p:iterate>
                                  <p:childTnLst>
                                    <p:set>
                                      <p:cBhvr>
                                        <p:cTn id="14"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rtl="0" eaLnBrk="1" hangingPunct="1"/>
            <a:r>
              <a:rPr lang="en-US" altLang="zh-CN" dirty="0" smtClean="0">
                <a:ea typeface="ＭＳ Ｐゴシック" panose="020B0600070205080204" pitchFamily="34" charset="-128"/>
              </a:rPr>
              <a:t>Recursively Defined Functions</a:t>
            </a:r>
          </a:p>
        </p:txBody>
      </p:sp>
      <p:sp>
        <p:nvSpPr>
          <p:cNvPr id="7171" name="Content Placeholder 2"/>
          <p:cNvSpPr>
            <a:spLocks noGrp="1"/>
          </p:cNvSpPr>
          <p:nvPr>
            <p:ph idx="1"/>
          </p:nvPr>
        </p:nvSpPr>
        <p:spPr bwMode="auto">
          <a:xfrm>
            <a:off x="1371600" y="1447801"/>
            <a:ext cx="9829800" cy="47379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algn="l" rtl="0" eaLnBrk="1" hangingPunct="1">
              <a:buFont typeface="Wingdings 2" panose="05020102010507070707" pitchFamily="18" charset="2"/>
              <a:buNone/>
            </a:pPr>
            <a:r>
              <a:rPr lang="en-US" altLang="zh-CN" b="1" dirty="0" smtClean="0">
                <a:ea typeface="宋体" panose="02010600030101010101" pitchFamily="2" charset="-122"/>
              </a:rPr>
              <a:t>   </a:t>
            </a:r>
            <a:r>
              <a:rPr lang="en-US" altLang="zh-CN" b="1" dirty="0" smtClean="0">
                <a:solidFill>
                  <a:schemeClr val="tx1"/>
                </a:solidFill>
                <a:ea typeface="宋体" panose="02010600030101010101" pitchFamily="2" charset="-122"/>
              </a:rPr>
              <a:t>Example</a:t>
            </a:r>
            <a:r>
              <a:rPr lang="en-US" altLang="zh-CN" dirty="0" smtClean="0">
                <a:solidFill>
                  <a:schemeClr val="tx1"/>
                </a:solidFill>
                <a:ea typeface="宋体" panose="02010600030101010101" pitchFamily="2" charset="-122"/>
              </a:rPr>
              <a:t>: </a:t>
            </a:r>
          </a:p>
          <a:p>
            <a:pPr algn="l" rtl="0" eaLnBrk="1" hangingPunct="1">
              <a:buFont typeface="Wingdings 2" panose="05020102010507070707" pitchFamily="18" charset="2"/>
              <a:buNone/>
            </a:pPr>
            <a:r>
              <a:rPr lang="en-US" altLang="zh-CN" dirty="0" smtClean="0">
                <a:solidFill>
                  <a:schemeClr val="tx1"/>
                </a:solidFill>
                <a:ea typeface="宋体" panose="02010600030101010101" pitchFamily="2" charset="-122"/>
              </a:rPr>
              <a:t>		Give a recursive definition of: </a:t>
            </a:r>
          </a:p>
          <a:p>
            <a:pPr algn="l" rtl="0" eaLnBrk="1" hangingPunct="1">
              <a:buFont typeface="Wingdings 2" panose="05020102010507070707" pitchFamily="18" charset="2"/>
              <a:buNone/>
            </a:pPr>
            <a:r>
              <a:rPr lang="en-US" altLang="zh-CN" b="1" dirty="0" smtClean="0">
                <a:ea typeface="宋体" panose="02010600030101010101" pitchFamily="2" charset="-122"/>
              </a:rPr>
              <a:t>	</a:t>
            </a:r>
            <a:r>
              <a:rPr lang="en-US" altLang="zh-CN" b="1" dirty="0" smtClean="0">
                <a:solidFill>
                  <a:srgbClr val="66FF33"/>
                </a:solidFill>
                <a:ea typeface="宋体" panose="02010600030101010101" pitchFamily="2" charset="-122"/>
              </a:rPr>
              <a:t>Solution</a:t>
            </a:r>
            <a:r>
              <a:rPr lang="en-US" altLang="zh-CN" dirty="0" smtClean="0">
                <a:solidFill>
                  <a:srgbClr val="66FF33"/>
                </a:solidFill>
                <a:ea typeface="宋体" panose="02010600030101010101" pitchFamily="2" charset="-122"/>
              </a:rPr>
              <a:t>:</a:t>
            </a:r>
          </a:p>
          <a:p>
            <a:pPr algn="l" rtl="0" eaLnBrk="1" hangingPunct="1">
              <a:buFont typeface="Wingdings 2" panose="05020102010507070707" pitchFamily="18" charset="2"/>
              <a:buNone/>
            </a:pPr>
            <a:r>
              <a:rPr lang="en-US" altLang="zh-CN" dirty="0" smtClean="0">
                <a:ea typeface="宋体" panose="02010600030101010101" pitchFamily="2" charset="-122"/>
              </a:rPr>
              <a:t> 	The first part of the definition is </a:t>
            </a:r>
          </a:p>
          <a:p>
            <a:pPr algn="l" rtl="0" eaLnBrk="1" hangingPunct="1">
              <a:buFont typeface="Wingdings 2" panose="05020102010507070707" pitchFamily="18" charset="2"/>
              <a:buNone/>
            </a:pPr>
            <a:r>
              <a:rPr lang="en-US" altLang="zh-CN" dirty="0" smtClean="0">
                <a:ea typeface="宋体" panose="02010600030101010101" pitchFamily="2" charset="-122"/>
              </a:rPr>
              <a:t>	</a:t>
            </a:r>
            <a:r>
              <a:rPr lang="en-US" altLang="zh-CN" dirty="0" smtClean="0">
                <a:solidFill>
                  <a:schemeClr val="tx1"/>
                </a:solidFill>
                <a:ea typeface="宋体" panose="02010600030101010101" pitchFamily="2" charset="-122"/>
              </a:rPr>
              <a:t>The second part is </a:t>
            </a:r>
          </a:p>
        </p:txBody>
      </p:sp>
      <mc:AlternateContent xmlns:mc="http://schemas.openxmlformats.org/markup-compatibility/2006" xmlns:a14="http://schemas.microsoft.com/office/drawing/2010/main">
        <mc:Choice Requires="a14">
          <p:sp>
            <p:nvSpPr>
              <p:cNvPr id="2" name="Rectangle 1"/>
              <p:cNvSpPr/>
              <p:nvPr/>
            </p:nvSpPr>
            <p:spPr>
              <a:xfrm>
                <a:off x="9128644" y="1861533"/>
                <a:ext cx="1084271" cy="1100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ctrlPr>
                            <a:rPr lang="en-US" i="1" kern="100" smtClean="0">
                              <a:latin typeface="Cambria Math" panose="02040503050406030204" pitchFamily="18" charset="0"/>
                            </a:rPr>
                          </m:ctrlPr>
                        </m:naryPr>
                        <m:sub>
                          <m:r>
                            <a:rPr lang="en-US" b="0" i="1" kern="100" smtClean="0">
                              <a:latin typeface="Cambria Math" panose="02040503050406030204" pitchFamily="18" charset="0"/>
                            </a:rPr>
                            <m:t>𝑘</m:t>
                          </m:r>
                          <m:r>
                            <a:rPr lang="en-US" i="1" kern="100">
                              <a:latin typeface="Cambria Math" panose="02040503050406030204" pitchFamily="18" charset="0"/>
                            </a:rPr>
                            <m:t>=</m:t>
                          </m:r>
                          <m:r>
                            <a:rPr lang="en-US" b="0" i="1" kern="100" smtClean="0">
                              <a:latin typeface="Cambria Math" panose="02040503050406030204" pitchFamily="18" charset="0"/>
                            </a:rPr>
                            <m:t>0</m:t>
                          </m:r>
                        </m:sub>
                        <m:sup>
                          <m:r>
                            <a:rPr lang="en-US" i="1" kern="100">
                              <a:latin typeface="Cambria Math" panose="02040503050406030204" pitchFamily="18" charset="0"/>
                            </a:rPr>
                            <m:t>𝑛</m:t>
                          </m:r>
                        </m:sup>
                        <m:e>
                          <m:sSub>
                            <m:sSubPr>
                              <m:ctrlPr>
                                <a:rPr lang="en-US" i="1" kern="100">
                                  <a:latin typeface="Cambria Math" panose="02040503050406030204" pitchFamily="18" charset="0"/>
                                </a:rPr>
                              </m:ctrlPr>
                            </m:sSubPr>
                            <m:e>
                              <m:r>
                                <a:rPr lang="en-US" i="1" kern="100">
                                  <a:latin typeface="Cambria Math" panose="02040503050406030204" pitchFamily="18" charset="0"/>
                                </a:rPr>
                                <m:t>𝑎</m:t>
                              </m:r>
                            </m:e>
                            <m:sub>
                              <m:r>
                                <a:rPr lang="en-US" b="0" i="1" kern="100" smtClean="0">
                                  <a:latin typeface="Cambria Math" panose="02040503050406030204" pitchFamily="18" charset="0"/>
                                </a:rPr>
                                <m:t>𝑘</m:t>
                              </m:r>
                            </m:sub>
                          </m:sSub>
                        </m:e>
                      </m:nary>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9128644" y="1861533"/>
                <a:ext cx="1084271" cy="1100879"/>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8919932" y="3145306"/>
                <a:ext cx="1798569" cy="11309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ctrlPr>
                            <a:rPr lang="en-US" i="1" kern="100" smtClean="0">
                              <a:solidFill>
                                <a:srgbClr val="FFFF00"/>
                              </a:solidFill>
                              <a:latin typeface="Cambria Math" panose="02040503050406030204" pitchFamily="18" charset="0"/>
                            </a:rPr>
                          </m:ctrlPr>
                        </m:naryPr>
                        <m:sub>
                          <m:r>
                            <a:rPr lang="en-US" b="0" i="1" kern="100" smtClean="0">
                              <a:solidFill>
                                <a:srgbClr val="FFFF00"/>
                              </a:solidFill>
                              <a:latin typeface="Cambria Math" panose="02040503050406030204" pitchFamily="18" charset="0"/>
                            </a:rPr>
                            <m:t>𝑘</m:t>
                          </m:r>
                          <m:r>
                            <a:rPr lang="en-US" i="1" kern="100">
                              <a:solidFill>
                                <a:srgbClr val="FFFF00"/>
                              </a:solidFill>
                              <a:latin typeface="Cambria Math" panose="02040503050406030204" pitchFamily="18" charset="0"/>
                            </a:rPr>
                            <m:t>=</m:t>
                          </m:r>
                          <m:r>
                            <a:rPr lang="en-US" b="0" i="1" kern="100" smtClean="0">
                              <a:solidFill>
                                <a:srgbClr val="FFFF00"/>
                              </a:solidFill>
                              <a:latin typeface="Cambria Math" panose="02040503050406030204" pitchFamily="18" charset="0"/>
                            </a:rPr>
                            <m:t>0</m:t>
                          </m:r>
                        </m:sub>
                        <m:sup>
                          <m:r>
                            <a:rPr lang="en-US" b="0" i="1" kern="100" smtClean="0">
                              <a:solidFill>
                                <a:srgbClr val="FFFF00"/>
                              </a:solidFill>
                              <a:latin typeface="Cambria Math" panose="02040503050406030204" pitchFamily="18" charset="0"/>
                            </a:rPr>
                            <m:t>0</m:t>
                          </m:r>
                        </m:sup>
                        <m:e>
                          <m:sSub>
                            <m:sSubPr>
                              <m:ctrlPr>
                                <a:rPr lang="en-US" i="1" kern="100">
                                  <a:solidFill>
                                    <a:srgbClr val="FFFF00"/>
                                  </a:solidFill>
                                  <a:latin typeface="Cambria Math" panose="02040503050406030204" pitchFamily="18" charset="0"/>
                                </a:rPr>
                              </m:ctrlPr>
                            </m:sSubPr>
                            <m:e>
                              <m:r>
                                <a:rPr lang="en-US" i="1" kern="100">
                                  <a:solidFill>
                                    <a:srgbClr val="FFFF00"/>
                                  </a:solidFill>
                                  <a:latin typeface="Cambria Math" panose="02040503050406030204" pitchFamily="18" charset="0"/>
                                </a:rPr>
                                <m:t>𝑎</m:t>
                              </m:r>
                            </m:e>
                            <m:sub>
                              <m:r>
                                <a:rPr lang="en-US" b="0" i="1" kern="100" smtClean="0">
                                  <a:solidFill>
                                    <a:srgbClr val="FFFF00"/>
                                  </a:solidFill>
                                  <a:latin typeface="Cambria Math" panose="02040503050406030204" pitchFamily="18" charset="0"/>
                                </a:rPr>
                                <m:t>𝑘</m:t>
                              </m:r>
                            </m:sub>
                          </m:sSub>
                        </m:e>
                      </m:nary>
                      <m:r>
                        <a:rPr lang="en-US" b="0" i="1" kern="100" smtClean="0">
                          <a:solidFill>
                            <a:srgbClr val="FFFF00"/>
                          </a:solidFill>
                          <a:latin typeface="Cambria Math" panose="02040503050406030204" pitchFamily="18" charset="0"/>
                        </a:rPr>
                        <m:t>=</m:t>
                      </m:r>
                      <m:sSub>
                        <m:sSubPr>
                          <m:ctrlPr>
                            <a:rPr lang="en-US" b="0" i="1" kern="100" smtClean="0">
                              <a:solidFill>
                                <a:srgbClr val="FFFF00"/>
                              </a:solidFill>
                              <a:latin typeface="Cambria Math" panose="02040503050406030204" pitchFamily="18" charset="0"/>
                            </a:rPr>
                          </m:ctrlPr>
                        </m:sSubPr>
                        <m:e>
                          <m:r>
                            <a:rPr lang="en-US" b="0" i="1" kern="100" smtClean="0">
                              <a:solidFill>
                                <a:srgbClr val="FFFF00"/>
                              </a:solidFill>
                              <a:latin typeface="Cambria Math" panose="02040503050406030204" pitchFamily="18" charset="0"/>
                            </a:rPr>
                            <m:t>𝑎</m:t>
                          </m:r>
                        </m:e>
                        <m:sub>
                          <m:r>
                            <a:rPr lang="en-US" b="0" i="1" kern="100" smtClean="0">
                              <a:solidFill>
                                <a:srgbClr val="FFFF00"/>
                              </a:solidFill>
                              <a:latin typeface="Cambria Math" panose="02040503050406030204" pitchFamily="18" charset="0"/>
                            </a:rPr>
                            <m:t>0</m:t>
                          </m:r>
                        </m:sub>
                      </m:sSub>
                    </m:oMath>
                  </m:oMathPara>
                </a14:m>
                <a:endParaRPr lang="en-US" dirty="0">
                  <a:solidFill>
                    <a:srgbClr val="FFFF00"/>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8919932" y="3145306"/>
                <a:ext cx="1798569" cy="1130951"/>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960614" y="5055542"/>
                <a:ext cx="3674467" cy="11301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ctrlPr>
                            <a:rPr lang="en-US" i="1" kern="100" smtClean="0">
                              <a:solidFill>
                                <a:srgbClr val="FFFF00"/>
                              </a:solidFill>
                              <a:latin typeface="Cambria Math" panose="02040503050406030204" pitchFamily="18" charset="0"/>
                            </a:rPr>
                          </m:ctrlPr>
                        </m:naryPr>
                        <m:sub>
                          <m:r>
                            <a:rPr lang="en-US" b="0" i="1" kern="100" smtClean="0">
                              <a:solidFill>
                                <a:srgbClr val="FFFF00"/>
                              </a:solidFill>
                              <a:latin typeface="Cambria Math" panose="02040503050406030204" pitchFamily="18" charset="0"/>
                            </a:rPr>
                            <m:t>𝑘</m:t>
                          </m:r>
                          <m:r>
                            <a:rPr lang="en-US" i="1" kern="100">
                              <a:solidFill>
                                <a:srgbClr val="FFFF00"/>
                              </a:solidFill>
                              <a:latin typeface="Cambria Math" panose="02040503050406030204" pitchFamily="18" charset="0"/>
                            </a:rPr>
                            <m:t>=</m:t>
                          </m:r>
                          <m:r>
                            <a:rPr lang="en-US" b="0" i="1" kern="100" smtClean="0">
                              <a:solidFill>
                                <a:srgbClr val="FFFF00"/>
                              </a:solidFill>
                              <a:latin typeface="Cambria Math" panose="02040503050406030204" pitchFamily="18" charset="0"/>
                            </a:rPr>
                            <m:t>0</m:t>
                          </m:r>
                        </m:sub>
                        <m:sup>
                          <m:r>
                            <a:rPr lang="en-US" i="1" kern="100">
                              <a:solidFill>
                                <a:srgbClr val="FFFF00"/>
                              </a:solidFill>
                              <a:latin typeface="Cambria Math" panose="02040503050406030204" pitchFamily="18" charset="0"/>
                            </a:rPr>
                            <m:t>𝑛</m:t>
                          </m:r>
                          <m:r>
                            <a:rPr lang="en-US" b="0" i="1" kern="100" smtClean="0">
                              <a:solidFill>
                                <a:srgbClr val="FFFF00"/>
                              </a:solidFill>
                              <a:latin typeface="Cambria Math" panose="02040503050406030204" pitchFamily="18" charset="0"/>
                            </a:rPr>
                            <m:t>+</m:t>
                          </m:r>
                          <m:r>
                            <a:rPr lang="en-US" b="0" i="1" kern="100" smtClean="0">
                              <a:solidFill>
                                <a:srgbClr val="FFFF00"/>
                              </a:solidFill>
                              <a:latin typeface="Cambria Math" panose="02040503050406030204" pitchFamily="18" charset="0"/>
                            </a:rPr>
                            <m:t>1</m:t>
                          </m:r>
                        </m:sup>
                        <m:e>
                          <m:sSub>
                            <m:sSubPr>
                              <m:ctrlPr>
                                <a:rPr lang="en-US" i="1" kern="100">
                                  <a:solidFill>
                                    <a:srgbClr val="FFFF00"/>
                                  </a:solidFill>
                                  <a:latin typeface="Cambria Math" panose="02040503050406030204" pitchFamily="18" charset="0"/>
                                </a:rPr>
                              </m:ctrlPr>
                            </m:sSubPr>
                            <m:e>
                              <m:r>
                                <a:rPr lang="en-US" i="1" kern="100">
                                  <a:solidFill>
                                    <a:srgbClr val="FFFF00"/>
                                  </a:solidFill>
                                  <a:latin typeface="Cambria Math" panose="02040503050406030204" pitchFamily="18" charset="0"/>
                                </a:rPr>
                                <m:t>𝑎</m:t>
                              </m:r>
                            </m:e>
                            <m:sub>
                              <m:r>
                                <a:rPr lang="en-US" b="0" i="1" kern="100" smtClean="0">
                                  <a:solidFill>
                                    <a:srgbClr val="FFFF00"/>
                                  </a:solidFill>
                                  <a:latin typeface="Cambria Math" panose="02040503050406030204" pitchFamily="18" charset="0"/>
                                </a:rPr>
                                <m:t>𝑘</m:t>
                              </m:r>
                            </m:sub>
                          </m:sSub>
                        </m:e>
                      </m:nary>
                      <m:r>
                        <a:rPr lang="en-US" b="0" i="1" kern="100" smtClean="0">
                          <a:solidFill>
                            <a:srgbClr val="FFFF00"/>
                          </a:solidFill>
                          <a:latin typeface="Cambria Math" panose="02040503050406030204" pitchFamily="18" charset="0"/>
                        </a:rPr>
                        <m:t>=</m:t>
                      </m:r>
                      <m:sSub>
                        <m:sSubPr>
                          <m:ctrlPr>
                            <a:rPr lang="en-US" b="0" i="1" kern="100" smtClean="0">
                              <a:solidFill>
                                <a:srgbClr val="FFFF00"/>
                              </a:solidFill>
                              <a:latin typeface="Cambria Math" panose="02040503050406030204" pitchFamily="18" charset="0"/>
                            </a:rPr>
                          </m:ctrlPr>
                        </m:sSubPr>
                        <m:e>
                          <m:d>
                            <m:dPr>
                              <m:ctrlPr>
                                <a:rPr lang="en-US" b="0" i="1" kern="100" smtClean="0">
                                  <a:solidFill>
                                    <a:srgbClr val="FFFF00"/>
                                  </a:solidFill>
                                  <a:latin typeface="Cambria Math" panose="02040503050406030204" pitchFamily="18" charset="0"/>
                                </a:rPr>
                              </m:ctrlPr>
                            </m:dPr>
                            <m:e>
                              <m:nary>
                                <m:naryPr>
                                  <m:chr m:val="∑"/>
                                  <m:ctrlPr>
                                    <a:rPr lang="en-US" i="1" kern="100">
                                      <a:solidFill>
                                        <a:srgbClr val="FFFF00"/>
                                      </a:solidFill>
                                      <a:latin typeface="Cambria Math" panose="02040503050406030204" pitchFamily="18" charset="0"/>
                                    </a:rPr>
                                  </m:ctrlPr>
                                </m:naryPr>
                                <m:sub>
                                  <m:r>
                                    <a:rPr lang="en-US" i="1" kern="100">
                                      <a:solidFill>
                                        <a:srgbClr val="FFFF00"/>
                                      </a:solidFill>
                                      <a:latin typeface="Cambria Math" panose="02040503050406030204" pitchFamily="18" charset="0"/>
                                    </a:rPr>
                                    <m:t>𝑘</m:t>
                                  </m:r>
                                  <m:r>
                                    <a:rPr lang="en-US" i="1" kern="100">
                                      <a:solidFill>
                                        <a:srgbClr val="FFFF00"/>
                                      </a:solidFill>
                                      <a:latin typeface="Cambria Math" panose="02040503050406030204" pitchFamily="18" charset="0"/>
                                    </a:rPr>
                                    <m:t>=</m:t>
                                  </m:r>
                                  <m:r>
                                    <a:rPr lang="en-US" i="1" kern="100">
                                      <a:solidFill>
                                        <a:srgbClr val="FFFF00"/>
                                      </a:solidFill>
                                      <a:latin typeface="Cambria Math" panose="02040503050406030204" pitchFamily="18" charset="0"/>
                                    </a:rPr>
                                    <m:t>0</m:t>
                                  </m:r>
                                </m:sub>
                                <m:sup>
                                  <m:r>
                                    <a:rPr lang="en-US" i="1" kern="100">
                                      <a:solidFill>
                                        <a:srgbClr val="FFFF00"/>
                                      </a:solidFill>
                                      <a:latin typeface="Cambria Math" panose="02040503050406030204" pitchFamily="18" charset="0"/>
                                    </a:rPr>
                                    <m:t>𝑛</m:t>
                                  </m:r>
                                </m:sup>
                                <m:e>
                                  <m:sSub>
                                    <m:sSubPr>
                                      <m:ctrlPr>
                                        <a:rPr lang="en-US" i="1" kern="100">
                                          <a:solidFill>
                                            <a:srgbClr val="FFFF00"/>
                                          </a:solidFill>
                                          <a:latin typeface="Cambria Math" panose="02040503050406030204" pitchFamily="18" charset="0"/>
                                        </a:rPr>
                                      </m:ctrlPr>
                                    </m:sSubPr>
                                    <m:e>
                                      <m:r>
                                        <a:rPr lang="en-US" i="1" kern="100">
                                          <a:solidFill>
                                            <a:srgbClr val="FFFF00"/>
                                          </a:solidFill>
                                          <a:latin typeface="Cambria Math" panose="02040503050406030204" pitchFamily="18" charset="0"/>
                                        </a:rPr>
                                        <m:t>𝑎</m:t>
                                      </m:r>
                                    </m:e>
                                    <m:sub>
                                      <m:r>
                                        <a:rPr lang="en-US" i="1" kern="100">
                                          <a:solidFill>
                                            <a:srgbClr val="FFFF00"/>
                                          </a:solidFill>
                                          <a:latin typeface="Cambria Math" panose="02040503050406030204" pitchFamily="18" charset="0"/>
                                        </a:rPr>
                                        <m:t>𝑘</m:t>
                                      </m:r>
                                    </m:sub>
                                  </m:sSub>
                                </m:e>
                              </m:nary>
                            </m:e>
                          </m:d>
                          <m:r>
                            <a:rPr lang="en-US" b="0" i="1" kern="100" smtClean="0">
                              <a:solidFill>
                                <a:srgbClr val="FFFF00"/>
                              </a:solidFill>
                              <a:latin typeface="Cambria Math" panose="02040503050406030204" pitchFamily="18" charset="0"/>
                            </a:rPr>
                            <m:t>+</m:t>
                          </m:r>
                          <m:r>
                            <a:rPr lang="en-US" b="0" i="1" kern="100" smtClean="0">
                              <a:solidFill>
                                <a:srgbClr val="FFFF00"/>
                              </a:solidFill>
                              <a:latin typeface="Cambria Math" panose="02040503050406030204" pitchFamily="18" charset="0"/>
                            </a:rPr>
                            <m:t>𝑎</m:t>
                          </m:r>
                        </m:e>
                        <m:sub>
                          <m:r>
                            <a:rPr lang="en-US" b="0" i="1" kern="100" smtClean="0">
                              <a:solidFill>
                                <a:srgbClr val="FFFF00"/>
                              </a:solidFill>
                              <a:latin typeface="Cambria Math" panose="02040503050406030204" pitchFamily="18" charset="0"/>
                            </a:rPr>
                            <m:t>𝑛</m:t>
                          </m:r>
                          <m:r>
                            <a:rPr lang="en-US" b="0" i="1" kern="100" smtClean="0">
                              <a:solidFill>
                                <a:srgbClr val="FFFF00"/>
                              </a:solidFill>
                              <a:latin typeface="Cambria Math" panose="02040503050406030204" pitchFamily="18" charset="0"/>
                            </a:rPr>
                            <m:t>+</m:t>
                          </m:r>
                          <m:r>
                            <a:rPr lang="en-US" b="0" i="1" kern="100" smtClean="0">
                              <a:solidFill>
                                <a:srgbClr val="FFFF00"/>
                              </a:solidFill>
                              <a:latin typeface="Cambria Math" panose="02040503050406030204" pitchFamily="18" charset="0"/>
                            </a:rPr>
                            <m:t>1</m:t>
                          </m:r>
                        </m:sub>
                      </m:sSub>
                    </m:oMath>
                  </m:oMathPara>
                </a14:m>
                <a:endParaRPr lang="en-US" dirty="0">
                  <a:solidFill>
                    <a:srgbClr val="FFFF00"/>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3960614" y="5055542"/>
                <a:ext cx="3674467" cy="1130181"/>
              </a:xfrm>
              <a:prstGeom prst="rect">
                <a:avLst/>
              </a:prstGeom>
              <a:blipFill rotWithShape="0">
                <a:blip r:embed="rId4"/>
                <a:stretch>
                  <a:fillRect/>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3EA9A468-A168-48C4-B46A-E65448296BCD}" type="slidenum">
              <a:rPr lang="en-US" altLang="en-US" smtClean="0"/>
              <a:pPr/>
              <a:t>15</a:t>
            </a:fld>
            <a:endParaRPr lang="en-US" altLang="en-US"/>
          </a:p>
        </p:txBody>
      </p:sp>
    </p:spTree>
    <p:extLst>
      <p:ext uri="{BB962C8B-B14F-4D97-AF65-F5344CB8AC3E}">
        <p14:creationId xmlns:p14="http://schemas.microsoft.com/office/powerpoint/2010/main" val="1074187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dirty="0" smtClean="0"/>
              <a:t>Fibonacci Numbers</a:t>
            </a:r>
          </a:p>
        </p:txBody>
      </p:sp>
      <p:sp>
        <p:nvSpPr>
          <p:cNvPr id="9219" name="Text Box 5"/>
          <p:cNvSpPr txBox="1">
            <a:spLocks noChangeArrowheads="1"/>
          </p:cNvSpPr>
          <p:nvPr/>
        </p:nvSpPr>
        <p:spPr bwMode="auto">
          <a:xfrm>
            <a:off x="1731146" y="1143000"/>
            <a:ext cx="70866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u="sng" dirty="0">
                <a:latin typeface="Cambria" panose="02040503050406030204" pitchFamily="18" charset="0"/>
              </a:rPr>
              <a:t>Fibonacci numbers:</a:t>
            </a:r>
            <a:r>
              <a:rPr lang="en-US" dirty="0">
                <a:latin typeface="Cambria" panose="02040503050406030204" pitchFamily="18" charset="0"/>
              </a:rPr>
              <a:t>   </a:t>
            </a:r>
          </a:p>
          <a:p>
            <a:pPr eaLnBrk="1" hangingPunct="1"/>
            <a:r>
              <a:rPr lang="en-US" i="1" dirty="0">
                <a:latin typeface="Cambria" panose="02040503050406030204" pitchFamily="18" charset="0"/>
              </a:rPr>
              <a:t>f</a:t>
            </a:r>
            <a:r>
              <a:rPr lang="en-US" dirty="0">
                <a:latin typeface="Cambria" panose="02040503050406030204" pitchFamily="18" charset="0"/>
              </a:rPr>
              <a:t>(0) = 0, </a:t>
            </a:r>
            <a:r>
              <a:rPr lang="en-US" i="1" dirty="0">
                <a:latin typeface="Cambria" panose="02040503050406030204" pitchFamily="18" charset="0"/>
              </a:rPr>
              <a:t>f</a:t>
            </a:r>
            <a:r>
              <a:rPr lang="en-US" dirty="0">
                <a:latin typeface="Cambria" panose="02040503050406030204" pitchFamily="18" charset="0"/>
              </a:rPr>
              <a:t>(1) = 1, </a:t>
            </a:r>
            <a:r>
              <a:rPr lang="en-US" i="1" dirty="0" smtClean="0">
                <a:latin typeface="Cambria" panose="02040503050406030204" pitchFamily="18" charset="0"/>
              </a:rPr>
              <a:t>f</a:t>
            </a:r>
            <a:r>
              <a:rPr lang="en-US" dirty="0" smtClean="0">
                <a:latin typeface="Cambria" panose="02040503050406030204" pitchFamily="18" charset="0"/>
              </a:rPr>
              <a:t>(</a:t>
            </a:r>
            <a:r>
              <a:rPr lang="en-US" i="1" dirty="0" smtClean="0">
                <a:latin typeface="Cambria" panose="02040503050406030204" pitchFamily="18" charset="0"/>
              </a:rPr>
              <a:t>n </a:t>
            </a:r>
            <a:r>
              <a:rPr lang="en-US" dirty="0" smtClean="0">
                <a:latin typeface="Cambria" panose="02040503050406030204" pitchFamily="18" charset="0"/>
              </a:rPr>
              <a:t>+ 1</a:t>
            </a:r>
            <a:r>
              <a:rPr lang="en-US" dirty="0">
                <a:latin typeface="Cambria" panose="02040503050406030204" pitchFamily="18" charset="0"/>
              </a:rPr>
              <a:t>) = </a:t>
            </a:r>
            <a:r>
              <a:rPr lang="en-US" i="1" dirty="0">
                <a:latin typeface="Cambria" panose="02040503050406030204" pitchFamily="18" charset="0"/>
              </a:rPr>
              <a:t>f</a:t>
            </a:r>
            <a:r>
              <a:rPr lang="en-US" dirty="0">
                <a:latin typeface="Cambria" panose="02040503050406030204" pitchFamily="18" charset="0"/>
              </a:rPr>
              <a:t>(</a:t>
            </a:r>
            <a:r>
              <a:rPr lang="en-US" i="1" dirty="0">
                <a:latin typeface="Cambria" panose="02040503050406030204" pitchFamily="18" charset="0"/>
              </a:rPr>
              <a:t>n</a:t>
            </a:r>
            <a:r>
              <a:rPr lang="en-US" dirty="0">
                <a:latin typeface="Cambria" panose="02040503050406030204" pitchFamily="18" charset="0"/>
              </a:rPr>
              <a:t>) + </a:t>
            </a:r>
            <a:r>
              <a:rPr lang="en-US" i="1" dirty="0" smtClean="0">
                <a:latin typeface="Cambria" panose="02040503050406030204" pitchFamily="18" charset="0"/>
              </a:rPr>
              <a:t>f</a:t>
            </a:r>
            <a:r>
              <a:rPr lang="en-US" dirty="0" smtClean="0">
                <a:latin typeface="Cambria" panose="02040503050406030204" pitchFamily="18" charset="0"/>
              </a:rPr>
              <a:t>(</a:t>
            </a:r>
            <a:r>
              <a:rPr lang="en-US" i="1" dirty="0" smtClean="0">
                <a:latin typeface="Cambria" panose="02040503050406030204" pitchFamily="18" charset="0"/>
              </a:rPr>
              <a:t>n </a:t>
            </a:r>
            <a:r>
              <a:rPr lang="en-US" dirty="0" smtClean="0">
                <a:latin typeface="Cambria" panose="02040503050406030204" pitchFamily="18" charset="0"/>
              </a:rPr>
              <a:t>- 1</a:t>
            </a:r>
            <a:r>
              <a:rPr lang="en-US" dirty="0">
                <a:latin typeface="Cambria" panose="02040503050406030204" pitchFamily="18" charset="0"/>
              </a:rPr>
              <a:t>) </a:t>
            </a:r>
          </a:p>
          <a:p>
            <a:pPr eaLnBrk="1" hangingPunct="1"/>
            <a:r>
              <a:rPr lang="en-US" dirty="0">
                <a:latin typeface="Cambria" panose="02040503050406030204" pitchFamily="18" charset="0"/>
              </a:rPr>
              <a:t>for </a:t>
            </a:r>
            <a:r>
              <a:rPr lang="en-US" i="1" dirty="0">
                <a:latin typeface="Cambria" panose="02040503050406030204" pitchFamily="18" charset="0"/>
              </a:rPr>
              <a:t>n</a:t>
            </a:r>
            <a:r>
              <a:rPr lang="en-US" dirty="0">
                <a:latin typeface="Cambria" panose="02040503050406030204" pitchFamily="18" charset="0"/>
              </a:rPr>
              <a:t> = 1</a:t>
            </a:r>
            <a:r>
              <a:rPr lang="en-US" dirty="0" smtClean="0">
                <a:latin typeface="Cambria" panose="02040503050406030204" pitchFamily="18" charset="0"/>
              </a:rPr>
              <a:t>, 2, 3, ...</a:t>
            </a:r>
            <a:endParaRPr lang="en-US" dirty="0">
              <a:latin typeface="Cambria" panose="02040503050406030204" pitchFamily="18" charset="0"/>
            </a:endParaRPr>
          </a:p>
          <a:p>
            <a:pPr eaLnBrk="1" hangingPunct="1"/>
            <a:r>
              <a:rPr lang="en-US" dirty="0">
                <a:solidFill>
                  <a:srgbClr val="FFFF00"/>
                </a:solidFill>
                <a:latin typeface="Cambria" panose="02040503050406030204" pitchFamily="18" charset="0"/>
              </a:rPr>
              <a:t>Or </a:t>
            </a:r>
            <a:r>
              <a:rPr lang="en-US" i="1" dirty="0" smtClean="0">
                <a:solidFill>
                  <a:srgbClr val="FFFF00"/>
                </a:solidFill>
                <a:latin typeface="Cambria" panose="02040503050406030204" pitchFamily="18" charset="0"/>
              </a:rPr>
              <a:t>f</a:t>
            </a:r>
            <a:r>
              <a:rPr lang="en-US" dirty="0" smtClean="0">
                <a:solidFill>
                  <a:srgbClr val="FFFF00"/>
                </a:solidFill>
                <a:latin typeface="Cambria" panose="02040503050406030204" pitchFamily="18" charset="0"/>
              </a:rPr>
              <a:t>(</a:t>
            </a:r>
            <a:r>
              <a:rPr lang="en-US" i="1" dirty="0" smtClean="0">
                <a:solidFill>
                  <a:srgbClr val="FFFF00"/>
                </a:solidFill>
                <a:latin typeface="Cambria" panose="02040503050406030204" pitchFamily="18" charset="0"/>
              </a:rPr>
              <a:t>n</a:t>
            </a:r>
            <a:r>
              <a:rPr lang="en-US" dirty="0" smtClean="0">
                <a:solidFill>
                  <a:srgbClr val="FFFF00"/>
                </a:solidFill>
                <a:latin typeface="Cambria" panose="02040503050406030204" pitchFamily="18" charset="0"/>
              </a:rPr>
              <a:t>) </a:t>
            </a:r>
            <a:r>
              <a:rPr lang="en-US" dirty="0">
                <a:solidFill>
                  <a:srgbClr val="FFFF00"/>
                </a:solidFill>
                <a:latin typeface="Cambria" panose="02040503050406030204" pitchFamily="18" charset="0"/>
              </a:rPr>
              <a:t>= </a:t>
            </a:r>
            <a:r>
              <a:rPr lang="en-US" i="1" dirty="0" smtClean="0">
                <a:solidFill>
                  <a:srgbClr val="FFFF00"/>
                </a:solidFill>
                <a:latin typeface="Cambria" panose="02040503050406030204" pitchFamily="18" charset="0"/>
              </a:rPr>
              <a:t>f</a:t>
            </a:r>
            <a:r>
              <a:rPr lang="en-US" dirty="0" smtClean="0">
                <a:solidFill>
                  <a:srgbClr val="FFFF00"/>
                </a:solidFill>
                <a:latin typeface="Cambria" panose="02040503050406030204" pitchFamily="18" charset="0"/>
              </a:rPr>
              <a:t>(</a:t>
            </a:r>
            <a:r>
              <a:rPr lang="en-US" i="1" dirty="0" smtClean="0">
                <a:solidFill>
                  <a:srgbClr val="FFFF00"/>
                </a:solidFill>
                <a:latin typeface="Cambria" panose="02040503050406030204" pitchFamily="18" charset="0"/>
              </a:rPr>
              <a:t>n </a:t>
            </a:r>
            <a:r>
              <a:rPr lang="en-US" dirty="0" smtClean="0">
                <a:solidFill>
                  <a:srgbClr val="FFFF00"/>
                </a:solidFill>
                <a:latin typeface="Cambria" panose="02040503050406030204" pitchFamily="18" charset="0"/>
              </a:rPr>
              <a:t>- 1) </a:t>
            </a:r>
            <a:r>
              <a:rPr lang="en-US" dirty="0">
                <a:solidFill>
                  <a:srgbClr val="FFFF00"/>
                </a:solidFill>
                <a:latin typeface="Cambria" panose="02040503050406030204" pitchFamily="18" charset="0"/>
              </a:rPr>
              <a:t>+ </a:t>
            </a:r>
            <a:r>
              <a:rPr lang="en-US" i="1" dirty="0">
                <a:solidFill>
                  <a:srgbClr val="FFFF00"/>
                </a:solidFill>
                <a:latin typeface="Cambria" panose="02040503050406030204" pitchFamily="18" charset="0"/>
              </a:rPr>
              <a:t>f</a:t>
            </a:r>
            <a:r>
              <a:rPr lang="en-US" dirty="0">
                <a:solidFill>
                  <a:srgbClr val="FFFF00"/>
                </a:solidFill>
                <a:latin typeface="Cambria" panose="02040503050406030204" pitchFamily="18" charset="0"/>
              </a:rPr>
              <a:t>(</a:t>
            </a:r>
            <a:r>
              <a:rPr lang="en-US" i="1" dirty="0">
                <a:solidFill>
                  <a:srgbClr val="FFFF00"/>
                </a:solidFill>
                <a:latin typeface="Cambria" panose="02040503050406030204" pitchFamily="18" charset="0"/>
              </a:rPr>
              <a:t>n </a:t>
            </a:r>
            <a:r>
              <a:rPr lang="en-US" dirty="0">
                <a:solidFill>
                  <a:srgbClr val="FFFF00"/>
                </a:solidFill>
                <a:latin typeface="Cambria" panose="02040503050406030204" pitchFamily="18" charset="0"/>
              </a:rPr>
              <a:t>- </a:t>
            </a:r>
            <a:r>
              <a:rPr lang="en-US" dirty="0" smtClean="0">
                <a:solidFill>
                  <a:srgbClr val="FFFF00"/>
                </a:solidFill>
                <a:latin typeface="Cambria" panose="02040503050406030204" pitchFamily="18" charset="0"/>
              </a:rPr>
              <a:t>2) </a:t>
            </a:r>
            <a:r>
              <a:rPr lang="en-US" dirty="0">
                <a:solidFill>
                  <a:srgbClr val="FFFF00"/>
                </a:solidFill>
                <a:latin typeface="Cambria" panose="02040503050406030204" pitchFamily="18" charset="0"/>
              </a:rPr>
              <a:t>for </a:t>
            </a:r>
            <a:r>
              <a:rPr lang="en-US" i="1" dirty="0">
                <a:solidFill>
                  <a:srgbClr val="FFFF00"/>
                </a:solidFill>
                <a:latin typeface="Cambria" panose="02040503050406030204" pitchFamily="18" charset="0"/>
              </a:rPr>
              <a:t>n</a:t>
            </a:r>
            <a:r>
              <a:rPr lang="en-US" dirty="0">
                <a:solidFill>
                  <a:srgbClr val="FFFF00"/>
                </a:solidFill>
                <a:latin typeface="Cambria" panose="02040503050406030204" pitchFamily="18" charset="0"/>
              </a:rPr>
              <a:t> = </a:t>
            </a:r>
            <a:r>
              <a:rPr lang="en-US" dirty="0" smtClean="0">
                <a:solidFill>
                  <a:srgbClr val="FFFF00"/>
                </a:solidFill>
                <a:latin typeface="Cambria" panose="02040503050406030204" pitchFamily="18" charset="0"/>
              </a:rPr>
              <a:t>2, 3, 4, ...</a:t>
            </a:r>
            <a:endParaRPr lang="en-US" dirty="0">
              <a:solidFill>
                <a:srgbClr val="FFFF00"/>
              </a:solidFill>
              <a:latin typeface="Cambria" panose="02040503050406030204" pitchFamily="18" charset="0"/>
            </a:endParaRPr>
          </a:p>
          <a:p>
            <a:pPr eaLnBrk="1" hangingPunct="1"/>
            <a:r>
              <a:rPr lang="en-US" i="1" dirty="0">
                <a:latin typeface="Cambria" panose="02040503050406030204" pitchFamily="18" charset="0"/>
              </a:rPr>
              <a:t>f</a:t>
            </a:r>
            <a:r>
              <a:rPr lang="en-US" dirty="0">
                <a:latin typeface="Cambria" panose="02040503050406030204" pitchFamily="18" charset="0"/>
              </a:rPr>
              <a:t>(2) = 1 + 0 = 1;</a:t>
            </a:r>
          </a:p>
          <a:p>
            <a:pPr eaLnBrk="1" hangingPunct="1"/>
            <a:r>
              <a:rPr lang="en-US" i="1" dirty="0">
                <a:latin typeface="Cambria" panose="02040503050406030204" pitchFamily="18" charset="0"/>
              </a:rPr>
              <a:t>f</a:t>
            </a:r>
            <a:r>
              <a:rPr lang="en-US" dirty="0">
                <a:latin typeface="Cambria" panose="02040503050406030204" pitchFamily="18" charset="0"/>
              </a:rPr>
              <a:t>(3) = 1 + 1 = 2;</a:t>
            </a:r>
          </a:p>
          <a:p>
            <a:pPr eaLnBrk="1" hangingPunct="1"/>
            <a:r>
              <a:rPr lang="en-US" i="1" dirty="0">
                <a:latin typeface="Cambria" panose="02040503050406030204" pitchFamily="18" charset="0"/>
              </a:rPr>
              <a:t>f</a:t>
            </a:r>
            <a:r>
              <a:rPr lang="en-US" dirty="0">
                <a:latin typeface="Cambria" panose="02040503050406030204" pitchFamily="18" charset="0"/>
              </a:rPr>
              <a:t>(4) = 2 + 1 = 3;</a:t>
            </a:r>
          </a:p>
          <a:p>
            <a:pPr eaLnBrk="1" hangingPunct="1"/>
            <a:r>
              <a:rPr lang="en-US" i="1" dirty="0">
                <a:latin typeface="Cambria" panose="02040503050406030204" pitchFamily="18" charset="0"/>
              </a:rPr>
              <a:t>f</a:t>
            </a:r>
            <a:r>
              <a:rPr lang="en-US" dirty="0">
                <a:latin typeface="Cambria" panose="02040503050406030204" pitchFamily="18" charset="0"/>
              </a:rPr>
              <a:t>(5) = 3 + 2 = 5;</a:t>
            </a:r>
          </a:p>
          <a:p>
            <a:pPr eaLnBrk="1" hangingPunct="1"/>
            <a:endParaRPr lang="en-US" dirty="0">
              <a:latin typeface="Cambria" panose="02040503050406030204" pitchFamily="18" charset="0"/>
            </a:endParaRPr>
          </a:p>
        </p:txBody>
      </p:sp>
      <p:pic>
        <p:nvPicPr>
          <p:cNvPr id="9220" name="Picture 7" descr="Fluffy bunnies family tre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80443"/>
            <a:ext cx="3657600"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Rectangle 9"/>
          <p:cNvSpPr>
            <a:spLocks noChangeArrowheads="1"/>
          </p:cNvSpPr>
          <p:nvPr/>
        </p:nvSpPr>
        <p:spPr bwMode="auto">
          <a:xfrm>
            <a:off x="1219200" y="4227026"/>
            <a:ext cx="10218576"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dirty="0">
                <a:solidFill>
                  <a:srgbClr val="FFFF00"/>
                </a:solidFill>
                <a:latin typeface="Cambria" panose="02040503050406030204" pitchFamily="18" charset="0"/>
              </a:rPr>
              <a:t>Suppose a newly-born pair of rabbits, one male, one female, are put in a field. Rabbits are able to mate at the age of one month so that at the end of its second month a female can produce another pair of rabbits. Suppose that the female </a:t>
            </a:r>
            <a:r>
              <a:rPr lang="en-US" dirty="0">
                <a:latin typeface="Cambria" panose="02040503050406030204" pitchFamily="18" charset="0"/>
              </a:rPr>
              <a:t>always</a:t>
            </a:r>
            <a:r>
              <a:rPr lang="en-US" b="1" dirty="0">
                <a:solidFill>
                  <a:srgbClr val="FFFF00"/>
                </a:solidFill>
                <a:latin typeface="Cambria" panose="02040503050406030204" pitchFamily="18" charset="0"/>
              </a:rPr>
              <a:t> </a:t>
            </a:r>
            <a:r>
              <a:rPr lang="en-US" dirty="0">
                <a:solidFill>
                  <a:srgbClr val="FFFF00"/>
                </a:solidFill>
                <a:latin typeface="Cambria" panose="02040503050406030204" pitchFamily="18" charset="0"/>
              </a:rPr>
              <a:t>produces one new pair (one male, one female) </a:t>
            </a:r>
            <a:r>
              <a:rPr lang="en-US" dirty="0">
                <a:latin typeface="Cambria" panose="02040503050406030204" pitchFamily="18" charset="0"/>
              </a:rPr>
              <a:t>every</a:t>
            </a:r>
            <a:r>
              <a:rPr lang="en-US" b="1" dirty="0">
                <a:latin typeface="Cambria" panose="02040503050406030204" pitchFamily="18" charset="0"/>
              </a:rPr>
              <a:t> </a:t>
            </a:r>
            <a:r>
              <a:rPr lang="en-US" dirty="0">
                <a:latin typeface="Cambria" panose="02040503050406030204" pitchFamily="18" charset="0"/>
              </a:rPr>
              <a:t>month</a:t>
            </a:r>
            <a:r>
              <a:rPr lang="en-US" dirty="0">
                <a:solidFill>
                  <a:srgbClr val="FFFF00"/>
                </a:solidFill>
                <a:latin typeface="Cambria" panose="02040503050406030204" pitchFamily="18" charset="0"/>
              </a:rPr>
              <a:t> from the second month on. </a:t>
            </a:r>
            <a:r>
              <a:rPr lang="en-US" dirty="0" smtClean="0">
                <a:solidFill>
                  <a:srgbClr val="FFFF00"/>
                </a:solidFill>
                <a:latin typeface="Cambria" panose="02040503050406030204" pitchFamily="18" charset="0"/>
              </a:rPr>
              <a:t>The </a:t>
            </a:r>
            <a:r>
              <a:rPr lang="en-US" dirty="0">
                <a:solidFill>
                  <a:srgbClr val="FFFF00"/>
                </a:solidFill>
                <a:latin typeface="Cambria" panose="02040503050406030204" pitchFamily="18" charset="0"/>
              </a:rPr>
              <a:t>puzzle that </a:t>
            </a:r>
            <a:r>
              <a:rPr lang="en-US" b="1" dirty="0">
                <a:solidFill>
                  <a:srgbClr val="66FF33"/>
                </a:solidFill>
                <a:latin typeface="Cambria" panose="02040503050406030204" pitchFamily="18" charset="0"/>
              </a:rPr>
              <a:t>Fibonacci</a:t>
            </a:r>
            <a:r>
              <a:rPr lang="en-US" dirty="0">
                <a:solidFill>
                  <a:srgbClr val="FFFF00"/>
                </a:solidFill>
                <a:latin typeface="Cambria" panose="02040503050406030204" pitchFamily="18" charset="0"/>
              </a:rPr>
              <a:t> </a:t>
            </a:r>
            <a:r>
              <a:rPr lang="en-US" dirty="0" smtClean="0">
                <a:solidFill>
                  <a:srgbClr val="FFFF00"/>
                </a:solidFill>
                <a:latin typeface="Cambria" panose="02040503050406030204" pitchFamily="18" charset="0"/>
              </a:rPr>
              <a:t>posed was: </a:t>
            </a:r>
            <a:r>
              <a:rPr lang="en-US" sz="2800" dirty="0" smtClean="0">
                <a:solidFill>
                  <a:srgbClr val="66FF33"/>
                </a:solidFill>
                <a:latin typeface="Cambria" panose="02040503050406030204" pitchFamily="18" charset="0"/>
              </a:rPr>
              <a:t>How </a:t>
            </a:r>
            <a:r>
              <a:rPr lang="en-US" sz="2800" dirty="0">
                <a:solidFill>
                  <a:srgbClr val="66FF33"/>
                </a:solidFill>
                <a:latin typeface="Cambria" panose="02040503050406030204" pitchFamily="18" charset="0"/>
              </a:rPr>
              <a:t>many pairs do we have after one year? </a:t>
            </a: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16</a:t>
            </a:fld>
            <a:endParaRPr lang="en-US" altLang="en-US"/>
          </a:p>
        </p:txBody>
      </p:sp>
      <p:sp>
        <p:nvSpPr>
          <p:cNvPr id="7" name="Rectangle 6"/>
          <p:cNvSpPr/>
          <p:nvPr/>
        </p:nvSpPr>
        <p:spPr>
          <a:xfrm>
            <a:off x="914399" y="381000"/>
            <a:ext cx="9815805" cy="52322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2800" dirty="0">
                <a:solidFill>
                  <a:schemeClr val="bg1"/>
                </a:solidFill>
                <a:latin typeface="Cambria" panose="02040503050406030204" pitchFamily="18" charset="0"/>
              </a:rPr>
              <a:t>0, 1, 1, 2, 3, 5, 8, 13, 21, 34, 55, 89, 144, 233, 377, 610, 987, ...</a:t>
            </a:r>
          </a:p>
        </p:txBody>
      </p:sp>
    </p:spTree>
    <p:extLst>
      <p:ext uri="{BB962C8B-B14F-4D97-AF65-F5344CB8AC3E}">
        <p14:creationId xmlns:p14="http://schemas.microsoft.com/office/powerpoint/2010/main" val="1160700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500"/>
                                  </p:stCondLst>
                                  <p:childTnLst>
                                    <p:set>
                                      <p:cBhvr>
                                        <p:cTn id="9" dur="1" fill="hold">
                                          <p:stCondLst>
                                            <p:cond delay="0"/>
                                          </p:stCondLst>
                                        </p:cTn>
                                        <p:tgtEl>
                                          <p:spTgt spid="922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219">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9219">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9219">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9219">
                                            <p:txEl>
                                              <p:pRg st="5" end="5"/>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219">
                                            <p:txEl>
                                              <p:pRg st="6" end="6"/>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smtClean="0"/>
              <a:t>More on Fibonacci</a:t>
            </a:r>
          </a:p>
        </p:txBody>
      </p:sp>
      <p:pic>
        <p:nvPicPr>
          <p:cNvPr id="11267" name="Picture 5" descr="fibSpiralANIM"/>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524000"/>
            <a:ext cx="154463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 descr="fibspiral2.GIF"/>
          <p:cNvPicPr>
            <a:picLocks noChangeAspect="1" noChangeArrowheads="1"/>
          </p:cNvPicPr>
          <p:nvPr/>
        </p:nvPicPr>
        <p:blipFill>
          <a:blip r:embed="rId4">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2667001" y="3581400"/>
            <a:ext cx="13112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8" descr="6701"/>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6324600" y="2362200"/>
            <a:ext cx="22098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A49DCD20-C8F3-40BD-8F93-95AEED967F38}" type="slidenum">
              <a:rPr lang="en-US" altLang="en-US" smtClean="0"/>
              <a:pPr/>
              <a:t>17</a:t>
            </a:fld>
            <a:endParaRPr lang="en-US" altLang="en-US"/>
          </a:p>
        </p:txBody>
      </p:sp>
      <p:pic>
        <p:nvPicPr>
          <p:cNvPr id="1026" name="Picture 2" descr="Fibonacci Spira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7991631" y="1564041"/>
            <a:ext cx="4286250" cy="2667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52400" y="5314860"/>
            <a:ext cx="11734800" cy="83099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dirty="0">
                <a:solidFill>
                  <a:srgbClr val="000000"/>
                </a:solidFill>
                <a:latin typeface="Cambria" panose="02040503050406030204" pitchFamily="18" charset="0"/>
              </a:rPr>
              <a:t>0, 1, 1, 2, 3, 5, 8, 13, 21, 34, 55, 89, 144, 233, 377, 610, 987, 1597</a:t>
            </a:r>
            <a:r>
              <a:rPr lang="en-US" dirty="0" smtClean="0">
                <a:solidFill>
                  <a:srgbClr val="000000"/>
                </a:solidFill>
                <a:latin typeface="Cambria" panose="02040503050406030204" pitchFamily="18" charset="0"/>
              </a:rPr>
              <a:t>, 2584</a:t>
            </a:r>
            <a:r>
              <a:rPr lang="en-US" dirty="0">
                <a:solidFill>
                  <a:srgbClr val="000000"/>
                </a:solidFill>
                <a:latin typeface="Cambria" panose="02040503050406030204" pitchFamily="18" charset="0"/>
              </a:rPr>
              <a:t>, 4181, 6765, 10946, 17711, 28657, 46368, 75025, 121393, 196418, 317811, ...</a:t>
            </a:r>
            <a:endParaRPr lang="en-US" dirty="0">
              <a:latin typeface="Cambria" panose="02040503050406030204" pitchFamily="18" charset="0"/>
            </a:endParaRPr>
          </a:p>
        </p:txBody>
      </p:sp>
    </p:spTree>
    <p:extLst>
      <p:ext uri="{BB962C8B-B14F-4D97-AF65-F5344CB8AC3E}">
        <p14:creationId xmlns:p14="http://schemas.microsoft.com/office/powerpoint/2010/main" val="3304922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2057400" y="0"/>
            <a:ext cx="8229600" cy="1143000"/>
          </a:xfrm>
        </p:spPr>
        <p:txBody>
          <a:bodyPr/>
          <a:lstStyle/>
          <a:p>
            <a:pPr eaLnBrk="1" hangingPunct="1"/>
            <a:r>
              <a:rPr lang="en-US" dirty="0" smtClean="0"/>
              <a:t>More Fibonacci</a:t>
            </a:r>
          </a:p>
        </p:txBody>
      </p:sp>
      <p:pic>
        <p:nvPicPr>
          <p:cNvPr id="13315" name="Picture 6" descr="Coneflowe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057400" y="1295400"/>
            <a:ext cx="2819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8" descr="spirals"/>
          <p:cNvPicPr>
            <a:picLocks noChangeAspect="1" noChangeArrowheads="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733657" y="1143000"/>
            <a:ext cx="2790825"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13" descr="pinec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4267201"/>
            <a:ext cx="22860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14" descr="pinecone3gre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4267201"/>
            <a:ext cx="22860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15" descr="pinecone3yello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9000" y="4267201"/>
            <a:ext cx="2209800"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ext Box 16"/>
          <p:cNvSpPr txBox="1">
            <a:spLocks noChangeArrowheads="1"/>
          </p:cNvSpPr>
          <p:nvPr/>
        </p:nvSpPr>
        <p:spPr bwMode="auto">
          <a:xfrm>
            <a:off x="5105401" y="1828801"/>
            <a:ext cx="33345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dirty="0">
                <a:latin typeface="Cambria" panose="02040503050406030204" pitchFamily="18" charset="0"/>
              </a:rPr>
              <a:t>The left and right going</a:t>
            </a:r>
          </a:p>
          <a:p>
            <a:pPr eaLnBrk="1" hangingPunct="1"/>
            <a:r>
              <a:rPr lang="en-US" dirty="0">
                <a:latin typeface="Cambria" panose="02040503050406030204" pitchFamily="18" charset="0"/>
              </a:rPr>
              <a:t>spirals are neighboring</a:t>
            </a:r>
          </a:p>
          <a:p>
            <a:pPr eaLnBrk="1" hangingPunct="1"/>
            <a:r>
              <a:rPr lang="en-US" dirty="0">
                <a:latin typeface="Cambria" panose="02040503050406030204" pitchFamily="18" charset="0"/>
              </a:rPr>
              <a:t>Fibonacci numbers!</a:t>
            </a: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18</a:t>
            </a:fld>
            <a:endParaRPr lang="en-US" altLang="en-US"/>
          </a:p>
        </p:txBody>
      </p:sp>
    </p:spTree>
    <p:extLst>
      <p:ext uri="{BB962C8B-B14F-4D97-AF65-F5344CB8AC3E}">
        <p14:creationId xmlns:p14="http://schemas.microsoft.com/office/powerpoint/2010/main" val="3122545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dirty="0" smtClean="0"/>
              <a:t>Golden Section</a:t>
            </a:r>
          </a:p>
        </p:txBody>
      </p:sp>
      <p:pic>
        <p:nvPicPr>
          <p:cNvPr id="15364" name="Picture 9" descr="fibrati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3158668"/>
            <a:ext cx="3429000" cy="281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Line 10"/>
          <p:cNvSpPr>
            <a:spLocks noChangeShapeType="1"/>
          </p:cNvSpPr>
          <p:nvPr/>
        </p:nvSpPr>
        <p:spPr bwMode="auto">
          <a:xfrm>
            <a:off x="1828800" y="1828800"/>
            <a:ext cx="3581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latin typeface="Cambria" panose="02040503050406030204" pitchFamily="18" charset="0"/>
            </a:endParaRPr>
          </a:p>
        </p:txBody>
      </p:sp>
      <p:sp>
        <p:nvSpPr>
          <p:cNvPr id="15366" name="Line 11"/>
          <p:cNvSpPr>
            <a:spLocks noChangeShapeType="1"/>
          </p:cNvSpPr>
          <p:nvPr/>
        </p:nvSpPr>
        <p:spPr bwMode="auto">
          <a:xfrm>
            <a:off x="4419600" y="1600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latin typeface="Cambria" panose="02040503050406030204" pitchFamily="18" charset="0"/>
            </a:endParaRPr>
          </a:p>
        </p:txBody>
      </p:sp>
      <p:sp>
        <p:nvSpPr>
          <p:cNvPr id="15367" name="Line 12"/>
          <p:cNvSpPr>
            <a:spLocks noChangeShapeType="1"/>
          </p:cNvSpPr>
          <p:nvPr/>
        </p:nvSpPr>
        <p:spPr bwMode="auto">
          <a:xfrm>
            <a:off x="1828800" y="1600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latin typeface="Cambria" panose="02040503050406030204" pitchFamily="18" charset="0"/>
            </a:endParaRPr>
          </a:p>
        </p:txBody>
      </p:sp>
      <p:sp>
        <p:nvSpPr>
          <p:cNvPr id="15368" name="Line 13"/>
          <p:cNvSpPr>
            <a:spLocks noChangeShapeType="1"/>
          </p:cNvSpPr>
          <p:nvPr/>
        </p:nvSpPr>
        <p:spPr bwMode="auto">
          <a:xfrm>
            <a:off x="5410200" y="1600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latin typeface="Cambria" panose="02040503050406030204" pitchFamily="18" charset="0"/>
            </a:endParaRPr>
          </a:p>
        </p:txBody>
      </p:sp>
      <p:sp>
        <p:nvSpPr>
          <p:cNvPr id="15371" name="Text Box 17"/>
          <p:cNvSpPr txBox="1">
            <a:spLocks noChangeArrowheads="1"/>
          </p:cNvSpPr>
          <p:nvPr/>
        </p:nvSpPr>
        <p:spPr bwMode="auto">
          <a:xfrm>
            <a:off x="2574925" y="1408114"/>
            <a:ext cx="3385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atin typeface="Cambria" panose="02040503050406030204" pitchFamily="18" charset="0"/>
              </a:rPr>
              <a:t>x</a:t>
            </a:r>
          </a:p>
        </p:txBody>
      </p:sp>
      <p:sp>
        <p:nvSpPr>
          <p:cNvPr id="15372" name="Text Box 18"/>
          <p:cNvSpPr txBox="1">
            <a:spLocks noChangeArrowheads="1"/>
          </p:cNvSpPr>
          <p:nvPr/>
        </p:nvSpPr>
        <p:spPr bwMode="auto">
          <a:xfrm>
            <a:off x="4724400" y="1447801"/>
            <a:ext cx="3385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atin typeface="Cambria" panose="02040503050406030204" pitchFamily="18" charset="0"/>
              </a:rPr>
              <a:t>y</a:t>
            </a:r>
          </a:p>
        </p:txBody>
      </p:sp>
      <p:sp>
        <p:nvSpPr>
          <p:cNvPr id="2" name="Rectangle 1"/>
          <p:cNvSpPr/>
          <p:nvPr/>
        </p:nvSpPr>
        <p:spPr>
          <a:xfrm>
            <a:off x="5832475" y="301586"/>
            <a:ext cx="4765675" cy="1569660"/>
          </a:xfrm>
          <a:prstGeom prst="rect">
            <a:avLst/>
          </a:prstGeom>
        </p:spPr>
        <p:txBody>
          <a:bodyPr wrap="square">
            <a:spAutoFit/>
          </a:bodyPr>
          <a:lstStyle/>
          <a:p>
            <a:r>
              <a:rPr lang="en-US" dirty="0">
                <a:latin typeface="Cambria" panose="02040503050406030204" pitchFamily="18" charset="0"/>
              </a:rPr>
              <a:t>two quantities are in the </a:t>
            </a:r>
            <a:r>
              <a:rPr lang="en-US" b="1" dirty="0">
                <a:latin typeface="Cambria" panose="02040503050406030204" pitchFamily="18" charset="0"/>
              </a:rPr>
              <a:t>golden ratio</a:t>
            </a:r>
            <a:r>
              <a:rPr lang="en-US" dirty="0">
                <a:latin typeface="Cambria" panose="02040503050406030204" pitchFamily="18" charset="0"/>
              </a:rPr>
              <a:t> if their </a:t>
            </a:r>
            <a:r>
              <a:rPr lang="en-US" dirty="0">
                <a:latin typeface="Cambria" panose="02040503050406030204" pitchFamily="18" charset="0"/>
                <a:hlinkClick r:id="rId4" tooltip="Ratio"/>
              </a:rPr>
              <a:t>ratio</a:t>
            </a:r>
            <a:r>
              <a:rPr lang="en-US" dirty="0">
                <a:latin typeface="Cambria" panose="02040503050406030204" pitchFamily="18" charset="0"/>
              </a:rPr>
              <a:t> is the same as the ratio of their </a:t>
            </a:r>
            <a:r>
              <a:rPr lang="en-US" dirty="0">
                <a:latin typeface="Cambria" panose="02040503050406030204" pitchFamily="18" charset="0"/>
                <a:hlinkClick r:id="rId5" tooltip="Sum"/>
              </a:rPr>
              <a:t>sum</a:t>
            </a:r>
            <a:r>
              <a:rPr lang="en-US" dirty="0">
                <a:latin typeface="Cambria" panose="02040503050406030204" pitchFamily="18" charset="0"/>
              </a:rPr>
              <a:t> to the larger of the two quantities</a:t>
            </a:r>
            <a:endParaRPr lang="ar-SA" dirty="0">
              <a:latin typeface="Cambria" panose="02040503050406030204" pitchFamily="18" charset="0"/>
            </a:endParaRPr>
          </a:p>
        </p:txBody>
      </p:sp>
      <p:grpSp>
        <p:nvGrpSpPr>
          <p:cNvPr id="3" name="Group 2"/>
          <p:cNvGrpSpPr/>
          <p:nvPr/>
        </p:nvGrpSpPr>
        <p:grpSpPr>
          <a:xfrm>
            <a:off x="1676400" y="3331271"/>
            <a:ext cx="4114800" cy="2362200"/>
            <a:chOff x="247650" y="4191000"/>
            <a:chExt cx="4114800" cy="2362200"/>
          </a:xfrm>
        </p:grpSpPr>
        <p:pic>
          <p:nvPicPr>
            <p:cNvPr id="15369" name="Picture 15" descr="golden25"/>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304800" y="4191000"/>
              <a:ext cx="405765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4"/>
            <p:cNvSpPr txBox="1">
              <a:spLocks noChangeArrowheads="1"/>
            </p:cNvSpPr>
            <p:nvPr/>
          </p:nvSpPr>
          <p:spPr bwMode="auto">
            <a:xfrm>
              <a:off x="247650" y="5848349"/>
              <a:ext cx="4114800" cy="704851"/>
            </a:xfrm>
            <a:prstGeom prst="rect">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rgbClr val="0070C0"/>
                  </a:solidFill>
                  <a:latin typeface="+mj-lt"/>
                  <a:ea typeface="+mj-ea"/>
                  <a:cs typeface="+mj-cs"/>
                </a:defRPr>
              </a:lvl1pPr>
              <a:lvl2pPr algn="l" rtl="0" eaLnBrk="0" fontAlgn="base" hangingPunct="0">
                <a:spcBef>
                  <a:spcPct val="0"/>
                </a:spcBef>
                <a:spcAft>
                  <a:spcPct val="0"/>
                </a:spcAft>
                <a:defRPr sz="4400">
                  <a:solidFill>
                    <a:srgbClr val="0070C0"/>
                  </a:solidFill>
                  <a:latin typeface="Calibri" pitchFamily="34" charset="0"/>
                </a:defRPr>
              </a:lvl2pPr>
              <a:lvl3pPr algn="l" rtl="0" eaLnBrk="0" fontAlgn="base" hangingPunct="0">
                <a:spcBef>
                  <a:spcPct val="0"/>
                </a:spcBef>
                <a:spcAft>
                  <a:spcPct val="0"/>
                </a:spcAft>
                <a:defRPr sz="4400">
                  <a:solidFill>
                    <a:srgbClr val="0070C0"/>
                  </a:solidFill>
                  <a:latin typeface="Calibri" pitchFamily="34" charset="0"/>
                </a:defRPr>
              </a:lvl3pPr>
              <a:lvl4pPr algn="l" rtl="0" eaLnBrk="0" fontAlgn="base" hangingPunct="0">
                <a:spcBef>
                  <a:spcPct val="0"/>
                </a:spcBef>
                <a:spcAft>
                  <a:spcPct val="0"/>
                </a:spcAft>
                <a:defRPr sz="4400">
                  <a:solidFill>
                    <a:srgbClr val="0070C0"/>
                  </a:solidFill>
                  <a:latin typeface="Calibri" pitchFamily="34" charset="0"/>
                </a:defRPr>
              </a:lvl4pPr>
              <a:lvl5pPr algn="l" rtl="0" eaLnBrk="0" fontAlgn="base" hangingPunct="0">
                <a:spcBef>
                  <a:spcPct val="0"/>
                </a:spcBef>
                <a:spcAft>
                  <a:spcPct val="0"/>
                </a:spcAft>
                <a:defRPr sz="4400">
                  <a:solidFill>
                    <a:srgbClr val="0070C0"/>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sz="3600" dirty="0">
                  <a:latin typeface="Cambria" panose="02040503050406030204" pitchFamily="18" charset="0"/>
                </a:rPr>
                <a:t>Golden Section</a:t>
              </a:r>
            </a:p>
          </p:txBody>
        </p:sp>
      </p:grpSp>
      <p:sp>
        <p:nvSpPr>
          <p:cNvPr id="4" name="Slide Number Placeholder 3"/>
          <p:cNvSpPr>
            <a:spLocks noGrp="1"/>
          </p:cNvSpPr>
          <p:nvPr>
            <p:ph type="sldNum" sz="quarter" idx="12"/>
          </p:nvPr>
        </p:nvSpPr>
        <p:spPr/>
        <p:txBody>
          <a:bodyPr/>
          <a:lstStyle/>
          <a:p>
            <a:fld id="{A49DCD20-C8F3-40BD-8F93-95AEED967F38}" type="slidenum">
              <a:rPr lang="en-US" altLang="en-US" smtClean="0"/>
              <a:pPr/>
              <a:t>19</a:t>
            </a:fld>
            <a:endParaRPr lang="en-US" altLang="en-US"/>
          </a:p>
        </p:txBody>
      </p:sp>
      <mc:AlternateContent xmlns:mc="http://schemas.openxmlformats.org/markup-compatibility/2006" xmlns:a14="http://schemas.microsoft.com/office/drawing/2010/main">
        <mc:Choice Requires="a14">
          <p:sp>
            <p:nvSpPr>
              <p:cNvPr id="6" name="Rectangle 5"/>
              <p:cNvSpPr/>
              <p:nvPr/>
            </p:nvSpPr>
            <p:spPr>
              <a:xfrm>
                <a:off x="1676400" y="2356942"/>
                <a:ext cx="5550366" cy="8493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FFFF00"/>
                              </a:solidFill>
                              <a:latin typeface="Cambria Math" panose="02040503050406030204" pitchFamily="18" charset="0"/>
                            </a:rPr>
                          </m:ctrlPr>
                        </m:fPr>
                        <m:num>
                          <m:r>
                            <a:rPr lang="en-US" b="0" i="1" smtClean="0">
                              <a:solidFill>
                                <a:srgbClr val="FFFF00"/>
                              </a:solidFill>
                              <a:latin typeface="Cambria Math" panose="02040503050406030204" pitchFamily="18" charset="0"/>
                            </a:rPr>
                            <m:t>𝑥</m:t>
                          </m:r>
                          <m:r>
                            <a:rPr lang="en-US" b="0" i="1" smtClean="0">
                              <a:solidFill>
                                <a:srgbClr val="FFFF00"/>
                              </a:solidFill>
                              <a:latin typeface="Cambria Math" panose="02040503050406030204" pitchFamily="18" charset="0"/>
                            </a:rPr>
                            <m:t>+</m:t>
                          </m:r>
                          <m:r>
                            <a:rPr lang="en-US" b="0" i="1" smtClean="0">
                              <a:solidFill>
                                <a:srgbClr val="FFFF00"/>
                              </a:solidFill>
                              <a:latin typeface="Cambria Math" panose="02040503050406030204" pitchFamily="18" charset="0"/>
                            </a:rPr>
                            <m:t>𝑦</m:t>
                          </m:r>
                        </m:num>
                        <m:den>
                          <m:r>
                            <a:rPr lang="en-US" b="0" i="1" smtClean="0">
                              <a:solidFill>
                                <a:srgbClr val="FFFF00"/>
                              </a:solidFill>
                              <a:latin typeface="Cambria Math" panose="02040503050406030204" pitchFamily="18" charset="0"/>
                            </a:rPr>
                            <m:t>𝑥</m:t>
                          </m:r>
                        </m:den>
                      </m:f>
                      <m:r>
                        <a:rPr lang="en-US" b="0" i="1" smtClean="0">
                          <a:solidFill>
                            <a:srgbClr val="FFFF00"/>
                          </a:solidFill>
                          <a:latin typeface="Cambria Math" panose="02040503050406030204" pitchFamily="18" charset="0"/>
                        </a:rPr>
                        <m:t>=</m:t>
                      </m:r>
                      <m:f>
                        <m:fPr>
                          <m:ctrlPr>
                            <a:rPr lang="en-US" b="0" i="1" smtClean="0">
                              <a:solidFill>
                                <a:srgbClr val="FFFF00"/>
                              </a:solidFill>
                              <a:latin typeface="Cambria Math" panose="02040503050406030204" pitchFamily="18" charset="0"/>
                            </a:rPr>
                          </m:ctrlPr>
                        </m:fPr>
                        <m:num>
                          <m:r>
                            <a:rPr lang="en-US" b="0" i="1" smtClean="0">
                              <a:solidFill>
                                <a:srgbClr val="FFFF00"/>
                              </a:solidFill>
                              <a:latin typeface="Cambria Math" panose="02040503050406030204" pitchFamily="18" charset="0"/>
                            </a:rPr>
                            <m:t>𝑥</m:t>
                          </m:r>
                        </m:num>
                        <m:den>
                          <m:r>
                            <a:rPr lang="en-US" b="0" i="1" smtClean="0">
                              <a:solidFill>
                                <a:srgbClr val="FFFF00"/>
                              </a:solidFill>
                              <a:latin typeface="Cambria Math" panose="02040503050406030204" pitchFamily="18" charset="0"/>
                            </a:rPr>
                            <m:t>𝑦</m:t>
                          </m:r>
                        </m:den>
                      </m:f>
                      <m:r>
                        <a:rPr lang="en-US" b="0" i="1" smtClean="0">
                          <a:solidFill>
                            <a:srgbClr val="FFFF00"/>
                          </a:solidFill>
                          <a:latin typeface="Cambria Math" panose="02040503050406030204" pitchFamily="18" charset="0"/>
                        </a:rPr>
                        <m:t>=</m:t>
                      </m:r>
                      <m:f>
                        <m:fPr>
                          <m:ctrlPr>
                            <a:rPr lang="en-US" b="0" i="1" smtClean="0">
                              <a:solidFill>
                                <a:srgbClr val="FFFF00"/>
                              </a:solidFill>
                              <a:latin typeface="Cambria Math" panose="02040503050406030204" pitchFamily="18" charset="0"/>
                            </a:rPr>
                          </m:ctrlPr>
                        </m:fPr>
                        <m:num>
                          <m:r>
                            <a:rPr lang="en-US" b="0" i="1" smtClean="0">
                              <a:solidFill>
                                <a:srgbClr val="FFFF00"/>
                              </a:solidFill>
                              <a:latin typeface="Cambria Math" panose="02040503050406030204" pitchFamily="18" charset="0"/>
                            </a:rPr>
                            <m:t>1</m:t>
                          </m:r>
                        </m:num>
                        <m:den>
                          <m:r>
                            <a:rPr lang="en-US" b="0" i="1" smtClean="0">
                              <a:solidFill>
                                <a:srgbClr val="FFFF00"/>
                              </a:solidFill>
                              <a:latin typeface="Cambria Math" panose="02040503050406030204" pitchFamily="18" charset="0"/>
                            </a:rPr>
                            <m:t>2</m:t>
                          </m:r>
                        </m:den>
                      </m:f>
                      <m:d>
                        <m:dPr>
                          <m:ctrlPr>
                            <a:rPr lang="en-US" b="0" i="1" smtClean="0">
                              <a:solidFill>
                                <a:srgbClr val="FFFF00"/>
                              </a:solidFill>
                              <a:latin typeface="Cambria Math" panose="02040503050406030204" pitchFamily="18" charset="0"/>
                            </a:rPr>
                          </m:ctrlPr>
                        </m:dPr>
                        <m:e>
                          <m:r>
                            <a:rPr lang="en-US" b="0" i="1" smtClean="0">
                              <a:solidFill>
                                <a:srgbClr val="FFFF00"/>
                              </a:solidFill>
                              <a:latin typeface="Cambria Math" panose="02040503050406030204" pitchFamily="18" charset="0"/>
                            </a:rPr>
                            <m:t>1</m:t>
                          </m:r>
                          <m:r>
                            <a:rPr lang="en-US" b="0" i="1" smtClean="0">
                              <a:solidFill>
                                <a:srgbClr val="FFFF00"/>
                              </a:solidFill>
                              <a:latin typeface="Cambria Math" panose="02040503050406030204" pitchFamily="18" charset="0"/>
                            </a:rPr>
                            <m:t>+</m:t>
                          </m:r>
                          <m:rad>
                            <m:radPr>
                              <m:degHide m:val="on"/>
                              <m:ctrlPr>
                                <a:rPr lang="en-US" b="0" i="1" smtClean="0">
                                  <a:solidFill>
                                    <a:srgbClr val="FFFF00"/>
                                  </a:solidFill>
                                  <a:latin typeface="Cambria Math" panose="02040503050406030204" pitchFamily="18" charset="0"/>
                                </a:rPr>
                              </m:ctrlPr>
                            </m:radPr>
                            <m:deg/>
                            <m:e>
                              <m:r>
                                <a:rPr lang="en-US" b="0" i="1" smtClean="0">
                                  <a:solidFill>
                                    <a:srgbClr val="FFFF00"/>
                                  </a:solidFill>
                                  <a:latin typeface="Cambria Math" panose="02040503050406030204" pitchFamily="18" charset="0"/>
                                </a:rPr>
                                <m:t>5</m:t>
                              </m:r>
                            </m:e>
                          </m:rad>
                        </m:e>
                      </m:d>
                      <m:r>
                        <a:rPr lang="en-US" b="0" i="1" smtClean="0">
                          <a:solidFill>
                            <a:srgbClr val="FFFF00"/>
                          </a:solidFill>
                          <a:latin typeface="Cambria Math" panose="02040503050406030204" pitchFamily="18" charset="0"/>
                        </a:rPr>
                        <m:t>=</m:t>
                      </m:r>
                      <m:r>
                        <a:rPr lang="en-US" b="0" i="1" smtClean="0">
                          <a:solidFill>
                            <a:srgbClr val="FFFF00"/>
                          </a:solidFill>
                          <a:latin typeface="Cambria Math" panose="02040503050406030204" pitchFamily="18" charset="0"/>
                        </a:rPr>
                        <m:t>1</m:t>
                      </m:r>
                      <m:r>
                        <a:rPr lang="en-US" b="0" i="1" smtClean="0">
                          <a:solidFill>
                            <a:srgbClr val="FFFF00"/>
                          </a:solidFill>
                          <a:latin typeface="Cambria Math" panose="02040503050406030204" pitchFamily="18" charset="0"/>
                        </a:rPr>
                        <m:t>.</m:t>
                      </m:r>
                      <m:r>
                        <a:rPr lang="en-US" b="0" i="1" smtClean="0">
                          <a:solidFill>
                            <a:srgbClr val="FFFF00"/>
                          </a:solidFill>
                          <a:latin typeface="Cambria Math" panose="02040503050406030204" pitchFamily="18" charset="0"/>
                        </a:rPr>
                        <m:t>6180</m:t>
                      </m:r>
                      <m:r>
                        <a:rPr lang="en-US" b="0" i="1" smtClean="0">
                          <a:solidFill>
                            <a:srgbClr val="FFFF00"/>
                          </a:solidFill>
                          <a:latin typeface="Cambria Math" panose="02040503050406030204" pitchFamily="18" charset="0"/>
                        </a:rPr>
                        <m:t>=</m:t>
                      </m:r>
                      <m:r>
                        <a:rPr lang="en-US" b="0" i="1" smtClean="0">
                          <a:solidFill>
                            <a:srgbClr val="FFFF00"/>
                          </a:solidFill>
                          <a:latin typeface="Cambria Math" panose="02040503050406030204" pitchFamily="18" charset="0"/>
                        </a:rPr>
                        <m:t>𝑃</m:t>
                      </m:r>
                      <m:r>
                        <a:rPr lang="en-US" b="0" i="1" smtClean="0">
                          <a:solidFill>
                            <a:srgbClr val="FFFF00"/>
                          </a:solidFill>
                          <a:latin typeface="Cambria Math" panose="02040503050406030204" pitchFamily="18" charset="0"/>
                        </a:rPr>
                        <m:t>h</m:t>
                      </m:r>
                      <m:r>
                        <a:rPr lang="en-US" b="0" i="1" smtClean="0">
                          <a:solidFill>
                            <a:srgbClr val="FFFF00"/>
                          </a:solidFill>
                          <a:latin typeface="Cambria Math" panose="02040503050406030204" pitchFamily="18" charset="0"/>
                        </a:rPr>
                        <m:t>𝑖</m:t>
                      </m:r>
                    </m:oMath>
                  </m:oMathPara>
                </a14:m>
                <a:endParaRPr lang="en-US" dirty="0">
                  <a:solidFill>
                    <a:srgbClr val="FFFF00"/>
                  </a:solidFill>
                  <a:latin typeface="Cambria" panose="02040503050406030204"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676400" y="2356942"/>
                <a:ext cx="5550366" cy="84933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778949" y="2379927"/>
                <a:ext cx="2723951" cy="7689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limLow>
                            <m:limLowPr>
                              <m:ctrlPr>
                                <a:rPr lang="en-US" i="1" smtClean="0">
                                  <a:latin typeface="Cambria Math" panose="02040503050406030204" pitchFamily="18" charset="0"/>
                                </a:rPr>
                              </m:ctrlPr>
                            </m:limLowPr>
                            <m:e>
                              <m:r>
                                <m:rPr>
                                  <m:sty m:val="p"/>
                                </m:rPr>
                                <a:rPr lang="en-US" i="0" smtClean="0">
                                  <a:latin typeface="Cambria Math" panose="02040503050406030204" pitchFamily="18" charset="0"/>
                                </a:rPr>
                                <m:t>lim</m:t>
                              </m:r>
                            </m:e>
                            <m:lim>
                              <m:r>
                                <a:rPr lang="en-US" b="0" i="1" smtClean="0">
                                  <a:latin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lim>
                          </m:limLow>
                        </m:fName>
                        <m:e>
                          <m:f>
                            <m:fPr>
                              <m:ctrlPr>
                                <a:rPr lang="en-US" i="1" smtClean="0">
                                  <a:latin typeface="Cambria Math" panose="02040503050406030204" pitchFamily="18" charset="0"/>
                                </a:rPr>
                              </m:ctrlPr>
                            </m:fPr>
                            <m:num>
                              <m:r>
                                <a:rPr lang="en-US" b="0" i="1" smtClean="0">
                                  <a:latin typeface="Cambria Math" panose="02040503050406030204" pitchFamily="18" charset="0"/>
                                </a:rPr>
                                <m:t>𝐹</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1</m:t>
                              </m:r>
                              <m:r>
                                <a:rPr lang="en-US" b="0" i="1" smtClean="0">
                                  <a:latin typeface="Cambria Math" panose="02040503050406030204" pitchFamily="18" charset="0"/>
                                </a:rPr>
                                <m:t>)</m:t>
                              </m:r>
                            </m:num>
                            <m:den>
                              <m:r>
                                <a:rPr lang="en-US" b="0" i="1" smtClean="0">
                                  <a:latin typeface="Cambria Math" panose="02040503050406030204" pitchFamily="18" charset="0"/>
                                </a:rPr>
                                <m:t>𝐹</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den>
                          </m:f>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h</m:t>
                          </m:r>
                          <m:r>
                            <a:rPr lang="en-US" b="0" i="1" smtClean="0">
                              <a:latin typeface="Cambria Math" panose="02040503050406030204" pitchFamily="18" charset="0"/>
                            </a:rPr>
                            <m:t>𝑖</m:t>
                          </m:r>
                        </m:e>
                      </m:func>
                    </m:oMath>
                  </m:oMathPara>
                </a14:m>
                <a:endParaRPr lang="en-US" dirty="0">
                  <a:latin typeface="Cambria"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778949" y="2379927"/>
                <a:ext cx="2723951" cy="768993"/>
              </a:xfrm>
              <a:prstGeom prst="rect">
                <a:avLst/>
              </a:prstGeom>
              <a:blipFill>
                <a:blip r:embed="rId8"/>
                <a:stretch>
                  <a:fillRect/>
                </a:stretch>
              </a:blipFill>
            </p:spPr>
            <p:txBody>
              <a:bodyPr/>
              <a:lstStyle/>
              <a:p>
                <a:r>
                  <a:rPr lang="en-US">
                    <a:noFill/>
                  </a:rPr>
                  <a:t> </a:t>
                </a:r>
              </a:p>
            </p:txBody>
          </p:sp>
        </mc:Fallback>
      </mc:AlternateContent>
      <p:sp>
        <p:nvSpPr>
          <p:cNvPr id="5" name="Rectangle 4"/>
          <p:cNvSpPr/>
          <p:nvPr/>
        </p:nvSpPr>
        <p:spPr>
          <a:xfrm>
            <a:off x="1412875" y="6095125"/>
            <a:ext cx="8839200" cy="461665"/>
          </a:xfrm>
          <a:prstGeom prst="rect">
            <a:avLst/>
          </a:prstGeom>
        </p:spPr>
        <p:txBody>
          <a:bodyPr wrap="square">
            <a:spAutoFit/>
          </a:bodyPr>
          <a:lstStyle/>
          <a:p>
            <a:r>
              <a:rPr lang="en-US" dirty="0">
                <a:solidFill>
                  <a:srgbClr val="FFFF00"/>
                </a:solidFill>
                <a:latin typeface="Cambria" panose="02040503050406030204" pitchFamily="18" charset="0"/>
              </a:rPr>
              <a:t>0, 1, 1, 2, 3, 5, 8, 13, 21, 34, 55, 89, 144, 233, 377, 610, 987, ...</a:t>
            </a:r>
          </a:p>
        </p:txBody>
      </p:sp>
    </p:spTree>
    <p:extLst>
      <p:ext uri="{BB962C8B-B14F-4D97-AF65-F5344CB8AC3E}">
        <p14:creationId xmlns:p14="http://schemas.microsoft.com/office/powerpoint/2010/main" val="2462531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5" name="Picture 7" descr="http://www.wussu.com/fractals/images/wd950112.gif"/>
          <p:cNvPicPr>
            <a:picLocks noGrp="1" noChangeAspect="1" noChangeArrowheads="1"/>
          </p:cNvPicPr>
          <p:nvPr>
            <p:ph idx="1"/>
          </p:nvPr>
        </p:nvPicPr>
        <p:blipFill>
          <a:blip r:embed="rId2" cstate="screen">
            <a:extLst>
              <a:ext uri="{28A0092B-C50C-407E-A947-70E740481C1C}">
                <a14:useLocalDpi xmlns:a14="http://schemas.microsoft.com/office/drawing/2010/main" val="0"/>
              </a:ext>
            </a:extLst>
          </a:blip>
          <a:stretch>
            <a:fillRect/>
          </a:stretch>
        </p:blipFill>
        <p:spPr bwMode="auto">
          <a:xfrm>
            <a:off x="3078692" y="1600201"/>
            <a:ext cx="6034617"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3EA9A468-A168-48C4-B46A-E65448296BCD}" type="slidenum">
              <a:rPr lang="en-US" altLang="en-US" smtClean="0"/>
              <a:pPr/>
              <a:t>2</a:t>
            </a:fld>
            <a:endParaRPr lang="en-US" altLang="en-US"/>
          </a:p>
        </p:txBody>
      </p:sp>
    </p:spTree>
    <p:extLst>
      <p:ext uri="{BB962C8B-B14F-4D97-AF65-F5344CB8AC3E}">
        <p14:creationId xmlns:p14="http://schemas.microsoft.com/office/powerpoint/2010/main" val="3967925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rtl="0" eaLnBrk="1" hangingPunct="1"/>
            <a:r>
              <a:rPr lang="en-US" altLang="zh-CN" sz="4000">
                <a:ea typeface="ＭＳ Ｐゴシック" panose="020B0600070205080204" pitchFamily="34" charset="-128"/>
              </a:rPr>
              <a:t>Recursively Defined Sets and Structures</a:t>
            </a:r>
          </a:p>
        </p:txBody>
      </p:sp>
      <p:sp>
        <p:nvSpPr>
          <p:cNvPr id="8195" name="Content Placeholder 2"/>
          <p:cNvSpPr>
            <a:spLocks noGrp="1"/>
          </p:cNvSpPr>
          <p:nvPr>
            <p:ph idx="1"/>
          </p:nvPr>
        </p:nvSpPr>
        <p:spPr bwMode="auto">
          <a:xfrm>
            <a:off x="838200" y="1066800"/>
            <a:ext cx="10515600" cy="51023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algn="l" rtl="0" eaLnBrk="1" hangingPunct="1">
              <a:lnSpc>
                <a:spcPct val="90000"/>
              </a:lnSpc>
              <a:buFont typeface="Wingdings 2" panose="05020102010507070707" pitchFamily="18" charset="2"/>
              <a:buNone/>
            </a:pPr>
            <a:r>
              <a:rPr lang="en-US" altLang="zh-CN" sz="2800" i="1" dirty="0">
                <a:ea typeface="宋体" panose="02010600030101010101" pitchFamily="2" charset="-122"/>
              </a:rPr>
              <a:t>   Recursive definitions </a:t>
            </a:r>
            <a:r>
              <a:rPr lang="en-US" altLang="zh-CN" sz="2800" dirty="0">
                <a:ea typeface="宋体" panose="02010600030101010101" pitchFamily="2" charset="-122"/>
              </a:rPr>
              <a:t>of sets have two parts:</a:t>
            </a:r>
          </a:p>
          <a:p>
            <a:pPr lvl="1" algn="l" rtl="0" eaLnBrk="1" hangingPunct="1">
              <a:lnSpc>
                <a:spcPct val="90000"/>
              </a:lnSpc>
            </a:pPr>
            <a:r>
              <a:rPr lang="en-US" altLang="zh-CN" sz="2800" dirty="0">
                <a:ea typeface="宋体" panose="02010600030101010101" pitchFamily="2" charset="-122"/>
              </a:rPr>
              <a:t>The </a:t>
            </a:r>
            <a:r>
              <a:rPr lang="en-US" altLang="zh-CN" sz="2800" i="1" dirty="0">
                <a:solidFill>
                  <a:srgbClr val="66FF33"/>
                </a:solidFill>
                <a:ea typeface="宋体" panose="02010600030101010101" pitchFamily="2" charset="-122"/>
              </a:rPr>
              <a:t>basis step </a:t>
            </a:r>
            <a:r>
              <a:rPr lang="en-US" altLang="zh-CN" sz="2800" dirty="0">
                <a:ea typeface="宋体" panose="02010600030101010101" pitchFamily="2" charset="-122"/>
              </a:rPr>
              <a:t>specifies an initial collection of elements.</a:t>
            </a:r>
          </a:p>
          <a:p>
            <a:pPr lvl="1" algn="l" rtl="0" eaLnBrk="1" hangingPunct="1">
              <a:lnSpc>
                <a:spcPct val="90000"/>
              </a:lnSpc>
            </a:pPr>
            <a:r>
              <a:rPr lang="en-US" altLang="zh-CN" sz="2800" dirty="0">
                <a:ea typeface="宋体" panose="02010600030101010101" pitchFamily="2" charset="-122"/>
              </a:rPr>
              <a:t>The </a:t>
            </a:r>
            <a:r>
              <a:rPr lang="en-US" altLang="zh-CN" sz="2800" i="1" dirty="0">
                <a:solidFill>
                  <a:srgbClr val="66FF33"/>
                </a:solidFill>
                <a:ea typeface="宋体" panose="02010600030101010101" pitchFamily="2" charset="-122"/>
              </a:rPr>
              <a:t>recursive step </a:t>
            </a:r>
            <a:r>
              <a:rPr lang="en-US" altLang="zh-CN" sz="2800" dirty="0">
                <a:ea typeface="宋体" panose="02010600030101010101" pitchFamily="2" charset="-122"/>
              </a:rPr>
              <a:t>gives the rules for forming new elements in the set from those already known to be in the set.</a:t>
            </a:r>
          </a:p>
          <a:p>
            <a:pPr algn="l" rtl="0" eaLnBrk="1" hangingPunct="1">
              <a:lnSpc>
                <a:spcPct val="90000"/>
              </a:lnSpc>
            </a:pPr>
            <a:r>
              <a:rPr lang="en-US" altLang="zh-CN" sz="2800" dirty="0">
                <a:ea typeface="宋体" panose="02010600030101010101" pitchFamily="2" charset="-122"/>
              </a:rPr>
              <a:t>Sometimes the recursive definition has an </a:t>
            </a:r>
            <a:r>
              <a:rPr lang="en-US" altLang="zh-CN" sz="2800" i="1" dirty="0">
                <a:solidFill>
                  <a:srgbClr val="66FF33"/>
                </a:solidFill>
                <a:ea typeface="宋体" panose="02010600030101010101" pitchFamily="2" charset="-122"/>
              </a:rPr>
              <a:t>exclusion rule</a:t>
            </a:r>
            <a:r>
              <a:rPr lang="en-US" altLang="zh-CN" sz="2800" dirty="0">
                <a:ea typeface="宋体" panose="02010600030101010101" pitchFamily="2" charset="-122"/>
              </a:rPr>
              <a:t>, which specifies that the set contains nothing other than those elements specified in the basis step and generated by applications of the rules in the recursive step. </a:t>
            </a:r>
          </a:p>
          <a:p>
            <a:pPr algn="l" rtl="0" eaLnBrk="1" hangingPunct="1">
              <a:lnSpc>
                <a:spcPct val="90000"/>
              </a:lnSpc>
            </a:pPr>
            <a:r>
              <a:rPr lang="en-US" altLang="zh-CN" sz="2800" dirty="0">
                <a:solidFill>
                  <a:schemeClr val="tx1"/>
                </a:solidFill>
                <a:ea typeface="宋体" panose="02010600030101010101" pitchFamily="2" charset="-122"/>
              </a:rPr>
              <a:t>We will always assume that the exclusion rule holds, even if it is not explicitly mentioned. </a:t>
            </a:r>
          </a:p>
          <a:p>
            <a:pPr algn="l" rtl="0" eaLnBrk="1" hangingPunct="1">
              <a:lnSpc>
                <a:spcPct val="90000"/>
              </a:lnSpc>
            </a:pPr>
            <a:r>
              <a:rPr lang="en-US" altLang="zh-CN" sz="2800" dirty="0">
                <a:ea typeface="宋体" panose="02010600030101010101" pitchFamily="2" charset="-122"/>
              </a:rPr>
              <a:t>We will later develop a form of induction, called </a:t>
            </a:r>
            <a:r>
              <a:rPr lang="en-US" altLang="zh-CN" sz="2800" i="1" dirty="0">
                <a:solidFill>
                  <a:srgbClr val="66FF33"/>
                </a:solidFill>
                <a:ea typeface="宋体" panose="02010600030101010101" pitchFamily="2" charset="-122"/>
              </a:rPr>
              <a:t>structural induction</a:t>
            </a:r>
            <a:r>
              <a:rPr lang="en-US" altLang="zh-CN" sz="2800" dirty="0">
                <a:ea typeface="宋体" panose="02010600030101010101" pitchFamily="2" charset="-122"/>
              </a:rPr>
              <a:t>, to prove results about recursively defined sets. </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20</a:t>
            </a:fld>
            <a:endParaRPr lang="en-US" altLang="en-US"/>
          </a:p>
        </p:txBody>
      </p:sp>
    </p:spTree>
    <p:extLst>
      <p:ext uri="{BB962C8B-B14F-4D97-AF65-F5344CB8AC3E}">
        <p14:creationId xmlns:p14="http://schemas.microsoft.com/office/powerpoint/2010/main" val="675516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en-US" dirty="0" smtClean="0">
                <a:solidFill>
                  <a:srgbClr val="FFFF00"/>
                </a:solidFill>
                <a:latin typeface="+mn-lt"/>
              </a:rPr>
              <a:t>Recursively defined sets </a:t>
            </a:r>
          </a:p>
        </p:txBody>
      </p:sp>
      <p:sp>
        <p:nvSpPr>
          <p:cNvPr id="17412" name="Text Box 6"/>
          <p:cNvSpPr txBox="1">
            <a:spLocks noChangeArrowheads="1"/>
          </p:cNvSpPr>
          <p:nvPr/>
        </p:nvSpPr>
        <p:spPr bwMode="auto">
          <a:xfrm>
            <a:off x="953377" y="1115489"/>
            <a:ext cx="10285246" cy="504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sz="2800" b="1" u="sng" dirty="0" smtClean="0">
                <a:solidFill>
                  <a:srgbClr val="66FF33"/>
                </a:solidFill>
                <a:latin typeface="Cambria" panose="02040503050406030204" pitchFamily="18" charset="0"/>
              </a:rPr>
              <a:t>Basis </a:t>
            </a:r>
            <a:r>
              <a:rPr lang="en-US" sz="2800" b="1" u="sng" dirty="0">
                <a:solidFill>
                  <a:srgbClr val="66FF33"/>
                </a:solidFill>
                <a:latin typeface="Cambria" panose="02040503050406030204" pitchFamily="18" charset="0"/>
              </a:rPr>
              <a:t>Step:</a:t>
            </a:r>
            <a:r>
              <a:rPr lang="en-US" sz="2800" dirty="0">
                <a:solidFill>
                  <a:srgbClr val="66FF33"/>
                </a:solidFill>
                <a:latin typeface="Cambria" panose="02040503050406030204" pitchFamily="18" charset="0"/>
              </a:rPr>
              <a:t> </a:t>
            </a:r>
            <a:r>
              <a:rPr lang="en-US" sz="2800" i="1" dirty="0">
                <a:latin typeface="Cambria" panose="02040503050406030204" pitchFamily="18" charset="0"/>
              </a:rPr>
              <a:t>define a basis set</a:t>
            </a:r>
            <a:r>
              <a:rPr lang="en-US" sz="2800" dirty="0">
                <a:latin typeface="Cambria" panose="02040503050406030204" pitchFamily="18" charset="0"/>
              </a:rPr>
              <a:t> (e.g. the empty set).</a:t>
            </a:r>
          </a:p>
          <a:p>
            <a:pPr eaLnBrk="1" hangingPunct="1"/>
            <a:endParaRPr lang="en-US" sz="1800" dirty="0">
              <a:latin typeface="Cambria" panose="02040503050406030204" pitchFamily="18" charset="0"/>
            </a:endParaRPr>
          </a:p>
          <a:p>
            <a:pPr eaLnBrk="1" hangingPunct="1"/>
            <a:r>
              <a:rPr lang="en-US" sz="2800" b="1" u="sng" dirty="0">
                <a:solidFill>
                  <a:srgbClr val="66FF33"/>
                </a:solidFill>
                <a:latin typeface="Cambria" panose="02040503050406030204" pitchFamily="18" charset="0"/>
              </a:rPr>
              <a:t>Recursive </a:t>
            </a:r>
            <a:r>
              <a:rPr lang="en-US" sz="2800" b="1" u="sng" dirty="0" smtClean="0">
                <a:solidFill>
                  <a:srgbClr val="66FF33"/>
                </a:solidFill>
                <a:latin typeface="Cambria" panose="02040503050406030204" pitchFamily="18" charset="0"/>
              </a:rPr>
              <a:t>Step:</a:t>
            </a:r>
            <a:r>
              <a:rPr lang="en-US" sz="2800" dirty="0" smtClean="0">
                <a:solidFill>
                  <a:srgbClr val="66FF33"/>
                </a:solidFill>
                <a:latin typeface="Cambria" panose="02040503050406030204" pitchFamily="18" charset="0"/>
              </a:rPr>
              <a:t> </a:t>
            </a:r>
            <a:r>
              <a:rPr lang="en-US" sz="2800" i="1" dirty="0" smtClean="0">
                <a:solidFill>
                  <a:srgbClr val="FFFF00"/>
                </a:solidFill>
                <a:latin typeface="Cambria" panose="02040503050406030204" pitchFamily="18" charset="0"/>
              </a:rPr>
              <a:t>Define </a:t>
            </a:r>
            <a:r>
              <a:rPr lang="en-US" sz="2800" i="1" dirty="0">
                <a:solidFill>
                  <a:srgbClr val="FFFF00"/>
                </a:solidFill>
                <a:latin typeface="Cambria" panose="02040503050406030204" pitchFamily="18" charset="0"/>
              </a:rPr>
              <a:t>a rule to produce new elements</a:t>
            </a:r>
            <a:br>
              <a:rPr lang="en-US" sz="2800" i="1" dirty="0">
                <a:solidFill>
                  <a:srgbClr val="FFFF00"/>
                </a:solidFill>
                <a:latin typeface="Cambria" panose="02040503050406030204" pitchFamily="18" charset="0"/>
              </a:rPr>
            </a:br>
            <a:r>
              <a:rPr lang="en-US" sz="2800" i="1" dirty="0">
                <a:solidFill>
                  <a:srgbClr val="FFFF00"/>
                </a:solidFill>
                <a:latin typeface="Cambria" panose="02040503050406030204" pitchFamily="18" charset="0"/>
              </a:rPr>
              <a:t> from already existing elements.</a:t>
            </a:r>
          </a:p>
          <a:p>
            <a:pPr eaLnBrk="1" hangingPunct="1"/>
            <a:r>
              <a:rPr lang="en-US" sz="2800" u="sng" dirty="0">
                <a:latin typeface="Cambria" panose="02040503050406030204" pitchFamily="18" charset="0"/>
              </a:rPr>
              <a:t>Example:</a:t>
            </a:r>
            <a:r>
              <a:rPr lang="en-US" sz="2800" dirty="0">
                <a:latin typeface="Cambria" panose="02040503050406030204" pitchFamily="18" charset="0"/>
              </a:rPr>
              <a:t> </a:t>
            </a:r>
          </a:p>
          <a:p>
            <a:pPr eaLnBrk="1" hangingPunct="1"/>
            <a:r>
              <a:rPr lang="en-US" sz="2800" dirty="0">
                <a:solidFill>
                  <a:srgbClr val="66FF33"/>
                </a:solidFill>
                <a:latin typeface="Cambria" panose="02040503050406030204" pitchFamily="18" charset="0"/>
              </a:rPr>
              <a:t>Basis Step: </a:t>
            </a:r>
            <a:r>
              <a:rPr lang="en-US" sz="2800" dirty="0">
                <a:solidFill>
                  <a:srgbClr val="FFFF00"/>
                </a:solidFill>
                <a:latin typeface="Cambria" panose="02040503050406030204" pitchFamily="18" charset="0"/>
              </a:rPr>
              <a:t>3 is in </a:t>
            </a:r>
            <a:r>
              <a:rPr lang="en-US" sz="2800" i="1" dirty="0">
                <a:solidFill>
                  <a:srgbClr val="FFFF00"/>
                </a:solidFill>
                <a:latin typeface="Cambria" panose="02040503050406030204" pitchFamily="18" charset="0"/>
              </a:rPr>
              <a:t>S</a:t>
            </a:r>
            <a:r>
              <a:rPr lang="en-US" sz="2800" dirty="0">
                <a:solidFill>
                  <a:srgbClr val="FFFF00"/>
                </a:solidFill>
                <a:latin typeface="Cambria" panose="02040503050406030204" pitchFamily="18" charset="0"/>
              </a:rPr>
              <a:t>.</a:t>
            </a:r>
          </a:p>
          <a:p>
            <a:pPr eaLnBrk="1" hangingPunct="1"/>
            <a:r>
              <a:rPr lang="en-US" sz="2800" dirty="0">
                <a:solidFill>
                  <a:srgbClr val="66FF33"/>
                </a:solidFill>
                <a:latin typeface="Cambria" panose="02040503050406030204" pitchFamily="18" charset="0"/>
              </a:rPr>
              <a:t>Recursive Step: </a:t>
            </a:r>
            <a:r>
              <a:rPr lang="en-US" sz="2800" dirty="0">
                <a:latin typeface="Cambria" panose="02040503050406030204" pitchFamily="18" charset="0"/>
              </a:rPr>
              <a:t>if </a:t>
            </a:r>
            <a:r>
              <a:rPr lang="en-US" sz="2800" i="1" dirty="0">
                <a:latin typeface="Cambria" panose="02040503050406030204" pitchFamily="18" charset="0"/>
              </a:rPr>
              <a:t>x</a:t>
            </a:r>
            <a:r>
              <a:rPr lang="en-US" sz="2800" dirty="0">
                <a:latin typeface="Cambria" panose="02040503050406030204" pitchFamily="18" charset="0"/>
              </a:rPr>
              <a:t> is in </a:t>
            </a:r>
            <a:r>
              <a:rPr lang="en-US" sz="2800" i="1" dirty="0">
                <a:latin typeface="Cambria" panose="02040503050406030204" pitchFamily="18" charset="0"/>
              </a:rPr>
              <a:t>S</a:t>
            </a:r>
            <a:r>
              <a:rPr lang="en-US" sz="2800" dirty="0">
                <a:latin typeface="Cambria" panose="02040503050406030204" pitchFamily="18" charset="0"/>
              </a:rPr>
              <a:t> and </a:t>
            </a:r>
            <a:r>
              <a:rPr lang="en-US" sz="2800" i="1" dirty="0">
                <a:latin typeface="Cambria" panose="02040503050406030204" pitchFamily="18" charset="0"/>
              </a:rPr>
              <a:t>y</a:t>
            </a:r>
            <a:r>
              <a:rPr lang="en-US" sz="2800" dirty="0">
                <a:latin typeface="Cambria" panose="02040503050406030204" pitchFamily="18" charset="0"/>
              </a:rPr>
              <a:t> is in </a:t>
            </a:r>
            <a:r>
              <a:rPr lang="en-US" sz="2800" i="1" dirty="0">
                <a:latin typeface="Cambria" panose="02040503050406030204" pitchFamily="18" charset="0"/>
              </a:rPr>
              <a:t>S</a:t>
            </a:r>
            <a:r>
              <a:rPr lang="en-US" sz="2800" dirty="0">
                <a:latin typeface="Cambria" panose="02040503050406030204" pitchFamily="18" charset="0"/>
              </a:rPr>
              <a:t> then </a:t>
            </a:r>
            <a:r>
              <a:rPr lang="en-US" sz="2800" i="1" dirty="0" smtClean="0">
                <a:latin typeface="Cambria" panose="02040503050406030204" pitchFamily="18" charset="0"/>
              </a:rPr>
              <a:t>x </a:t>
            </a:r>
            <a:r>
              <a:rPr lang="en-US" sz="2800" dirty="0" smtClean="0">
                <a:latin typeface="Cambria" panose="02040503050406030204" pitchFamily="18" charset="0"/>
              </a:rPr>
              <a:t>+ </a:t>
            </a:r>
            <a:r>
              <a:rPr lang="en-US" sz="2800" i="1" dirty="0" smtClean="0">
                <a:latin typeface="Cambria" panose="02040503050406030204" pitchFamily="18" charset="0"/>
              </a:rPr>
              <a:t>y</a:t>
            </a:r>
            <a:r>
              <a:rPr lang="en-US" sz="2800" dirty="0" smtClean="0">
                <a:latin typeface="Cambria" panose="02040503050406030204" pitchFamily="18" charset="0"/>
              </a:rPr>
              <a:t> </a:t>
            </a:r>
            <a:r>
              <a:rPr lang="en-US" sz="2800" dirty="0">
                <a:latin typeface="Cambria" panose="02040503050406030204" pitchFamily="18" charset="0"/>
              </a:rPr>
              <a:t>is in </a:t>
            </a:r>
            <a:r>
              <a:rPr lang="en-US" sz="2800" i="1" dirty="0">
                <a:latin typeface="Cambria" panose="02040503050406030204" pitchFamily="18" charset="0"/>
              </a:rPr>
              <a:t>S</a:t>
            </a:r>
            <a:r>
              <a:rPr lang="en-US" sz="2800" dirty="0">
                <a:latin typeface="Cambria" panose="02040503050406030204" pitchFamily="18" charset="0"/>
              </a:rPr>
              <a:t>.</a:t>
            </a:r>
          </a:p>
          <a:p>
            <a:pPr eaLnBrk="1" hangingPunct="1"/>
            <a:endParaRPr lang="en-US" sz="1400" dirty="0">
              <a:latin typeface="Cambria" panose="02040503050406030204" pitchFamily="18" charset="0"/>
            </a:endParaRPr>
          </a:p>
          <a:p>
            <a:pPr eaLnBrk="1" hangingPunct="1"/>
            <a:r>
              <a:rPr lang="en-US" sz="2800" dirty="0">
                <a:solidFill>
                  <a:srgbClr val="FFFF00"/>
                </a:solidFill>
                <a:latin typeface="Cambria" panose="02040503050406030204" pitchFamily="18" charset="0"/>
              </a:rPr>
              <a:t>3</a:t>
            </a:r>
          </a:p>
          <a:p>
            <a:pPr eaLnBrk="1" hangingPunct="1"/>
            <a:r>
              <a:rPr lang="en-US" sz="2800" dirty="0" smtClean="0">
                <a:latin typeface="Cambria" panose="02040503050406030204" pitchFamily="18" charset="0"/>
              </a:rPr>
              <a:t>3 + 3 = 6</a:t>
            </a:r>
            <a:endParaRPr lang="en-US" sz="2800" dirty="0">
              <a:latin typeface="Cambria" panose="02040503050406030204" pitchFamily="18" charset="0"/>
            </a:endParaRPr>
          </a:p>
          <a:p>
            <a:pPr eaLnBrk="1" hangingPunct="1"/>
            <a:r>
              <a:rPr lang="en-US" sz="2800" dirty="0" smtClean="0">
                <a:solidFill>
                  <a:srgbClr val="FFFF00"/>
                </a:solidFill>
                <a:latin typeface="Cambria" panose="02040503050406030204" pitchFamily="18" charset="0"/>
              </a:rPr>
              <a:t>3 + 6 </a:t>
            </a:r>
            <a:r>
              <a:rPr lang="en-US" sz="2800" dirty="0">
                <a:solidFill>
                  <a:srgbClr val="FFFF00"/>
                </a:solidFill>
                <a:latin typeface="Cambria" panose="02040503050406030204" pitchFamily="18" charset="0"/>
              </a:rPr>
              <a:t>= 9 &amp; </a:t>
            </a:r>
            <a:r>
              <a:rPr lang="en-US" sz="2800" dirty="0" smtClean="0">
                <a:solidFill>
                  <a:srgbClr val="FFFF00"/>
                </a:solidFill>
                <a:latin typeface="Cambria" panose="02040503050406030204" pitchFamily="18" charset="0"/>
              </a:rPr>
              <a:t>6 + 6 = 12</a:t>
            </a:r>
            <a:endParaRPr lang="en-US" sz="2800" dirty="0">
              <a:solidFill>
                <a:srgbClr val="FFFF00"/>
              </a:solidFill>
              <a:latin typeface="Cambria" panose="02040503050406030204" pitchFamily="18" charset="0"/>
            </a:endParaRPr>
          </a:p>
          <a:p>
            <a:pPr eaLnBrk="1" hangingPunct="1"/>
            <a:r>
              <a:rPr lang="en-US" sz="2800" dirty="0">
                <a:latin typeface="Cambria" panose="02040503050406030204" pitchFamily="18" charset="0"/>
              </a:rPr>
              <a:t>...</a:t>
            </a: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21</a:t>
            </a:fld>
            <a:endParaRPr lang="en-US" altLang="en-US"/>
          </a:p>
        </p:txBody>
      </p:sp>
    </p:spTree>
    <p:extLst>
      <p:ext uri="{BB962C8B-B14F-4D97-AF65-F5344CB8AC3E}">
        <p14:creationId xmlns:p14="http://schemas.microsoft.com/office/powerpoint/2010/main" val="4284824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1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1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41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412">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41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dirty="0" smtClean="0">
                <a:solidFill>
                  <a:srgbClr val="FFFF00"/>
                </a:solidFill>
              </a:rPr>
              <a:t>Recursively defined sets</a:t>
            </a:r>
          </a:p>
        </p:txBody>
      </p:sp>
      <p:sp>
        <p:nvSpPr>
          <p:cNvPr id="19459" name="Text Box 5"/>
          <p:cNvSpPr txBox="1">
            <a:spLocks noChangeArrowheads="1"/>
          </p:cNvSpPr>
          <p:nvPr/>
        </p:nvSpPr>
        <p:spPr bwMode="auto">
          <a:xfrm>
            <a:off x="1965326" y="1410981"/>
            <a:ext cx="8245475"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sz="2800" dirty="0">
                <a:latin typeface="Cambria" panose="02040503050406030204" pitchFamily="18" charset="0"/>
              </a:rPr>
              <a:t>Strings:</a:t>
            </a:r>
          </a:p>
          <a:p>
            <a:pPr eaLnBrk="1" hangingPunct="1"/>
            <a:r>
              <a:rPr lang="en-US" sz="2800" i="1" dirty="0">
                <a:solidFill>
                  <a:srgbClr val="FFFF00"/>
                </a:solidFill>
                <a:latin typeface="Cambria" panose="02040503050406030204" pitchFamily="18" charset="0"/>
              </a:rPr>
              <a:t>S</a:t>
            </a:r>
            <a:r>
              <a:rPr lang="en-US" sz="2800" dirty="0">
                <a:solidFill>
                  <a:srgbClr val="FFFF00"/>
                </a:solidFill>
                <a:latin typeface="Cambria" panose="02040503050406030204" pitchFamily="18" charset="0"/>
              </a:rPr>
              <a:t> = set of strings</a:t>
            </a:r>
          </a:p>
          <a:p>
            <a:pPr eaLnBrk="1" hangingPunct="1"/>
            <a:r>
              <a:rPr lang="en-US" sz="2800" i="1" dirty="0">
                <a:latin typeface="Cambria" panose="02040503050406030204" pitchFamily="18" charset="0"/>
              </a:rPr>
              <a:t>A</a:t>
            </a:r>
            <a:r>
              <a:rPr lang="en-US" sz="2800" dirty="0">
                <a:latin typeface="Cambria" panose="02040503050406030204" pitchFamily="18" charset="0"/>
              </a:rPr>
              <a:t> = alphabet</a:t>
            </a:r>
          </a:p>
          <a:p>
            <a:pPr eaLnBrk="1" hangingPunct="1"/>
            <a:endParaRPr lang="en-US" sz="1600" dirty="0">
              <a:latin typeface="Cambria" panose="02040503050406030204" pitchFamily="18" charset="0"/>
            </a:endParaRPr>
          </a:p>
          <a:p>
            <a:pPr eaLnBrk="1" hangingPunct="1"/>
            <a:r>
              <a:rPr lang="en-US" sz="2800" dirty="0">
                <a:solidFill>
                  <a:srgbClr val="66FF33"/>
                </a:solidFill>
                <a:latin typeface="Cambria" panose="02040503050406030204" pitchFamily="18" charset="0"/>
              </a:rPr>
              <a:t>Basic step: </a:t>
            </a:r>
            <a:r>
              <a:rPr lang="en-US" sz="2800" dirty="0">
                <a:solidFill>
                  <a:srgbClr val="FFFF00"/>
                </a:solidFill>
                <a:latin typeface="Cambria" panose="02040503050406030204" pitchFamily="18" charset="0"/>
              </a:rPr>
              <a:t>empty string is in </a:t>
            </a:r>
            <a:r>
              <a:rPr lang="en-US" sz="2800" i="1" dirty="0">
                <a:solidFill>
                  <a:srgbClr val="FFFF00"/>
                </a:solidFill>
                <a:latin typeface="Cambria" panose="02040503050406030204" pitchFamily="18" charset="0"/>
              </a:rPr>
              <a:t>S</a:t>
            </a:r>
          </a:p>
          <a:p>
            <a:pPr eaLnBrk="1" hangingPunct="1"/>
            <a:r>
              <a:rPr lang="en-US" sz="2800" dirty="0">
                <a:solidFill>
                  <a:srgbClr val="66FF33"/>
                </a:solidFill>
                <a:latin typeface="Cambria" panose="02040503050406030204" pitchFamily="18" charset="0"/>
              </a:rPr>
              <a:t>Recursive step: </a:t>
            </a:r>
            <a:r>
              <a:rPr lang="en-US" sz="2800" dirty="0">
                <a:latin typeface="Cambria" panose="02040503050406030204" pitchFamily="18" charset="0"/>
              </a:rPr>
              <a:t>if </a:t>
            </a:r>
            <a:r>
              <a:rPr lang="en-US" sz="2800" i="1" dirty="0">
                <a:latin typeface="Cambria" panose="02040503050406030204" pitchFamily="18" charset="0"/>
              </a:rPr>
              <a:t>w</a:t>
            </a:r>
            <a:r>
              <a:rPr lang="en-US" sz="2800" dirty="0">
                <a:latin typeface="Cambria" panose="02040503050406030204" pitchFamily="18" charset="0"/>
              </a:rPr>
              <a:t> is in </a:t>
            </a:r>
            <a:r>
              <a:rPr lang="en-US" sz="2800" i="1" dirty="0">
                <a:latin typeface="Cambria" panose="02040503050406030204" pitchFamily="18" charset="0"/>
              </a:rPr>
              <a:t>S</a:t>
            </a:r>
            <a:r>
              <a:rPr lang="en-US" sz="2800" dirty="0">
                <a:latin typeface="Cambria" panose="02040503050406030204" pitchFamily="18" charset="0"/>
              </a:rPr>
              <a:t> and </a:t>
            </a:r>
            <a:r>
              <a:rPr lang="en-US" sz="2800" i="1" dirty="0">
                <a:latin typeface="Cambria" panose="02040503050406030204" pitchFamily="18" charset="0"/>
              </a:rPr>
              <a:t>x</a:t>
            </a:r>
            <a:r>
              <a:rPr lang="en-US" sz="2800" dirty="0">
                <a:latin typeface="Cambria" panose="02040503050406030204" pitchFamily="18" charset="0"/>
              </a:rPr>
              <a:t> in </a:t>
            </a:r>
            <a:r>
              <a:rPr lang="en-US" sz="2800" i="1" dirty="0">
                <a:latin typeface="Cambria" panose="02040503050406030204" pitchFamily="18" charset="0"/>
              </a:rPr>
              <a:t>A</a:t>
            </a:r>
            <a:r>
              <a:rPr lang="en-US" sz="2800" dirty="0">
                <a:latin typeface="Cambria" panose="02040503050406030204" pitchFamily="18" charset="0"/>
              </a:rPr>
              <a:t> </a:t>
            </a:r>
            <a:r>
              <a:rPr lang="en-US" sz="2800" dirty="0">
                <a:latin typeface="Cambria" panose="02040503050406030204" pitchFamily="18" charset="0"/>
                <a:sym typeface="Wingdings" panose="05000000000000000000" pitchFamily="2" charset="2"/>
              </a:rPr>
              <a:t> </a:t>
            </a:r>
            <a:r>
              <a:rPr lang="en-US" sz="2800" i="1" dirty="0" err="1">
                <a:latin typeface="Cambria" panose="02040503050406030204" pitchFamily="18" charset="0"/>
                <a:sym typeface="Wingdings" panose="05000000000000000000" pitchFamily="2" charset="2"/>
              </a:rPr>
              <a:t>wx</a:t>
            </a:r>
            <a:r>
              <a:rPr lang="en-US" sz="2800" dirty="0">
                <a:latin typeface="Cambria" panose="02040503050406030204" pitchFamily="18" charset="0"/>
                <a:sym typeface="Wingdings" panose="05000000000000000000" pitchFamily="2" charset="2"/>
              </a:rPr>
              <a:t> is in </a:t>
            </a:r>
            <a:r>
              <a:rPr lang="en-US" sz="2800" i="1" dirty="0">
                <a:latin typeface="Cambria" panose="02040503050406030204" pitchFamily="18" charset="0"/>
                <a:sym typeface="Wingdings" panose="05000000000000000000" pitchFamily="2" charset="2"/>
              </a:rPr>
              <a:t>S</a:t>
            </a:r>
          </a:p>
          <a:p>
            <a:pPr eaLnBrk="1" hangingPunct="1"/>
            <a:endParaRPr lang="en-US" sz="1600" dirty="0">
              <a:latin typeface="Cambria" panose="02040503050406030204" pitchFamily="18" charset="0"/>
              <a:sym typeface="Wingdings" panose="05000000000000000000" pitchFamily="2" charset="2"/>
            </a:endParaRPr>
          </a:p>
          <a:p>
            <a:pPr eaLnBrk="1" hangingPunct="1"/>
            <a:r>
              <a:rPr lang="en-US" sz="2800" dirty="0">
                <a:solidFill>
                  <a:srgbClr val="FFFF00"/>
                </a:solidFill>
                <a:latin typeface="Cambria" panose="02040503050406030204" pitchFamily="18" charset="0"/>
                <a:sym typeface="Wingdings" panose="05000000000000000000" pitchFamily="2" charset="2"/>
              </a:rPr>
              <a:t>Example: binary strings: </a:t>
            </a:r>
            <a:r>
              <a:rPr lang="en-US" sz="2800" i="1" dirty="0" smtClean="0">
                <a:solidFill>
                  <a:srgbClr val="FFFF00"/>
                </a:solidFill>
                <a:latin typeface="Cambria" panose="02040503050406030204" pitchFamily="18" charset="0"/>
                <a:sym typeface="Wingdings" panose="05000000000000000000" pitchFamily="2" charset="2"/>
              </a:rPr>
              <a:t>A </a:t>
            </a:r>
            <a:r>
              <a:rPr lang="en-US" sz="2800" dirty="0" smtClean="0">
                <a:solidFill>
                  <a:srgbClr val="FFFF00"/>
                </a:solidFill>
                <a:latin typeface="Cambria" panose="02040503050406030204" pitchFamily="18" charset="0"/>
                <a:sym typeface="Wingdings" panose="05000000000000000000" pitchFamily="2" charset="2"/>
              </a:rPr>
              <a:t>= {</a:t>
            </a:r>
            <a:r>
              <a:rPr lang="en-US" sz="2800" dirty="0">
                <a:solidFill>
                  <a:srgbClr val="FFFF00"/>
                </a:solidFill>
                <a:latin typeface="Cambria" panose="02040503050406030204" pitchFamily="18" charset="0"/>
                <a:sym typeface="Wingdings" panose="05000000000000000000" pitchFamily="2" charset="2"/>
              </a:rPr>
              <a:t>0</a:t>
            </a:r>
            <a:r>
              <a:rPr lang="en-US" sz="2800" dirty="0" smtClean="0">
                <a:solidFill>
                  <a:srgbClr val="FFFF00"/>
                </a:solidFill>
                <a:latin typeface="Cambria" panose="02040503050406030204" pitchFamily="18" charset="0"/>
                <a:sym typeface="Wingdings" panose="05000000000000000000" pitchFamily="2" charset="2"/>
              </a:rPr>
              <a:t>, 1</a:t>
            </a:r>
            <a:r>
              <a:rPr lang="en-US" sz="2800" dirty="0">
                <a:solidFill>
                  <a:srgbClr val="FFFF00"/>
                </a:solidFill>
                <a:latin typeface="Cambria" panose="02040503050406030204" pitchFamily="18" charset="0"/>
                <a:sym typeface="Wingdings" panose="05000000000000000000" pitchFamily="2" charset="2"/>
              </a:rPr>
              <a:t>}</a:t>
            </a:r>
          </a:p>
          <a:p>
            <a:pPr eaLnBrk="1" hangingPunct="1"/>
            <a:endParaRPr lang="en-US" sz="1600" dirty="0">
              <a:latin typeface="Cambria" panose="02040503050406030204" pitchFamily="18" charset="0"/>
              <a:sym typeface="Wingdings" panose="05000000000000000000" pitchFamily="2" charset="2"/>
            </a:endParaRPr>
          </a:p>
          <a:p>
            <a:pPr eaLnBrk="1" hangingPunct="1"/>
            <a:r>
              <a:rPr lang="en-US" sz="2800" dirty="0">
                <a:latin typeface="Cambria" panose="02040503050406030204" pitchFamily="18" charset="0"/>
                <a:sym typeface="Wingdings" panose="05000000000000000000" pitchFamily="2" charset="2"/>
              </a:rPr>
              <a:t>1) empty string</a:t>
            </a:r>
          </a:p>
          <a:p>
            <a:pPr eaLnBrk="1" hangingPunct="1"/>
            <a:r>
              <a:rPr lang="en-US" sz="2800" dirty="0">
                <a:latin typeface="Cambria" panose="02040503050406030204" pitchFamily="18" charset="0"/>
                <a:sym typeface="Wingdings" panose="05000000000000000000" pitchFamily="2" charset="2"/>
              </a:rPr>
              <a:t>2) 0  &amp; 1</a:t>
            </a:r>
          </a:p>
          <a:p>
            <a:pPr eaLnBrk="1" hangingPunct="1"/>
            <a:r>
              <a:rPr lang="en-US" sz="2800" dirty="0">
                <a:latin typeface="Cambria" panose="02040503050406030204" pitchFamily="18" charset="0"/>
                <a:sym typeface="Wingdings" panose="05000000000000000000" pitchFamily="2" charset="2"/>
              </a:rPr>
              <a:t>3) 00 &amp; 01 &amp; 10 &amp; 11</a:t>
            </a:r>
          </a:p>
          <a:p>
            <a:pPr eaLnBrk="1" hangingPunct="1"/>
            <a:r>
              <a:rPr lang="en-US" sz="2800" dirty="0">
                <a:latin typeface="Cambria" panose="02040503050406030204" pitchFamily="18" charset="0"/>
                <a:sym typeface="Wingdings" panose="05000000000000000000" pitchFamily="2" charset="2"/>
              </a:rPr>
              <a:t>4) ...</a:t>
            </a:r>
            <a:endParaRPr lang="en-US" sz="2800" dirty="0">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22</a:t>
            </a:fld>
            <a:endParaRPr lang="en-US" altLang="en-US"/>
          </a:p>
        </p:txBody>
      </p:sp>
      <p:sp>
        <p:nvSpPr>
          <p:cNvPr id="3" name="Rectangle 2"/>
          <p:cNvSpPr/>
          <p:nvPr/>
        </p:nvSpPr>
        <p:spPr>
          <a:xfrm>
            <a:off x="6629400" y="1925074"/>
            <a:ext cx="3823483" cy="486287"/>
          </a:xfrm>
          <a:prstGeom prst="rect">
            <a:avLst/>
          </a:prstGeom>
        </p:spPr>
        <p:txBody>
          <a:bodyPr wrap="none">
            <a:spAutoFit/>
          </a:bodyPr>
          <a:lstStyle/>
          <a:p>
            <a:pPr eaLnBrk="1" hangingPunct="1">
              <a:lnSpc>
                <a:spcPct val="80000"/>
              </a:lnSpc>
            </a:pPr>
            <a:r>
              <a:rPr lang="en-US" altLang="zh-TW" sz="2800" i="1" dirty="0" smtClean="0">
                <a:solidFill>
                  <a:srgbClr val="FFFF00"/>
                </a:solidFill>
                <a:latin typeface="Cambria" panose="02040503050406030204" pitchFamily="18" charset="0"/>
                <a:sym typeface="Symbol" panose="05050102010706020507" pitchFamily="18" charset="2"/>
              </a:rPr>
              <a:t>S</a:t>
            </a:r>
            <a:r>
              <a:rPr lang="en-US" altLang="zh-TW" sz="2800" dirty="0" smtClean="0">
                <a:solidFill>
                  <a:srgbClr val="FFFF00"/>
                </a:solidFill>
                <a:latin typeface="Cambria" panose="02040503050406030204" pitchFamily="18" charset="0"/>
                <a:sym typeface="Symbol" panose="05050102010706020507" pitchFamily="18" charset="2"/>
              </a:rPr>
              <a:t> is the Set of strings </a:t>
            </a:r>
            <a:r>
              <a:rPr lang="en-US" altLang="zh-TW" sz="3200" dirty="0" smtClean="0">
                <a:solidFill>
                  <a:srgbClr val="66FF33"/>
                </a:solidFill>
                <a:latin typeface="Cambria" panose="02040503050406030204" pitchFamily="18" charset="0"/>
                <a:sym typeface="Symbol" panose="05050102010706020507" pitchFamily="18" charset="2"/>
              </a:rPr>
              <a:t></a:t>
            </a:r>
            <a:r>
              <a:rPr lang="en-US" altLang="zh-TW" sz="3200" baseline="30000" dirty="0">
                <a:solidFill>
                  <a:srgbClr val="66FF33"/>
                </a:solidFill>
                <a:latin typeface="Cambria" panose="02040503050406030204" pitchFamily="18" charset="0"/>
                <a:sym typeface="Symbol" panose="05050102010706020507" pitchFamily="18" charset="2"/>
              </a:rPr>
              <a:t>*</a:t>
            </a:r>
            <a:endParaRPr lang="en-US" altLang="zh-TW" sz="3200" dirty="0">
              <a:solidFill>
                <a:srgbClr val="66FF33"/>
              </a:solidFill>
              <a:latin typeface="Cambria" panose="02040503050406030204" pitchFamily="18" charset="0"/>
            </a:endParaRPr>
          </a:p>
        </p:txBody>
      </p:sp>
      <p:sp>
        <p:nvSpPr>
          <p:cNvPr id="6" name="Rectangle 5"/>
          <p:cNvSpPr/>
          <p:nvPr/>
        </p:nvSpPr>
        <p:spPr>
          <a:xfrm>
            <a:off x="6858000" y="2438400"/>
            <a:ext cx="3155031" cy="486287"/>
          </a:xfrm>
          <a:prstGeom prst="rect">
            <a:avLst/>
          </a:prstGeom>
        </p:spPr>
        <p:txBody>
          <a:bodyPr wrap="none">
            <a:spAutoFit/>
          </a:bodyPr>
          <a:lstStyle/>
          <a:p>
            <a:pPr eaLnBrk="1" hangingPunct="1">
              <a:lnSpc>
                <a:spcPct val="80000"/>
              </a:lnSpc>
            </a:pPr>
            <a:r>
              <a:rPr lang="en-US" altLang="zh-TW" sz="2800" i="1" dirty="0" smtClean="0">
                <a:latin typeface="Cambria" panose="02040503050406030204" pitchFamily="18" charset="0"/>
                <a:sym typeface="Symbol" panose="05050102010706020507" pitchFamily="18" charset="2"/>
              </a:rPr>
              <a:t>A</a:t>
            </a:r>
            <a:r>
              <a:rPr lang="en-US" altLang="zh-TW" sz="2800" dirty="0" smtClean="0">
                <a:latin typeface="Cambria" panose="02040503050406030204" pitchFamily="18" charset="0"/>
                <a:sym typeface="Symbol" panose="05050102010706020507" pitchFamily="18" charset="2"/>
              </a:rPr>
              <a:t> is the Alphabet </a:t>
            </a:r>
            <a:r>
              <a:rPr lang="en-US" altLang="zh-TW" sz="3200" dirty="0" smtClean="0">
                <a:solidFill>
                  <a:srgbClr val="66FF33"/>
                </a:solidFill>
                <a:latin typeface="Cambria" panose="02040503050406030204" pitchFamily="18" charset="0"/>
                <a:sym typeface="Symbol" panose="05050102010706020507" pitchFamily="18" charset="2"/>
              </a:rPr>
              <a:t></a:t>
            </a:r>
            <a:endParaRPr lang="en-US" altLang="zh-TW" sz="3200" dirty="0">
              <a:solidFill>
                <a:srgbClr val="66FF33"/>
              </a:solidFill>
              <a:latin typeface="Cambria" panose="02040503050406030204" pitchFamily="18" charset="0"/>
            </a:endParaRPr>
          </a:p>
        </p:txBody>
      </p:sp>
    </p:spTree>
    <p:extLst>
      <p:ext uri="{BB962C8B-B14F-4D97-AF65-F5344CB8AC3E}">
        <p14:creationId xmlns:p14="http://schemas.microsoft.com/office/powerpoint/2010/main" val="2616225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59">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59">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59">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459">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459">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459">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標題 1"/>
          <p:cNvSpPr>
            <a:spLocks noGrp="1"/>
          </p:cNvSpPr>
          <p:nvPr>
            <p:ph type="title"/>
          </p:nvPr>
        </p:nvSpPr>
        <p:spPr>
          <a:xfrm>
            <a:off x="1447800" y="115098"/>
            <a:ext cx="8229600" cy="582613"/>
          </a:xfrm>
        </p:spPr>
        <p:txBody>
          <a:bodyPr>
            <a:normAutofit fontScale="90000"/>
          </a:bodyPr>
          <a:lstStyle/>
          <a:p>
            <a:pPr eaLnBrk="1" hangingPunct="1"/>
            <a:r>
              <a:rPr lang="en-US" altLang="zh-TW" sz="3600" dirty="0"/>
              <a:t>Recursively Defined Sets and </a:t>
            </a:r>
            <a:r>
              <a:rPr lang="en-US" altLang="zh-TW" sz="3600" dirty="0" smtClean="0"/>
              <a:t>Structures</a:t>
            </a:r>
            <a:br>
              <a:rPr lang="en-US" altLang="zh-TW" sz="3600" dirty="0" smtClean="0"/>
            </a:br>
            <a:r>
              <a:rPr lang="en-US" altLang="zh-TW" sz="2200" dirty="0" smtClean="0">
                <a:solidFill>
                  <a:schemeClr val="tx1"/>
                </a:solidFill>
              </a:rPr>
              <a:t>Repeating previous slide using textbook notation</a:t>
            </a:r>
            <a:endParaRPr lang="zh-TW" altLang="en-US" sz="1300" dirty="0">
              <a:solidFill>
                <a:schemeClr val="tx1"/>
              </a:solidFill>
            </a:endParaRPr>
          </a:p>
        </p:txBody>
      </p:sp>
      <p:sp>
        <p:nvSpPr>
          <p:cNvPr id="8194" name="內容版面配置區 2"/>
          <p:cNvSpPr>
            <a:spLocks noGrp="1"/>
          </p:cNvSpPr>
          <p:nvPr>
            <p:ph idx="1"/>
          </p:nvPr>
        </p:nvSpPr>
        <p:spPr>
          <a:xfrm>
            <a:off x="1828800" y="838200"/>
            <a:ext cx="9067800" cy="5572125"/>
          </a:xfrm>
        </p:spPr>
        <p:txBody>
          <a:bodyPr/>
          <a:lstStyle/>
          <a:p>
            <a:pPr eaLnBrk="1" hangingPunct="1">
              <a:lnSpc>
                <a:spcPct val="80000"/>
              </a:lnSpc>
            </a:pPr>
            <a:r>
              <a:rPr lang="en-US" altLang="zh-TW" sz="2800" dirty="0">
                <a:solidFill>
                  <a:srgbClr val="66FF33"/>
                </a:solidFill>
              </a:rPr>
              <a:t>Definition: </a:t>
            </a:r>
            <a:r>
              <a:rPr lang="en-US" altLang="zh-TW" sz="2800" dirty="0"/>
              <a:t>The set  </a:t>
            </a:r>
            <a:r>
              <a:rPr lang="en-US" altLang="zh-TW" sz="2800" dirty="0">
                <a:sym typeface="Symbol" panose="05050102010706020507" pitchFamily="18" charset="2"/>
              </a:rPr>
              <a:t></a:t>
            </a:r>
            <a:r>
              <a:rPr lang="en-US" altLang="zh-TW" sz="2800" baseline="30000" dirty="0">
                <a:sym typeface="Symbol" panose="05050102010706020507" pitchFamily="18" charset="2"/>
              </a:rPr>
              <a:t>*</a:t>
            </a:r>
            <a:r>
              <a:rPr lang="en-US" altLang="zh-TW" sz="2800" dirty="0"/>
              <a:t> of </a:t>
            </a:r>
            <a:r>
              <a:rPr lang="en-US" altLang="zh-TW" sz="2800" i="1" dirty="0">
                <a:solidFill>
                  <a:schemeClr val="tx1"/>
                </a:solidFill>
              </a:rPr>
              <a:t>strings</a:t>
            </a:r>
            <a:r>
              <a:rPr lang="en-US" altLang="zh-TW" sz="2800" dirty="0">
                <a:solidFill>
                  <a:schemeClr val="tx1"/>
                </a:solidFill>
              </a:rPr>
              <a:t> </a:t>
            </a:r>
            <a:r>
              <a:rPr lang="en-US" altLang="zh-TW" sz="2800" dirty="0" smtClean="0"/>
              <a:t>over </a:t>
            </a:r>
            <a:r>
              <a:rPr lang="en-US" altLang="zh-TW" sz="2800" dirty="0"/>
              <a:t>the alphabet </a:t>
            </a:r>
            <a:r>
              <a:rPr lang="en-US" altLang="zh-TW" sz="2800" dirty="0">
                <a:sym typeface="Symbol" panose="05050102010706020507" pitchFamily="18" charset="2"/>
              </a:rPr>
              <a:t></a:t>
            </a:r>
            <a:r>
              <a:rPr lang="en-US" altLang="zh-TW" sz="2800" dirty="0"/>
              <a:t>  can be defined recursively by</a:t>
            </a:r>
          </a:p>
          <a:p>
            <a:pPr eaLnBrk="1" hangingPunct="1">
              <a:lnSpc>
                <a:spcPct val="80000"/>
              </a:lnSpc>
            </a:pPr>
            <a:r>
              <a:rPr lang="en-US" altLang="zh-TW" sz="2800" dirty="0">
                <a:solidFill>
                  <a:srgbClr val="66FF33"/>
                </a:solidFill>
              </a:rPr>
              <a:t>Basis step: </a:t>
            </a:r>
            <a:r>
              <a:rPr lang="en-US" altLang="zh-TW" sz="2800" dirty="0" smtClean="0">
                <a:solidFill>
                  <a:schemeClr val="tx1"/>
                </a:solidFill>
                <a:sym typeface="Symbol" panose="05050102010706020507" pitchFamily="18" charset="2"/>
              </a:rPr>
              <a:t>  </a:t>
            </a:r>
            <a:r>
              <a:rPr lang="en-US" altLang="zh-TW" sz="2800" baseline="30000" dirty="0">
                <a:solidFill>
                  <a:schemeClr val="tx1"/>
                </a:solidFill>
                <a:sym typeface="Symbol" panose="05050102010706020507" pitchFamily="18" charset="2"/>
              </a:rPr>
              <a:t>*</a:t>
            </a:r>
            <a:r>
              <a:rPr lang="en-US" altLang="zh-TW" sz="2800" dirty="0">
                <a:solidFill>
                  <a:schemeClr val="tx1"/>
                </a:solidFill>
              </a:rPr>
              <a:t> (where </a:t>
            </a:r>
            <a:r>
              <a:rPr lang="el-GR" altLang="zh-TW" sz="2800" dirty="0">
                <a:solidFill>
                  <a:schemeClr val="tx1"/>
                </a:solidFill>
              </a:rPr>
              <a:t>λ</a:t>
            </a:r>
            <a:r>
              <a:rPr lang="en-US" altLang="zh-TW" sz="2800" dirty="0">
                <a:solidFill>
                  <a:schemeClr val="tx1"/>
                </a:solidFill>
              </a:rPr>
              <a:t> is the empty </a:t>
            </a:r>
            <a:r>
              <a:rPr lang="en-US" altLang="zh-TW" sz="2800" dirty="0" smtClean="0">
                <a:solidFill>
                  <a:schemeClr val="tx1"/>
                </a:solidFill>
              </a:rPr>
              <a:t>string  containing </a:t>
            </a:r>
            <a:r>
              <a:rPr lang="en-US" altLang="zh-TW" sz="2800" dirty="0">
                <a:solidFill>
                  <a:schemeClr val="tx1"/>
                </a:solidFill>
              </a:rPr>
              <a:t>no symbols) </a:t>
            </a:r>
          </a:p>
          <a:p>
            <a:pPr eaLnBrk="1" hangingPunct="1">
              <a:lnSpc>
                <a:spcPct val="80000"/>
              </a:lnSpc>
            </a:pPr>
            <a:r>
              <a:rPr lang="en-US" altLang="zh-TW" sz="2800" dirty="0">
                <a:solidFill>
                  <a:srgbClr val="66FF33"/>
                </a:solidFill>
              </a:rPr>
              <a:t>Recursive step: </a:t>
            </a:r>
            <a:r>
              <a:rPr lang="en-US" altLang="zh-TW" sz="2800" dirty="0"/>
              <a:t>if </a:t>
            </a:r>
            <a:r>
              <a:rPr lang="en-US" altLang="zh-TW" sz="2800" i="1" dirty="0" smtClean="0"/>
              <a:t>w</a:t>
            </a:r>
            <a:r>
              <a:rPr lang="en-US" altLang="zh-TW" sz="2800" dirty="0" smtClean="0"/>
              <a:t> </a:t>
            </a:r>
            <a:r>
              <a:rPr lang="en-US" altLang="zh-TW" sz="2800" dirty="0" smtClean="0">
                <a:sym typeface="Symbol" panose="05050102010706020507" pitchFamily="18" charset="2"/>
              </a:rPr>
              <a:t> </a:t>
            </a:r>
            <a:r>
              <a:rPr lang="en-US" altLang="zh-TW" sz="2800" baseline="30000" dirty="0">
                <a:sym typeface="Symbol" panose="05050102010706020507" pitchFamily="18" charset="2"/>
              </a:rPr>
              <a:t>* </a:t>
            </a:r>
            <a:r>
              <a:rPr lang="en-US" altLang="zh-TW" sz="2800" dirty="0"/>
              <a:t>and </a:t>
            </a:r>
            <a:r>
              <a:rPr lang="en-US" altLang="zh-TW" sz="2800" i="1" dirty="0" smtClean="0">
                <a:sym typeface="Symbol" panose="05050102010706020507" pitchFamily="18" charset="2"/>
              </a:rPr>
              <a:t>x</a:t>
            </a:r>
            <a:r>
              <a:rPr lang="en-US" altLang="zh-TW" sz="2800" dirty="0" smtClean="0">
                <a:sym typeface="Symbol" panose="05050102010706020507" pitchFamily="18" charset="2"/>
              </a:rPr>
              <a:t>  </a:t>
            </a:r>
            <a:r>
              <a:rPr lang="en-US" altLang="zh-TW" sz="2800" dirty="0"/>
              <a:t>, then </a:t>
            </a:r>
            <a:r>
              <a:rPr lang="en-US" altLang="zh-TW" sz="2800" i="1" dirty="0" err="1" smtClean="0"/>
              <a:t>wx</a:t>
            </a:r>
            <a:r>
              <a:rPr lang="en-US" altLang="zh-TW" sz="2800" dirty="0" smtClean="0"/>
              <a:t> </a:t>
            </a:r>
            <a:r>
              <a:rPr lang="en-US" altLang="zh-TW" sz="2800" dirty="0" smtClean="0">
                <a:sym typeface="Symbol" panose="05050102010706020507" pitchFamily="18" charset="2"/>
              </a:rPr>
              <a:t> </a:t>
            </a:r>
            <a:r>
              <a:rPr lang="en-US" altLang="zh-TW" sz="2800" baseline="30000" dirty="0">
                <a:sym typeface="Symbol" panose="05050102010706020507" pitchFamily="18" charset="2"/>
              </a:rPr>
              <a:t>*</a:t>
            </a:r>
            <a:endParaRPr lang="en-US" altLang="zh-TW" sz="2800" dirty="0"/>
          </a:p>
          <a:p>
            <a:pPr eaLnBrk="1" hangingPunct="1">
              <a:lnSpc>
                <a:spcPct val="80000"/>
              </a:lnSpc>
            </a:pPr>
            <a:endParaRPr lang="en-US" altLang="zh-TW" sz="1800" dirty="0"/>
          </a:p>
          <a:p>
            <a:pPr eaLnBrk="1" hangingPunct="1">
              <a:lnSpc>
                <a:spcPct val="80000"/>
              </a:lnSpc>
            </a:pPr>
            <a:r>
              <a:rPr lang="en-US" altLang="zh-TW" sz="2800" dirty="0">
                <a:solidFill>
                  <a:srgbClr val="66FF33"/>
                </a:solidFill>
              </a:rPr>
              <a:t>Example:</a:t>
            </a:r>
            <a:r>
              <a:rPr lang="en-US" altLang="zh-TW" sz="2800" dirty="0">
                <a:solidFill>
                  <a:srgbClr val="00B050"/>
                </a:solidFill>
              </a:rPr>
              <a:t> </a:t>
            </a:r>
            <a:r>
              <a:rPr lang="en-US" altLang="zh-TW" sz="2800" dirty="0">
                <a:solidFill>
                  <a:schemeClr val="tx1"/>
                </a:solidFill>
              </a:rPr>
              <a:t>if </a:t>
            </a:r>
            <a:r>
              <a:rPr lang="en-US" altLang="zh-TW" sz="2800" dirty="0" smtClean="0">
                <a:solidFill>
                  <a:schemeClr val="tx1"/>
                </a:solidFill>
                <a:sym typeface="Symbol" panose="05050102010706020507" pitchFamily="18" charset="2"/>
              </a:rPr>
              <a:t> </a:t>
            </a:r>
            <a:r>
              <a:rPr lang="en-US" altLang="zh-TW" sz="2800" dirty="0" smtClean="0">
                <a:solidFill>
                  <a:schemeClr val="tx1"/>
                </a:solidFill>
              </a:rPr>
              <a:t>= {</a:t>
            </a:r>
            <a:r>
              <a:rPr lang="en-US" altLang="zh-TW" sz="2800" dirty="0">
                <a:solidFill>
                  <a:schemeClr val="tx1"/>
                </a:solidFill>
              </a:rPr>
              <a:t>0, 1}, the strings found to be in </a:t>
            </a:r>
            <a:r>
              <a:rPr lang="en-US" altLang="zh-TW" sz="2800" dirty="0">
                <a:solidFill>
                  <a:schemeClr val="tx1"/>
                </a:solidFill>
                <a:sym typeface="Symbol" panose="05050102010706020507" pitchFamily="18" charset="2"/>
              </a:rPr>
              <a:t></a:t>
            </a:r>
            <a:r>
              <a:rPr lang="en-US" altLang="zh-TW" sz="2800" baseline="30000" dirty="0">
                <a:solidFill>
                  <a:schemeClr val="tx1"/>
                </a:solidFill>
                <a:sym typeface="Symbol" panose="05050102010706020507" pitchFamily="18" charset="2"/>
              </a:rPr>
              <a:t>*</a:t>
            </a:r>
            <a:r>
              <a:rPr lang="en-US" altLang="zh-TW" sz="2800" dirty="0">
                <a:solidFill>
                  <a:schemeClr val="tx1"/>
                </a:solidFill>
              </a:rPr>
              <a:t>, the set of all bit strings, are </a:t>
            </a:r>
          </a:p>
          <a:p>
            <a:pPr eaLnBrk="1" hangingPunct="1">
              <a:lnSpc>
                <a:spcPct val="80000"/>
              </a:lnSpc>
              <a:buFont typeface="Calibri" panose="020F0502020204030204" pitchFamily="34" charset="0"/>
              <a:buAutoNum type="arabicPeriod"/>
            </a:pPr>
            <a:r>
              <a:rPr lang="en-US" altLang="zh-TW" sz="2800" dirty="0" smtClean="0"/>
              <a:t> </a:t>
            </a:r>
            <a:r>
              <a:rPr lang="el-GR" altLang="zh-TW" sz="2800" dirty="0" smtClean="0"/>
              <a:t>λ</a:t>
            </a:r>
            <a:r>
              <a:rPr lang="en-US" altLang="zh-TW" sz="2800" dirty="0" smtClean="0"/>
              <a:t> </a:t>
            </a:r>
            <a:r>
              <a:rPr lang="en-US" altLang="zh-TW" sz="2800" dirty="0"/>
              <a:t>specified to be in the basis step, </a:t>
            </a:r>
          </a:p>
          <a:p>
            <a:pPr eaLnBrk="1" hangingPunct="1">
              <a:lnSpc>
                <a:spcPct val="80000"/>
              </a:lnSpc>
              <a:buFont typeface="Calibri" panose="020F0502020204030204" pitchFamily="34" charset="0"/>
              <a:buAutoNum type="arabicPeriod"/>
            </a:pPr>
            <a:r>
              <a:rPr lang="en-US" altLang="zh-TW" sz="2800" dirty="0" smtClean="0"/>
              <a:t> </a:t>
            </a:r>
            <a:r>
              <a:rPr lang="en-US" altLang="zh-TW" sz="2800" dirty="0" smtClean="0">
                <a:solidFill>
                  <a:schemeClr val="tx1"/>
                </a:solidFill>
              </a:rPr>
              <a:t>0 </a:t>
            </a:r>
            <a:r>
              <a:rPr lang="en-US" altLang="zh-TW" sz="2800" dirty="0">
                <a:solidFill>
                  <a:schemeClr val="tx1"/>
                </a:solidFill>
              </a:rPr>
              <a:t>and 1 formed during the first application of the recursive step,</a:t>
            </a:r>
          </a:p>
          <a:p>
            <a:pPr eaLnBrk="1" hangingPunct="1">
              <a:lnSpc>
                <a:spcPct val="80000"/>
              </a:lnSpc>
              <a:buFont typeface="Calibri" panose="020F0502020204030204" pitchFamily="34" charset="0"/>
              <a:buAutoNum type="arabicPeriod"/>
            </a:pPr>
            <a:r>
              <a:rPr lang="en-US" altLang="zh-TW" sz="2800" dirty="0" smtClean="0"/>
              <a:t> 00</a:t>
            </a:r>
            <a:r>
              <a:rPr lang="en-US" altLang="zh-TW" sz="2800" dirty="0"/>
              <a:t>, 01, 10, and 11 formed during the second application for the recursive step, and so on.</a:t>
            </a:r>
            <a:endParaRPr lang="zh-TW" altLang="en-US" sz="2800" dirty="0"/>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23</a:t>
            </a:fld>
            <a:endParaRPr lang="en-US" altLang="en-US"/>
          </a:p>
        </p:txBody>
      </p:sp>
    </p:spTree>
    <p:extLst>
      <p:ext uri="{BB962C8B-B14F-4D97-AF65-F5344CB8AC3E}">
        <p14:creationId xmlns:p14="http://schemas.microsoft.com/office/powerpoint/2010/main" val="4022806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標題 1"/>
          <p:cNvSpPr>
            <a:spLocks noGrp="1"/>
          </p:cNvSpPr>
          <p:nvPr>
            <p:ph type="title"/>
          </p:nvPr>
        </p:nvSpPr>
        <p:spPr>
          <a:xfrm>
            <a:off x="1952625" y="1"/>
            <a:ext cx="8229600" cy="582613"/>
          </a:xfrm>
        </p:spPr>
        <p:txBody>
          <a:bodyPr>
            <a:normAutofit fontScale="90000"/>
          </a:bodyPr>
          <a:lstStyle/>
          <a:p>
            <a:pPr eaLnBrk="1" hangingPunct="1"/>
            <a:r>
              <a:rPr lang="en-US" altLang="zh-TW" sz="3600"/>
              <a:t>Recursively Defined Sets and Structures</a:t>
            </a:r>
            <a:endParaRPr lang="zh-TW" altLang="en-US" sz="3600"/>
          </a:p>
        </p:txBody>
      </p:sp>
      <p:sp>
        <p:nvSpPr>
          <p:cNvPr id="9218" name="內容版面配置區 2"/>
          <p:cNvSpPr>
            <a:spLocks noGrp="1"/>
          </p:cNvSpPr>
          <p:nvPr>
            <p:ph idx="1"/>
          </p:nvPr>
        </p:nvSpPr>
        <p:spPr>
          <a:xfrm>
            <a:off x="838200" y="785814"/>
            <a:ext cx="11049000" cy="5767386"/>
          </a:xfrm>
        </p:spPr>
        <p:txBody>
          <a:bodyPr>
            <a:normAutofit fontScale="92500"/>
          </a:bodyPr>
          <a:lstStyle/>
          <a:p>
            <a:pPr eaLnBrk="1" hangingPunct="1">
              <a:lnSpc>
                <a:spcPct val="90000"/>
              </a:lnSpc>
            </a:pPr>
            <a:r>
              <a:rPr lang="en-US" altLang="zh-TW" sz="2800" dirty="0">
                <a:solidFill>
                  <a:srgbClr val="66FF33"/>
                </a:solidFill>
              </a:rPr>
              <a:t>Definition: </a:t>
            </a:r>
            <a:r>
              <a:rPr lang="en-US" altLang="zh-TW" sz="2800" dirty="0">
                <a:solidFill>
                  <a:schemeClr val="tx1"/>
                </a:solidFill>
              </a:rPr>
              <a:t>two strings can be combined via the operation of  </a:t>
            </a:r>
            <a:r>
              <a:rPr lang="en-US" altLang="zh-TW" sz="2800" i="1" dirty="0">
                <a:solidFill>
                  <a:srgbClr val="66FF33"/>
                </a:solidFill>
              </a:rPr>
              <a:t>concatenation</a:t>
            </a:r>
            <a:r>
              <a:rPr lang="en-US" altLang="zh-TW" sz="2800" dirty="0">
                <a:solidFill>
                  <a:schemeClr val="tx1"/>
                </a:solidFill>
              </a:rPr>
              <a:t>.</a:t>
            </a:r>
            <a:r>
              <a:rPr lang="en-US" altLang="zh-TW" sz="2800" dirty="0"/>
              <a:t>  </a:t>
            </a:r>
          </a:p>
          <a:p>
            <a:pPr eaLnBrk="1" hangingPunct="1">
              <a:lnSpc>
                <a:spcPct val="90000"/>
              </a:lnSpc>
            </a:pPr>
            <a:r>
              <a:rPr lang="en-US" altLang="zh-TW" sz="2800" dirty="0"/>
              <a:t>Let </a:t>
            </a:r>
            <a:r>
              <a:rPr lang="en-US" altLang="zh-TW" sz="2800" dirty="0">
                <a:sym typeface="Symbol" panose="05050102010706020507" pitchFamily="18" charset="2"/>
              </a:rPr>
              <a:t></a:t>
            </a:r>
            <a:r>
              <a:rPr lang="en-US" altLang="zh-TW" sz="2800" dirty="0"/>
              <a:t> be a set of </a:t>
            </a:r>
            <a:r>
              <a:rPr lang="en-US" altLang="zh-TW" sz="2800" dirty="0" smtClean="0"/>
              <a:t>symbols </a:t>
            </a:r>
            <a:r>
              <a:rPr lang="en-US" altLang="zh-TW" sz="2800" dirty="0"/>
              <a:t>and       </a:t>
            </a:r>
          </a:p>
          <a:p>
            <a:pPr eaLnBrk="1" hangingPunct="1">
              <a:lnSpc>
                <a:spcPct val="90000"/>
              </a:lnSpc>
            </a:pPr>
            <a:r>
              <a:rPr lang="en-US" altLang="zh-TW" sz="2800" dirty="0"/>
              <a:t> </a:t>
            </a:r>
            <a:r>
              <a:rPr lang="en-US" altLang="zh-TW" sz="2800" dirty="0">
                <a:sym typeface="Symbol" panose="05050102010706020507" pitchFamily="18" charset="2"/>
              </a:rPr>
              <a:t></a:t>
            </a:r>
            <a:r>
              <a:rPr lang="en-US" altLang="zh-TW" sz="2800" baseline="30000" dirty="0">
                <a:sym typeface="Symbol" panose="05050102010706020507" pitchFamily="18" charset="2"/>
              </a:rPr>
              <a:t>*</a:t>
            </a:r>
            <a:r>
              <a:rPr lang="en-US" altLang="zh-TW" sz="2800" dirty="0"/>
              <a:t> the set of strings formed form symbols in </a:t>
            </a:r>
            <a:r>
              <a:rPr lang="en-US" altLang="zh-TW" sz="2800" dirty="0" smtClean="0">
                <a:sym typeface="Symbol" panose="05050102010706020507" pitchFamily="18" charset="2"/>
              </a:rPr>
              <a:t></a:t>
            </a:r>
            <a:endParaRPr lang="en-US" altLang="zh-TW" sz="2800" dirty="0"/>
          </a:p>
          <a:p>
            <a:pPr eaLnBrk="1" hangingPunct="1">
              <a:lnSpc>
                <a:spcPct val="90000"/>
              </a:lnSpc>
            </a:pPr>
            <a:r>
              <a:rPr lang="en-US" altLang="zh-TW" sz="2800" dirty="0">
                <a:solidFill>
                  <a:schemeClr val="tx1"/>
                </a:solidFill>
              </a:rPr>
              <a:t>We can define the </a:t>
            </a:r>
            <a:r>
              <a:rPr lang="en-US" altLang="zh-TW" sz="2800" i="1" dirty="0">
                <a:solidFill>
                  <a:srgbClr val="66FF33"/>
                </a:solidFill>
              </a:rPr>
              <a:t>concatenation</a:t>
            </a:r>
            <a:r>
              <a:rPr lang="en-US" altLang="zh-TW" sz="2800" dirty="0">
                <a:solidFill>
                  <a:schemeClr val="tx1"/>
                </a:solidFill>
              </a:rPr>
              <a:t> of two strings, denoted by  </a:t>
            </a:r>
            <a:r>
              <a:rPr lang="en-US" altLang="zh-TW" sz="2800" b="1" dirty="0" smtClean="0">
                <a:solidFill>
                  <a:srgbClr val="66FF33"/>
                </a:solidFill>
              </a:rPr>
              <a:t>∙</a:t>
            </a:r>
            <a:r>
              <a:rPr lang="en-US" altLang="zh-TW" sz="2800" dirty="0" smtClean="0">
                <a:solidFill>
                  <a:schemeClr val="tx1"/>
                </a:solidFill>
              </a:rPr>
              <a:t>, </a:t>
            </a:r>
            <a:br>
              <a:rPr lang="en-US" altLang="zh-TW" sz="2800" dirty="0" smtClean="0">
                <a:solidFill>
                  <a:schemeClr val="tx1"/>
                </a:solidFill>
              </a:rPr>
            </a:br>
            <a:r>
              <a:rPr lang="en-US" altLang="zh-TW" sz="2800" dirty="0" smtClean="0">
                <a:solidFill>
                  <a:schemeClr val="tx1"/>
                </a:solidFill>
              </a:rPr>
              <a:t>recursively </a:t>
            </a:r>
            <a:r>
              <a:rPr lang="en-US" altLang="zh-TW" sz="2800" dirty="0">
                <a:solidFill>
                  <a:schemeClr val="tx1"/>
                </a:solidFill>
              </a:rPr>
              <a:t>as </a:t>
            </a:r>
            <a:r>
              <a:rPr lang="en-US" altLang="zh-TW" sz="2800" dirty="0" smtClean="0">
                <a:solidFill>
                  <a:schemeClr val="tx1"/>
                </a:solidFill>
              </a:rPr>
              <a:t>follows </a:t>
            </a:r>
            <a:endParaRPr lang="en-US" altLang="zh-TW" sz="2800" dirty="0">
              <a:solidFill>
                <a:schemeClr val="tx1"/>
              </a:solidFill>
            </a:endParaRPr>
          </a:p>
          <a:p>
            <a:pPr eaLnBrk="1" hangingPunct="1">
              <a:lnSpc>
                <a:spcPct val="90000"/>
              </a:lnSpc>
            </a:pPr>
            <a:r>
              <a:rPr lang="en-US" altLang="zh-TW" sz="2800" dirty="0">
                <a:solidFill>
                  <a:srgbClr val="0070C0"/>
                </a:solidFill>
              </a:rPr>
              <a:t> </a:t>
            </a:r>
            <a:r>
              <a:rPr lang="en-US" altLang="zh-TW" sz="2800" dirty="0">
                <a:solidFill>
                  <a:srgbClr val="66FF33"/>
                </a:solidFill>
              </a:rPr>
              <a:t>Basis step: </a:t>
            </a:r>
            <a:r>
              <a:rPr lang="en-US" altLang="zh-TW" sz="2800" dirty="0"/>
              <a:t>if </a:t>
            </a:r>
            <a:r>
              <a:rPr lang="en-US" altLang="zh-TW" sz="2800" i="1" dirty="0" smtClean="0"/>
              <a:t>w </a:t>
            </a:r>
            <a:r>
              <a:rPr lang="en-US" altLang="zh-TW" sz="2800" dirty="0" smtClean="0">
                <a:sym typeface="Symbol" panose="05050102010706020507" pitchFamily="18" charset="2"/>
              </a:rPr>
              <a:t> </a:t>
            </a:r>
            <a:r>
              <a:rPr lang="en-US" altLang="zh-TW" sz="2800" baseline="30000" dirty="0">
                <a:sym typeface="Symbol" panose="05050102010706020507" pitchFamily="18" charset="2"/>
              </a:rPr>
              <a:t>*</a:t>
            </a:r>
            <a:r>
              <a:rPr lang="en-US" altLang="zh-TW" sz="2800" dirty="0"/>
              <a:t>, then </a:t>
            </a:r>
            <a:r>
              <a:rPr lang="en-US" altLang="zh-TW" sz="2800" i="1" dirty="0"/>
              <a:t>w</a:t>
            </a:r>
            <a:r>
              <a:rPr lang="en-US" altLang="zh-TW" sz="2800" dirty="0">
                <a:solidFill>
                  <a:srgbClr val="FF0000"/>
                </a:solidFill>
              </a:rPr>
              <a:t> </a:t>
            </a:r>
            <a:r>
              <a:rPr lang="en-US" altLang="zh-TW" sz="2800" b="1" dirty="0">
                <a:solidFill>
                  <a:srgbClr val="66FF33"/>
                </a:solidFill>
              </a:rPr>
              <a:t>∙</a:t>
            </a:r>
            <a:r>
              <a:rPr lang="en-US" altLang="zh-TW" sz="2800" dirty="0"/>
              <a:t> </a:t>
            </a:r>
            <a:r>
              <a:rPr lang="el-GR" altLang="zh-TW" sz="2800" dirty="0" smtClean="0"/>
              <a:t>λ</a:t>
            </a:r>
            <a:r>
              <a:rPr lang="en-US" altLang="zh-TW" sz="2800" dirty="0" smtClean="0"/>
              <a:t> = </a:t>
            </a:r>
            <a:r>
              <a:rPr lang="en-US" altLang="zh-TW" sz="2800" i="1" dirty="0" smtClean="0"/>
              <a:t>w</a:t>
            </a:r>
            <a:r>
              <a:rPr lang="en-US" altLang="zh-TW" sz="2800" dirty="0"/>
              <a:t>, where </a:t>
            </a:r>
            <a:r>
              <a:rPr lang="el-GR" altLang="zh-TW" sz="2800" dirty="0"/>
              <a:t>λ</a:t>
            </a:r>
            <a:r>
              <a:rPr lang="en-US" altLang="zh-TW" sz="2800" dirty="0"/>
              <a:t> is the empty string. </a:t>
            </a:r>
          </a:p>
          <a:p>
            <a:pPr eaLnBrk="1" hangingPunct="1">
              <a:lnSpc>
                <a:spcPct val="90000"/>
              </a:lnSpc>
            </a:pPr>
            <a:r>
              <a:rPr lang="en-US" altLang="zh-TW" sz="2800" dirty="0">
                <a:solidFill>
                  <a:srgbClr val="66FF33"/>
                </a:solidFill>
              </a:rPr>
              <a:t>Recursive step: </a:t>
            </a:r>
            <a:r>
              <a:rPr lang="en-US" altLang="zh-TW" sz="2800" dirty="0">
                <a:solidFill>
                  <a:schemeClr val="tx1"/>
                </a:solidFill>
              </a:rPr>
              <a:t>if </a:t>
            </a:r>
            <a:r>
              <a:rPr lang="en-US" altLang="zh-TW" sz="2800" i="1" dirty="0" smtClean="0">
                <a:solidFill>
                  <a:schemeClr val="tx1"/>
                </a:solidFill>
              </a:rPr>
              <a:t>w</a:t>
            </a:r>
            <a:r>
              <a:rPr lang="en-US" altLang="zh-TW" sz="2800" baseline="-25000" dirty="0" smtClean="0">
                <a:solidFill>
                  <a:schemeClr val="tx1"/>
                </a:solidFill>
              </a:rPr>
              <a:t>1 </a:t>
            </a:r>
            <a:r>
              <a:rPr lang="en-US" altLang="zh-TW" sz="2800" dirty="0" smtClean="0">
                <a:solidFill>
                  <a:schemeClr val="tx1"/>
                </a:solidFill>
                <a:sym typeface="Symbol" panose="05050102010706020507" pitchFamily="18" charset="2"/>
              </a:rPr>
              <a:t> </a:t>
            </a:r>
            <a:r>
              <a:rPr lang="en-US" altLang="zh-TW" sz="2800" baseline="30000" dirty="0">
                <a:solidFill>
                  <a:schemeClr val="tx1"/>
                </a:solidFill>
                <a:sym typeface="Symbol" panose="05050102010706020507" pitchFamily="18" charset="2"/>
              </a:rPr>
              <a:t>*</a:t>
            </a:r>
            <a:r>
              <a:rPr lang="en-US" altLang="zh-TW" sz="2800" dirty="0">
                <a:solidFill>
                  <a:schemeClr val="tx1"/>
                </a:solidFill>
              </a:rPr>
              <a:t> and </a:t>
            </a:r>
            <a:r>
              <a:rPr lang="en-US" altLang="zh-TW" sz="2800" i="1" dirty="0" smtClean="0">
                <a:solidFill>
                  <a:schemeClr val="tx1"/>
                </a:solidFill>
              </a:rPr>
              <a:t>w</a:t>
            </a:r>
            <a:r>
              <a:rPr lang="en-US" altLang="zh-TW" sz="2800" baseline="-25000" dirty="0" smtClean="0">
                <a:solidFill>
                  <a:schemeClr val="tx1"/>
                </a:solidFill>
              </a:rPr>
              <a:t>2 </a:t>
            </a:r>
            <a:r>
              <a:rPr lang="en-US" altLang="zh-TW" sz="2800" dirty="0" smtClean="0">
                <a:solidFill>
                  <a:schemeClr val="tx1"/>
                </a:solidFill>
                <a:sym typeface="Symbol" panose="05050102010706020507" pitchFamily="18" charset="2"/>
              </a:rPr>
              <a:t> </a:t>
            </a:r>
            <a:r>
              <a:rPr lang="en-US" altLang="zh-TW" sz="2800" baseline="30000" dirty="0">
                <a:solidFill>
                  <a:schemeClr val="tx1"/>
                </a:solidFill>
                <a:sym typeface="Symbol" panose="05050102010706020507" pitchFamily="18" charset="2"/>
              </a:rPr>
              <a:t>*</a:t>
            </a:r>
            <a:r>
              <a:rPr lang="en-US" altLang="zh-TW" sz="2800" dirty="0">
                <a:solidFill>
                  <a:schemeClr val="tx1"/>
                </a:solidFill>
              </a:rPr>
              <a:t> and </a:t>
            </a:r>
            <a:r>
              <a:rPr lang="en-US" altLang="zh-TW" sz="2800" i="1" dirty="0" smtClean="0">
                <a:solidFill>
                  <a:schemeClr val="tx1"/>
                </a:solidFill>
              </a:rPr>
              <a:t>x </a:t>
            </a:r>
            <a:r>
              <a:rPr lang="en-US" altLang="zh-TW" sz="2800" dirty="0" smtClean="0">
                <a:solidFill>
                  <a:schemeClr val="tx1"/>
                </a:solidFill>
                <a:sym typeface="Symbol" panose="05050102010706020507" pitchFamily="18" charset="2"/>
              </a:rPr>
              <a:t> </a:t>
            </a:r>
            <a:r>
              <a:rPr lang="en-US" altLang="zh-TW" sz="2800" dirty="0">
                <a:solidFill>
                  <a:schemeClr val="tx1"/>
                </a:solidFill>
                <a:sym typeface="Symbol" panose="05050102010706020507" pitchFamily="18" charset="2"/>
              </a:rPr>
              <a:t>, </a:t>
            </a:r>
            <a:r>
              <a:rPr lang="en-US" altLang="zh-TW" sz="2800" dirty="0">
                <a:solidFill>
                  <a:schemeClr val="tx1"/>
                </a:solidFill>
              </a:rPr>
              <a:t> </a:t>
            </a:r>
          </a:p>
          <a:p>
            <a:pPr eaLnBrk="1" hangingPunct="1">
              <a:lnSpc>
                <a:spcPct val="90000"/>
              </a:lnSpc>
              <a:buFont typeface="Arial" panose="020B0604020202020204" pitchFamily="34" charset="0"/>
              <a:buNone/>
            </a:pPr>
            <a:r>
              <a:rPr lang="en-US" altLang="zh-TW" sz="2800" dirty="0"/>
              <a:t>    then </a:t>
            </a:r>
            <a:r>
              <a:rPr lang="en-US" altLang="zh-TW" sz="2800" i="1" dirty="0"/>
              <a:t>w</a:t>
            </a:r>
            <a:r>
              <a:rPr lang="en-US" altLang="zh-TW" sz="2800" baseline="-25000" dirty="0"/>
              <a:t>1</a:t>
            </a:r>
            <a:r>
              <a:rPr lang="en-US" altLang="zh-TW" sz="2800" dirty="0">
                <a:solidFill>
                  <a:srgbClr val="FF0000"/>
                </a:solidFill>
              </a:rPr>
              <a:t> </a:t>
            </a:r>
            <a:r>
              <a:rPr lang="en-US" altLang="zh-TW" sz="2800" b="1" dirty="0" smtClean="0">
                <a:solidFill>
                  <a:srgbClr val="66FF33"/>
                </a:solidFill>
              </a:rPr>
              <a:t>∙ </a:t>
            </a:r>
            <a:r>
              <a:rPr lang="en-US" altLang="zh-TW" sz="2800" dirty="0" smtClean="0"/>
              <a:t>(</a:t>
            </a:r>
            <a:r>
              <a:rPr lang="en-US" altLang="zh-TW" sz="2800" i="1" dirty="0"/>
              <a:t>w</a:t>
            </a:r>
            <a:r>
              <a:rPr lang="en-US" altLang="zh-TW" sz="2800" baseline="-25000" dirty="0"/>
              <a:t>2</a:t>
            </a:r>
            <a:r>
              <a:rPr lang="en-US" altLang="zh-TW" sz="2800" i="1" dirty="0"/>
              <a:t>x</a:t>
            </a:r>
            <a:r>
              <a:rPr lang="en-US" altLang="zh-TW" sz="2800" dirty="0" smtClean="0"/>
              <a:t>) = (</a:t>
            </a:r>
            <a:r>
              <a:rPr lang="en-US" altLang="zh-TW" sz="2800" i="1" dirty="0"/>
              <a:t>w</a:t>
            </a:r>
            <a:r>
              <a:rPr lang="en-US" altLang="zh-TW" sz="2800" baseline="-25000" dirty="0"/>
              <a:t>1</a:t>
            </a:r>
            <a:r>
              <a:rPr lang="en-US" altLang="zh-TW" sz="2800" dirty="0">
                <a:solidFill>
                  <a:srgbClr val="FF0000"/>
                </a:solidFill>
              </a:rPr>
              <a:t> </a:t>
            </a:r>
            <a:r>
              <a:rPr lang="en-US" altLang="zh-TW" sz="2800" b="1" dirty="0">
                <a:solidFill>
                  <a:srgbClr val="66FF33"/>
                </a:solidFill>
              </a:rPr>
              <a:t>∙</a:t>
            </a:r>
            <a:r>
              <a:rPr lang="en-US" altLang="zh-TW" sz="2800" dirty="0">
                <a:solidFill>
                  <a:srgbClr val="FF0000"/>
                </a:solidFill>
              </a:rPr>
              <a:t> </a:t>
            </a:r>
            <a:r>
              <a:rPr lang="en-US" altLang="zh-TW" sz="2800" i="1" dirty="0"/>
              <a:t>w</a:t>
            </a:r>
            <a:r>
              <a:rPr lang="en-US" altLang="zh-TW" sz="2800" baseline="-25000" dirty="0"/>
              <a:t>2</a:t>
            </a:r>
            <a:r>
              <a:rPr lang="en-US" altLang="zh-TW" sz="2800" dirty="0"/>
              <a:t>)</a:t>
            </a:r>
            <a:r>
              <a:rPr lang="en-US" altLang="zh-TW" sz="2800" i="1" dirty="0"/>
              <a:t>x</a:t>
            </a:r>
          </a:p>
          <a:p>
            <a:pPr eaLnBrk="1" hangingPunct="1">
              <a:lnSpc>
                <a:spcPct val="90000"/>
              </a:lnSpc>
            </a:pPr>
            <a:r>
              <a:rPr lang="en-US" altLang="zh-TW" sz="2800" dirty="0">
                <a:solidFill>
                  <a:srgbClr val="66FF33"/>
                </a:solidFill>
              </a:rPr>
              <a:t>Example:  </a:t>
            </a:r>
            <a:r>
              <a:rPr lang="en-US" altLang="zh-TW" sz="2800" i="1" dirty="0">
                <a:solidFill>
                  <a:schemeClr val="tx1"/>
                </a:solidFill>
              </a:rPr>
              <a:t>length of a string  </a:t>
            </a:r>
          </a:p>
          <a:p>
            <a:pPr marL="0" indent="0">
              <a:buNone/>
            </a:pPr>
            <a:r>
              <a:rPr lang="en-US" altLang="zh-TW" sz="2800" dirty="0"/>
              <a:t>Give a recursive definition of </a:t>
            </a:r>
            <a:r>
              <a:rPr lang="en-US" altLang="zh-TW" sz="2800" i="1" dirty="0"/>
              <a:t>l</a:t>
            </a:r>
            <a:r>
              <a:rPr lang="en-US" altLang="zh-TW" sz="2800" dirty="0"/>
              <a:t>(</a:t>
            </a:r>
            <a:r>
              <a:rPr lang="en-US" altLang="zh-TW" sz="2800" i="1" dirty="0"/>
              <a:t>w</a:t>
            </a:r>
            <a:r>
              <a:rPr lang="en-US" altLang="zh-TW" sz="2800" dirty="0"/>
              <a:t>), the length of the string </a:t>
            </a:r>
            <a:r>
              <a:rPr lang="en-US" altLang="zh-TW" sz="2800" i="1" dirty="0"/>
              <a:t>w</a:t>
            </a:r>
            <a:r>
              <a:rPr lang="en-US" altLang="zh-TW" sz="2800" dirty="0" smtClean="0"/>
              <a:t>.</a:t>
            </a:r>
          </a:p>
          <a:p>
            <a:pPr marL="0" indent="0">
              <a:buNone/>
            </a:pPr>
            <a:r>
              <a:rPr lang="en-US" altLang="zh-TW" sz="2800" dirty="0">
                <a:solidFill>
                  <a:srgbClr val="66FF33"/>
                </a:solidFill>
              </a:rPr>
              <a:t>Basis step: </a:t>
            </a:r>
            <a:r>
              <a:rPr lang="en-US" sz="2800" i="1" dirty="0" smtClean="0">
                <a:solidFill>
                  <a:schemeClr val="tx1"/>
                </a:solidFill>
              </a:rPr>
              <a:t>l</a:t>
            </a:r>
            <a:r>
              <a:rPr lang="en-US" sz="2800" dirty="0" smtClean="0">
                <a:solidFill>
                  <a:schemeClr val="tx1"/>
                </a:solidFill>
              </a:rPr>
              <a:t>(</a:t>
            </a:r>
            <a:r>
              <a:rPr lang="el-GR" sz="2800" i="1" dirty="0">
                <a:solidFill>
                  <a:schemeClr val="tx1"/>
                </a:solidFill>
              </a:rPr>
              <a:t>λ</a:t>
            </a:r>
            <a:r>
              <a:rPr lang="el-GR" sz="2800" dirty="0">
                <a:solidFill>
                  <a:schemeClr val="tx1"/>
                </a:solidFill>
              </a:rPr>
              <a:t>)</a:t>
            </a:r>
            <a:r>
              <a:rPr lang="el-GR" sz="2800" i="1" dirty="0">
                <a:solidFill>
                  <a:schemeClr val="tx1"/>
                </a:solidFill>
              </a:rPr>
              <a:t> </a:t>
            </a:r>
            <a:r>
              <a:rPr lang="el-GR" sz="2800" dirty="0">
                <a:solidFill>
                  <a:schemeClr val="tx1"/>
                </a:solidFill>
              </a:rPr>
              <a:t>= 0;</a:t>
            </a:r>
            <a:r>
              <a:rPr lang="en-US" sz="2800" dirty="0">
                <a:solidFill>
                  <a:schemeClr val="tx1"/>
                </a:solidFill>
              </a:rPr>
              <a:t> </a:t>
            </a:r>
            <a:endParaRPr lang="en-US" sz="2800" dirty="0" smtClean="0">
              <a:solidFill>
                <a:schemeClr val="tx1"/>
              </a:solidFill>
            </a:endParaRPr>
          </a:p>
          <a:p>
            <a:pPr marL="0" indent="0">
              <a:buNone/>
            </a:pPr>
            <a:r>
              <a:rPr lang="en-US" altLang="zh-TW" sz="2800" dirty="0" smtClean="0">
                <a:solidFill>
                  <a:srgbClr val="66FF33"/>
                </a:solidFill>
              </a:rPr>
              <a:t>Recursive </a:t>
            </a:r>
            <a:r>
              <a:rPr lang="en-US" altLang="zh-TW" sz="2800" dirty="0">
                <a:solidFill>
                  <a:srgbClr val="66FF33"/>
                </a:solidFill>
              </a:rPr>
              <a:t>step: </a:t>
            </a:r>
            <a:r>
              <a:rPr lang="pl-PL" sz="2800" dirty="0">
                <a:solidFill>
                  <a:schemeClr val="tx1"/>
                </a:solidFill>
              </a:rPr>
              <a:t>if </a:t>
            </a:r>
            <a:r>
              <a:rPr lang="pl-PL" sz="2800" i="1" dirty="0">
                <a:solidFill>
                  <a:schemeClr val="tx1"/>
                </a:solidFill>
              </a:rPr>
              <a:t>w </a:t>
            </a:r>
            <a:r>
              <a:rPr lang="pl-PL" sz="2800" dirty="0">
                <a:solidFill>
                  <a:schemeClr val="tx1"/>
                </a:solidFill>
              </a:rPr>
              <a:t>∈</a:t>
            </a:r>
            <a:r>
              <a:rPr lang="en-US" sz="2800" dirty="0">
                <a:solidFill>
                  <a:schemeClr val="tx1"/>
                </a:solidFill>
              </a:rPr>
              <a:t> </a:t>
            </a:r>
            <a:r>
              <a:rPr lang="en-US" sz="2800" dirty="0">
                <a:solidFill>
                  <a:schemeClr val="tx1"/>
                </a:solidFill>
                <a:sym typeface="Symbol" panose="05050102010706020507" pitchFamily="18" charset="2"/>
              </a:rPr>
              <a:t></a:t>
            </a:r>
            <a:r>
              <a:rPr lang="en-US" sz="2800" baseline="30000" dirty="0">
                <a:solidFill>
                  <a:schemeClr val="tx1"/>
                </a:solidFill>
                <a:sym typeface="Symbol" panose="05050102010706020507" pitchFamily="18" charset="2"/>
              </a:rPr>
              <a:t>*</a:t>
            </a:r>
            <a:r>
              <a:rPr lang="en-US" sz="2800" dirty="0">
                <a:solidFill>
                  <a:schemeClr val="tx1"/>
                </a:solidFill>
              </a:rPr>
              <a:t> and </a:t>
            </a:r>
            <a:r>
              <a:rPr lang="en-US" sz="2800" i="1" dirty="0">
                <a:solidFill>
                  <a:schemeClr val="tx1"/>
                </a:solidFill>
              </a:rPr>
              <a:t>x </a:t>
            </a:r>
            <a:r>
              <a:rPr lang="en-US" sz="2800" dirty="0">
                <a:solidFill>
                  <a:schemeClr val="tx1"/>
                </a:solidFill>
              </a:rPr>
              <a:t>∈ </a:t>
            </a:r>
            <a:r>
              <a:rPr lang="en-US" sz="2800" dirty="0" smtClean="0">
                <a:solidFill>
                  <a:schemeClr val="tx1"/>
                </a:solidFill>
                <a:sym typeface="Symbol" panose="05050102010706020507" pitchFamily="18" charset="2"/>
              </a:rPr>
              <a:t>, </a:t>
            </a:r>
            <a:r>
              <a:rPr lang="pl-PL" sz="2800" i="1" dirty="0" smtClean="0">
                <a:solidFill>
                  <a:schemeClr val="tx1"/>
                </a:solidFill>
              </a:rPr>
              <a:t>l</a:t>
            </a:r>
            <a:r>
              <a:rPr lang="pl-PL" sz="2800" dirty="0" smtClean="0">
                <a:solidFill>
                  <a:schemeClr val="tx1"/>
                </a:solidFill>
              </a:rPr>
              <a:t>(</a:t>
            </a:r>
            <a:r>
              <a:rPr lang="pl-PL" sz="2800" i="1" dirty="0" smtClean="0">
                <a:solidFill>
                  <a:schemeClr val="tx1"/>
                </a:solidFill>
              </a:rPr>
              <a:t>wx</a:t>
            </a:r>
            <a:r>
              <a:rPr lang="pl-PL" sz="2800" dirty="0">
                <a:solidFill>
                  <a:schemeClr val="tx1"/>
                </a:solidFill>
              </a:rPr>
              <a:t>)</a:t>
            </a:r>
            <a:r>
              <a:rPr lang="pl-PL" sz="2800" i="1" dirty="0">
                <a:solidFill>
                  <a:schemeClr val="tx1"/>
                </a:solidFill>
              </a:rPr>
              <a:t> </a:t>
            </a:r>
            <a:r>
              <a:rPr lang="pl-PL" sz="2800" dirty="0">
                <a:solidFill>
                  <a:schemeClr val="tx1"/>
                </a:solidFill>
              </a:rPr>
              <a:t>= </a:t>
            </a:r>
            <a:r>
              <a:rPr lang="pl-PL" sz="2800" i="1" dirty="0">
                <a:solidFill>
                  <a:schemeClr val="tx1"/>
                </a:solidFill>
              </a:rPr>
              <a:t>l</a:t>
            </a:r>
            <a:r>
              <a:rPr lang="pl-PL" sz="2800" dirty="0">
                <a:solidFill>
                  <a:schemeClr val="tx1"/>
                </a:solidFill>
              </a:rPr>
              <a:t>(</a:t>
            </a:r>
            <a:r>
              <a:rPr lang="pl-PL" sz="2800" i="1" dirty="0">
                <a:solidFill>
                  <a:schemeClr val="tx1"/>
                </a:solidFill>
              </a:rPr>
              <a:t>w</a:t>
            </a:r>
            <a:r>
              <a:rPr lang="pl-PL" sz="2800" dirty="0">
                <a:solidFill>
                  <a:schemeClr val="tx1"/>
                </a:solidFill>
              </a:rPr>
              <a:t>)</a:t>
            </a:r>
            <a:r>
              <a:rPr lang="pl-PL" sz="2800" i="1" dirty="0">
                <a:solidFill>
                  <a:schemeClr val="tx1"/>
                </a:solidFill>
              </a:rPr>
              <a:t> </a:t>
            </a:r>
            <a:r>
              <a:rPr lang="pl-PL" sz="2800" dirty="0">
                <a:solidFill>
                  <a:schemeClr val="tx1"/>
                </a:solidFill>
              </a:rPr>
              <a:t>+ </a:t>
            </a:r>
            <a:r>
              <a:rPr lang="pl-PL" sz="2800" dirty="0" smtClean="0">
                <a:solidFill>
                  <a:schemeClr val="tx1"/>
                </a:solidFill>
              </a:rPr>
              <a:t>1</a:t>
            </a:r>
            <a:r>
              <a:rPr lang="en-US" sz="2800" i="1" dirty="0" smtClean="0">
                <a:solidFill>
                  <a:schemeClr val="tx1"/>
                </a:solidFill>
              </a:rPr>
              <a:t>.</a:t>
            </a:r>
            <a:endParaRPr lang="en-US" altLang="zh-TW" sz="2800" dirty="0">
              <a:solidFill>
                <a:schemeClr val="tx1"/>
              </a:solidFill>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24</a:t>
            </a:fld>
            <a:endParaRPr lang="en-US" altLang="en-US"/>
          </a:p>
        </p:txBody>
      </p:sp>
    </p:spTree>
    <p:extLst>
      <p:ext uri="{BB962C8B-B14F-4D97-AF65-F5344CB8AC3E}">
        <p14:creationId xmlns:p14="http://schemas.microsoft.com/office/powerpoint/2010/main" val="1875537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8">
                                            <p:txEl>
                                              <p:pRg st="7" end="7"/>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9218">
                                            <p:txEl>
                                              <p:pRg st="8" end="8"/>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218">
                                            <p:txEl>
                                              <p:pRg st="9" end="9"/>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921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ChangeArrowheads="1"/>
          </p:cNvSpPr>
          <p:nvPr/>
        </p:nvSpPr>
        <p:spPr bwMode="auto">
          <a:xfrm>
            <a:off x="1565334" y="-36513"/>
            <a:ext cx="91630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defRPr kumimoji="1" sz="4400">
                <a:solidFill>
                  <a:schemeClr val="tx2"/>
                </a:solidFill>
                <a:latin typeface="Times New Roman" panose="02020603050405020304" pitchFamily="18" charset="0"/>
                <a:ea typeface="新細明體" panose="02020500000000000000" pitchFamily="18" charset="-120"/>
              </a:defRPr>
            </a:lvl1pPr>
            <a:lvl2pPr>
              <a:defRPr kumimoji="1" sz="4400">
                <a:solidFill>
                  <a:schemeClr val="tx2"/>
                </a:solidFill>
                <a:latin typeface="Times New Roman" panose="02020603050405020304" pitchFamily="18" charset="0"/>
                <a:ea typeface="新細明體" panose="02020500000000000000" pitchFamily="18" charset="-120"/>
              </a:defRPr>
            </a:lvl2pPr>
            <a:lvl3pPr>
              <a:defRPr kumimoji="1" sz="4400">
                <a:solidFill>
                  <a:schemeClr val="tx2"/>
                </a:solidFill>
                <a:latin typeface="Times New Roman" panose="02020603050405020304" pitchFamily="18" charset="0"/>
                <a:ea typeface="新細明體" panose="02020500000000000000" pitchFamily="18" charset="-120"/>
              </a:defRPr>
            </a:lvl3pPr>
            <a:lvl4pPr>
              <a:defRPr kumimoji="1" sz="4400">
                <a:solidFill>
                  <a:schemeClr val="tx2"/>
                </a:solidFill>
                <a:latin typeface="Times New Roman" panose="02020603050405020304" pitchFamily="18" charset="0"/>
                <a:ea typeface="新細明體" panose="02020500000000000000" pitchFamily="18" charset="-120"/>
              </a:defRPr>
            </a:lvl4pPr>
            <a:lvl5pPr>
              <a:defRPr kumimoji="1" sz="4400">
                <a:solidFill>
                  <a:schemeClr val="tx2"/>
                </a:solidFill>
                <a:latin typeface="Times New Roman" panose="02020603050405020304" pitchFamily="18" charset="0"/>
                <a:ea typeface="新細明體" panose="02020500000000000000" pitchFamily="18" charset="-120"/>
              </a:defRPr>
            </a:lvl5pPr>
            <a:lvl6pPr marL="457200" fontAlgn="base">
              <a:spcBef>
                <a:spcPct val="0"/>
              </a:spcBef>
              <a:spcAft>
                <a:spcPct val="0"/>
              </a:spcAft>
              <a:defRPr kumimoji="1" sz="4400">
                <a:solidFill>
                  <a:schemeClr val="tx2"/>
                </a:solidFill>
                <a:latin typeface="Times New Roman" panose="02020603050405020304" pitchFamily="18" charset="0"/>
                <a:ea typeface="新細明體" panose="02020500000000000000" pitchFamily="18" charset="-120"/>
              </a:defRPr>
            </a:lvl6pPr>
            <a:lvl7pPr marL="914400" fontAlgn="base">
              <a:spcBef>
                <a:spcPct val="0"/>
              </a:spcBef>
              <a:spcAft>
                <a:spcPct val="0"/>
              </a:spcAft>
              <a:defRPr kumimoji="1" sz="4400">
                <a:solidFill>
                  <a:schemeClr val="tx2"/>
                </a:solidFill>
                <a:latin typeface="Times New Roman" panose="02020603050405020304" pitchFamily="18" charset="0"/>
                <a:ea typeface="新細明體" panose="02020500000000000000" pitchFamily="18" charset="-120"/>
              </a:defRPr>
            </a:lvl7pPr>
            <a:lvl8pPr marL="1371600" fontAlgn="base">
              <a:spcBef>
                <a:spcPct val="0"/>
              </a:spcBef>
              <a:spcAft>
                <a:spcPct val="0"/>
              </a:spcAft>
              <a:defRPr kumimoji="1" sz="4400">
                <a:solidFill>
                  <a:schemeClr val="tx2"/>
                </a:solidFill>
                <a:latin typeface="Times New Roman" panose="02020603050405020304" pitchFamily="18" charset="0"/>
                <a:ea typeface="新細明體" panose="02020500000000000000" pitchFamily="18" charset="-120"/>
              </a:defRPr>
            </a:lvl8pPr>
            <a:lvl9pPr marL="1828800" fontAlgn="base">
              <a:spcBef>
                <a:spcPct val="0"/>
              </a:spcBef>
              <a:spcAft>
                <a:spcPct val="0"/>
              </a:spcAft>
              <a:defRPr kumimoji="1" sz="4400">
                <a:solidFill>
                  <a:schemeClr val="tx2"/>
                </a:solidFill>
                <a:latin typeface="Times New Roman" panose="02020603050405020304" pitchFamily="18" charset="0"/>
                <a:ea typeface="新細明體" panose="02020500000000000000" pitchFamily="18" charset="-120"/>
              </a:defRPr>
            </a:lvl9pPr>
          </a:lstStyle>
          <a:p>
            <a:pPr algn="ctr"/>
            <a:r>
              <a:rPr lang="en-US" altLang="zh-TW" dirty="0">
                <a:latin typeface="Cambria" panose="02040503050406030204" pitchFamily="18" charset="0"/>
              </a:rPr>
              <a:t>Trees</a:t>
            </a:r>
          </a:p>
        </p:txBody>
      </p:sp>
      <p:sp>
        <p:nvSpPr>
          <p:cNvPr id="35845" name="Rectangle 5"/>
          <p:cNvSpPr>
            <a:spLocks noChangeArrowheads="1"/>
          </p:cNvSpPr>
          <p:nvPr/>
        </p:nvSpPr>
        <p:spPr bwMode="auto">
          <a:xfrm>
            <a:off x="9866722" y="2168165"/>
            <a:ext cx="875884" cy="368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eaLnBrk="0" hangingPunct="0">
              <a:lnSpc>
                <a:spcPct val="110000"/>
              </a:lnSpc>
            </a:pPr>
            <a:r>
              <a:rPr lang="en-US" altLang="zh-TW" sz="2000" dirty="0">
                <a:latin typeface="Cambria" panose="02040503050406030204" pitchFamily="18" charset="0"/>
              </a:rPr>
              <a:t>Level</a:t>
            </a: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a:latin typeface="Cambria" panose="02040503050406030204" pitchFamily="18" charset="0"/>
              </a:rPr>
              <a:t>1</a:t>
            </a: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a:latin typeface="Cambria" panose="02040503050406030204" pitchFamily="18" charset="0"/>
              </a:rPr>
              <a:t>2</a:t>
            </a: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a:latin typeface="Cambria" panose="02040503050406030204" pitchFamily="18" charset="0"/>
              </a:rPr>
              <a:t>3</a:t>
            </a: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a:latin typeface="Cambria" panose="02040503050406030204" pitchFamily="18" charset="0"/>
              </a:rPr>
              <a:t>4</a:t>
            </a:r>
          </a:p>
        </p:txBody>
      </p:sp>
      <p:sp>
        <p:nvSpPr>
          <p:cNvPr id="35846" name="Text Box 6"/>
          <p:cNvSpPr txBox="1">
            <a:spLocks noChangeArrowheads="1"/>
          </p:cNvSpPr>
          <p:nvPr/>
        </p:nvSpPr>
        <p:spPr bwMode="auto">
          <a:xfrm>
            <a:off x="2211086" y="760959"/>
            <a:ext cx="4066434"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dirty="0">
                <a:latin typeface="Cambria" panose="02040503050406030204" pitchFamily="18" charset="0"/>
              </a:rPr>
              <a:t>nodes </a:t>
            </a:r>
            <a:r>
              <a:rPr lang="en-US" altLang="zh-TW" dirty="0">
                <a:solidFill>
                  <a:schemeClr val="tx2"/>
                </a:solidFill>
                <a:latin typeface="Cambria" panose="02040503050406030204" pitchFamily="18" charset="0"/>
              </a:rPr>
              <a:t>(13) – vertices (vertex)</a:t>
            </a:r>
          </a:p>
          <a:p>
            <a:r>
              <a:rPr lang="en-US" altLang="zh-TW" dirty="0">
                <a:solidFill>
                  <a:schemeClr val="tx2"/>
                </a:solidFill>
                <a:latin typeface="Cambria" panose="02040503050406030204" pitchFamily="18" charset="0"/>
              </a:rPr>
              <a:t>Root</a:t>
            </a:r>
          </a:p>
          <a:p>
            <a:r>
              <a:rPr lang="en-US" altLang="zh-TW" dirty="0">
                <a:solidFill>
                  <a:schemeClr val="tx2"/>
                </a:solidFill>
                <a:latin typeface="Cambria" panose="02040503050406030204" pitchFamily="18" charset="0"/>
              </a:rPr>
              <a:t>edge</a:t>
            </a:r>
            <a:endParaRPr lang="en-US" altLang="zh-TW" dirty="0">
              <a:latin typeface="Cambria" panose="02040503050406030204" pitchFamily="18" charset="0"/>
            </a:endParaRPr>
          </a:p>
          <a:p>
            <a:r>
              <a:rPr lang="en-US" altLang="zh-TW" dirty="0">
                <a:solidFill>
                  <a:srgbClr val="66FF33"/>
                </a:solidFill>
                <a:latin typeface="Cambria" panose="02040503050406030204" pitchFamily="18" charset="0"/>
              </a:rPr>
              <a:t>degree of a node</a:t>
            </a:r>
          </a:p>
          <a:p>
            <a:r>
              <a:rPr lang="en-US" altLang="zh-TW" dirty="0">
                <a:latin typeface="Cambria" panose="02040503050406030204" pitchFamily="18" charset="0"/>
              </a:rPr>
              <a:t>leaf (terminal)</a:t>
            </a:r>
          </a:p>
          <a:p>
            <a:r>
              <a:rPr lang="en-US" altLang="zh-TW" dirty="0">
                <a:latin typeface="Cambria" panose="02040503050406030204" pitchFamily="18" charset="0"/>
              </a:rPr>
              <a:t>nonterminal</a:t>
            </a:r>
          </a:p>
          <a:p>
            <a:r>
              <a:rPr lang="en-US" altLang="zh-TW" dirty="0">
                <a:latin typeface="Cambria" panose="02040503050406030204" pitchFamily="18" charset="0"/>
              </a:rPr>
              <a:t>parent</a:t>
            </a:r>
          </a:p>
          <a:p>
            <a:r>
              <a:rPr lang="en-US" altLang="zh-TW" dirty="0">
                <a:latin typeface="Cambria" panose="02040503050406030204" pitchFamily="18" charset="0"/>
              </a:rPr>
              <a:t>children</a:t>
            </a:r>
          </a:p>
          <a:p>
            <a:r>
              <a:rPr lang="en-US" altLang="zh-TW" dirty="0" smtClean="0">
                <a:latin typeface="Cambria" panose="02040503050406030204" pitchFamily="18" charset="0"/>
              </a:rPr>
              <a:t>Sibling </a:t>
            </a:r>
            <a:r>
              <a:rPr lang="en-US" altLang="zh-TW" sz="2000" dirty="0" smtClean="0">
                <a:latin typeface="Cambria" panose="02040503050406030204" pitchFamily="18" charset="0"/>
              </a:rPr>
              <a:t>(brothers or sisters)</a:t>
            </a:r>
            <a:endParaRPr lang="en-US" altLang="zh-TW" dirty="0">
              <a:latin typeface="Cambria" panose="02040503050406030204" pitchFamily="18" charset="0"/>
            </a:endParaRPr>
          </a:p>
          <a:p>
            <a:r>
              <a:rPr lang="en-US" altLang="zh-TW" dirty="0">
                <a:latin typeface="Cambria" panose="02040503050406030204" pitchFamily="18" charset="0"/>
              </a:rPr>
              <a:t>degree of a tree </a:t>
            </a:r>
            <a:r>
              <a:rPr lang="en-US" altLang="zh-TW" dirty="0">
                <a:solidFill>
                  <a:schemeClr val="tx2"/>
                </a:solidFill>
                <a:latin typeface="Cambria" panose="02040503050406030204" pitchFamily="18" charset="0"/>
              </a:rPr>
              <a:t>(3)</a:t>
            </a:r>
            <a:endParaRPr lang="en-US" altLang="zh-TW" dirty="0">
              <a:latin typeface="Cambria" panose="02040503050406030204" pitchFamily="18" charset="0"/>
            </a:endParaRPr>
          </a:p>
          <a:p>
            <a:r>
              <a:rPr lang="en-US" altLang="zh-TW" dirty="0">
                <a:latin typeface="Cambria" panose="02040503050406030204" pitchFamily="18" charset="0"/>
              </a:rPr>
              <a:t>ancestor</a:t>
            </a:r>
          </a:p>
          <a:p>
            <a:r>
              <a:rPr lang="en-US" altLang="zh-TW" dirty="0">
                <a:solidFill>
                  <a:srgbClr val="FF0000"/>
                </a:solidFill>
                <a:latin typeface="Cambria" panose="02040503050406030204" pitchFamily="18" charset="0"/>
              </a:rPr>
              <a:t>level of a node</a:t>
            </a:r>
          </a:p>
        </p:txBody>
      </p:sp>
      <p:sp>
        <p:nvSpPr>
          <p:cNvPr id="35847" name="Text Box 7"/>
          <p:cNvSpPr txBox="1">
            <a:spLocks noChangeArrowheads="1"/>
          </p:cNvSpPr>
          <p:nvPr/>
        </p:nvSpPr>
        <p:spPr bwMode="auto">
          <a:xfrm>
            <a:off x="6803221" y="2805358"/>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3</a:t>
            </a:r>
            <a:endParaRPr lang="en-US" altLang="zh-TW" b="1" u="sng" dirty="0">
              <a:solidFill>
                <a:srgbClr val="66FF33"/>
              </a:solidFill>
              <a:latin typeface="Cambria" panose="02040503050406030204" pitchFamily="18" charset="0"/>
            </a:endParaRPr>
          </a:p>
        </p:txBody>
      </p:sp>
      <p:sp>
        <p:nvSpPr>
          <p:cNvPr id="35848" name="Text Box 8"/>
          <p:cNvSpPr txBox="1">
            <a:spLocks noChangeArrowheads="1"/>
          </p:cNvSpPr>
          <p:nvPr/>
        </p:nvSpPr>
        <p:spPr bwMode="auto">
          <a:xfrm>
            <a:off x="5515171" y="3686740"/>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2</a:t>
            </a:r>
          </a:p>
        </p:txBody>
      </p:sp>
      <p:sp>
        <p:nvSpPr>
          <p:cNvPr id="35849" name="Text Box 9"/>
          <p:cNvSpPr txBox="1">
            <a:spLocks noChangeArrowheads="1"/>
          </p:cNvSpPr>
          <p:nvPr/>
        </p:nvSpPr>
        <p:spPr bwMode="auto">
          <a:xfrm>
            <a:off x="6697845" y="3686740"/>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1</a:t>
            </a:r>
          </a:p>
        </p:txBody>
      </p:sp>
      <p:sp>
        <p:nvSpPr>
          <p:cNvPr id="35850" name="Text Box 10"/>
          <p:cNvSpPr txBox="1">
            <a:spLocks noChangeArrowheads="1"/>
          </p:cNvSpPr>
          <p:nvPr/>
        </p:nvSpPr>
        <p:spPr bwMode="auto">
          <a:xfrm>
            <a:off x="8241072" y="3686740"/>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smtClean="0">
                <a:solidFill>
                  <a:srgbClr val="66FF33"/>
                </a:solidFill>
                <a:latin typeface="Cambria" panose="02040503050406030204" pitchFamily="18" charset="0"/>
              </a:rPr>
              <a:t>3</a:t>
            </a:r>
            <a:endParaRPr lang="en-US" altLang="zh-TW" b="1" dirty="0">
              <a:solidFill>
                <a:srgbClr val="66FF33"/>
              </a:solidFill>
              <a:latin typeface="Cambria" panose="02040503050406030204" pitchFamily="18" charset="0"/>
            </a:endParaRPr>
          </a:p>
        </p:txBody>
      </p:sp>
      <p:sp>
        <p:nvSpPr>
          <p:cNvPr id="35851" name="Text Box 11"/>
          <p:cNvSpPr txBox="1">
            <a:spLocks noChangeArrowheads="1"/>
          </p:cNvSpPr>
          <p:nvPr/>
        </p:nvSpPr>
        <p:spPr bwMode="auto">
          <a:xfrm>
            <a:off x="5108575"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a:solidFill>
                  <a:srgbClr val="66FF33"/>
                </a:solidFill>
                <a:latin typeface="Cambria" panose="02040503050406030204" pitchFamily="18" charset="0"/>
              </a:rPr>
              <a:t>2</a:t>
            </a:r>
          </a:p>
        </p:txBody>
      </p:sp>
      <p:sp>
        <p:nvSpPr>
          <p:cNvPr id="35852" name="Text Box 12"/>
          <p:cNvSpPr txBox="1">
            <a:spLocks noChangeArrowheads="1"/>
          </p:cNvSpPr>
          <p:nvPr/>
        </p:nvSpPr>
        <p:spPr bwMode="auto">
          <a:xfrm>
            <a:off x="5946775"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0</a:t>
            </a:r>
          </a:p>
        </p:txBody>
      </p:sp>
      <p:sp>
        <p:nvSpPr>
          <p:cNvPr id="35853" name="Text Box 13"/>
          <p:cNvSpPr txBox="1">
            <a:spLocks noChangeArrowheads="1"/>
          </p:cNvSpPr>
          <p:nvPr/>
        </p:nvSpPr>
        <p:spPr bwMode="auto">
          <a:xfrm>
            <a:off x="6708775"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a:solidFill>
                  <a:srgbClr val="66FF33"/>
                </a:solidFill>
                <a:latin typeface="Cambria" panose="02040503050406030204" pitchFamily="18" charset="0"/>
              </a:rPr>
              <a:t>0</a:t>
            </a:r>
          </a:p>
        </p:txBody>
      </p:sp>
      <p:sp>
        <p:nvSpPr>
          <p:cNvPr id="35854" name="Text Box 14"/>
          <p:cNvSpPr txBox="1">
            <a:spLocks noChangeArrowheads="1"/>
          </p:cNvSpPr>
          <p:nvPr/>
        </p:nvSpPr>
        <p:spPr bwMode="auto">
          <a:xfrm>
            <a:off x="7496958"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1</a:t>
            </a:r>
          </a:p>
        </p:txBody>
      </p:sp>
      <p:sp>
        <p:nvSpPr>
          <p:cNvPr id="35855" name="Text Box 15"/>
          <p:cNvSpPr txBox="1">
            <a:spLocks noChangeArrowheads="1"/>
          </p:cNvSpPr>
          <p:nvPr/>
        </p:nvSpPr>
        <p:spPr bwMode="auto">
          <a:xfrm>
            <a:off x="8249367"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0</a:t>
            </a:r>
          </a:p>
        </p:txBody>
      </p:sp>
      <p:sp>
        <p:nvSpPr>
          <p:cNvPr id="35856" name="Text Box 16"/>
          <p:cNvSpPr txBox="1">
            <a:spLocks noChangeArrowheads="1"/>
          </p:cNvSpPr>
          <p:nvPr/>
        </p:nvSpPr>
        <p:spPr bwMode="auto">
          <a:xfrm>
            <a:off x="9027519"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a:solidFill>
                  <a:srgbClr val="66FF33"/>
                </a:solidFill>
                <a:latin typeface="Cambria" panose="02040503050406030204" pitchFamily="18" charset="0"/>
              </a:rPr>
              <a:t>0</a:t>
            </a:r>
          </a:p>
        </p:txBody>
      </p:sp>
      <p:sp>
        <p:nvSpPr>
          <p:cNvPr id="35857" name="Text Box 17"/>
          <p:cNvSpPr txBox="1">
            <a:spLocks noChangeArrowheads="1"/>
          </p:cNvSpPr>
          <p:nvPr/>
        </p:nvSpPr>
        <p:spPr bwMode="auto">
          <a:xfrm>
            <a:off x="4737351" y="5485861"/>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0</a:t>
            </a:r>
          </a:p>
        </p:txBody>
      </p:sp>
      <p:sp>
        <p:nvSpPr>
          <p:cNvPr id="35858" name="Text Box 18"/>
          <p:cNvSpPr txBox="1">
            <a:spLocks noChangeArrowheads="1"/>
          </p:cNvSpPr>
          <p:nvPr/>
        </p:nvSpPr>
        <p:spPr bwMode="auto">
          <a:xfrm>
            <a:off x="5554842" y="5485861"/>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0</a:t>
            </a:r>
          </a:p>
        </p:txBody>
      </p:sp>
      <p:sp>
        <p:nvSpPr>
          <p:cNvPr id="35859" name="Text Box 19"/>
          <p:cNvSpPr txBox="1">
            <a:spLocks noChangeArrowheads="1"/>
          </p:cNvSpPr>
          <p:nvPr/>
        </p:nvSpPr>
        <p:spPr bwMode="auto">
          <a:xfrm>
            <a:off x="7448903" y="5485861"/>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66FF33"/>
                </a:solidFill>
                <a:latin typeface="Cambria" panose="02040503050406030204" pitchFamily="18" charset="0"/>
              </a:rPr>
              <a:t>0</a:t>
            </a:r>
          </a:p>
        </p:txBody>
      </p:sp>
      <p:sp>
        <p:nvSpPr>
          <p:cNvPr id="35860" name="Text Box 20"/>
          <p:cNvSpPr txBox="1">
            <a:spLocks noChangeArrowheads="1"/>
          </p:cNvSpPr>
          <p:nvPr/>
        </p:nvSpPr>
        <p:spPr bwMode="auto">
          <a:xfrm>
            <a:off x="7592734" y="280805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1</a:t>
            </a:r>
          </a:p>
        </p:txBody>
      </p:sp>
      <p:sp>
        <p:nvSpPr>
          <p:cNvPr id="35861" name="Text Box 21"/>
          <p:cNvSpPr txBox="1">
            <a:spLocks noChangeArrowheads="1"/>
          </p:cNvSpPr>
          <p:nvPr/>
        </p:nvSpPr>
        <p:spPr bwMode="auto">
          <a:xfrm>
            <a:off x="6151140" y="3686740"/>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2</a:t>
            </a:r>
          </a:p>
        </p:txBody>
      </p:sp>
      <p:sp>
        <p:nvSpPr>
          <p:cNvPr id="35862" name="Text Box 22"/>
          <p:cNvSpPr txBox="1">
            <a:spLocks noChangeArrowheads="1"/>
          </p:cNvSpPr>
          <p:nvPr/>
        </p:nvSpPr>
        <p:spPr bwMode="auto">
          <a:xfrm>
            <a:off x="7321857" y="3686740"/>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2</a:t>
            </a:r>
          </a:p>
        </p:txBody>
      </p:sp>
      <p:sp>
        <p:nvSpPr>
          <p:cNvPr id="35863" name="Text Box 23"/>
          <p:cNvSpPr txBox="1">
            <a:spLocks noChangeArrowheads="1"/>
          </p:cNvSpPr>
          <p:nvPr/>
        </p:nvSpPr>
        <p:spPr bwMode="auto">
          <a:xfrm>
            <a:off x="8866312" y="3686740"/>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2</a:t>
            </a:r>
          </a:p>
        </p:txBody>
      </p:sp>
      <p:sp>
        <p:nvSpPr>
          <p:cNvPr id="35864" name="Text Box 24"/>
          <p:cNvSpPr txBox="1">
            <a:spLocks noChangeArrowheads="1"/>
          </p:cNvSpPr>
          <p:nvPr/>
        </p:nvSpPr>
        <p:spPr bwMode="auto">
          <a:xfrm>
            <a:off x="5721114"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3</a:t>
            </a:r>
          </a:p>
        </p:txBody>
      </p:sp>
      <p:sp>
        <p:nvSpPr>
          <p:cNvPr id="35865" name="Text Box 25"/>
          <p:cNvSpPr txBox="1">
            <a:spLocks noChangeArrowheads="1"/>
          </p:cNvSpPr>
          <p:nvPr/>
        </p:nvSpPr>
        <p:spPr bwMode="auto">
          <a:xfrm>
            <a:off x="6454154"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3</a:t>
            </a:r>
          </a:p>
        </p:txBody>
      </p:sp>
      <p:sp>
        <p:nvSpPr>
          <p:cNvPr id="35866" name="Text Box 26"/>
          <p:cNvSpPr txBox="1">
            <a:spLocks noChangeArrowheads="1"/>
          </p:cNvSpPr>
          <p:nvPr/>
        </p:nvSpPr>
        <p:spPr bwMode="auto">
          <a:xfrm>
            <a:off x="7217069"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3</a:t>
            </a:r>
          </a:p>
        </p:txBody>
      </p:sp>
      <p:sp>
        <p:nvSpPr>
          <p:cNvPr id="35867" name="Text Box 27"/>
          <p:cNvSpPr txBox="1">
            <a:spLocks noChangeArrowheads="1"/>
          </p:cNvSpPr>
          <p:nvPr/>
        </p:nvSpPr>
        <p:spPr bwMode="auto">
          <a:xfrm>
            <a:off x="7994533"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3</a:t>
            </a:r>
          </a:p>
        </p:txBody>
      </p:sp>
      <p:sp>
        <p:nvSpPr>
          <p:cNvPr id="35868" name="Text Box 28"/>
          <p:cNvSpPr txBox="1">
            <a:spLocks noChangeArrowheads="1"/>
          </p:cNvSpPr>
          <p:nvPr/>
        </p:nvSpPr>
        <p:spPr bwMode="auto">
          <a:xfrm>
            <a:off x="8793141"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3</a:t>
            </a:r>
          </a:p>
        </p:txBody>
      </p:sp>
      <p:sp>
        <p:nvSpPr>
          <p:cNvPr id="35869" name="Text Box 29"/>
          <p:cNvSpPr txBox="1">
            <a:spLocks noChangeArrowheads="1"/>
          </p:cNvSpPr>
          <p:nvPr/>
        </p:nvSpPr>
        <p:spPr bwMode="auto">
          <a:xfrm>
            <a:off x="9594367" y="4575176"/>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3</a:t>
            </a:r>
          </a:p>
        </p:txBody>
      </p:sp>
      <p:sp>
        <p:nvSpPr>
          <p:cNvPr id="35870" name="Text Box 30"/>
          <p:cNvSpPr txBox="1">
            <a:spLocks noChangeArrowheads="1"/>
          </p:cNvSpPr>
          <p:nvPr/>
        </p:nvSpPr>
        <p:spPr bwMode="auto">
          <a:xfrm>
            <a:off x="5298549" y="5485861"/>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4</a:t>
            </a:r>
          </a:p>
        </p:txBody>
      </p:sp>
      <p:sp>
        <p:nvSpPr>
          <p:cNvPr id="35871" name="Text Box 31"/>
          <p:cNvSpPr txBox="1">
            <a:spLocks noChangeArrowheads="1"/>
          </p:cNvSpPr>
          <p:nvPr/>
        </p:nvSpPr>
        <p:spPr bwMode="auto">
          <a:xfrm>
            <a:off x="6119881" y="5485861"/>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4</a:t>
            </a:r>
          </a:p>
        </p:txBody>
      </p:sp>
      <p:sp>
        <p:nvSpPr>
          <p:cNvPr id="35872" name="Text Box 32"/>
          <p:cNvSpPr txBox="1">
            <a:spLocks noChangeArrowheads="1"/>
          </p:cNvSpPr>
          <p:nvPr/>
        </p:nvSpPr>
        <p:spPr bwMode="auto">
          <a:xfrm>
            <a:off x="8119415" y="5485861"/>
            <a:ext cx="3674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b="1" dirty="0">
                <a:solidFill>
                  <a:srgbClr val="CC3300"/>
                </a:solidFill>
                <a:latin typeface="Cambria" panose="02040503050406030204" pitchFamily="18" charset="0"/>
              </a:rPr>
              <a:t>4</a:t>
            </a:r>
          </a:p>
        </p:txBody>
      </p:sp>
      <p:grpSp>
        <p:nvGrpSpPr>
          <p:cNvPr id="84" name="Group 83"/>
          <p:cNvGrpSpPr/>
          <p:nvPr/>
        </p:nvGrpSpPr>
        <p:grpSpPr>
          <a:xfrm>
            <a:off x="5045075" y="2838451"/>
            <a:ext cx="4597400" cy="3051175"/>
            <a:chOff x="2032620" y="1700610"/>
            <a:chExt cx="7678251" cy="3171323"/>
          </a:xfrm>
        </p:grpSpPr>
        <p:grpSp>
          <p:nvGrpSpPr>
            <p:cNvPr id="85" name="Group 84"/>
            <p:cNvGrpSpPr/>
            <p:nvPr/>
          </p:nvGrpSpPr>
          <p:grpSpPr>
            <a:xfrm>
              <a:off x="5597425" y="1700610"/>
              <a:ext cx="548640" cy="379307"/>
              <a:chOff x="3565425" y="980942"/>
              <a:chExt cx="997148" cy="664765"/>
            </a:xfrm>
          </p:grpSpPr>
          <p:sp>
            <p:nvSpPr>
              <p:cNvPr id="134" name="Oval 133"/>
              <p:cNvSpPr/>
              <p:nvPr/>
            </p:nvSpPr>
            <p:spPr>
              <a:xfrm>
                <a:off x="3565425" y="980942"/>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35" name="Oval 4"/>
              <p:cNvSpPr/>
              <p:nvPr/>
            </p:nvSpPr>
            <p:spPr>
              <a:xfrm>
                <a:off x="3711454" y="1078295"/>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A</a:t>
                </a:r>
              </a:p>
            </p:txBody>
          </p:sp>
        </p:grpSp>
        <p:grpSp>
          <p:nvGrpSpPr>
            <p:cNvPr id="86" name="Group 85"/>
            <p:cNvGrpSpPr/>
            <p:nvPr/>
          </p:nvGrpSpPr>
          <p:grpSpPr>
            <a:xfrm>
              <a:off x="3328913" y="2631282"/>
              <a:ext cx="548640" cy="379307"/>
              <a:chOff x="1296913" y="1911614"/>
              <a:chExt cx="997148" cy="664765"/>
            </a:xfrm>
          </p:grpSpPr>
          <p:sp>
            <p:nvSpPr>
              <p:cNvPr id="132" name="Oval 131"/>
              <p:cNvSpPr/>
              <p:nvPr/>
            </p:nvSpPr>
            <p:spPr>
              <a:xfrm>
                <a:off x="1296913" y="1911614"/>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33" name="Oval 6"/>
              <p:cNvSpPr/>
              <p:nvPr/>
            </p:nvSpPr>
            <p:spPr>
              <a:xfrm>
                <a:off x="1442942" y="2008967"/>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B</a:t>
                </a:r>
              </a:p>
            </p:txBody>
          </p:sp>
        </p:grpSp>
        <p:grpSp>
          <p:nvGrpSpPr>
            <p:cNvPr id="87" name="Group 86"/>
            <p:cNvGrpSpPr/>
            <p:nvPr/>
          </p:nvGrpSpPr>
          <p:grpSpPr>
            <a:xfrm>
              <a:off x="2680766" y="3561954"/>
              <a:ext cx="548640" cy="379307"/>
              <a:chOff x="648766" y="2842286"/>
              <a:chExt cx="997148" cy="664765"/>
            </a:xfrm>
          </p:grpSpPr>
          <p:sp>
            <p:nvSpPr>
              <p:cNvPr id="130" name="Oval 129"/>
              <p:cNvSpPr/>
              <p:nvPr/>
            </p:nvSpPr>
            <p:spPr>
              <a:xfrm>
                <a:off x="648766" y="2842286"/>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31" name="Oval 8"/>
              <p:cNvSpPr/>
              <p:nvPr/>
            </p:nvSpPr>
            <p:spPr>
              <a:xfrm>
                <a:off x="794795" y="2939639"/>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E</a:t>
                </a:r>
              </a:p>
            </p:txBody>
          </p:sp>
        </p:grpSp>
        <p:grpSp>
          <p:nvGrpSpPr>
            <p:cNvPr id="88" name="Group 87"/>
            <p:cNvGrpSpPr/>
            <p:nvPr/>
          </p:nvGrpSpPr>
          <p:grpSpPr>
            <a:xfrm>
              <a:off x="2032620" y="4492626"/>
              <a:ext cx="548640" cy="379307"/>
              <a:chOff x="620" y="3772958"/>
              <a:chExt cx="997148" cy="664765"/>
            </a:xfrm>
          </p:grpSpPr>
          <p:sp>
            <p:nvSpPr>
              <p:cNvPr id="128" name="Oval 127"/>
              <p:cNvSpPr/>
              <p:nvPr/>
            </p:nvSpPr>
            <p:spPr>
              <a:xfrm>
                <a:off x="620" y="3772958"/>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29" name="Oval 10"/>
              <p:cNvSpPr/>
              <p:nvPr/>
            </p:nvSpPr>
            <p:spPr>
              <a:xfrm>
                <a:off x="146649" y="3870311"/>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K</a:t>
                </a:r>
              </a:p>
            </p:txBody>
          </p:sp>
        </p:grpSp>
        <p:grpSp>
          <p:nvGrpSpPr>
            <p:cNvPr id="89" name="Group 88"/>
            <p:cNvGrpSpPr/>
            <p:nvPr/>
          </p:nvGrpSpPr>
          <p:grpSpPr>
            <a:xfrm>
              <a:off x="3328913" y="4492626"/>
              <a:ext cx="548640" cy="379307"/>
              <a:chOff x="1296913" y="3772958"/>
              <a:chExt cx="997148" cy="664765"/>
            </a:xfrm>
          </p:grpSpPr>
          <p:sp>
            <p:nvSpPr>
              <p:cNvPr id="126" name="Oval 125"/>
              <p:cNvSpPr/>
              <p:nvPr/>
            </p:nvSpPr>
            <p:spPr>
              <a:xfrm>
                <a:off x="1296913" y="3772958"/>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27" name="Oval 12"/>
              <p:cNvSpPr/>
              <p:nvPr/>
            </p:nvSpPr>
            <p:spPr>
              <a:xfrm>
                <a:off x="1442942" y="3870311"/>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L</a:t>
                </a:r>
              </a:p>
            </p:txBody>
          </p:sp>
        </p:grpSp>
        <p:grpSp>
          <p:nvGrpSpPr>
            <p:cNvPr id="90" name="Group 89"/>
            <p:cNvGrpSpPr/>
            <p:nvPr/>
          </p:nvGrpSpPr>
          <p:grpSpPr>
            <a:xfrm>
              <a:off x="3977059" y="3561954"/>
              <a:ext cx="548640" cy="379307"/>
              <a:chOff x="1945059" y="2842286"/>
              <a:chExt cx="997148" cy="664765"/>
            </a:xfrm>
          </p:grpSpPr>
          <p:sp>
            <p:nvSpPr>
              <p:cNvPr id="124" name="Oval 123"/>
              <p:cNvSpPr/>
              <p:nvPr/>
            </p:nvSpPr>
            <p:spPr>
              <a:xfrm>
                <a:off x="1945059" y="2842286"/>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25" name="Oval 14"/>
              <p:cNvSpPr/>
              <p:nvPr/>
            </p:nvSpPr>
            <p:spPr>
              <a:xfrm>
                <a:off x="2091088" y="2939639"/>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F</a:t>
                </a:r>
              </a:p>
            </p:txBody>
          </p:sp>
        </p:grpSp>
        <p:grpSp>
          <p:nvGrpSpPr>
            <p:cNvPr id="91" name="Group 90"/>
            <p:cNvGrpSpPr/>
            <p:nvPr/>
          </p:nvGrpSpPr>
          <p:grpSpPr>
            <a:xfrm>
              <a:off x="5273352" y="2631282"/>
              <a:ext cx="548640" cy="379307"/>
              <a:chOff x="3241352" y="1911614"/>
              <a:chExt cx="997148" cy="664765"/>
            </a:xfrm>
          </p:grpSpPr>
          <p:sp>
            <p:nvSpPr>
              <p:cNvPr id="122" name="Oval 121"/>
              <p:cNvSpPr/>
              <p:nvPr/>
            </p:nvSpPr>
            <p:spPr>
              <a:xfrm>
                <a:off x="3241352" y="1911614"/>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23" name="Oval 16"/>
              <p:cNvSpPr/>
              <p:nvPr/>
            </p:nvSpPr>
            <p:spPr>
              <a:xfrm>
                <a:off x="3387381" y="2008967"/>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C</a:t>
                </a:r>
              </a:p>
            </p:txBody>
          </p:sp>
        </p:grpSp>
        <p:grpSp>
          <p:nvGrpSpPr>
            <p:cNvPr id="92" name="Group 91"/>
            <p:cNvGrpSpPr/>
            <p:nvPr/>
          </p:nvGrpSpPr>
          <p:grpSpPr>
            <a:xfrm>
              <a:off x="5273352" y="3561954"/>
              <a:ext cx="548640" cy="379307"/>
              <a:chOff x="3241352" y="2842286"/>
              <a:chExt cx="997148" cy="664765"/>
            </a:xfrm>
          </p:grpSpPr>
          <p:sp>
            <p:nvSpPr>
              <p:cNvPr id="120" name="Oval 119"/>
              <p:cNvSpPr/>
              <p:nvPr/>
            </p:nvSpPr>
            <p:spPr>
              <a:xfrm>
                <a:off x="3241352" y="2842286"/>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21" name="Oval 18"/>
              <p:cNvSpPr/>
              <p:nvPr/>
            </p:nvSpPr>
            <p:spPr>
              <a:xfrm>
                <a:off x="3387381" y="2939639"/>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G</a:t>
                </a:r>
              </a:p>
            </p:txBody>
          </p:sp>
        </p:grpSp>
        <p:grpSp>
          <p:nvGrpSpPr>
            <p:cNvPr id="93" name="Group 92"/>
            <p:cNvGrpSpPr/>
            <p:nvPr/>
          </p:nvGrpSpPr>
          <p:grpSpPr>
            <a:xfrm>
              <a:off x="7865938" y="2631282"/>
              <a:ext cx="548640" cy="379307"/>
              <a:chOff x="5833938" y="1911614"/>
              <a:chExt cx="997148" cy="664765"/>
            </a:xfrm>
          </p:grpSpPr>
          <p:sp>
            <p:nvSpPr>
              <p:cNvPr id="118" name="Oval 117"/>
              <p:cNvSpPr/>
              <p:nvPr/>
            </p:nvSpPr>
            <p:spPr>
              <a:xfrm>
                <a:off x="5833938" y="1911614"/>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19" name="Oval 20"/>
              <p:cNvSpPr/>
              <p:nvPr/>
            </p:nvSpPr>
            <p:spPr>
              <a:xfrm>
                <a:off x="5979967" y="2008967"/>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D</a:t>
                </a:r>
              </a:p>
            </p:txBody>
          </p:sp>
        </p:grpSp>
        <p:grpSp>
          <p:nvGrpSpPr>
            <p:cNvPr id="94" name="Group 93"/>
            <p:cNvGrpSpPr/>
            <p:nvPr/>
          </p:nvGrpSpPr>
          <p:grpSpPr>
            <a:xfrm>
              <a:off x="6569645" y="3561954"/>
              <a:ext cx="548640" cy="379307"/>
              <a:chOff x="4537645" y="2842286"/>
              <a:chExt cx="997148" cy="664765"/>
            </a:xfrm>
          </p:grpSpPr>
          <p:sp>
            <p:nvSpPr>
              <p:cNvPr id="116" name="Oval 115"/>
              <p:cNvSpPr/>
              <p:nvPr/>
            </p:nvSpPr>
            <p:spPr>
              <a:xfrm>
                <a:off x="4537645" y="2842286"/>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17" name="Oval 22"/>
              <p:cNvSpPr/>
              <p:nvPr/>
            </p:nvSpPr>
            <p:spPr>
              <a:xfrm>
                <a:off x="4683674" y="2939639"/>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H</a:t>
                </a:r>
              </a:p>
            </p:txBody>
          </p:sp>
        </p:grpSp>
        <p:grpSp>
          <p:nvGrpSpPr>
            <p:cNvPr id="95" name="Group 94"/>
            <p:cNvGrpSpPr/>
            <p:nvPr/>
          </p:nvGrpSpPr>
          <p:grpSpPr>
            <a:xfrm>
              <a:off x="6569645" y="4492626"/>
              <a:ext cx="548640" cy="379307"/>
              <a:chOff x="4537645" y="3772958"/>
              <a:chExt cx="997148" cy="664765"/>
            </a:xfrm>
          </p:grpSpPr>
          <p:sp>
            <p:nvSpPr>
              <p:cNvPr id="114" name="Oval 113"/>
              <p:cNvSpPr/>
              <p:nvPr/>
            </p:nvSpPr>
            <p:spPr>
              <a:xfrm>
                <a:off x="4537645" y="3772958"/>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15" name="Oval 24"/>
              <p:cNvSpPr/>
              <p:nvPr/>
            </p:nvSpPr>
            <p:spPr>
              <a:xfrm>
                <a:off x="4683674" y="3870311"/>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M</a:t>
                </a:r>
              </a:p>
            </p:txBody>
          </p:sp>
        </p:grpSp>
        <p:grpSp>
          <p:nvGrpSpPr>
            <p:cNvPr id="96" name="Group 95"/>
            <p:cNvGrpSpPr/>
            <p:nvPr/>
          </p:nvGrpSpPr>
          <p:grpSpPr>
            <a:xfrm>
              <a:off x="7865938" y="3561954"/>
              <a:ext cx="548640" cy="379307"/>
              <a:chOff x="5833938" y="2842286"/>
              <a:chExt cx="997148" cy="664765"/>
            </a:xfrm>
          </p:grpSpPr>
          <p:sp>
            <p:nvSpPr>
              <p:cNvPr id="112" name="Oval 111"/>
              <p:cNvSpPr/>
              <p:nvPr/>
            </p:nvSpPr>
            <p:spPr>
              <a:xfrm>
                <a:off x="5833938" y="2842286"/>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13" name="Oval 26"/>
              <p:cNvSpPr/>
              <p:nvPr/>
            </p:nvSpPr>
            <p:spPr>
              <a:xfrm>
                <a:off x="5979967" y="2939639"/>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I</a:t>
                </a:r>
              </a:p>
            </p:txBody>
          </p:sp>
        </p:grpSp>
        <p:grpSp>
          <p:nvGrpSpPr>
            <p:cNvPr id="97" name="Group 96"/>
            <p:cNvGrpSpPr/>
            <p:nvPr/>
          </p:nvGrpSpPr>
          <p:grpSpPr>
            <a:xfrm>
              <a:off x="9162231" y="3561954"/>
              <a:ext cx="548640" cy="379307"/>
              <a:chOff x="7130231" y="2842286"/>
              <a:chExt cx="997148" cy="664765"/>
            </a:xfrm>
          </p:grpSpPr>
          <p:sp>
            <p:nvSpPr>
              <p:cNvPr id="110" name="Oval 109"/>
              <p:cNvSpPr/>
              <p:nvPr/>
            </p:nvSpPr>
            <p:spPr>
              <a:xfrm>
                <a:off x="7130231" y="2842286"/>
                <a:ext cx="997148" cy="664765"/>
              </a:xfrm>
              <a:prstGeom prst="ellipse">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11" name="Oval 28"/>
              <p:cNvSpPr/>
              <p:nvPr/>
            </p:nvSpPr>
            <p:spPr>
              <a:xfrm>
                <a:off x="7276260" y="2939639"/>
                <a:ext cx="705090" cy="470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Aft>
                    <a:spcPct val="35000"/>
                  </a:spcAft>
                </a:pPr>
                <a:r>
                  <a:rPr lang="en-US" sz="2100" dirty="0">
                    <a:latin typeface="Cambria" panose="02040503050406030204" pitchFamily="18" charset="0"/>
                  </a:rPr>
                  <a:t>J</a:t>
                </a:r>
              </a:p>
            </p:txBody>
          </p:sp>
        </p:grpSp>
        <p:cxnSp>
          <p:nvCxnSpPr>
            <p:cNvPr id="98" name="Straight Connector 97"/>
            <p:cNvCxnSpPr>
              <a:stCxn id="134" idx="4"/>
              <a:endCxn id="118" idx="1"/>
            </p:cNvCxnSpPr>
            <p:nvPr/>
          </p:nvCxnSpPr>
          <p:spPr>
            <a:xfrm>
              <a:off x="5871745" y="2079917"/>
              <a:ext cx="2074539" cy="606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134" idx="4"/>
              <a:endCxn id="122" idx="0"/>
            </p:cNvCxnSpPr>
            <p:nvPr/>
          </p:nvCxnSpPr>
          <p:spPr>
            <a:xfrm flipH="1">
              <a:off x="5547672" y="2079917"/>
              <a:ext cx="324073"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134" idx="4"/>
              <a:endCxn id="132" idx="0"/>
            </p:cNvCxnSpPr>
            <p:nvPr/>
          </p:nvCxnSpPr>
          <p:spPr>
            <a:xfrm flipH="1">
              <a:off x="3603233" y="2079917"/>
              <a:ext cx="2268512"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18" idx="4"/>
              <a:endCxn id="116" idx="0"/>
            </p:cNvCxnSpPr>
            <p:nvPr/>
          </p:nvCxnSpPr>
          <p:spPr>
            <a:xfrm flipH="1">
              <a:off x="6843965" y="3010589"/>
              <a:ext cx="1296293"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18" idx="4"/>
              <a:endCxn id="112" idx="0"/>
            </p:cNvCxnSpPr>
            <p:nvPr/>
          </p:nvCxnSpPr>
          <p:spPr>
            <a:xfrm>
              <a:off x="8140258" y="3010589"/>
              <a:ext cx="0"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8" idx="4"/>
              <a:endCxn id="110" idx="0"/>
            </p:cNvCxnSpPr>
            <p:nvPr/>
          </p:nvCxnSpPr>
          <p:spPr>
            <a:xfrm>
              <a:off x="8140258" y="3010589"/>
              <a:ext cx="1296293"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22" idx="4"/>
              <a:endCxn id="120" idx="0"/>
            </p:cNvCxnSpPr>
            <p:nvPr/>
          </p:nvCxnSpPr>
          <p:spPr>
            <a:xfrm>
              <a:off x="5547672" y="3010589"/>
              <a:ext cx="0"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132" idx="4"/>
              <a:endCxn id="124" idx="0"/>
            </p:cNvCxnSpPr>
            <p:nvPr/>
          </p:nvCxnSpPr>
          <p:spPr>
            <a:xfrm>
              <a:off x="3603233" y="3010589"/>
              <a:ext cx="648146"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132" idx="4"/>
              <a:endCxn id="130" idx="0"/>
            </p:cNvCxnSpPr>
            <p:nvPr/>
          </p:nvCxnSpPr>
          <p:spPr>
            <a:xfrm flipH="1">
              <a:off x="2955086" y="3010589"/>
              <a:ext cx="648147"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130" idx="4"/>
              <a:endCxn id="126" idx="0"/>
            </p:cNvCxnSpPr>
            <p:nvPr/>
          </p:nvCxnSpPr>
          <p:spPr>
            <a:xfrm>
              <a:off x="2955086" y="3941261"/>
              <a:ext cx="648147"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130" idx="4"/>
              <a:endCxn id="128" idx="0"/>
            </p:cNvCxnSpPr>
            <p:nvPr/>
          </p:nvCxnSpPr>
          <p:spPr>
            <a:xfrm flipH="1">
              <a:off x="2306940" y="3941261"/>
              <a:ext cx="648146" cy="551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a:stCxn id="116" idx="4"/>
              <a:endCxn id="114" idx="0"/>
            </p:cNvCxnSpPr>
            <p:nvPr/>
          </p:nvCxnSpPr>
          <p:spPr>
            <a:xfrm>
              <a:off x="6843965" y="3941261"/>
              <a:ext cx="0" cy="551365"/>
            </a:xfrm>
            <a:prstGeom prst="line">
              <a:avLst/>
            </a:prstGeom>
          </p:spPr>
          <p:style>
            <a:lnRef idx="1">
              <a:schemeClr val="accent1"/>
            </a:lnRef>
            <a:fillRef idx="0">
              <a:schemeClr val="accent1"/>
            </a:fillRef>
            <a:effectRef idx="0">
              <a:schemeClr val="accent1"/>
            </a:effectRef>
            <a:fontRef idx="minor">
              <a:schemeClr val="tx1"/>
            </a:fontRef>
          </p:style>
        </p:cxnSp>
      </p:grpSp>
      <p:sp>
        <p:nvSpPr>
          <p:cNvPr id="2" name="Rectangle 1"/>
          <p:cNvSpPr/>
          <p:nvPr/>
        </p:nvSpPr>
        <p:spPr>
          <a:xfrm>
            <a:off x="6905001" y="576267"/>
            <a:ext cx="3429722" cy="193899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a:solidFill>
                  <a:schemeClr val="accent1"/>
                </a:solidFill>
                <a:latin typeface="Cambria" panose="02040503050406030204" pitchFamily="18" charset="0"/>
              </a:rPr>
              <a:t>From textbook: </a:t>
            </a:r>
            <a:r>
              <a:rPr lang="en-US" dirty="0">
                <a:solidFill>
                  <a:srgbClr val="FF0000"/>
                </a:solidFill>
                <a:latin typeface="Cambria" panose="02040503050406030204" pitchFamily="18" charset="0"/>
              </a:rPr>
              <a:t>The </a:t>
            </a:r>
            <a:r>
              <a:rPr lang="en-US" b="1" dirty="0">
                <a:solidFill>
                  <a:srgbClr val="FF0000"/>
                </a:solidFill>
                <a:latin typeface="Cambria" panose="02040503050406030204" pitchFamily="18" charset="0"/>
              </a:rPr>
              <a:t>level </a:t>
            </a:r>
            <a:r>
              <a:rPr lang="en-US" dirty="0">
                <a:solidFill>
                  <a:srgbClr val="FF0000"/>
                </a:solidFill>
                <a:latin typeface="Cambria" panose="02040503050406030204" pitchFamily="18" charset="0"/>
              </a:rPr>
              <a:t>of a vertex </a:t>
            </a:r>
            <a:r>
              <a:rPr lang="en-US" i="1" dirty="0">
                <a:solidFill>
                  <a:srgbClr val="FF0000"/>
                </a:solidFill>
                <a:latin typeface="Cambria" panose="02040503050406030204" pitchFamily="18" charset="0"/>
              </a:rPr>
              <a:t>v </a:t>
            </a:r>
            <a:r>
              <a:rPr lang="en-US" dirty="0">
                <a:solidFill>
                  <a:srgbClr val="FF0000"/>
                </a:solidFill>
                <a:latin typeface="Cambria" panose="02040503050406030204" pitchFamily="18" charset="0"/>
              </a:rPr>
              <a:t>in a rooted tree is the length of the unique path from the root to this vertex.</a:t>
            </a:r>
          </a:p>
        </p:txBody>
      </p:sp>
      <p:sp>
        <p:nvSpPr>
          <p:cNvPr id="136" name="Text Box 20"/>
          <p:cNvSpPr txBox="1">
            <a:spLocks noChangeArrowheads="1"/>
          </p:cNvSpPr>
          <p:nvPr/>
        </p:nvSpPr>
        <p:spPr bwMode="auto">
          <a:xfrm>
            <a:off x="7683929" y="282107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CC3300"/>
                </a:solidFill>
                <a:latin typeface="Cambria" panose="02040503050406030204" pitchFamily="18" charset="0"/>
              </a:rPr>
              <a:t>0</a:t>
            </a:r>
          </a:p>
        </p:txBody>
      </p:sp>
      <p:sp>
        <p:nvSpPr>
          <p:cNvPr id="137" name="Text Box 21"/>
          <p:cNvSpPr txBox="1">
            <a:spLocks noChangeArrowheads="1"/>
          </p:cNvSpPr>
          <p:nvPr/>
        </p:nvSpPr>
        <p:spPr bwMode="auto">
          <a:xfrm>
            <a:off x="6248400" y="3700513"/>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1</a:t>
            </a:r>
          </a:p>
        </p:txBody>
      </p:sp>
      <p:sp>
        <p:nvSpPr>
          <p:cNvPr id="138" name="Text Box 22"/>
          <p:cNvSpPr txBox="1">
            <a:spLocks noChangeArrowheads="1"/>
          </p:cNvSpPr>
          <p:nvPr/>
        </p:nvSpPr>
        <p:spPr bwMode="auto">
          <a:xfrm>
            <a:off x="7419117" y="3700513"/>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1</a:t>
            </a:r>
          </a:p>
        </p:txBody>
      </p:sp>
      <p:sp>
        <p:nvSpPr>
          <p:cNvPr id="139" name="Text Box 23"/>
          <p:cNvSpPr txBox="1">
            <a:spLocks noChangeArrowheads="1"/>
          </p:cNvSpPr>
          <p:nvPr/>
        </p:nvSpPr>
        <p:spPr bwMode="auto">
          <a:xfrm>
            <a:off x="8963572" y="3700513"/>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1</a:t>
            </a:r>
          </a:p>
        </p:txBody>
      </p:sp>
      <p:sp>
        <p:nvSpPr>
          <p:cNvPr id="140" name="Text Box 24"/>
          <p:cNvSpPr txBox="1">
            <a:spLocks noChangeArrowheads="1"/>
          </p:cNvSpPr>
          <p:nvPr/>
        </p:nvSpPr>
        <p:spPr bwMode="auto">
          <a:xfrm>
            <a:off x="5715000" y="457200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2</a:t>
            </a:r>
          </a:p>
        </p:txBody>
      </p:sp>
      <p:sp>
        <p:nvSpPr>
          <p:cNvPr id="141" name="Text Box 25"/>
          <p:cNvSpPr txBox="1">
            <a:spLocks noChangeArrowheads="1"/>
          </p:cNvSpPr>
          <p:nvPr/>
        </p:nvSpPr>
        <p:spPr bwMode="auto">
          <a:xfrm>
            <a:off x="6448040" y="457200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2</a:t>
            </a:r>
          </a:p>
        </p:txBody>
      </p:sp>
      <p:sp>
        <p:nvSpPr>
          <p:cNvPr id="142" name="Text Box 26"/>
          <p:cNvSpPr txBox="1">
            <a:spLocks noChangeArrowheads="1"/>
          </p:cNvSpPr>
          <p:nvPr/>
        </p:nvSpPr>
        <p:spPr bwMode="auto">
          <a:xfrm>
            <a:off x="7210955" y="457200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2</a:t>
            </a:r>
          </a:p>
        </p:txBody>
      </p:sp>
      <p:sp>
        <p:nvSpPr>
          <p:cNvPr id="143" name="Text Box 27"/>
          <p:cNvSpPr txBox="1">
            <a:spLocks noChangeArrowheads="1"/>
          </p:cNvSpPr>
          <p:nvPr/>
        </p:nvSpPr>
        <p:spPr bwMode="auto">
          <a:xfrm>
            <a:off x="7988419" y="457200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2</a:t>
            </a:r>
          </a:p>
        </p:txBody>
      </p:sp>
      <p:sp>
        <p:nvSpPr>
          <p:cNvPr id="144" name="Text Box 28"/>
          <p:cNvSpPr txBox="1">
            <a:spLocks noChangeArrowheads="1"/>
          </p:cNvSpPr>
          <p:nvPr/>
        </p:nvSpPr>
        <p:spPr bwMode="auto">
          <a:xfrm>
            <a:off x="8787027" y="457200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2</a:t>
            </a:r>
          </a:p>
        </p:txBody>
      </p:sp>
      <p:sp>
        <p:nvSpPr>
          <p:cNvPr id="145" name="Text Box 29"/>
          <p:cNvSpPr txBox="1">
            <a:spLocks noChangeArrowheads="1"/>
          </p:cNvSpPr>
          <p:nvPr/>
        </p:nvSpPr>
        <p:spPr bwMode="auto">
          <a:xfrm>
            <a:off x="9588253" y="4572001"/>
            <a:ext cx="367408" cy="461665"/>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2</a:t>
            </a:r>
          </a:p>
        </p:txBody>
      </p:sp>
      <p:sp>
        <p:nvSpPr>
          <p:cNvPr id="146" name="Text Box 30"/>
          <p:cNvSpPr txBox="1">
            <a:spLocks noChangeArrowheads="1"/>
          </p:cNvSpPr>
          <p:nvPr/>
        </p:nvSpPr>
        <p:spPr bwMode="auto">
          <a:xfrm>
            <a:off x="5357346" y="5481936"/>
            <a:ext cx="367408" cy="461665"/>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3</a:t>
            </a:r>
          </a:p>
        </p:txBody>
      </p:sp>
      <p:sp>
        <p:nvSpPr>
          <p:cNvPr id="147" name="Text Box 31"/>
          <p:cNvSpPr txBox="1">
            <a:spLocks noChangeArrowheads="1"/>
          </p:cNvSpPr>
          <p:nvPr/>
        </p:nvSpPr>
        <p:spPr bwMode="auto">
          <a:xfrm>
            <a:off x="6178678" y="5481936"/>
            <a:ext cx="367408" cy="461665"/>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3</a:t>
            </a:r>
          </a:p>
        </p:txBody>
      </p:sp>
      <p:sp>
        <p:nvSpPr>
          <p:cNvPr id="148" name="Text Box 32"/>
          <p:cNvSpPr txBox="1">
            <a:spLocks noChangeArrowheads="1"/>
          </p:cNvSpPr>
          <p:nvPr/>
        </p:nvSpPr>
        <p:spPr bwMode="auto">
          <a:xfrm>
            <a:off x="8178212" y="5481936"/>
            <a:ext cx="367408" cy="461665"/>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3</a:t>
            </a:r>
          </a:p>
        </p:txBody>
      </p:sp>
      <p:sp>
        <p:nvSpPr>
          <p:cNvPr id="3" name="Rectangle 2"/>
          <p:cNvSpPr/>
          <p:nvPr/>
        </p:nvSpPr>
        <p:spPr>
          <a:xfrm>
            <a:off x="2238468" y="5259451"/>
            <a:ext cx="2201693" cy="461665"/>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level of a node</a:t>
            </a:r>
          </a:p>
        </p:txBody>
      </p:sp>
      <p:sp>
        <p:nvSpPr>
          <p:cNvPr id="149" name="Rectangle 148"/>
          <p:cNvSpPr/>
          <p:nvPr/>
        </p:nvSpPr>
        <p:spPr>
          <a:xfrm>
            <a:off x="7331363" y="79582"/>
            <a:ext cx="2201693" cy="461665"/>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r>
              <a:rPr lang="en-US" altLang="zh-TW" b="1" dirty="0">
                <a:solidFill>
                  <a:srgbClr val="FF0000"/>
                </a:solidFill>
                <a:latin typeface="Cambria" panose="02040503050406030204" pitchFamily="18" charset="0"/>
              </a:rPr>
              <a:t>level of a node</a:t>
            </a:r>
          </a:p>
        </p:txBody>
      </p:sp>
      <p:sp>
        <p:nvSpPr>
          <p:cNvPr id="4" name="Rectangle 3"/>
          <p:cNvSpPr/>
          <p:nvPr/>
        </p:nvSpPr>
        <p:spPr>
          <a:xfrm>
            <a:off x="1066801" y="6115412"/>
            <a:ext cx="10054614" cy="461665"/>
          </a:xfrm>
          <a:prstGeom prst="rect">
            <a:avLst/>
          </a:prstGeom>
        </p:spPr>
        <p:txBody>
          <a:bodyPr wrap="square">
            <a:spAutoFit/>
          </a:bodyPr>
          <a:lstStyle/>
          <a:p>
            <a:r>
              <a:rPr lang="en-US" altLang="zh-TW" b="1" dirty="0">
                <a:solidFill>
                  <a:srgbClr val="FFFF00"/>
                </a:solidFill>
                <a:latin typeface="Cambria" panose="02040503050406030204" pitchFamily="18" charset="0"/>
              </a:rPr>
              <a:t>level of a node: </a:t>
            </a:r>
            <a:r>
              <a:rPr lang="en-US" b="1" dirty="0">
                <a:solidFill>
                  <a:srgbClr val="FFFF00"/>
                </a:solidFill>
                <a:latin typeface="Cambria" panose="02040503050406030204" pitchFamily="18" charset="0"/>
              </a:rPr>
              <a:t>Some authors prefer to set the root to be on level one.</a:t>
            </a:r>
          </a:p>
        </p:txBody>
      </p:sp>
      <p:sp>
        <p:nvSpPr>
          <p:cNvPr id="150" name="Rectangle 5"/>
          <p:cNvSpPr>
            <a:spLocks noChangeArrowheads="1"/>
          </p:cNvSpPr>
          <p:nvPr/>
        </p:nvSpPr>
        <p:spPr bwMode="auto">
          <a:xfrm>
            <a:off x="9949175" y="2168165"/>
            <a:ext cx="875884" cy="3681650"/>
          </a:xfrm>
          <a:prstGeom prst="rect">
            <a:avLst/>
          </a:prstGeom>
          <a:ln/>
          <a:extLst/>
        </p:spPr>
        <p:style>
          <a:lnRef idx="0">
            <a:schemeClr val="accent3"/>
          </a:lnRef>
          <a:fillRef idx="3">
            <a:schemeClr val="accent3"/>
          </a:fillRef>
          <a:effectRef idx="3">
            <a:schemeClr val="accent3"/>
          </a:effectRef>
          <a:fontRef idx="minor">
            <a:schemeClr val="lt1"/>
          </a:fontRef>
        </p:style>
        <p:txBody>
          <a:bodyPr wrap="square" lIns="92075" tIns="46038" rIns="92075" bIns="46038">
            <a:spAutoFit/>
          </a:bodyPr>
          <a:lstStyle/>
          <a:p>
            <a:pPr eaLnBrk="0" hangingPunct="0">
              <a:lnSpc>
                <a:spcPct val="110000"/>
              </a:lnSpc>
            </a:pPr>
            <a:r>
              <a:rPr lang="en-US" altLang="zh-TW" sz="2000" b="1" dirty="0">
                <a:solidFill>
                  <a:srgbClr val="FF0000"/>
                </a:solidFill>
                <a:latin typeface="Cambria" panose="02040503050406030204" pitchFamily="18" charset="0"/>
              </a:rPr>
              <a:t>Level</a:t>
            </a:r>
          </a:p>
          <a:p>
            <a:pPr eaLnBrk="0" hangingPunct="0">
              <a:lnSpc>
                <a:spcPct val="110000"/>
              </a:lnSpc>
            </a:pPr>
            <a:endParaRPr lang="en-US" altLang="zh-TW" b="1" dirty="0">
              <a:solidFill>
                <a:srgbClr val="FF0000"/>
              </a:solidFill>
              <a:latin typeface="Cambria" panose="02040503050406030204" pitchFamily="18" charset="0"/>
            </a:endParaRPr>
          </a:p>
          <a:p>
            <a:pPr eaLnBrk="0" hangingPunct="0">
              <a:lnSpc>
                <a:spcPct val="110000"/>
              </a:lnSpc>
            </a:pPr>
            <a:r>
              <a:rPr lang="en-US" altLang="zh-TW" b="1" dirty="0">
                <a:solidFill>
                  <a:srgbClr val="FF0000"/>
                </a:solidFill>
                <a:latin typeface="Cambria" panose="02040503050406030204" pitchFamily="18" charset="0"/>
              </a:rPr>
              <a:t>0</a:t>
            </a:r>
          </a:p>
          <a:p>
            <a:pPr eaLnBrk="0" hangingPunct="0">
              <a:lnSpc>
                <a:spcPct val="110000"/>
              </a:lnSpc>
            </a:pPr>
            <a:endParaRPr lang="en-US" altLang="zh-TW" b="1" dirty="0">
              <a:solidFill>
                <a:srgbClr val="FF0000"/>
              </a:solidFill>
              <a:latin typeface="Cambria" panose="02040503050406030204" pitchFamily="18" charset="0"/>
            </a:endParaRPr>
          </a:p>
          <a:p>
            <a:pPr eaLnBrk="0" hangingPunct="0">
              <a:lnSpc>
                <a:spcPct val="110000"/>
              </a:lnSpc>
            </a:pPr>
            <a:r>
              <a:rPr lang="en-US" altLang="zh-TW" b="1" dirty="0">
                <a:solidFill>
                  <a:srgbClr val="FF0000"/>
                </a:solidFill>
                <a:latin typeface="Cambria" panose="02040503050406030204" pitchFamily="18" charset="0"/>
              </a:rPr>
              <a:t>1</a:t>
            </a:r>
          </a:p>
          <a:p>
            <a:pPr eaLnBrk="0" hangingPunct="0">
              <a:lnSpc>
                <a:spcPct val="110000"/>
              </a:lnSpc>
            </a:pPr>
            <a:endParaRPr lang="en-US" altLang="zh-TW" b="1" dirty="0">
              <a:solidFill>
                <a:srgbClr val="FF0000"/>
              </a:solidFill>
              <a:latin typeface="Cambria" panose="02040503050406030204" pitchFamily="18" charset="0"/>
            </a:endParaRPr>
          </a:p>
          <a:p>
            <a:pPr eaLnBrk="0" hangingPunct="0">
              <a:lnSpc>
                <a:spcPct val="110000"/>
              </a:lnSpc>
            </a:pPr>
            <a:r>
              <a:rPr lang="en-US" altLang="zh-TW" b="1" dirty="0">
                <a:solidFill>
                  <a:srgbClr val="FF0000"/>
                </a:solidFill>
                <a:latin typeface="Cambria" panose="02040503050406030204" pitchFamily="18" charset="0"/>
              </a:rPr>
              <a:t>2</a:t>
            </a:r>
          </a:p>
          <a:p>
            <a:pPr eaLnBrk="0" hangingPunct="0">
              <a:lnSpc>
                <a:spcPct val="110000"/>
              </a:lnSpc>
            </a:pPr>
            <a:endParaRPr lang="en-US" altLang="zh-TW" b="1" dirty="0">
              <a:solidFill>
                <a:srgbClr val="FF0000"/>
              </a:solidFill>
              <a:latin typeface="Cambria" panose="02040503050406030204" pitchFamily="18" charset="0"/>
            </a:endParaRPr>
          </a:p>
          <a:p>
            <a:pPr eaLnBrk="0" hangingPunct="0">
              <a:lnSpc>
                <a:spcPct val="110000"/>
              </a:lnSpc>
            </a:pPr>
            <a:r>
              <a:rPr lang="en-US" altLang="zh-TW" b="1" dirty="0">
                <a:solidFill>
                  <a:srgbClr val="FF0000"/>
                </a:solidFill>
                <a:latin typeface="Cambria" panose="02040503050406030204" pitchFamily="18" charset="0"/>
              </a:rPr>
              <a:t>3</a:t>
            </a:r>
          </a:p>
        </p:txBody>
      </p:sp>
      <p:sp>
        <p:nvSpPr>
          <p:cNvPr id="5" name="Slide Number Placeholder 4"/>
          <p:cNvSpPr>
            <a:spLocks noGrp="1"/>
          </p:cNvSpPr>
          <p:nvPr>
            <p:ph type="sldNum" sz="quarter" idx="12"/>
          </p:nvPr>
        </p:nvSpPr>
        <p:spPr/>
        <p:txBody>
          <a:bodyPr/>
          <a:lstStyle/>
          <a:p>
            <a:fld id="{A49DCD20-C8F3-40BD-8F93-95AEED967F38}" type="slidenum">
              <a:rPr lang="en-US" altLang="en-US" smtClean="0"/>
              <a:pPr/>
              <a:t>25</a:t>
            </a:fld>
            <a:endParaRPr lang="en-US" altLang="en-US"/>
          </a:p>
        </p:txBody>
      </p:sp>
      <p:sp>
        <p:nvSpPr>
          <p:cNvPr id="152" name="Rectangle 5"/>
          <p:cNvSpPr>
            <a:spLocks noChangeArrowheads="1"/>
          </p:cNvSpPr>
          <p:nvPr/>
        </p:nvSpPr>
        <p:spPr bwMode="auto">
          <a:xfrm>
            <a:off x="10736847" y="2149135"/>
            <a:ext cx="875884" cy="368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eaLnBrk="0" hangingPunct="0">
              <a:lnSpc>
                <a:spcPct val="110000"/>
              </a:lnSpc>
            </a:pPr>
            <a:r>
              <a:rPr lang="en-US" altLang="zh-TW" sz="2000" dirty="0">
                <a:latin typeface="Cambria" panose="02040503050406030204" pitchFamily="18" charset="0"/>
              </a:rPr>
              <a:t>Level</a:t>
            </a: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smtClean="0">
                <a:latin typeface="Cambria" panose="02040503050406030204" pitchFamily="18" charset="0"/>
              </a:rPr>
              <a:t>0</a:t>
            </a:r>
            <a:endParaRPr lang="en-US" altLang="zh-TW" dirty="0">
              <a:latin typeface="Cambria" panose="02040503050406030204" pitchFamily="18" charset="0"/>
            </a:endParaRP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smtClean="0">
                <a:latin typeface="Cambria" panose="02040503050406030204" pitchFamily="18" charset="0"/>
              </a:rPr>
              <a:t>1</a:t>
            </a:r>
            <a:endParaRPr lang="en-US" altLang="zh-TW" dirty="0">
              <a:latin typeface="Cambria" panose="02040503050406030204" pitchFamily="18" charset="0"/>
            </a:endParaRP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smtClean="0">
                <a:latin typeface="Cambria" panose="02040503050406030204" pitchFamily="18" charset="0"/>
              </a:rPr>
              <a:t>2</a:t>
            </a:r>
            <a:endParaRPr lang="en-US" altLang="zh-TW" dirty="0">
              <a:latin typeface="Cambria" panose="02040503050406030204" pitchFamily="18" charset="0"/>
            </a:endParaRPr>
          </a:p>
          <a:p>
            <a:pPr eaLnBrk="0" hangingPunct="0">
              <a:lnSpc>
                <a:spcPct val="110000"/>
              </a:lnSpc>
            </a:pPr>
            <a:endParaRPr lang="en-US" altLang="zh-TW" dirty="0">
              <a:latin typeface="Cambria" panose="02040503050406030204" pitchFamily="18" charset="0"/>
            </a:endParaRPr>
          </a:p>
          <a:p>
            <a:pPr eaLnBrk="0" hangingPunct="0">
              <a:lnSpc>
                <a:spcPct val="110000"/>
              </a:lnSpc>
            </a:pPr>
            <a:r>
              <a:rPr lang="en-US" altLang="zh-TW" dirty="0" smtClean="0">
                <a:latin typeface="Cambria" panose="02040503050406030204" pitchFamily="18" charset="0"/>
              </a:rPr>
              <a:t>3</a:t>
            </a:r>
            <a:endParaRPr lang="en-US" altLang="zh-TW" dirty="0">
              <a:latin typeface="Cambria" panose="02040503050406030204" pitchFamily="18" charset="0"/>
            </a:endParaRPr>
          </a:p>
        </p:txBody>
      </p:sp>
    </p:spTree>
    <p:extLst>
      <p:ext uri="{BB962C8B-B14F-4D97-AF65-F5344CB8AC3E}">
        <p14:creationId xmlns:p14="http://schemas.microsoft.com/office/powerpoint/2010/main" val="3339826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84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5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8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8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85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8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58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585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8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86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586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586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586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86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586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86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586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586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587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587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587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3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4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4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4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4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48"/>
                                        </p:tgtEl>
                                        <p:attrNameLst>
                                          <p:attrName>style.visibility</p:attrName>
                                        </p:attrNameLst>
                                      </p:cBhvr>
                                      <p:to>
                                        <p:strVal val="visible"/>
                                      </p:to>
                                    </p:set>
                                  </p:childTnLst>
                                </p:cTn>
                              </p:par>
                            </p:childTnLst>
                          </p:cTn>
                        </p:par>
                        <p:par>
                          <p:cTn id="87" fill="hold">
                            <p:stCondLst>
                              <p:cond delay="0"/>
                            </p:stCondLst>
                            <p:childTnLst>
                              <p:par>
                                <p:cTn id="88" presetID="1" presetClass="entr" presetSubtype="0" fill="hold" grpId="0" nodeType="afterEffect">
                                  <p:stCondLst>
                                    <p:cond delay="0"/>
                                  </p:stCondLst>
                                  <p:childTnLst>
                                    <p:set>
                                      <p:cBhvr>
                                        <p:cTn id="89" dur="1" fill="hold">
                                          <p:stCondLst>
                                            <p:cond delay="0"/>
                                          </p:stCondLst>
                                        </p:cTn>
                                        <p:tgtEl>
                                          <p:spTgt spid="3"/>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49"/>
                                        </p:tgtEl>
                                        <p:attrNameLst>
                                          <p:attrName>style.visibility</p:attrName>
                                        </p:attrNameLst>
                                      </p:cBhvr>
                                      <p:to>
                                        <p:strVal val="visible"/>
                                      </p:to>
                                    </p:set>
                                  </p:childTnLst>
                                </p:cTn>
                              </p:par>
                            </p:childTnLst>
                          </p:cTn>
                        </p:par>
                        <p:par>
                          <p:cTn id="92" fill="hold">
                            <p:stCondLst>
                              <p:cond delay="0"/>
                            </p:stCondLst>
                            <p:childTnLst>
                              <p:par>
                                <p:cTn id="93" presetID="1" presetClass="entr" presetSubtype="0" fill="hold" grpId="0" nodeType="afterEffect">
                                  <p:stCondLst>
                                    <p:cond delay="0"/>
                                  </p:stCondLst>
                                  <p:childTnLst>
                                    <p:set>
                                      <p:cBhvr>
                                        <p:cTn id="94" dur="1" fill="hold">
                                          <p:stCondLst>
                                            <p:cond delay="0"/>
                                          </p:stCondLst>
                                        </p:cTn>
                                        <p:tgtEl>
                                          <p:spTgt spid="2"/>
                                        </p:tgtEl>
                                        <p:attrNameLst>
                                          <p:attrName>style.visibility</p:attrName>
                                        </p:attrNameLst>
                                      </p:cBhvr>
                                      <p:to>
                                        <p:strVal val="visible"/>
                                      </p:to>
                                    </p:set>
                                  </p:childTnLst>
                                </p:cTn>
                              </p:par>
                            </p:childTnLst>
                          </p:cTn>
                        </p:par>
                        <p:par>
                          <p:cTn id="95" fill="hold">
                            <p:stCondLst>
                              <p:cond delay="0"/>
                            </p:stCondLst>
                            <p:childTnLst>
                              <p:par>
                                <p:cTn id="96" presetID="1" presetClass="entr" presetSubtype="0" fill="hold" grpId="0" nodeType="afterEffect">
                                  <p:stCondLst>
                                    <p:cond delay="0"/>
                                  </p:stCondLst>
                                  <p:childTnLst>
                                    <p:set>
                                      <p:cBhvr>
                                        <p:cTn id="97" dur="1" fill="hold">
                                          <p:stCondLst>
                                            <p:cond delay="0"/>
                                          </p:stCondLst>
                                        </p:cTn>
                                        <p:tgtEl>
                                          <p:spTgt spid="4"/>
                                        </p:tgtEl>
                                        <p:attrNameLst>
                                          <p:attrName>style.visibility</p:attrName>
                                        </p:attrNameLst>
                                      </p:cBhvr>
                                      <p:to>
                                        <p:strVal val="visible"/>
                                      </p:to>
                                    </p:set>
                                  </p:childTnLst>
                                </p:cTn>
                              </p:par>
                            </p:childTnLst>
                          </p:cTn>
                        </p:par>
                        <p:par>
                          <p:cTn id="98" fill="hold">
                            <p:stCondLst>
                              <p:cond delay="0"/>
                            </p:stCondLst>
                            <p:childTnLst>
                              <p:par>
                                <p:cTn id="99" presetID="1" presetClass="entr" presetSubtype="0" fill="hold" grpId="0" nodeType="afterEffect">
                                  <p:stCondLst>
                                    <p:cond delay="0"/>
                                  </p:stCondLst>
                                  <p:childTnLst>
                                    <p:set>
                                      <p:cBhvr>
                                        <p:cTn id="100"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p:bldP spid="35848" grpId="0"/>
      <p:bldP spid="35849" grpId="0"/>
      <p:bldP spid="35850" grpId="0"/>
      <p:bldP spid="35851" grpId="0"/>
      <p:bldP spid="35852" grpId="0"/>
      <p:bldP spid="35853" grpId="0"/>
      <p:bldP spid="35854" grpId="0"/>
      <p:bldP spid="35855" grpId="0"/>
      <p:bldP spid="35856" grpId="0"/>
      <p:bldP spid="35857" grpId="0"/>
      <p:bldP spid="35858" grpId="0"/>
      <p:bldP spid="35859" grpId="0"/>
      <p:bldP spid="35860" grpId="0"/>
      <p:bldP spid="35861" grpId="0"/>
      <p:bldP spid="35862" grpId="0"/>
      <p:bldP spid="35863" grpId="0"/>
      <p:bldP spid="35864" grpId="0"/>
      <p:bldP spid="35865" grpId="0"/>
      <p:bldP spid="35866" grpId="0"/>
      <p:bldP spid="35867" grpId="0"/>
      <p:bldP spid="35868" grpId="0"/>
      <p:bldP spid="35869" grpId="0"/>
      <p:bldP spid="35870" grpId="0"/>
      <p:bldP spid="35871" grpId="0"/>
      <p:bldP spid="35872" grpId="0"/>
      <p:bldP spid="2"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3" grpId="0" animBg="1"/>
      <p:bldP spid="149" grpId="0" animBg="1"/>
      <p:bldP spid="4" grpId="0"/>
      <p:bldP spid="15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altLang="zh-TW" dirty="0" smtClean="0"/>
              <a:t>Introduction</a:t>
            </a:r>
            <a:endParaRPr lang="en-US" altLang="zh-TW" dirty="0"/>
          </a:p>
        </p:txBody>
      </p:sp>
      <p:sp>
        <p:nvSpPr>
          <p:cNvPr id="125955" name="Rectangle 3"/>
          <p:cNvSpPr>
            <a:spLocks noGrp="1" noChangeArrowheads="1"/>
          </p:cNvSpPr>
          <p:nvPr>
            <p:ph type="body" idx="1"/>
          </p:nvPr>
        </p:nvSpPr>
        <p:spPr>
          <a:xfrm>
            <a:off x="1143000" y="1371600"/>
            <a:ext cx="9063039" cy="4573586"/>
          </a:xfrm>
        </p:spPr>
        <p:txBody>
          <a:bodyPr>
            <a:noAutofit/>
          </a:bodyPr>
          <a:lstStyle/>
          <a:p>
            <a:r>
              <a:rPr lang="en-US" altLang="zh-TW" sz="3200" b="1" dirty="0"/>
              <a:t>Definition </a:t>
            </a:r>
            <a:r>
              <a:rPr lang="en-US" altLang="zh-TW" sz="3200" dirty="0"/>
              <a:t>(recursively): A </a:t>
            </a:r>
            <a:r>
              <a:rPr lang="en-US" altLang="zh-TW" sz="3200" i="1" dirty="0"/>
              <a:t>tree</a:t>
            </a:r>
            <a:r>
              <a:rPr lang="en-US" altLang="zh-TW" sz="3200" dirty="0"/>
              <a:t> is a finite set of </a:t>
            </a:r>
            <a:r>
              <a:rPr lang="en-US" altLang="zh-TW" sz="3200" dirty="0">
                <a:solidFill>
                  <a:schemeClr val="tx2"/>
                </a:solidFill>
              </a:rPr>
              <a:t>one</a:t>
            </a:r>
            <a:r>
              <a:rPr lang="en-US" altLang="zh-TW" sz="3200" dirty="0"/>
              <a:t> or </a:t>
            </a:r>
            <a:r>
              <a:rPr lang="en-US" altLang="zh-TW" sz="3200" dirty="0">
                <a:solidFill>
                  <a:schemeClr val="tx2"/>
                </a:solidFill>
              </a:rPr>
              <a:t>more</a:t>
            </a:r>
            <a:r>
              <a:rPr lang="en-US" altLang="zh-TW" sz="3200" dirty="0"/>
              <a:t> nodes such </a:t>
            </a:r>
            <a:r>
              <a:rPr lang="en-US" altLang="zh-TW" sz="3200" dirty="0" smtClean="0"/>
              <a:t>that</a:t>
            </a:r>
          </a:p>
          <a:p>
            <a:pPr marL="0" indent="0">
              <a:buNone/>
            </a:pPr>
            <a:endParaRPr lang="en-US" altLang="zh-TW" sz="3200" dirty="0"/>
          </a:p>
          <a:p>
            <a:pPr lvl="1"/>
            <a:r>
              <a:rPr lang="en-US" altLang="zh-TW" sz="2800" dirty="0"/>
              <a:t>There is a specially designated node called </a:t>
            </a:r>
            <a:r>
              <a:rPr lang="en-US" altLang="zh-TW" sz="2800" i="1" dirty="0"/>
              <a:t>root</a:t>
            </a:r>
            <a:r>
              <a:rPr lang="en-US" altLang="zh-TW" sz="2800" dirty="0"/>
              <a:t>.</a:t>
            </a:r>
          </a:p>
          <a:p>
            <a:pPr lvl="1"/>
            <a:r>
              <a:rPr lang="en-US" altLang="zh-TW" sz="2800" dirty="0"/>
              <a:t>The remaining nodes are partitioned into </a:t>
            </a:r>
            <a:r>
              <a:rPr lang="en-US" altLang="zh-TW" sz="2800" i="1" dirty="0" smtClean="0"/>
              <a:t>n </a:t>
            </a:r>
            <a:r>
              <a:rPr lang="en-US" altLang="zh-TW" sz="2800" dirty="0" smtClean="0"/>
              <a:t>&gt;= 0 </a:t>
            </a:r>
            <a:r>
              <a:rPr lang="en-US" altLang="zh-TW" sz="2800" dirty="0"/>
              <a:t>disjoint set </a:t>
            </a:r>
            <a:r>
              <a:rPr lang="en-US" altLang="zh-TW" sz="2800" i="1" dirty="0"/>
              <a:t>T</a:t>
            </a:r>
            <a:r>
              <a:rPr lang="en-US" altLang="zh-TW" sz="2800" baseline="-25000" dirty="0"/>
              <a:t>1</a:t>
            </a:r>
            <a:r>
              <a:rPr lang="en-US" altLang="zh-TW" sz="2800" dirty="0" smtClean="0"/>
              <a:t>, …, </a:t>
            </a:r>
            <a:r>
              <a:rPr lang="en-US" altLang="zh-TW" sz="2800" i="1" dirty="0" err="1" smtClean="0"/>
              <a:t>T</a:t>
            </a:r>
            <a:r>
              <a:rPr lang="en-US" altLang="zh-TW" sz="2800" i="1" baseline="-25000" dirty="0" err="1" smtClean="0"/>
              <a:t>n</a:t>
            </a:r>
            <a:r>
              <a:rPr lang="en-US" altLang="zh-TW" sz="2800" dirty="0"/>
              <a:t>, where each of these sets is a tree. </a:t>
            </a:r>
            <a:r>
              <a:rPr lang="en-US" altLang="zh-TW" sz="2800" i="1" dirty="0"/>
              <a:t>T</a:t>
            </a:r>
            <a:r>
              <a:rPr lang="en-US" altLang="zh-TW" sz="2800" baseline="-25000" dirty="0"/>
              <a:t>1</a:t>
            </a:r>
            <a:r>
              <a:rPr lang="en-US" altLang="zh-TW" sz="2800" dirty="0" smtClean="0"/>
              <a:t>, …, </a:t>
            </a:r>
            <a:r>
              <a:rPr lang="en-US" altLang="zh-TW" sz="2800" i="1" dirty="0" err="1" smtClean="0"/>
              <a:t>T</a:t>
            </a:r>
            <a:r>
              <a:rPr lang="en-US" altLang="zh-TW" sz="2800" i="1" baseline="-25000" dirty="0" err="1" smtClean="0"/>
              <a:t>n</a:t>
            </a:r>
            <a:r>
              <a:rPr lang="en-US" altLang="zh-TW" sz="2800" dirty="0" smtClean="0"/>
              <a:t> </a:t>
            </a:r>
            <a:r>
              <a:rPr lang="en-US" altLang="zh-TW" sz="2800" dirty="0"/>
              <a:t>are called the </a:t>
            </a:r>
            <a:r>
              <a:rPr lang="en-US" altLang="zh-TW" sz="2800" i="1" dirty="0"/>
              <a:t>subtrees</a:t>
            </a:r>
            <a:r>
              <a:rPr lang="en-US" altLang="zh-TW" sz="2800" dirty="0"/>
              <a:t> of the root</a:t>
            </a:r>
            <a:r>
              <a:rPr lang="en-US" altLang="zh-TW" sz="2800" dirty="0" smtClean="0"/>
              <a:t>.</a:t>
            </a:r>
          </a:p>
          <a:p>
            <a:pPr marL="457189" lvl="1" indent="0">
              <a:buNone/>
            </a:pPr>
            <a:endParaRPr lang="en-US" altLang="zh-TW" sz="2800" dirty="0"/>
          </a:p>
          <a:p>
            <a:r>
              <a:rPr lang="en-US" altLang="zh-TW" sz="3200" dirty="0"/>
              <a:t>Every node in the tree is the root of some subtree</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26</a:t>
            </a:fld>
            <a:endParaRPr lang="en-US" altLang="en-US"/>
          </a:p>
        </p:txBody>
      </p:sp>
    </p:spTree>
    <p:extLst>
      <p:ext uri="{BB962C8B-B14F-4D97-AF65-F5344CB8AC3E}">
        <p14:creationId xmlns:p14="http://schemas.microsoft.com/office/powerpoint/2010/main" val="39033608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1979614" y="404813"/>
            <a:ext cx="8226425" cy="585787"/>
          </a:xfrm>
        </p:spPr>
        <p:txBody>
          <a:bodyPr>
            <a:normAutofit fontScale="90000"/>
          </a:bodyPr>
          <a:lstStyle/>
          <a:p>
            <a:r>
              <a:rPr lang="en-US" altLang="zh-TW" dirty="0"/>
              <a:t>Introduction -Some </a:t>
            </a:r>
            <a:r>
              <a:rPr lang="en-US" altLang="zh-TW" dirty="0" smtClean="0"/>
              <a:t>Terminology</a:t>
            </a:r>
            <a:endParaRPr lang="en-US" altLang="zh-TW" dirty="0"/>
          </a:p>
        </p:txBody>
      </p:sp>
      <p:sp>
        <p:nvSpPr>
          <p:cNvPr id="126979" name="Rectangle 3"/>
          <p:cNvSpPr>
            <a:spLocks noGrp="1" noChangeArrowheads="1"/>
          </p:cNvSpPr>
          <p:nvPr>
            <p:ph type="body" idx="1"/>
          </p:nvPr>
        </p:nvSpPr>
        <p:spPr>
          <a:xfrm>
            <a:off x="914400" y="990600"/>
            <a:ext cx="10523376" cy="5462588"/>
          </a:xfrm>
        </p:spPr>
        <p:txBody>
          <a:bodyPr>
            <a:noAutofit/>
          </a:bodyPr>
          <a:lstStyle/>
          <a:p>
            <a:r>
              <a:rPr lang="en-US" altLang="zh-TW" sz="3000" i="1" dirty="0" smtClean="0">
                <a:solidFill>
                  <a:schemeClr val="tx1"/>
                </a:solidFill>
              </a:rPr>
              <a:t>Node </a:t>
            </a:r>
            <a:r>
              <a:rPr lang="en-US" altLang="zh-TW" sz="3000" dirty="0" smtClean="0">
                <a:solidFill>
                  <a:schemeClr val="tx1"/>
                </a:solidFill>
              </a:rPr>
              <a:t>(</a:t>
            </a:r>
            <a:r>
              <a:rPr lang="en-US" sz="3000" dirty="0"/>
              <a:t>vertex</a:t>
            </a:r>
            <a:r>
              <a:rPr lang="en-US" altLang="zh-TW" sz="3000" dirty="0" smtClean="0">
                <a:solidFill>
                  <a:schemeClr val="tx1"/>
                </a:solidFill>
              </a:rPr>
              <a:t>):</a:t>
            </a:r>
            <a:r>
              <a:rPr lang="en-US" altLang="zh-TW" sz="3000" dirty="0" smtClean="0"/>
              <a:t> </a:t>
            </a:r>
            <a:r>
              <a:rPr lang="en-US" altLang="zh-TW" sz="3000" dirty="0"/>
              <a:t>the item of information plus the branches to each </a:t>
            </a:r>
            <a:r>
              <a:rPr lang="en-US" altLang="zh-TW" sz="3000" dirty="0" smtClean="0"/>
              <a:t>child.</a:t>
            </a:r>
            <a:endParaRPr lang="en-US" altLang="zh-TW" sz="3000" dirty="0"/>
          </a:p>
          <a:p>
            <a:r>
              <a:rPr lang="en-US" altLang="zh-TW" sz="3000" i="1" dirty="0" smtClean="0">
                <a:solidFill>
                  <a:schemeClr val="tx1"/>
                </a:solidFill>
              </a:rPr>
              <a:t>Degree of a node</a:t>
            </a:r>
            <a:r>
              <a:rPr lang="en-US" altLang="zh-TW" sz="3000" dirty="0" smtClean="0">
                <a:solidFill>
                  <a:schemeClr val="tx1"/>
                </a:solidFill>
              </a:rPr>
              <a:t>: </a:t>
            </a:r>
            <a:r>
              <a:rPr lang="en-US" altLang="zh-TW" sz="3000" dirty="0"/>
              <a:t>the number of subtrees of a node</a:t>
            </a:r>
          </a:p>
          <a:p>
            <a:r>
              <a:rPr lang="en-US" altLang="zh-TW" sz="3000" i="1" dirty="0">
                <a:solidFill>
                  <a:schemeClr val="tx1"/>
                </a:solidFill>
              </a:rPr>
              <a:t>degree</a:t>
            </a:r>
            <a:r>
              <a:rPr lang="en-US" altLang="zh-TW" sz="3000" dirty="0">
                <a:solidFill>
                  <a:schemeClr val="tx1"/>
                </a:solidFill>
              </a:rPr>
              <a:t> of a tree: </a:t>
            </a:r>
            <a:r>
              <a:rPr lang="en-US" altLang="zh-TW" sz="3000" dirty="0"/>
              <a:t>the maximum of the degree of the nodes in the tree.</a:t>
            </a:r>
          </a:p>
          <a:p>
            <a:r>
              <a:rPr lang="en-US" altLang="zh-TW" sz="3000" i="1" dirty="0">
                <a:solidFill>
                  <a:schemeClr val="tx1"/>
                </a:solidFill>
              </a:rPr>
              <a:t>terminal</a:t>
            </a:r>
            <a:r>
              <a:rPr lang="en-US" altLang="zh-TW" sz="3000" dirty="0">
                <a:solidFill>
                  <a:schemeClr val="tx1"/>
                </a:solidFill>
              </a:rPr>
              <a:t> nodes (or </a:t>
            </a:r>
            <a:r>
              <a:rPr lang="en-US" altLang="zh-TW" sz="3000" i="1" dirty="0">
                <a:solidFill>
                  <a:schemeClr val="tx1"/>
                </a:solidFill>
              </a:rPr>
              <a:t>leaf</a:t>
            </a:r>
            <a:r>
              <a:rPr lang="en-US" altLang="zh-TW" sz="3000" dirty="0">
                <a:solidFill>
                  <a:schemeClr val="tx1"/>
                </a:solidFill>
              </a:rPr>
              <a:t>): </a:t>
            </a:r>
            <a:r>
              <a:rPr lang="en-US" altLang="zh-TW" sz="3000" dirty="0"/>
              <a:t>nodes that have degree zero</a:t>
            </a:r>
          </a:p>
          <a:p>
            <a:r>
              <a:rPr lang="en-US" altLang="zh-TW" sz="3000" i="1" dirty="0">
                <a:solidFill>
                  <a:schemeClr val="tx1"/>
                </a:solidFill>
              </a:rPr>
              <a:t>nonterminal</a:t>
            </a:r>
            <a:r>
              <a:rPr lang="en-US" altLang="zh-TW" sz="3000" dirty="0">
                <a:solidFill>
                  <a:schemeClr val="tx1"/>
                </a:solidFill>
              </a:rPr>
              <a:t> nodes: </a:t>
            </a:r>
            <a:r>
              <a:rPr lang="en-US" altLang="zh-TW" sz="3000" dirty="0"/>
              <a:t>nodes that don’t belong to terminal nodes.</a:t>
            </a:r>
          </a:p>
          <a:p>
            <a:r>
              <a:rPr lang="en-US" altLang="zh-TW" sz="3000" i="1" dirty="0" smtClean="0">
                <a:solidFill>
                  <a:schemeClr val="tx1"/>
                </a:solidFill>
              </a:rPr>
              <a:t>Child: </a:t>
            </a:r>
            <a:r>
              <a:rPr lang="en-US" sz="3000" dirty="0"/>
              <a:t>A node directly connected to another node when moving away from the Root.</a:t>
            </a:r>
            <a:endParaRPr lang="en-US" altLang="zh-TW" sz="3000" dirty="0"/>
          </a:p>
          <a:p>
            <a:r>
              <a:rPr lang="en-US" altLang="zh-TW" sz="3000" i="1" dirty="0" smtClean="0">
                <a:solidFill>
                  <a:schemeClr val="tx1"/>
                </a:solidFill>
              </a:rPr>
              <a:t>Parent: </a:t>
            </a:r>
            <a:r>
              <a:rPr lang="en-US" sz="3000" dirty="0"/>
              <a:t>The converse notion of a child.</a:t>
            </a:r>
            <a:endParaRPr lang="en-US" altLang="zh-TW" sz="3000" dirty="0"/>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27</a:t>
            </a:fld>
            <a:endParaRPr lang="en-US" altLang="en-US"/>
          </a:p>
        </p:txBody>
      </p:sp>
    </p:spTree>
    <p:extLst>
      <p:ext uri="{BB962C8B-B14F-4D97-AF65-F5344CB8AC3E}">
        <p14:creationId xmlns:p14="http://schemas.microsoft.com/office/powerpoint/2010/main" val="22076449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normAutofit/>
          </a:bodyPr>
          <a:lstStyle/>
          <a:p>
            <a:r>
              <a:rPr lang="en-US" altLang="zh-TW" dirty="0" smtClean="0"/>
              <a:t>Introduction- Some </a:t>
            </a:r>
            <a:r>
              <a:rPr lang="en-US" altLang="zh-TW" b="1" dirty="0"/>
              <a:t>Terminology </a:t>
            </a:r>
            <a:r>
              <a:rPr lang="en-US" altLang="zh-TW" dirty="0"/>
              <a:t>(cont’d</a:t>
            </a:r>
            <a:r>
              <a:rPr lang="en-US" altLang="zh-TW" dirty="0" smtClean="0"/>
              <a:t>)</a:t>
            </a:r>
            <a:endParaRPr lang="en-US" altLang="zh-TW" dirty="0"/>
          </a:p>
        </p:txBody>
      </p:sp>
      <p:sp>
        <p:nvSpPr>
          <p:cNvPr id="142339" name="Rectangle 3"/>
          <p:cNvSpPr>
            <a:spLocks noGrp="1" noChangeArrowheads="1"/>
          </p:cNvSpPr>
          <p:nvPr>
            <p:ph type="body" idx="1"/>
          </p:nvPr>
        </p:nvSpPr>
        <p:spPr>
          <a:xfrm>
            <a:off x="1066800" y="1209470"/>
            <a:ext cx="9448800" cy="4724400"/>
          </a:xfrm>
        </p:spPr>
        <p:txBody>
          <a:bodyPr>
            <a:noAutofit/>
          </a:bodyPr>
          <a:lstStyle/>
          <a:p>
            <a:pPr lvl="1"/>
            <a:r>
              <a:rPr lang="en-US" altLang="zh-TW" sz="3200" i="1" dirty="0" smtClean="0">
                <a:solidFill>
                  <a:srgbClr val="FFFF00"/>
                </a:solidFill>
              </a:rPr>
              <a:t>siblings</a:t>
            </a:r>
            <a:r>
              <a:rPr lang="en-US" altLang="zh-TW" sz="3200" dirty="0"/>
              <a:t>:</a:t>
            </a:r>
            <a:r>
              <a:rPr lang="en-US" altLang="zh-TW" sz="3200" i="1" dirty="0"/>
              <a:t> </a:t>
            </a:r>
            <a:r>
              <a:rPr lang="en-US" altLang="zh-TW" sz="3200" dirty="0"/>
              <a:t>children of the same parent are said to be </a:t>
            </a:r>
            <a:r>
              <a:rPr lang="en-US" altLang="zh-TW" sz="3200" dirty="0" smtClean="0"/>
              <a:t>siblings (brothers and sisters).</a:t>
            </a:r>
            <a:endParaRPr lang="en-US" altLang="zh-TW" sz="3200" i="1" dirty="0"/>
          </a:p>
          <a:p>
            <a:pPr lvl="1"/>
            <a:r>
              <a:rPr lang="en-US" altLang="zh-TW" sz="3200" i="1" dirty="0">
                <a:solidFill>
                  <a:srgbClr val="FFFF00"/>
                </a:solidFill>
              </a:rPr>
              <a:t>Ancestors</a:t>
            </a:r>
            <a:r>
              <a:rPr lang="en-US" altLang="zh-TW" sz="3200" dirty="0">
                <a:solidFill>
                  <a:srgbClr val="FFFF00"/>
                </a:solidFill>
              </a:rPr>
              <a:t> of a node</a:t>
            </a:r>
            <a:r>
              <a:rPr lang="en-US" altLang="zh-TW" sz="3200" dirty="0"/>
              <a:t>: all the nodes along the path from the root to that node.</a:t>
            </a:r>
          </a:p>
          <a:p>
            <a:pPr lvl="1"/>
            <a:r>
              <a:rPr lang="en-US" altLang="zh-TW" sz="3200" dirty="0">
                <a:solidFill>
                  <a:srgbClr val="FFFF00"/>
                </a:solidFill>
              </a:rPr>
              <a:t>The </a:t>
            </a:r>
            <a:r>
              <a:rPr lang="en-US" altLang="zh-TW" sz="3200" i="1" dirty="0">
                <a:solidFill>
                  <a:srgbClr val="FFFF00"/>
                </a:solidFill>
              </a:rPr>
              <a:t>level</a:t>
            </a:r>
            <a:r>
              <a:rPr lang="en-US" altLang="zh-TW" sz="3200" dirty="0">
                <a:solidFill>
                  <a:srgbClr val="FFFF00"/>
                </a:solidFill>
              </a:rPr>
              <a:t> of a node</a:t>
            </a:r>
            <a:r>
              <a:rPr lang="en-US" altLang="zh-TW" sz="3200" dirty="0"/>
              <a:t>: defined by letting the root be at level zero (or one on some books). If a node is at level </a:t>
            </a:r>
            <a:r>
              <a:rPr lang="en-US" altLang="zh-TW" sz="3200" i="1" dirty="0">
                <a:solidFill>
                  <a:srgbClr val="FFFF00"/>
                </a:solidFill>
              </a:rPr>
              <a:t>l</a:t>
            </a:r>
            <a:r>
              <a:rPr lang="en-US" altLang="zh-TW" sz="3200" dirty="0"/>
              <a:t>, then it children are at level </a:t>
            </a:r>
            <a:r>
              <a:rPr lang="en-US" altLang="zh-TW" sz="3200" i="1" dirty="0" smtClean="0">
                <a:solidFill>
                  <a:srgbClr val="FFFF00"/>
                </a:solidFill>
              </a:rPr>
              <a:t>l </a:t>
            </a:r>
            <a:r>
              <a:rPr lang="en-US" altLang="zh-TW" sz="3200" dirty="0" smtClean="0">
                <a:solidFill>
                  <a:srgbClr val="FFFF00"/>
                </a:solidFill>
              </a:rPr>
              <a:t>+ 1</a:t>
            </a:r>
            <a:r>
              <a:rPr lang="en-US" altLang="zh-TW" sz="3200" dirty="0"/>
              <a:t>.</a:t>
            </a:r>
          </a:p>
          <a:p>
            <a:pPr lvl="1"/>
            <a:r>
              <a:rPr lang="en-US" altLang="zh-TW" sz="3200" i="1" dirty="0">
                <a:solidFill>
                  <a:srgbClr val="FFFF00"/>
                </a:solidFill>
              </a:rPr>
              <a:t>Height </a:t>
            </a:r>
            <a:r>
              <a:rPr lang="en-US" altLang="zh-TW" sz="3200" dirty="0">
                <a:solidFill>
                  <a:srgbClr val="FFFF00"/>
                </a:solidFill>
              </a:rPr>
              <a:t>(or </a:t>
            </a:r>
            <a:r>
              <a:rPr lang="en-US" altLang="zh-TW" sz="3200" i="1" dirty="0">
                <a:solidFill>
                  <a:srgbClr val="FFFF00"/>
                </a:solidFill>
              </a:rPr>
              <a:t>depth</a:t>
            </a:r>
            <a:r>
              <a:rPr lang="en-US" altLang="zh-TW" sz="3200" dirty="0" smtClean="0">
                <a:solidFill>
                  <a:srgbClr val="FFFF00"/>
                </a:solidFill>
              </a:rPr>
              <a:t>) of a tree: </a:t>
            </a:r>
            <a:r>
              <a:rPr lang="en-US" altLang="zh-TW" sz="3200" dirty="0"/>
              <a:t>the maximum level of any node in the tree</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28</a:t>
            </a:fld>
            <a:endParaRPr lang="en-US" altLang="en-US"/>
          </a:p>
        </p:txBody>
      </p:sp>
    </p:spTree>
    <p:extLst>
      <p:ext uri="{BB962C8B-B14F-4D97-AF65-F5344CB8AC3E}">
        <p14:creationId xmlns:p14="http://schemas.microsoft.com/office/powerpoint/2010/main" val="13577772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1979614" y="198438"/>
            <a:ext cx="8226425" cy="1143000"/>
          </a:xfrm>
        </p:spPr>
        <p:txBody>
          <a:bodyPr/>
          <a:lstStyle/>
          <a:p>
            <a:r>
              <a:rPr lang="en-US" altLang="zh-TW" dirty="0" smtClean="0"/>
              <a:t>Introduction</a:t>
            </a:r>
            <a:endParaRPr lang="en-US" altLang="zh-TW" dirty="0"/>
          </a:p>
        </p:txBody>
      </p:sp>
      <p:sp>
        <p:nvSpPr>
          <p:cNvPr id="128003" name="Rectangle 3"/>
          <p:cNvSpPr>
            <a:spLocks noGrp="1" noChangeArrowheads="1"/>
          </p:cNvSpPr>
          <p:nvPr>
            <p:ph type="body" idx="1"/>
          </p:nvPr>
        </p:nvSpPr>
        <p:spPr>
          <a:xfrm>
            <a:off x="381000" y="685800"/>
            <a:ext cx="9493249" cy="5524499"/>
          </a:xfrm>
        </p:spPr>
        <p:txBody>
          <a:bodyPr>
            <a:normAutofit/>
          </a:bodyPr>
          <a:lstStyle/>
          <a:p>
            <a:pPr>
              <a:lnSpc>
                <a:spcPct val="80000"/>
              </a:lnSpc>
            </a:pPr>
            <a:r>
              <a:rPr lang="en-US" altLang="zh-TW" sz="2800" dirty="0"/>
              <a:t>Example</a:t>
            </a:r>
          </a:p>
          <a:p>
            <a:pPr lvl="1">
              <a:lnSpc>
                <a:spcPct val="80000"/>
              </a:lnSpc>
              <a:buFont typeface="Wingdings" panose="05000000000000000000" pitchFamily="2" charset="2"/>
              <a:buNone/>
            </a:pPr>
            <a:r>
              <a:rPr lang="en-US" altLang="zh-TW" sz="2800" i="1" dirty="0">
                <a:solidFill>
                  <a:srgbClr val="66FF33"/>
                </a:solidFill>
              </a:rPr>
              <a:t>A</a:t>
            </a:r>
            <a:r>
              <a:rPr lang="en-US" altLang="zh-TW" sz="2800" i="1" dirty="0"/>
              <a:t> </a:t>
            </a:r>
            <a:r>
              <a:rPr lang="en-US" altLang="zh-TW" sz="2800" dirty="0"/>
              <a:t>is the </a:t>
            </a:r>
            <a:r>
              <a:rPr lang="en-US" altLang="zh-TW" sz="2800" i="1" dirty="0">
                <a:solidFill>
                  <a:srgbClr val="66FF33"/>
                </a:solidFill>
              </a:rPr>
              <a:t>root </a:t>
            </a:r>
            <a:r>
              <a:rPr lang="en-US" altLang="zh-TW" sz="2800" dirty="0"/>
              <a:t>node</a:t>
            </a:r>
          </a:p>
          <a:p>
            <a:pPr lvl="1">
              <a:lnSpc>
                <a:spcPct val="80000"/>
              </a:lnSpc>
              <a:buFont typeface="Wingdings" panose="05000000000000000000" pitchFamily="2" charset="2"/>
              <a:buNone/>
            </a:pPr>
            <a:r>
              <a:rPr lang="en-US" altLang="zh-TW" sz="2800" i="1" dirty="0">
                <a:solidFill>
                  <a:srgbClr val="66FF33"/>
                </a:solidFill>
              </a:rPr>
              <a:t>B</a:t>
            </a:r>
            <a:r>
              <a:rPr lang="en-US" altLang="zh-TW" sz="2800" i="1" dirty="0">
                <a:solidFill>
                  <a:srgbClr val="0000FF"/>
                </a:solidFill>
              </a:rPr>
              <a:t> </a:t>
            </a:r>
            <a:r>
              <a:rPr lang="en-US" altLang="zh-TW" sz="2800" dirty="0"/>
              <a:t>is the</a:t>
            </a:r>
            <a:r>
              <a:rPr lang="en-US" altLang="zh-TW" sz="2800" dirty="0">
                <a:solidFill>
                  <a:srgbClr val="000000"/>
                </a:solidFill>
              </a:rPr>
              <a:t> </a:t>
            </a:r>
            <a:r>
              <a:rPr lang="en-US" altLang="zh-TW" sz="2800" i="1" dirty="0">
                <a:solidFill>
                  <a:srgbClr val="66FF33"/>
                </a:solidFill>
              </a:rPr>
              <a:t>parent</a:t>
            </a:r>
            <a:r>
              <a:rPr lang="en-US" altLang="zh-TW" sz="2800" i="1" dirty="0">
                <a:solidFill>
                  <a:srgbClr val="0000FF"/>
                </a:solidFill>
              </a:rPr>
              <a:t> </a:t>
            </a:r>
            <a:r>
              <a:rPr lang="en-US" altLang="zh-TW" sz="2800" dirty="0"/>
              <a:t>of </a:t>
            </a:r>
            <a:r>
              <a:rPr lang="en-US" altLang="zh-TW" sz="2800" i="1" dirty="0">
                <a:solidFill>
                  <a:srgbClr val="FFC000"/>
                </a:solidFill>
              </a:rPr>
              <a:t>D</a:t>
            </a:r>
            <a:r>
              <a:rPr lang="en-US" altLang="zh-TW" sz="2800" dirty="0"/>
              <a:t> and </a:t>
            </a:r>
            <a:r>
              <a:rPr lang="en-US" altLang="zh-TW" sz="2800" i="1" dirty="0">
                <a:solidFill>
                  <a:srgbClr val="FFC000"/>
                </a:solidFill>
              </a:rPr>
              <a:t>E</a:t>
            </a:r>
          </a:p>
          <a:p>
            <a:pPr lvl="1">
              <a:lnSpc>
                <a:spcPct val="80000"/>
              </a:lnSpc>
              <a:buFont typeface="Wingdings" panose="05000000000000000000" pitchFamily="2" charset="2"/>
              <a:buNone/>
            </a:pPr>
            <a:r>
              <a:rPr lang="en-US" altLang="zh-TW" sz="2800" i="1" dirty="0">
                <a:solidFill>
                  <a:srgbClr val="66FF33"/>
                </a:solidFill>
              </a:rPr>
              <a:t>C</a:t>
            </a:r>
            <a:r>
              <a:rPr lang="en-US" altLang="zh-TW" sz="2800" i="1" dirty="0">
                <a:solidFill>
                  <a:srgbClr val="0000FF"/>
                </a:solidFill>
              </a:rPr>
              <a:t> </a:t>
            </a:r>
            <a:r>
              <a:rPr lang="en-US" altLang="zh-TW" sz="2800" dirty="0"/>
              <a:t>is the</a:t>
            </a:r>
            <a:r>
              <a:rPr lang="en-US" altLang="zh-TW" sz="2800" dirty="0">
                <a:solidFill>
                  <a:srgbClr val="000000"/>
                </a:solidFill>
              </a:rPr>
              <a:t> </a:t>
            </a:r>
            <a:r>
              <a:rPr lang="en-US" altLang="zh-TW" sz="2800" i="1" dirty="0">
                <a:solidFill>
                  <a:srgbClr val="66FF33"/>
                </a:solidFill>
              </a:rPr>
              <a:t>sibling</a:t>
            </a:r>
            <a:r>
              <a:rPr lang="en-US" altLang="zh-TW" sz="2800" i="1" dirty="0">
                <a:solidFill>
                  <a:srgbClr val="0000FF"/>
                </a:solidFill>
              </a:rPr>
              <a:t> </a:t>
            </a:r>
            <a:r>
              <a:rPr lang="en-US" altLang="zh-TW" sz="2800" dirty="0"/>
              <a:t>of </a:t>
            </a:r>
            <a:r>
              <a:rPr lang="en-US" altLang="zh-TW" sz="2800" i="1" dirty="0">
                <a:solidFill>
                  <a:srgbClr val="66FF33"/>
                </a:solidFill>
              </a:rPr>
              <a:t>B</a:t>
            </a:r>
          </a:p>
          <a:p>
            <a:pPr lvl="1">
              <a:lnSpc>
                <a:spcPct val="80000"/>
              </a:lnSpc>
              <a:buFont typeface="Wingdings" panose="05000000000000000000" pitchFamily="2" charset="2"/>
              <a:buNone/>
            </a:pPr>
            <a:r>
              <a:rPr lang="en-US" altLang="zh-TW" sz="2800" i="1" dirty="0">
                <a:solidFill>
                  <a:srgbClr val="FFC000"/>
                </a:solidFill>
              </a:rPr>
              <a:t>D</a:t>
            </a:r>
            <a:r>
              <a:rPr lang="en-US" altLang="zh-TW" sz="2800" i="1" dirty="0">
                <a:solidFill>
                  <a:srgbClr val="0000FF"/>
                </a:solidFill>
              </a:rPr>
              <a:t> </a:t>
            </a:r>
            <a:r>
              <a:rPr lang="en-US" altLang="zh-TW" sz="2800" dirty="0"/>
              <a:t>and </a:t>
            </a:r>
            <a:r>
              <a:rPr lang="en-US" altLang="zh-TW" sz="2800" i="1" dirty="0">
                <a:solidFill>
                  <a:srgbClr val="FFC000"/>
                </a:solidFill>
              </a:rPr>
              <a:t>E</a:t>
            </a:r>
            <a:r>
              <a:rPr lang="en-US" altLang="zh-TW" sz="2800" i="1" dirty="0">
                <a:solidFill>
                  <a:srgbClr val="66FF33"/>
                </a:solidFill>
              </a:rPr>
              <a:t> </a:t>
            </a:r>
            <a:r>
              <a:rPr lang="en-US" altLang="zh-TW" sz="2800" dirty="0"/>
              <a:t>are the</a:t>
            </a:r>
            <a:r>
              <a:rPr lang="en-US" altLang="zh-TW" sz="2800" dirty="0">
                <a:solidFill>
                  <a:srgbClr val="000000"/>
                </a:solidFill>
              </a:rPr>
              <a:t> </a:t>
            </a:r>
            <a:r>
              <a:rPr lang="en-US" altLang="zh-TW" sz="2800" i="1" dirty="0">
                <a:solidFill>
                  <a:srgbClr val="66FF33"/>
                </a:solidFill>
              </a:rPr>
              <a:t>children</a:t>
            </a:r>
            <a:r>
              <a:rPr lang="en-US" altLang="zh-TW" sz="2800" i="1" dirty="0">
                <a:solidFill>
                  <a:srgbClr val="0000FF"/>
                </a:solidFill>
              </a:rPr>
              <a:t> </a:t>
            </a:r>
            <a:r>
              <a:rPr lang="en-US" altLang="zh-TW" sz="2800" dirty="0"/>
              <a:t>of </a:t>
            </a:r>
            <a:r>
              <a:rPr lang="en-US" altLang="zh-TW" sz="2800" i="1" dirty="0"/>
              <a:t>B</a:t>
            </a:r>
          </a:p>
          <a:p>
            <a:pPr lvl="1">
              <a:lnSpc>
                <a:spcPct val="80000"/>
              </a:lnSpc>
              <a:buFont typeface="Wingdings" panose="05000000000000000000" pitchFamily="2" charset="2"/>
              <a:buNone/>
            </a:pPr>
            <a:r>
              <a:rPr lang="en-US" altLang="zh-TW" sz="2800" i="1" dirty="0">
                <a:solidFill>
                  <a:srgbClr val="FFC000"/>
                </a:solidFill>
              </a:rPr>
              <a:t>D, E, F, G, I</a:t>
            </a:r>
            <a:r>
              <a:rPr lang="en-US" altLang="zh-TW" sz="2800" dirty="0">
                <a:solidFill>
                  <a:srgbClr val="FFC000"/>
                </a:solidFill>
              </a:rPr>
              <a:t> </a:t>
            </a:r>
            <a:r>
              <a:rPr lang="en-US" altLang="zh-TW" sz="2800" dirty="0"/>
              <a:t>are</a:t>
            </a:r>
            <a:r>
              <a:rPr lang="en-US" altLang="zh-TW" sz="2800" dirty="0">
                <a:solidFill>
                  <a:srgbClr val="000000"/>
                </a:solidFill>
              </a:rPr>
              <a:t> </a:t>
            </a:r>
            <a:r>
              <a:rPr lang="en-US" altLang="zh-TW" sz="2800" i="1" dirty="0">
                <a:solidFill>
                  <a:srgbClr val="66FF33"/>
                </a:solidFill>
              </a:rPr>
              <a:t>external nodes</a:t>
            </a:r>
            <a:r>
              <a:rPr lang="en-US" altLang="zh-TW" sz="2800" dirty="0"/>
              <a:t>, or</a:t>
            </a:r>
            <a:r>
              <a:rPr lang="en-US" altLang="zh-TW" sz="2800" dirty="0">
                <a:solidFill>
                  <a:srgbClr val="000000"/>
                </a:solidFill>
              </a:rPr>
              <a:t> </a:t>
            </a:r>
            <a:r>
              <a:rPr lang="en-US" altLang="zh-TW" sz="2800" i="1" dirty="0">
                <a:solidFill>
                  <a:srgbClr val="66FF33"/>
                </a:solidFill>
              </a:rPr>
              <a:t>leaves</a:t>
            </a:r>
          </a:p>
          <a:p>
            <a:pPr lvl="1">
              <a:lnSpc>
                <a:spcPct val="80000"/>
              </a:lnSpc>
              <a:buFont typeface="Wingdings" panose="05000000000000000000" pitchFamily="2" charset="2"/>
              <a:buNone/>
            </a:pPr>
            <a:r>
              <a:rPr lang="en-US" altLang="zh-TW" sz="2800" i="1" dirty="0">
                <a:solidFill>
                  <a:srgbClr val="66FF33"/>
                </a:solidFill>
              </a:rPr>
              <a:t>A, B, C, H </a:t>
            </a:r>
            <a:r>
              <a:rPr lang="en-US" altLang="zh-TW" sz="2800" dirty="0"/>
              <a:t>are </a:t>
            </a:r>
            <a:r>
              <a:rPr lang="en-US" altLang="zh-TW" sz="2800" i="1" dirty="0">
                <a:solidFill>
                  <a:srgbClr val="66FF33"/>
                </a:solidFill>
              </a:rPr>
              <a:t>internal nodes</a:t>
            </a:r>
          </a:p>
          <a:p>
            <a:pPr lvl="1">
              <a:lnSpc>
                <a:spcPct val="80000"/>
              </a:lnSpc>
              <a:buFont typeface="Wingdings" panose="05000000000000000000" pitchFamily="2" charset="2"/>
              <a:buNone/>
            </a:pPr>
            <a:r>
              <a:rPr lang="en-US" altLang="zh-TW" sz="2800" dirty="0"/>
              <a:t>The </a:t>
            </a:r>
            <a:r>
              <a:rPr lang="en-US" altLang="zh-TW" sz="2800" i="1" dirty="0">
                <a:solidFill>
                  <a:srgbClr val="FFFF00"/>
                </a:solidFill>
              </a:rPr>
              <a:t>level</a:t>
            </a:r>
            <a:r>
              <a:rPr lang="en-US" altLang="zh-TW" sz="2800" dirty="0">
                <a:solidFill>
                  <a:srgbClr val="FFFF00"/>
                </a:solidFill>
              </a:rPr>
              <a:t> </a:t>
            </a:r>
            <a:r>
              <a:rPr lang="en-US" altLang="zh-TW" sz="2800" dirty="0"/>
              <a:t>of </a:t>
            </a:r>
            <a:r>
              <a:rPr lang="en-US" altLang="zh-TW" sz="2800" i="1" dirty="0">
                <a:solidFill>
                  <a:srgbClr val="FFC000"/>
                </a:solidFill>
              </a:rPr>
              <a:t>E</a:t>
            </a:r>
            <a:r>
              <a:rPr lang="en-US" altLang="zh-TW" sz="2800" i="1" dirty="0"/>
              <a:t> </a:t>
            </a:r>
            <a:r>
              <a:rPr lang="en-US" altLang="zh-TW" sz="2800" dirty="0"/>
              <a:t>is </a:t>
            </a:r>
            <a:r>
              <a:rPr lang="en-US" altLang="zh-TW" sz="2800" dirty="0">
                <a:solidFill>
                  <a:srgbClr val="FFFF00"/>
                </a:solidFill>
              </a:rPr>
              <a:t>2</a:t>
            </a:r>
            <a:r>
              <a:rPr lang="en-US" altLang="zh-TW" sz="2800" i="1" dirty="0">
                <a:solidFill>
                  <a:srgbClr val="FFFF00"/>
                </a:solidFill>
              </a:rPr>
              <a:t> </a:t>
            </a:r>
            <a:r>
              <a:rPr lang="en-US" altLang="zh-TW" sz="2800" dirty="0"/>
              <a:t>(assuming root is at level 0)</a:t>
            </a:r>
          </a:p>
          <a:p>
            <a:pPr lvl="1">
              <a:lnSpc>
                <a:spcPct val="80000"/>
              </a:lnSpc>
              <a:buFont typeface="Wingdings" panose="05000000000000000000" pitchFamily="2" charset="2"/>
              <a:buNone/>
            </a:pPr>
            <a:r>
              <a:rPr lang="en-US" altLang="zh-TW" sz="2800" dirty="0"/>
              <a:t>The </a:t>
            </a:r>
            <a:r>
              <a:rPr lang="en-US" altLang="zh-TW" sz="2800" i="1" dirty="0">
                <a:solidFill>
                  <a:srgbClr val="FFFF00"/>
                </a:solidFill>
              </a:rPr>
              <a:t>height (depth) </a:t>
            </a:r>
            <a:r>
              <a:rPr lang="en-US" altLang="zh-TW" sz="2800" dirty="0"/>
              <a:t>of the tree is</a:t>
            </a:r>
            <a:r>
              <a:rPr lang="en-US" altLang="zh-TW" sz="2800" dirty="0">
                <a:solidFill>
                  <a:srgbClr val="000000"/>
                </a:solidFill>
              </a:rPr>
              <a:t> </a:t>
            </a:r>
            <a:r>
              <a:rPr lang="en-US" altLang="zh-TW" sz="2800" dirty="0">
                <a:solidFill>
                  <a:srgbClr val="FFFF00"/>
                </a:solidFill>
              </a:rPr>
              <a:t>3</a:t>
            </a:r>
          </a:p>
          <a:p>
            <a:pPr lvl="1">
              <a:lnSpc>
                <a:spcPct val="80000"/>
              </a:lnSpc>
              <a:buFont typeface="Wingdings" panose="05000000000000000000" pitchFamily="2" charset="2"/>
              <a:buNone/>
            </a:pPr>
            <a:r>
              <a:rPr lang="en-US" altLang="zh-TW" sz="2800" dirty="0"/>
              <a:t>The </a:t>
            </a:r>
            <a:r>
              <a:rPr lang="en-US" altLang="zh-TW" sz="2800" i="1" dirty="0">
                <a:solidFill>
                  <a:srgbClr val="FFFF00"/>
                </a:solidFill>
              </a:rPr>
              <a:t>degree</a:t>
            </a:r>
            <a:r>
              <a:rPr lang="en-US" altLang="zh-TW" sz="2800" i="1" dirty="0">
                <a:solidFill>
                  <a:srgbClr val="FF0000"/>
                </a:solidFill>
              </a:rPr>
              <a:t> </a:t>
            </a:r>
            <a:r>
              <a:rPr lang="en-US" altLang="zh-TW" sz="2800" dirty="0"/>
              <a:t>of node</a:t>
            </a:r>
            <a:r>
              <a:rPr lang="en-US" altLang="zh-TW" sz="2800" dirty="0">
                <a:solidFill>
                  <a:srgbClr val="000000"/>
                </a:solidFill>
              </a:rPr>
              <a:t> </a:t>
            </a:r>
            <a:r>
              <a:rPr lang="en-US" altLang="zh-TW" sz="2800" i="1" dirty="0">
                <a:solidFill>
                  <a:srgbClr val="66FF33"/>
                </a:solidFill>
              </a:rPr>
              <a:t>B</a:t>
            </a:r>
            <a:r>
              <a:rPr lang="en-US" altLang="zh-TW" sz="2800" i="1" dirty="0"/>
              <a:t> </a:t>
            </a:r>
            <a:r>
              <a:rPr lang="en-US" altLang="zh-TW" sz="2800" dirty="0"/>
              <a:t>is </a:t>
            </a:r>
            <a:r>
              <a:rPr lang="en-US" altLang="zh-TW" sz="2800" dirty="0">
                <a:solidFill>
                  <a:srgbClr val="FFFF00"/>
                </a:solidFill>
              </a:rPr>
              <a:t>2</a:t>
            </a:r>
          </a:p>
          <a:p>
            <a:pPr lvl="1">
              <a:lnSpc>
                <a:spcPct val="80000"/>
              </a:lnSpc>
              <a:buFont typeface="Wingdings" panose="05000000000000000000" pitchFamily="2" charset="2"/>
              <a:buNone/>
            </a:pPr>
            <a:r>
              <a:rPr lang="en-US" altLang="zh-TW" sz="2800" dirty="0"/>
              <a:t>The </a:t>
            </a:r>
            <a:r>
              <a:rPr lang="en-US" altLang="zh-TW" sz="2800" i="1" dirty="0">
                <a:solidFill>
                  <a:srgbClr val="FFFF00"/>
                </a:solidFill>
              </a:rPr>
              <a:t>degree</a:t>
            </a:r>
            <a:r>
              <a:rPr lang="en-US" altLang="zh-TW" sz="2800" i="1" dirty="0">
                <a:solidFill>
                  <a:srgbClr val="FF0000"/>
                </a:solidFill>
              </a:rPr>
              <a:t> </a:t>
            </a:r>
            <a:r>
              <a:rPr lang="en-US" altLang="zh-TW" sz="2800" dirty="0"/>
              <a:t>of the tree</a:t>
            </a:r>
            <a:r>
              <a:rPr lang="en-US" altLang="zh-TW" sz="2800" i="1" dirty="0"/>
              <a:t> </a:t>
            </a:r>
            <a:r>
              <a:rPr lang="en-US" altLang="zh-TW" sz="2800" dirty="0"/>
              <a:t>is</a:t>
            </a:r>
            <a:r>
              <a:rPr lang="en-US" altLang="zh-TW" sz="2800" dirty="0">
                <a:solidFill>
                  <a:srgbClr val="000000"/>
                </a:solidFill>
              </a:rPr>
              <a:t> </a:t>
            </a:r>
            <a:r>
              <a:rPr lang="en-US" altLang="zh-TW" sz="2800" dirty="0">
                <a:solidFill>
                  <a:srgbClr val="FFFF00"/>
                </a:solidFill>
              </a:rPr>
              <a:t>3</a:t>
            </a:r>
          </a:p>
          <a:p>
            <a:pPr lvl="1">
              <a:lnSpc>
                <a:spcPct val="80000"/>
              </a:lnSpc>
              <a:buFont typeface="Wingdings" panose="05000000000000000000" pitchFamily="2" charset="2"/>
              <a:buNone/>
            </a:pPr>
            <a:r>
              <a:rPr lang="en-US" altLang="zh-TW" sz="2800" dirty="0"/>
              <a:t>The</a:t>
            </a:r>
            <a:r>
              <a:rPr lang="en-US" altLang="zh-TW" sz="2800" dirty="0">
                <a:solidFill>
                  <a:srgbClr val="000000"/>
                </a:solidFill>
              </a:rPr>
              <a:t> </a:t>
            </a:r>
            <a:r>
              <a:rPr lang="en-US" altLang="zh-TW" sz="2800" i="1" dirty="0">
                <a:solidFill>
                  <a:srgbClr val="FFFF00"/>
                </a:solidFill>
              </a:rPr>
              <a:t>ancestors</a:t>
            </a:r>
            <a:r>
              <a:rPr lang="en-US" altLang="zh-TW" sz="2800" i="1" dirty="0">
                <a:solidFill>
                  <a:srgbClr val="FF0000"/>
                </a:solidFill>
              </a:rPr>
              <a:t> </a:t>
            </a:r>
            <a:r>
              <a:rPr lang="en-US" altLang="zh-TW" sz="2800" dirty="0"/>
              <a:t>of node</a:t>
            </a:r>
            <a:r>
              <a:rPr lang="en-US" altLang="zh-TW" sz="2800" dirty="0">
                <a:solidFill>
                  <a:srgbClr val="000000"/>
                </a:solidFill>
              </a:rPr>
              <a:t> </a:t>
            </a:r>
            <a:r>
              <a:rPr lang="en-US" altLang="zh-TW" sz="2800" i="1" dirty="0">
                <a:solidFill>
                  <a:srgbClr val="FFC000"/>
                </a:solidFill>
              </a:rPr>
              <a:t>I</a:t>
            </a:r>
            <a:r>
              <a:rPr lang="en-US" altLang="zh-TW" sz="2800" i="1" dirty="0"/>
              <a:t> </a:t>
            </a:r>
            <a:r>
              <a:rPr lang="en-US" altLang="zh-TW" sz="2800" dirty="0"/>
              <a:t>is</a:t>
            </a:r>
            <a:r>
              <a:rPr lang="en-US" altLang="zh-TW" sz="2800" i="1" dirty="0">
                <a:solidFill>
                  <a:srgbClr val="0000FF"/>
                </a:solidFill>
              </a:rPr>
              <a:t> </a:t>
            </a:r>
            <a:r>
              <a:rPr lang="en-US" altLang="zh-TW" sz="2800" i="1" dirty="0">
                <a:solidFill>
                  <a:srgbClr val="66FF33"/>
                </a:solidFill>
              </a:rPr>
              <a:t>A, C, H</a:t>
            </a:r>
          </a:p>
          <a:p>
            <a:pPr lvl="1">
              <a:lnSpc>
                <a:spcPct val="80000"/>
              </a:lnSpc>
              <a:buFont typeface="Wingdings" panose="05000000000000000000" pitchFamily="2" charset="2"/>
              <a:buNone/>
            </a:pPr>
            <a:r>
              <a:rPr lang="en-US" altLang="zh-TW" sz="2800" dirty="0"/>
              <a:t>The </a:t>
            </a:r>
            <a:r>
              <a:rPr lang="en-US" altLang="zh-TW" sz="2800" i="1" dirty="0">
                <a:solidFill>
                  <a:srgbClr val="FFFF00"/>
                </a:solidFill>
              </a:rPr>
              <a:t>descendants</a:t>
            </a:r>
            <a:r>
              <a:rPr lang="en-US" altLang="zh-TW" sz="2800" i="1" dirty="0">
                <a:solidFill>
                  <a:srgbClr val="FF0000"/>
                </a:solidFill>
              </a:rPr>
              <a:t> </a:t>
            </a:r>
            <a:r>
              <a:rPr lang="en-US" altLang="zh-TW" sz="2800" dirty="0"/>
              <a:t>of node</a:t>
            </a:r>
            <a:r>
              <a:rPr lang="en-US" altLang="zh-TW" sz="2800" dirty="0">
                <a:solidFill>
                  <a:srgbClr val="000000"/>
                </a:solidFill>
              </a:rPr>
              <a:t> </a:t>
            </a:r>
            <a:r>
              <a:rPr lang="en-US" altLang="zh-TW" sz="2800" i="1" dirty="0">
                <a:solidFill>
                  <a:srgbClr val="66FF33"/>
                </a:solidFill>
              </a:rPr>
              <a:t>C</a:t>
            </a:r>
            <a:r>
              <a:rPr lang="en-US" altLang="zh-TW" sz="2800" i="1" dirty="0"/>
              <a:t> </a:t>
            </a:r>
            <a:r>
              <a:rPr lang="en-US" altLang="zh-TW" sz="2800" dirty="0"/>
              <a:t>is</a:t>
            </a:r>
            <a:r>
              <a:rPr lang="en-US" altLang="zh-TW" sz="2800" i="1" dirty="0"/>
              <a:t> </a:t>
            </a:r>
            <a:r>
              <a:rPr lang="en-US" altLang="zh-TW" sz="2800" i="1" dirty="0">
                <a:solidFill>
                  <a:srgbClr val="FFC000"/>
                </a:solidFill>
              </a:rPr>
              <a:t>F</a:t>
            </a:r>
            <a:r>
              <a:rPr lang="en-US" altLang="zh-TW" sz="2800" i="1" dirty="0">
                <a:solidFill>
                  <a:srgbClr val="66FF33"/>
                </a:solidFill>
              </a:rPr>
              <a:t>, </a:t>
            </a:r>
            <a:r>
              <a:rPr lang="en-US" altLang="zh-TW" sz="2800" i="1" dirty="0">
                <a:solidFill>
                  <a:srgbClr val="FFC000"/>
                </a:solidFill>
              </a:rPr>
              <a:t>G</a:t>
            </a:r>
            <a:r>
              <a:rPr lang="en-US" altLang="zh-TW" sz="2800" i="1" dirty="0">
                <a:solidFill>
                  <a:srgbClr val="66FF33"/>
                </a:solidFill>
              </a:rPr>
              <a:t>, H, </a:t>
            </a:r>
            <a:r>
              <a:rPr lang="en-US" altLang="zh-TW" sz="2800" i="1" dirty="0">
                <a:solidFill>
                  <a:srgbClr val="FFC000"/>
                </a:solidFill>
              </a:rPr>
              <a:t>I</a:t>
            </a:r>
            <a:endParaRPr lang="en-US" altLang="zh-TW" sz="2800" dirty="0">
              <a:solidFill>
                <a:srgbClr val="FFC000"/>
              </a:solidFill>
            </a:endParaRPr>
          </a:p>
        </p:txBody>
      </p:sp>
      <p:sp>
        <p:nvSpPr>
          <p:cNvPr id="128005" name="Oval 5"/>
          <p:cNvSpPr>
            <a:spLocks noChangeArrowheads="1"/>
          </p:cNvSpPr>
          <p:nvPr/>
        </p:nvSpPr>
        <p:spPr bwMode="auto">
          <a:xfrm>
            <a:off x="8531225" y="2578100"/>
            <a:ext cx="442913" cy="469900"/>
          </a:xfrm>
          <a:prstGeom prst="ellipse">
            <a:avLst/>
          </a:prstGeom>
          <a:noFill/>
          <a:ln w="38100">
            <a:solidFill>
              <a:srgbClr val="66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06" name="Oval 6"/>
          <p:cNvSpPr>
            <a:spLocks noChangeArrowheads="1"/>
          </p:cNvSpPr>
          <p:nvPr/>
        </p:nvSpPr>
        <p:spPr bwMode="auto">
          <a:xfrm>
            <a:off x="7956550" y="3313112"/>
            <a:ext cx="442913" cy="469900"/>
          </a:xfrm>
          <a:prstGeom prst="ellipse">
            <a:avLst/>
          </a:prstGeom>
          <a:noFill/>
          <a:ln w="38100">
            <a:solidFill>
              <a:srgbClr val="66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07" name="Oval 7"/>
          <p:cNvSpPr>
            <a:spLocks noChangeArrowheads="1"/>
          </p:cNvSpPr>
          <p:nvPr/>
        </p:nvSpPr>
        <p:spPr bwMode="auto">
          <a:xfrm>
            <a:off x="9121775" y="3333750"/>
            <a:ext cx="442913" cy="468312"/>
          </a:xfrm>
          <a:prstGeom prst="ellipse">
            <a:avLst/>
          </a:prstGeom>
          <a:noFill/>
          <a:ln w="38100">
            <a:solidFill>
              <a:srgbClr val="66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08" name="Oval 8"/>
          <p:cNvSpPr>
            <a:spLocks noChangeArrowheads="1"/>
          </p:cNvSpPr>
          <p:nvPr/>
        </p:nvSpPr>
        <p:spPr bwMode="auto">
          <a:xfrm>
            <a:off x="7185025" y="4211637"/>
            <a:ext cx="442913" cy="468312"/>
          </a:xfrm>
          <a:prstGeom prst="ellipse">
            <a:avLst/>
          </a:prstGeom>
          <a:noFill/>
          <a:ln w="38100">
            <a:solidFill>
              <a:srgbClr val="FFC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09" name="Oval 9"/>
          <p:cNvSpPr>
            <a:spLocks noChangeArrowheads="1"/>
          </p:cNvSpPr>
          <p:nvPr/>
        </p:nvSpPr>
        <p:spPr bwMode="auto">
          <a:xfrm>
            <a:off x="7874000" y="4211637"/>
            <a:ext cx="442913" cy="468312"/>
          </a:xfrm>
          <a:prstGeom prst="ellipse">
            <a:avLst/>
          </a:prstGeom>
          <a:noFill/>
          <a:ln w="38100">
            <a:solidFill>
              <a:srgbClr val="FFC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0" name="Oval 10"/>
          <p:cNvSpPr>
            <a:spLocks noChangeArrowheads="1"/>
          </p:cNvSpPr>
          <p:nvPr/>
        </p:nvSpPr>
        <p:spPr bwMode="auto">
          <a:xfrm>
            <a:off x="8531225" y="4211637"/>
            <a:ext cx="442913" cy="468312"/>
          </a:xfrm>
          <a:prstGeom prst="ellipse">
            <a:avLst/>
          </a:prstGeom>
          <a:noFill/>
          <a:ln w="38100">
            <a:solidFill>
              <a:srgbClr val="FFC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1" name="Oval 11"/>
          <p:cNvSpPr>
            <a:spLocks noChangeArrowheads="1"/>
          </p:cNvSpPr>
          <p:nvPr/>
        </p:nvSpPr>
        <p:spPr bwMode="auto">
          <a:xfrm>
            <a:off x="9170988" y="4211637"/>
            <a:ext cx="442913" cy="468312"/>
          </a:xfrm>
          <a:prstGeom prst="ellipse">
            <a:avLst/>
          </a:prstGeom>
          <a:noFill/>
          <a:ln w="38100">
            <a:solidFill>
              <a:srgbClr val="FFC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2" name="Oval 12"/>
          <p:cNvSpPr>
            <a:spLocks noChangeArrowheads="1"/>
          </p:cNvSpPr>
          <p:nvPr/>
        </p:nvSpPr>
        <p:spPr bwMode="auto">
          <a:xfrm>
            <a:off x="9926638" y="4211637"/>
            <a:ext cx="442913" cy="468312"/>
          </a:xfrm>
          <a:prstGeom prst="ellipse">
            <a:avLst/>
          </a:prstGeom>
          <a:noFill/>
          <a:ln w="38100">
            <a:solidFill>
              <a:srgbClr val="66FF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3" name="Oval 13"/>
          <p:cNvSpPr>
            <a:spLocks noChangeArrowheads="1"/>
          </p:cNvSpPr>
          <p:nvPr/>
        </p:nvSpPr>
        <p:spPr bwMode="auto">
          <a:xfrm>
            <a:off x="9942513" y="4945062"/>
            <a:ext cx="442913" cy="469900"/>
          </a:xfrm>
          <a:prstGeom prst="ellipse">
            <a:avLst/>
          </a:prstGeom>
          <a:noFill/>
          <a:ln w="38100">
            <a:solidFill>
              <a:srgbClr val="FFC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4" name="Line 14"/>
          <p:cNvSpPr>
            <a:spLocks noChangeShapeType="1"/>
          </p:cNvSpPr>
          <p:nvPr/>
        </p:nvSpPr>
        <p:spPr bwMode="auto">
          <a:xfrm flipH="1">
            <a:off x="8235950" y="2925762"/>
            <a:ext cx="328613" cy="38735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5" name="Line 15"/>
          <p:cNvSpPr>
            <a:spLocks noChangeShapeType="1"/>
          </p:cNvSpPr>
          <p:nvPr/>
        </p:nvSpPr>
        <p:spPr bwMode="auto">
          <a:xfrm>
            <a:off x="8974138" y="2905125"/>
            <a:ext cx="312738" cy="449262"/>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6" name="Line 16"/>
          <p:cNvSpPr>
            <a:spLocks noChangeShapeType="1"/>
          </p:cNvSpPr>
          <p:nvPr/>
        </p:nvSpPr>
        <p:spPr bwMode="auto">
          <a:xfrm flipH="1">
            <a:off x="7446963" y="3700462"/>
            <a:ext cx="542925" cy="511175"/>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7" name="Line 17"/>
          <p:cNvSpPr>
            <a:spLocks noChangeShapeType="1"/>
          </p:cNvSpPr>
          <p:nvPr/>
        </p:nvSpPr>
        <p:spPr bwMode="auto">
          <a:xfrm>
            <a:off x="8137525" y="3783012"/>
            <a:ext cx="0" cy="447675"/>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8" name="Line 18"/>
          <p:cNvSpPr>
            <a:spLocks noChangeShapeType="1"/>
          </p:cNvSpPr>
          <p:nvPr/>
        </p:nvSpPr>
        <p:spPr bwMode="auto">
          <a:xfrm flipH="1">
            <a:off x="8728075" y="3721100"/>
            <a:ext cx="427038" cy="490537"/>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19" name="Line 19"/>
          <p:cNvSpPr>
            <a:spLocks noChangeShapeType="1"/>
          </p:cNvSpPr>
          <p:nvPr/>
        </p:nvSpPr>
        <p:spPr bwMode="auto">
          <a:xfrm>
            <a:off x="9385300" y="3802062"/>
            <a:ext cx="0" cy="428625"/>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20" name="Line 20"/>
          <p:cNvSpPr>
            <a:spLocks noChangeShapeType="1"/>
          </p:cNvSpPr>
          <p:nvPr/>
        </p:nvSpPr>
        <p:spPr bwMode="auto">
          <a:xfrm>
            <a:off x="9564688" y="3598862"/>
            <a:ext cx="493713" cy="631825"/>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21" name="Line 21"/>
          <p:cNvSpPr>
            <a:spLocks noChangeShapeType="1"/>
          </p:cNvSpPr>
          <p:nvPr/>
        </p:nvSpPr>
        <p:spPr bwMode="auto">
          <a:xfrm>
            <a:off x="10156825" y="4679950"/>
            <a:ext cx="0" cy="265112"/>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22" name="Text Box 22"/>
          <p:cNvSpPr txBox="1">
            <a:spLocks noChangeArrowheads="1"/>
          </p:cNvSpPr>
          <p:nvPr/>
        </p:nvSpPr>
        <p:spPr bwMode="auto">
          <a:xfrm>
            <a:off x="8961438" y="2430462"/>
            <a:ext cx="35137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66FF33"/>
                </a:solidFill>
                <a:latin typeface="Cambria" panose="02040503050406030204" pitchFamily="18" charset="0"/>
              </a:rPr>
              <a:t>A</a:t>
            </a:r>
          </a:p>
        </p:txBody>
      </p:sp>
      <p:sp>
        <p:nvSpPr>
          <p:cNvPr id="128023" name="Text Box 23"/>
          <p:cNvSpPr txBox="1">
            <a:spLocks noChangeArrowheads="1"/>
          </p:cNvSpPr>
          <p:nvPr/>
        </p:nvSpPr>
        <p:spPr bwMode="auto">
          <a:xfrm>
            <a:off x="7664450" y="3124200"/>
            <a:ext cx="354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66FF33"/>
                </a:solidFill>
                <a:latin typeface="Cambria" panose="02040503050406030204" pitchFamily="18" charset="0"/>
              </a:rPr>
              <a:t>B</a:t>
            </a:r>
          </a:p>
        </p:txBody>
      </p:sp>
      <p:sp>
        <p:nvSpPr>
          <p:cNvPr id="128024" name="Text Box 24"/>
          <p:cNvSpPr txBox="1">
            <a:spLocks noChangeArrowheads="1"/>
          </p:cNvSpPr>
          <p:nvPr/>
        </p:nvSpPr>
        <p:spPr bwMode="auto">
          <a:xfrm>
            <a:off x="9536113" y="3124200"/>
            <a:ext cx="33214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66FF33"/>
                </a:solidFill>
                <a:latin typeface="Cambria" panose="02040503050406030204" pitchFamily="18" charset="0"/>
              </a:rPr>
              <a:t>C</a:t>
            </a:r>
          </a:p>
        </p:txBody>
      </p:sp>
      <p:sp>
        <p:nvSpPr>
          <p:cNvPr id="128025" name="Text Box 25"/>
          <p:cNvSpPr txBox="1">
            <a:spLocks noChangeArrowheads="1"/>
          </p:cNvSpPr>
          <p:nvPr/>
        </p:nvSpPr>
        <p:spPr bwMode="auto">
          <a:xfrm>
            <a:off x="10323513" y="4041775"/>
            <a:ext cx="362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66FF33"/>
                </a:solidFill>
                <a:latin typeface="Cambria" panose="02040503050406030204" pitchFamily="18" charset="0"/>
              </a:rPr>
              <a:t>H</a:t>
            </a:r>
          </a:p>
        </p:txBody>
      </p:sp>
      <p:sp>
        <p:nvSpPr>
          <p:cNvPr id="128026" name="Text Box 26"/>
          <p:cNvSpPr txBox="1">
            <a:spLocks noChangeArrowheads="1"/>
          </p:cNvSpPr>
          <p:nvPr/>
        </p:nvSpPr>
        <p:spPr bwMode="auto">
          <a:xfrm>
            <a:off x="10371138" y="4857750"/>
            <a:ext cx="282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FFC000"/>
                </a:solidFill>
                <a:latin typeface="Cambria" panose="02040503050406030204" pitchFamily="18" charset="0"/>
              </a:rPr>
              <a:t>I</a:t>
            </a:r>
          </a:p>
        </p:txBody>
      </p:sp>
      <p:sp>
        <p:nvSpPr>
          <p:cNvPr id="128027" name="Text Box 27"/>
          <p:cNvSpPr txBox="1">
            <a:spLocks noChangeArrowheads="1"/>
          </p:cNvSpPr>
          <p:nvPr/>
        </p:nvSpPr>
        <p:spPr bwMode="auto">
          <a:xfrm>
            <a:off x="7269163" y="465455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FFC000"/>
                </a:solidFill>
                <a:latin typeface="Cambria" panose="02040503050406030204" pitchFamily="18" charset="0"/>
              </a:rPr>
              <a:t>D</a:t>
            </a:r>
          </a:p>
        </p:txBody>
      </p:sp>
      <p:sp>
        <p:nvSpPr>
          <p:cNvPr id="128028" name="Text Box 28"/>
          <p:cNvSpPr txBox="1">
            <a:spLocks noChangeArrowheads="1"/>
          </p:cNvSpPr>
          <p:nvPr/>
        </p:nvSpPr>
        <p:spPr bwMode="auto">
          <a:xfrm>
            <a:off x="7942263" y="4654550"/>
            <a:ext cx="33214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dirty="0">
                <a:solidFill>
                  <a:srgbClr val="FFC000"/>
                </a:solidFill>
                <a:latin typeface="Cambria" panose="02040503050406030204" pitchFamily="18" charset="0"/>
              </a:rPr>
              <a:t>E</a:t>
            </a:r>
          </a:p>
        </p:txBody>
      </p:sp>
      <p:sp>
        <p:nvSpPr>
          <p:cNvPr id="128029" name="Text Box 29"/>
          <p:cNvSpPr txBox="1">
            <a:spLocks noChangeArrowheads="1"/>
          </p:cNvSpPr>
          <p:nvPr/>
        </p:nvSpPr>
        <p:spPr bwMode="auto">
          <a:xfrm>
            <a:off x="8648700" y="4654550"/>
            <a:ext cx="32573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a:solidFill>
                  <a:srgbClr val="FFC000"/>
                </a:solidFill>
                <a:latin typeface="Cambria" panose="02040503050406030204" pitchFamily="18" charset="0"/>
              </a:rPr>
              <a:t>F</a:t>
            </a:r>
          </a:p>
        </p:txBody>
      </p:sp>
      <p:sp>
        <p:nvSpPr>
          <p:cNvPr id="128030" name="Text Box 30"/>
          <p:cNvSpPr txBox="1">
            <a:spLocks noChangeArrowheads="1"/>
          </p:cNvSpPr>
          <p:nvPr/>
        </p:nvSpPr>
        <p:spPr bwMode="auto">
          <a:xfrm>
            <a:off x="9256713" y="4654550"/>
            <a:ext cx="3497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i="1">
                <a:solidFill>
                  <a:srgbClr val="FFC000"/>
                </a:solidFill>
                <a:latin typeface="Cambria" panose="02040503050406030204" pitchFamily="18" charset="0"/>
              </a:rPr>
              <a:t>G</a:t>
            </a:r>
          </a:p>
        </p:txBody>
      </p:sp>
      <p:sp>
        <p:nvSpPr>
          <p:cNvPr id="128031" name="Text Box 31"/>
          <p:cNvSpPr txBox="1">
            <a:spLocks noChangeArrowheads="1"/>
          </p:cNvSpPr>
          <p:nvPr/>
        </p:nvSpPr>
        <p:spPr bwMode="auto">
          <a:xfrm>
            <a:off x="10650538" y="1981200"/>
            <a:ext cx="8014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a:latin typeface="Cambria" panose="02040503050406030204" pitchFamily="18" charset="0"/>
              </a:rPr>
              <a:t>Level</a:t>
            </a:r>
          </a:p>
        </p:txBody>
      </p:sp>
      <p:sp>
        <p:nvSpPr>
          <p:cNvPr id="128032" name="Line 32"/>
          <p:cNvSpPr>
            <a:spLocks noChangeShapeType="1"/>
          </p:cNvSpPr>
          <p:nvPr/>
        </p:nvSpPr>
        <p:spPr bwMode="auto">
          <a:xfrm>
            <a:off x="7119938" y="2782887"/>
            <a:ext cx="379095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33" name="Line 33"/>
          <p:cNvSpPr>
            <a:spLocks noChangeShapeType="1"/>
          </p:cNvSpPr>
          <p:nvPr/>
        </p:nvSpPr>
        <p:spPr bwMode="auto">
          <a:xfrm>
            <a:off x="7119938" y="3557587"/>
            <a:ext cx="379095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34" name="Line 34"/>
          <p:cNvSpPr>
            <a:spLocks noChangeShapeType="1"/>
          </p:cNvSpPr>
          <p:nvPr/>
        </p:nvSpPr>
        <p:spPr bwMode="auto">
          <a:xfrm>
            <a:off x="7102475" y="4456112"/>
            <a:ext cx="379253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35" name="Line 35"/>
          <p:cNvSpPr>
            <a:spLocks noChangeShapeType="1"/>
          </p:cNvSpPr>
          <p:nvPr/>
        </p:nvSpPr>
        <p:spPr bwMode="auto">
          <a:xfrm>
            <a:off x="7086600" y="5230812"/>
            <a:ext cx="379253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Cambria" panose="02040503050406030204" pitchFamily="18" charset="0"/>
            </a:endParaRPr>
          </a:p>
        </p:txBody>
      </p:sp>
      <p:sp>
        <p:nvSpPr>
          <p:cNvPr id="128036" name="Text Box 36"/>
          <p:cNvSpPr txBox="1">
            <a:spLocks noChangeArrowheads="1"/>
          </p:cNvSpPr>
          <p:nvPr/>
        </p:nvSpPr>
        <p:spPr bwMode="auto">
          <a:xfrm>
            <a:off x="10912475" y="2552700"/>
            <a:ext cx="33695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dirty="0">
                <a:latin typeface="Cambria" panose="02040503050406030204" pitchFamily="18" charset="0"/>
              </a:rPr>
              <a:t>0</a:t>
            </a:r>
          </a:p>
        </p:txBody>
      </p:sp>
      <p:sp>
        <p:nvSpPr>
          <p:cNvPr id="128037" name="Text Box 37"/>
          <p:cNvSpPr txBox="1">
            <a:spLocks noChangeArrowheads="1"/>
          </p:cNvSpPr>
          <p:nvPr/>
        </p:nvSpPr>
        <p:spPr bwMode="auto">
          <a:xfrm>
            <a:off x="10912475" y="3348037"/>
            <a:ext cx="33695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dirty="0">
                <a:latin typeface="Cambria" panose="02040503050406030204" pitchFamily="18" charset="0"/>
              </a:rPr>
              <a:t>1</a:t>
            </a:r>
          </a:p>
        </p:txBody>
      </p:sp>
      <p:sp>
        <p:nvSpPr>
          <p:cNvPr id="128038" name="Text Box 38"/>
          <p:cNvSpPr txBox="1">
            <a:spLocks noChangeArrowheads="1"/>
          </p:cNvSpPr>
          <p:nvPr/>
        </p:nvSpPr>
        <p:spPr bwMode="auto">
          <a:xfrm>
            <a:off x="10912475" y="4225925"/>
            <a:ext cx="33695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dirty="0">
                <a:latin typeface="Cambria" panose="02040503050406030204" pitchFamily="18" charset="0"/>
              </a:rPr>
              <a:t>2</a:t>
            </a:r>
          </a:p>
        </p:txBody>
      </p:sp>
      <p:sp>
        <p:nvSpPr>
          <p:cNvPr id="128039" name="Text Box 39"/>
          <p:cNvSpPr txBox="1">
            <a:spLocks noChangeArrowheads="1"/>
          </p:cNvSpPr>
          <p:nvPr/>
        </p:nvSpPr>
        <p:spPr bwMode="auto">
          <a:xfrm>
            <a:off x="10896600" y="5002212"/>
            <a:ext cx="33695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000" b="1" dirty="0">
                <a:latin typeface="Cambria" panose="02040503050406030204" pitchFamily="18" charset="0"/>
              </a:rPr>
              <a:t>3</a:t>
            </a:r>
          </a:p>
        </p:txBody>
      </p:sp>
      <p:sp>
        <p:nvSpPr>
          <p:cNvPr id="128040" name="Text Box 40"/>
          <p:cNvSpPr txBox="1">
            <a:spLocks noChangeArrowheads="1"/>
          </p:cNvSpPr>
          <p:nvPr/>
        </p:nvSpPr>
        <p:spPr bwMode="auto">
          <a:xfrm>
            <a:off x="6341711" y="1254922"/>
            <a:ext cx="548111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TW" sz="2800" b="1" dirty="0">
                <a:latin typeface="Cambria" panose="02040503050406030204" pitchFamily="18" charset="0"/>
              </a:rPr>
              <a:t>Property:</a:t>
            </a:r>
            <a:r>
              <a:rPr lang="en-US" altLang="zh-TW" sz="2800" b="1" dirty="0">
                <a:solidFill>
                  <a:srgbClr val="0000FF"/>
                </a:solidFill>
                <a:latin typeface="Cambria" panose="02040503050406030204" pitchFamily="18" charset="0"/>
              </a:rPr>
              <a:t> </a:t>
            </a:r>
            <a:r>
              <a:rPr lang="en-US" altLang="zh-TW" sz="2800" dirty="0">
                <a:latin typeface="Cambria" panose="02040503050406030204" pitchFamily="18" charset="0"/>
              </a:rPr>
              <a:t>(</a:t>
            </a:r>
            <a:r>
              <a:rPr lang="en-US" altLang="zh-TW" sz="2800" i="1" dirty="0">
                <a:solidFill>
                  <a:srgbClr val="FFFF00"/>
                </a:solidFill>
                <a:latin typeface="Cambria" panose="02040503050406030204" pitchFamily="18" charset="0"/>
              </a:rPr>
              <a:t># edge</a:t>
            </a:r>
            <a:r>
              <a:rPr lang="en-US" altLang="zh-TW" sz="2800" dirty="0">
                <a:solidFill>
                  <a:srgbClr val="FFFF00"/>
                </a:solidFill>
                <a:latin typeface="Cambria" panose="02040503050406030204" pitchFamily="18" charset="0"/>
              </a:rPr>
              <a:t>s</a:t>
            </a:r>
            <a:r>
              <a:rPr lang="en-US" altLang="zh-TW" sz="2800" dirty="0">
                <a:latin typeface="Cambria" panose="02040503050406030204" pitchFamily="18" charset="0"/>
              </a:rPr>
              <a:t>) = (</a:t>
            </a:r>
            <a:r>
              <a:rPr lang="en-US" altLang="zh-TW" sz="2800" i="1" dirty="0">
                <a:solidFill>
                  <a:srgbClr val="66FF33"/>
                </a:solidFill>
                <a:latin typeface="Cambria" panose="02040503050406030204" pitchFamily="18" charset="0"/>
              </a:rPr>
              <a:t>#node</a:t>
            </a:r>
            <a:r>
              <a:rPr lang="en-US" altLang="zh-TW" sz="2800" dirty="0">
                <a:solidFill>
                  <a:srgbClr val="66FF33"/>
                </a:solidFill>
                <a:latin typeface="Cambria" panose="02040503050406030204" pitchFamily="18" charset="0"/>
              </a:rPr>
              <a:t>s</a:t>
            </a:r>
            <a:r>
              <a:rPr lang="en-US" altLang="zh-TW" sz="2800" dirty="0">
                <a:latin typeface="Cambria" panose="02040503050406030204" pitchFamily="18" charset="0"/>
              </a:rPr>
              <a:t>) - 1</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29</a:t>
            </a:fld>
            <a:endParaRPr lang="en-US" altLang="en-US"/>
          </a:p>
        </p:txBody>
      </p:sp>
    </p:spTree>
    <p:extLst>
      <p:ext uri="{BB962C8B-B14F-4D97-AF65-F5344CB8AC3E}">
        <p14:creationId xmlns:p14="http://schemas.microsoft.com/office/powerpoint/2010/main" val="371793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5" presetClass="emph" presetSubtype="0" fill="hold" grpId="0" nodeType="clickEffect">
                                  <p:stCondLst>
                                    <p:cond delay="0"/>
                                  </p:stCondLst>
                                  <p:childTnLst>
                                    <p:anim calcmode="discrete" valueType="str">
                                      <p:cBhvr>
                                        <p:cTn id="10" dur="1000" fill="hold"/>
                                        <p:tgtEl>
                                          <p:spTgt spid="128022"/>
                                        </p:tgtEl>
                                        <p:attrNameLst>
                                          <p:attrName>style.visibility</p:attrName>
                                        </p:attrNameLst>
                                      </p:cBhvr>
                                      <p:tavLst>
                                        <p:tav tm="0">
                                          <p:val>
                                            <p:strVal val="hidden"/>
                                          </p:val>
                                        </p:tav>
                                        <p:tav tm="50000">
                                          <p:val>
                                            <p:strVal val="visible"/>
                                          </p:val>
                                        </p:tav>
                                      </p:tavLst>
                                    </p:anim>
                                  </p:childTnLst>
                                </p:cTn>
                              </p:par>
                              <p:par>
                                <p:cTn id="11" presetID="35" presetClass="emph" presetSubtype="0" fill="hold" grpId="0" nodeType="withEffect">
                                  <p:stCondLst>
                                    <p:cond delay="0"/>
                                  </p:stCondLst>
                                  <p:childTnLst>
                                    <p:anim calcmode="discrete" valueType="str">
                                      <p:cBhvr>
                                        <p:cTn id="12" dur="1000" fill="hold"/>
                                        <p:tgtEl>
                                          <p:spTgt spid="128005"/>
                                        </p:tgtEl>
                                        <p:attrNameLst>
                                          <p:attrName>style.visibility</p:attrName>
                                        </p:attrNameLst>
                                      </p:cBhvr>
                                      <p:tavLst>
                                        <p:tav tm="0">
                                          <p:val>
                                            <p:strVal val="hidden"/>
                                          </p:val>
                                        </p:tav>
                                        <p:tav tm="50000">
                                          <p:val>
                                            <p:strVal val="visible"/>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800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5" presetClass="emph" presetSubtype="0" fill="hold" grpId="0" nodeType="clickEffect">
                                  <p:stCondLst>
                                    <p:cond delay="0"/>
                                  </p:stCondLst>
                                  <p:childTnLst>
                                    <p:anim calcmode="discrete" valueType="str">
                                      <p:cBhvr>
                                        <p:cTn id="20" dur="1000" fill="hold"/>
                                        <p:tgtEl>
                                          <p:spTgt spid="128006"/>
                                        </p:tgtEl>
                                        <p:attrNameLst>
                                          <p:attrName>style.visibility</p:attrName>
                                        </p:attrNameLst>
                                      </p:cBhvr>
                                      <p:tavLst>
                                        <p:tav tm="0">
                                          <p:val>
                                            <p:strVal val="hidden"/>
                                          </p:val>
                                        </p:tav>
                                        <p:tav tm="50000">
                                          <p:val>
                                            <p:strVal val="visible"/>
                                          </p:val>
                                        </p:tav>
                                      </p:tavLst>
                                    </p:anim>
                                  </p:childTnLst>
                                </p:cTn>
                              </p:par>
                              <p:par>
                                <p:cTn id="21" presetID="35" presetClass="emph" presetSubtype="0" fill="hold" grpId="0" nodeType="withEffect">
                                  <p:stCondLst>
                                    <p:cond delay="0"/>
                                  </p:stCondLst>
                                  <p:childTnLst>
                                    <p:anim calcmode="discrete" valueType="str">
                                      <p:cBhvr>
                                        <p:cTn id="22" dur="1000" fill="hold"/>
                                        <p:tgtEl>
                                          <p:spTgt spid="128023"/>
                                        </p:tgtEl>
                                        <p:attrNameLst>
                                          <p:attrName>style.visibility</p:attrName>
                                        </p:attrNameLst>
                                      </p:cBhvr>
                                      <p:tavLst>
                                        <p:tav tm="0">
                                          <p:val>
                                            <p:strVal val="hidden"/>
                                          </p:val>
                                        </p:tav>
                                        <p:tav tm="50000">
                                          <p:val>
                                            <p:strVal val="visible"/>
                                          </p:val>
                                        </p:tav>
                                      </p:tavLst>
                                    </p:anim>
                                  </p:childTnLst>
                                </p:cTn>
                              </p:par>
                              <p:par>
                                <p:cTn id="23" presetID="35" presetClass="emph" presetSubtype="0" fill="hold" grpId="0" nodeType="withEffect">
                                  <p:stCondLst>
                                    <p:cond delay="0"/>
                                  </p:stCondLst>
                                  <p:childTnLst>
                                    <p:anim calcmode="discrete" valueType="str">
                                      <p:cBhvr>
                                        <p:cTn id="24" dur="1000" fill="hold"/>
                                        <p:tgtEl>
                                          <p:spTgt spid="128027"/>
                                        </p:tgtEl>
                                        <p:attrNameLst>
                                          <p:attrName>style.visibility</p:attrName>
                                        </p:attrNameLst>
                                      </p:cBhvr>
                                      <p:tavLst>
                                        <p:tav tm="0">
                                          <p:val>
                                            <p:strVal val="hidden"/>
                                          </p:val>
                                        </p:tav>
                                        <p:tav tm="50000">
                                          <p:val>
                                            <p:strVal val="visible"/>
                                          </p:val>
                                        </p:tav>
                                      </p:tavLst>
                                    </p:anim>
                                  </p:childTnLst>
                                </p:cTn>
                              </p:par>
                              <p:par>
                                <p:cTn id="25" presetID="35" presetClass="emph" presetSubtype="0" fill="hold" grpId="0" nodeType="withEffect">
                                  <p:stCondLst>
                                    <p:cond delay="0"/>
                                  </p:stCondLst>
                                  <p:childTnLst>
                                    <p:anim calcmode="discrete" valueType="str">
                                      <p:cBhvr>
                                        <p:cTn id="26" dur="1000" fill="hold"/>
                                        <p:tgtEl>
                                          <p:spTgt spid="128008"/>
                                        </p:tgtEl>
                                        <p:attrNameLst>
                                          <p:attrName>style.visibility</p:attrName>
                                        </p:attrNameLst>
                                      </p:cBhvr>
                                      <p:tavLst>
                                        <p:tav tm="0">
                                          <p:val>
                                            <p:strVal val="hidden"/>
                                          </p:val>
                                        </p:tav>
                                        <p:tav tm="50000">
                                          <p:val>
                                            <p:strVal val="visible"/>
                                          </p:val>
                                        </p:tav>
                                      </p:tavLst>
                                    </p:anim>
                                  </p:childTnLst>
                                </p:cTn>
                              </p:par>
                              <p:par>
                                <p:cTn id="27" presetID="35" presetClass="emph" presetSubtype="0" fill="hold" grpId="0" nodeType="withEffect">
                                  <p:stCondLst>
                                    <p:cond delay="0"/>
                                  </p:stCondLst>
                                  <p:childTnLst>
                                    <p:anim calcmode="discrete" valueType="str">
                                      <p:cBhvr>
                                        <p:cTn id="28" dur="1000" fill="hold"/>
                                        <p:tgtEl>
                                          <p:spTgt spid="128009"/>
                                        </p:tgtEl>
                                        <p:attrNameLst>
                                          <p:attrName>style.visibility</p:attrName>
                                        </p:attrNameLst>
                                      </p:cBhvr>
                                      <p:tavLst>
                                        <p:tav tm="0">
                                          <p:val>
                                            <p:strVal val="hidden"/>
                                          </p:val>
                                        </p:tav>
                                        <p:tav tm="50000">
                                          <p:val>
                                            <p:strVal val="visible"/>
                                          </p:val>
                                        </p:tav>
                                      </p:tavLst>
                                    </p:anim>
                                  </p:childTnLst>
                                </p:cTn>
                              </p:par>
                              <p:par>
                                <p:cTn id="29" presetID="35" presetClass="emph" presetSubtype="0" fill="hold" grpId="0" nodeType="withEffect">
                                  <p:stCondLst>
                                    <p:cond delay="0"/>
                                  </p:stCondLst>
                                  <p:childTnLst>
                                    <p:anim calcmode="discrete" valueType="str">
                                      <p:cBhvr>
                                        <p:cTn id="30" dur="1000" fill="hold"/>
                                        <p:tgtEl>
                                          <p:spTgt spid="128028"/>
                                        </p:tgtEl>
                                        <p:attrNameLst>
                                          <p:attrName>style.visibility</p:attrName>
                                        </p:attrNameLst>
                                      </p:cBhvr>
                                      <p:tavLst>
                                        <p:tav tm="0">
                                          <p:val>
                                            <p:strVal val="hidden"/>
                                          </p:val>
                                        </p:tav>
                                        <p:tav tm="50000">
                                          <p:val>
                                            <p:strVal val="visible"/>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800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5" presetClass="emph" presetSubtype="0" fill="hold" grpId="1" nodeType="clickEffect">
                                  <p:stCondLst>
                                    <p:cond delay="0"/>
                                  </p:stCondLst>
                                  <p:childTnLst>
                                    <p:anim calcmode="discrete" valueType="str">
                                      <p:cBhvr>
                                        <p:cTn id="38" dur="1000" fill="hold"/>
                                        <p:tgtEl>
                                          <p:spTgt spid="128006"/>
                                        </p:tgtEl>
                                        <p:attrNameLst>
                                          <p:attrName>style.visibility</p:attrName>
                                        </p:attrNameLst>
                                      </p:cBhvr>
                                      <p:tavLst>
                                        <p:tav tm="0">
                                          <p:val>
                                            <p:strVal val="hidden"/>
                                          </p:val>
                                        </p:tav>
                                        <p:tav tm="50000">
                                          <p:val>
                                            <p:strVal val="visible"/>
                                          </p:val>
                                        </p:tav>
                                      </p:tavLst>
                                    </p:anim>
                                  </p:childTnLst>
                                </p:cTn>
                              </p:par>
                              <p:par>
                                <p:cTn id="39" presetID="35" presetClass="emph" presetSubtype="0" fill="hold" grpId="1" nodeType="withEffect">
                                  <p:stCondLst>
                                    <p:cond delay="0"/>
                                  </p:stCondLst>
                                  <p:childTnLst>
                                    <p:anim calcmode="discrete" valueType="str">
                                      <p:cBhvr>
                                        <p:cTn id="40" dur="1000" fill="hold"/>
                                        <p:tgtEl>
                                          <p:spTgt spid="128023"/>
                                        </p:tgtEl>
                                        <p:attrNameLst>
                                          <p:attrName>style.visibility</p:attrName>
                                        </p:attrNameLst>
                                      </p:cBhvr>
                                      <p:tavLst>
                                        <p:tav tm="0">
                                          <p:val>
                                            <p:strVal val="hidden"/>
                                          </p:val>
                                        </p:tav>
                                        <p:tav tm="50000">
                                          <p:val>
                                            <p:strVal val="visible"/>
                                          </p:val>
                                        </p:tav>
                                      </p:tavLst>
                                    </p:anim>
                                  </p:childTnLst>
                                </p:cTn>
                              </p:par>
                              <p:par>
                                <p:cTn id="41" presetID="35" presetClass="emph" presetSubtype="0" fill="hold" grpId="0" nodeType="withEffect">
                                  <p:stCondLst>
                                    <p:cond delay="0"/>
                                  </p:stCondLst>
                                  <p:childTnLst>
                                    <p:anim calcmode="discrete" valueType="str">
                                      <p:cBhvr>
                                        <p:cTn id="42" dur="1000" fill="hold"/>
                                        <p:tgtEl>
                                          <p:spTgt spid="128024"/>
                                        </p:tgtEl>
                                        <p:attrNameLst>
                                          <p:attrName>style.visibility</p:attrName>
                                        </p:attrNameLst>
                                      </p:cBhvr>
                                      <p:tavLst>
                                        <p:tav tm="0">
                                          <p:val>
                                            <p:strVal val="hidden"/>
                                          </p:val>
                                        </p:tav>
                                        <p:tav tm="50000">
                                          <p:val>
                                            <p:strVal val="visible"/>
                                          </p:val>
                                        </p:tav>
                                      </p:tavLst>
                                    </p:anim>
                                  </p:childTnLst>
                                </p:cTn>
                              </p:par>
                              <p:par>
                                <p:cTn id="43" presetID="35" presetClass="emph" presetSubtype="0" fill="hold" grpId="0" nodeType="withEffect">
                                  <p:stCondLst>
                                    <p:cond delay="0"/>
                                  </p:stCondLst>
                                  <p:childTnLst>
                                    <p:anim calcmode="discrete" valueType="str">
                                      <p:cBhvr>
                                        <p:cTn id="44" dur="1000" fill="hold"/>
                                        <p:tgtEl>
                                          <p:spTgt spid="128007"/>
                                        </p:tgtEl>
                                        <p:attrNameLst>
                                          <p:attrName>style.visibility</p:attrName>
                                        </p:attrNameLst>
                                      </p:cBhvr>
                                      <p:tavLst>
                                        <p:tav tm="0">
                                          <p:val>
                                            <p:strVal val="hidden"/>
                                          </p:val>
                                        </p:tav>
                                        <p:tav tm="50000">
                                          <p:val>
                                            <p:strVal val="visible"/>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8003">
                                            <p:txEl>
                                              <p:pRg st="4" end="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35" presetClass="emph" presetSubtype="0" fill="hold" grpId="3" nodeType="clickEffect">
                                  <p:stCondLst>
                                    <p:cond delay="0"/>
                                  </p:stCondLst>
                                  <p:childTnLst>
                                    <p:anim calcmode="discrete" valueType="str">
                                      <p:cBhvr>
                                        <p:cTn id="52" dur="1000" fill="hold"/>
                                        <p:tgtEl>
                                          <p:spTgt spid="128006"/>
                                        </p:tgtEl>
                                        <p:attrNameLst>
                                          <p:attrName>style.visibility</p:attrName>
                                        </p:attrNameLst>
                                      </p:cBhvr>
                                      <p:tavLst>
                                        <p:tav tm="0">
                                          <p:val>
                                            <p:strVal val="hidden"/>
                                          </p:val>
                                        </p:tav>
                                        <p:tav tm="50000">
                                          <p:val>
                                            <p:strVal val="visible"/>
                                          </p:val>
                                        </p:tav>
                                      </p:tavLst>
                                    </p:anim>
                                  </p:childTnLst>
                                </p:cTn>
                              </p:par>
                              <p:par>
                                <p:cTn id="53" presetID="35" presetClass="emph" presetSubtype="0" fill="hold" grpId="3" nodeType="withEffect">
                                  <p:stCondLst>
                                    <p:cond delay="0"/>
                                  </p:stCondLst>
                                  <p:childTnLst>
                                    <p:anim calcmode="discrete" valueType="str">
                                      <p:cBhvr>
                                        <p:cTn id="54" dur="1000" fill="hold"/>
                                        <p:tgtEl>
                                          <p:spTgt spid="128023"/>
                                        </p:tgtEl>
                                        <p:attrNameLst>
                                          <p:attrName>style.visibility</p:attrName>
                                        </p:attrNameLst>
                                      </p:cBhvr>
                                      <p:tavLst>
                                        <p:tav tm="0">
                                          <p:val>
                                            <p:strVal val="hidden"/>
                                          </p:val>
                                        </p:tav>
                                        <p:tav tm="50000">
                                          <p:val>
                                            <p:strVal val="visible"/>
                                          </p:val>
                                        </p:tav>
                                      </p:tavLst>
                                    </p:anim>
                                  </p:childTnLst>
                                </p:cTn>
                              </p:par>
                              <p:par>
                                <p:cTn id="55" presetID="35" presetClass="emph" presetSubtype="0" fill="hold" grpId="2" nodeType="withEffect">
                                  <p:stCondLst>
                                    <p:cond delay="0"/>
                                  </p:stCondLst>
                                  <p:childTnLst>
                                    <p:anim calcmode="discrete" valueType="str">
                                      <p:cBhvr>
                                        <p:cTn id="56" dur="1000" fill="hold"/>
                                        <p:tgtEl>
                                          <p:spTgt spid="128027"/>
                                        </p:tgtEl>
                                        <p:attrNameLst>
                                          <p:attrName>style.visibility</p:attrName>
                                        </p:attrNameLst>
                                      </p:cBhvr>
                                      <p:tavLst>
                                        <p:tav tm="0">
                                          <p:val>
                                            <p:strVal val="hidden"/>
                                          </p:val>
                                        </p:tav>
                                        <p:tav tm="50000">
                                          <p:val>
                                            <p:strVal val="visible"/>
                                          </p:val>
                                        </p:tav>
                                      </p:tavLst>
                                    </p:anim>
                                  </p:childTnLst>
                                </p:cTn>
                              </p:par>
                              <p:par>
                                <p:cTn id="57" presetID="35" presetClass="emph" presetSubtype="0" fill="hold" grpId="2" nodeType="withEffect">
                                  <p:stCondLst>
                                    <p:cond delay="0"/>
                                  </p:stCondLst>
                                  <p:childTnLst>
                                    <p:anim calcmode="discrete" valueType="str">
                                      <p:cBhvr>
                                        <p:cTn id="58" dur="1000" fill="hold"/>
                                        <p:tgtEl>
                                          <p:spTgt spid="128008"/>
                                        </p:tgtEl>
                                        <p:attrNameLst>
                                          <p:attrName>style.visibility</p:attrName>
                                        </p:attrNameLst>
                                      </p:cBhvr>
                                      <p:tavLst>
                                        <p:tav tm="0">
                                          <p:val>
                                            <p:strVal val="hidden"/>
                                          </p:val>
                                        </p:tav>
                                        <p:tav tm="50000">
                                          <p:val>
                                            <p:strVal val="visible"/>
                                          </p:val>
                                        </p:tav>
                                      </p:tavLst>
                                    </p:anim>
                                  </p:childTnLst>
                                </p:cTn>
                              </p:par>
                              <p:par>
                                <p:cTn id="59" presetID="35" presetClass="emph" presetSubtype="0" fill="hold" grpId="2" nodeType="withEffect">
                                  <p:stCondLst>
                                    <p:cond delay="0"/>
                                  </p:stCondLst>
                                  <p:childTnLst>
                                    <p:anim calcmode="discrete" valueType="str">
                                      <p:cBhvr>
                                        <p:cTn id="60" dur="1000" fill="hold"/>
                                        <p:tgtEl>
                                          <p:spTgt spid="128009"/>
                                        </p:tgtEl>
                                        <p:attrNameLst>
                                          <p:attrName>style.visibility</p:attrName>
                                        </p:attrNameLst>
                                      </p:cBhvr>
                                      <p:tavLst>
                                        <p:tav tm="0">
                                          <p:val>
                                            <p:strVal val="hidden"/>
                                          </p:val>
                                        </p:tav>
                                        <p:tav tm="50000">
                                          <p:val>
                                            <p:strVal val="visible"/>
                                          </p:val>
                                        </p:tav>
                                      </p:tavLst>
                                    </p:anim>
                                  </p:childTnLst>
                                </p:cTn>
                              </p:par>
                              <p:par>
                                <p:cTn id="61" presetID="35" presetClass="emph" presetSubtype="0" fill="hold" grpId="2" nodeType="withEffect">
                                  <p:stCondLst>
                                    <p:cond delay="0"/>
                                  </p:stCondLst>
                                  <p:childTnLst>
                                    <p:anim calcmode="discrete" valueType="str">
                                      <p:cBhvr>
                                        <p:cTn id="62" dur="1000" fill="hold"/>
                                        <p:tgtEl>
                                          <p:spTgt spid="128028"/>
                                        </p:tgtEl>
                                        <p:attrNameLst>
                                          <p:attrName>style.visibility</p:attrName>
                                        </p:attrNameLst>
                                      </p:cBhvr>
                                      <p:tavLst>
                                        <p:tav tm="0">
                                          <p:val>
                                            <p:strVal val="hidden"/>
                                          </p:val>
                                        </p:tav>
                                        <p:tav tm="50000">
                                          <p:val>
                                            <p:strVal val="visible"/>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28003">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35" presetClass="emph" presetSubtype="0" fill="hold" grpId="1" nodeType="clickEffect">
                                  <p:stCondLst>
                                    <p:cond delay="0"/>
                                  </p:stCondLst>
                                  <p:childTnLst>
                                    <p:anim calcmode="discrete" valueType="str">
                                      <p:cBhvr>
                                        <p:cTn id="70" dur="1000" fill="hold"/>
                                        <p:tgtEl>
                                          <p:spTgt spid="128027"/>
                                        </p:tgtEl>
                                        <p:attrNameLst>
                                          <p:attrName>style.visibility</p:attrName>
                                        </p:attrNameLst>
                                      </p:cBhvr>
                                      <p:tavLst>
                                        <p:tav tm="0">
                                          <p:val>
                                            <p:strVal val="hidden"/>
                                          </p:val>
                                        </p:tav>
                                        <p:tav tm="50000">
                                          <p:val>
                                            <p:strVal val="visible"/>
                                          </p:val>
                                        </p:tav>
                                      </p:tavLst>
                                    </p:anim>
                                  </p:childTnLst>
                                </p:cTn>
                              </p:par>
                              <p:par>
                                <p:cTn id="71" presetID="35" presetClass="emph" presetSubtype="0" fill="hold" grpId="1" nodeType="withEffect">
                                  <p:stCondLst>
                                    <p:cond delay="0"/>
                                  </p:stCondLst>
                                  <p:childTnLst>
                                    <p:anim calcmode="discrete" valueType="str">
                                      <p:cBhvr>
                                        <p:cTn id="72" dur="1000" fill="hold"/>
                                        <p:tgtEl>
                                          <p:spTgt spid="128008"/>
                                        </p:tgtEl>
                                        <p:attrNameLst>
                                          <p:attrName>style.visibility</p:attrName>
                                        </p:attrNameLst>
                                      </p:cBhvr>
                                      <p:tavLst>
                                        <p:tav tm="0">
                                          <p:val>
                                            <p:strVal val="hidden"/>
                                          </p:val>
                                        </p:tav>
                                        <p:tav tm="50000">
                                          <p:val>
                                            <p:strVal val="visible"/>
                                          </p:val>
                                        </p:tav>
                                      </p:tavLst>
                                    </p:anim>
                                  </p:childTnLst>
                                </p:cTn>
                              </p:par>
                              <p:par>
                                <p:cTn id="73" presetID="35" presetClass="emph" presetSubtype="0" fill="hold" grpId="1" nodeType="withEffect">
                                  <p:stCondLst>
                                    <p:cond delay="0"/>
                                  </p:stCondLst>
                                  <p:childTnLst>
                                    <p:anim calcmode="discrete" valueType="str">
                                      <p:cBhvr>
                                        <p:cTn id="74" dur="1000" fill="hold"/>
                                        <p:tgtEl>
                                          <p:spTgt spid="128009"/>
                                        </p:tgtEl>
                                        <p:attrNameLst>
                                          <p:attrName>style.visibility</p:attrName>
                                        </p:attrNameLst>
                                      </p:cBhvr>
                                      <p:tavLst>
                                        <p:tav tm="0">
                                          <p:val>
                                            <p:strVal val="hidden"/>
                                          </p:val>
                                        </p:tav>
                                        <p:tav tm="50000">
                                          <p:val>
                                            <p:strVal val="visible"/>
                                          </p:val>
                                        </p:tav>
                                      </p:tavLst>
                                    </p:anim>
                                  </p:childTnLst>
                                </p:cTn>
                              </p:par>
                              <p:par>
                                <p:cTn id="75" presetID="35" presetClass="emph" presetSubtype="0" fill="hold" grpId="1" nodeType="withEffect">
                                  <p:stCondLst>
                                    <p:cond delay="0"/>
                                  </p:stCondLst>
                                  <p:childTnLst>
                                    <p:anim calcmode="discrete" valueType="str">
                                      <p:cBhvr>
                                        <p:cTn id="76" dur="1000" fill="hold"/>
                                        <p:tgtEl>
                                          <p:spTgt spid="128028"/>
                                        </p:tgtEl>
                                        <p:attrNameLst>
                                          <p:attrName>style.visibility</p:attrName>
                                        </p:attrNameLst>
                                      </p:cBhvr>
                                      <p:tavLst>
                                        <p:tav tm="0">
                                          <p:val>
                                            <p:strVal val="hidden"/>
                                          </p:val>
                                        </p:tav>
                                        <p:tav tm="50000">
                                          <p:val>
                                            <p:strVal val="visible"/>
                                          </p:val>
                                        </p:tav>
                                      </p:tavLst>
                                    </p:anim>
                                  </p:childTnLst>
                                </p:cTn>
                              </p:par>
                              <p:par>
                                <p:cTn id="77" presetID="35" presetClass="emph" presetSubtype="0" fill="hold" grpId="0" nodeType="withEffect">
                                  <p:stCondLst>
                                    <p:cond delay="0"/>
                                  </p:stCondLst>
                                  <p:childTnLst>
                                    <p:anim calcmode="discrete" valueType="str">
                                      <p:cBhvr>
                                        <p:cTn id="78" dur="1000" fill="hold"/>
                                        <p:tgtEl>
                                          <p:spTgt spid="128010"/>
                                        </p:tgtEl>
                                        <p:attrNameLst>
                                          <p:attrName>style.visibility</p:attrName>
                                        </p:attrNameLst>
                                      </p:cBhvr>
                                      <p:tavLst>
                                        <p:tav tm="0">
                                          <p:val>
                                            <p:strVal val="hidden"/>
                                          </p:val>
                                        </p:tav>
                                        <p:tav tm="50000">
                                          <p:val>
                                            <p:strVal val="visible"/>
                                          </p:val>
                                        </p:tav>
                                      </p:tavLst>
                                    </p:anim>
                                  </p:childTnLst>
                                </p:cTn>
                              </p:par>
                              <p:par>
                                <p:cTn id="79" presetID="35" presetClass="emph" presetSubtype="0" fill="hold" grpId="0" nodeType="withEffect">
                                  <p:stCondLst>
                                    <p:cond delay="0"/>
                                  </p:stCondLst>
                                  <p:childTnLst>
                                    <p:anim calcmode="discrete" valueType="str">
                                      <p:cBhvr>
                                        <p:cTn id="80" dur="1000" fill="hold"/>
                                        <p:tgtEl>
                                          <p:spTgt spid="128011"/>
                                        </p:tgtEl>
                                        <p:attrNameLst>
                                          <p:attrName>style.visibility</p:attrName>
                                        </p:attrNameLst>
                                      </p:cBhvr>
                                      <p:tavLst>
                                        <p:tav tm="0">
                                          <p:val>
                                            <p:strVal val="hidden"/>
                                          </p:val>
                                        </p:tav>
                                        <p:tav tm="50000">
                                          <p:val>
                                            <p:strVal val="visible"/>
                                          </p:val>
                                        </p:tav>
                                      </p:tavLst>
                                    </p:anim>
                                  </p:childTnLst>
                                </p:cTn>
                              </p:par>
                              <p:par>
                                <p:cTn id="81" presetID="35" presetClass="emph" presetSubtype="0" fill="hold" grpId="0" nodeType="withEffect">
                                  <p:stCondLst>
                                    <p:cond delay="0"/>
                                  </p:stCondLst>
                                  <p:childTnLst>
                                    <p:anim calcmode="discrete" valueType="str">
                                      <p:cBhvr>
                                        <p:cTn id="82" dur="1000" fill="hold"/>
                                        <p:tgtEl>
                                          <p:spTgt spid="128029"/>
                                        </p:tgtEl>
                                        <p:attrNameLst>
                                          <p:attrName>style.visibility</p:attrName>
                                        </p:attrNameLst>
                                      </p:cBhvr>
                                      <p:tavLst>
                                        <p:tav tm="0">
                                          <p:val>
                                            <p:strVal val="hidden"/>
                                          </p:val>
                                        </p:tav>
                                        <p:tav tm="50000">
                                          <p:val>
                                            <p:strVal val="visible"/>
                                          </p:val>
                                        </p:tav>
                                      </p:tavLst>
                                    </p:anim>
                                  </p:childTnLst>
                                </p:cTn>
                              </p:par>
                              <p:par>
                                <p:cTn id="83" presetID="35" presetClass="emph" presetSubtype="0" fill="hold" grpId="0" nodeType="withEffect">
                                  <p:stCondLst>
                                    <p:cond delay="0"/>
                                  </p:stCondLst>
                                  <p:childTnLst>
                                    <p:anim calcmode="discrete" valueType="str">
                                      <p:cBhvr>
                                        <p:cTn id="84" dur="1000" fill="hold"/>
                                        <p:tgtEl>
                                          <p:spTgt spid="128030"/>
                                        </p:tgtEl>
                                        <p:attrNameLst>
                                          <p:attrName>style.visibility</p:attrName>
                                        </p:attrNameLst>
                                      </p:cBhvr>
                                      <p:tavLst>
                                        <p:tav tm="0">
                                          <p:val>
                                            <p:strVal val="hidden"/>
                                          </p:val>
                                        </p:tav>
                                        <p:tav tm="50000">
                                          <p:val>
                                            <p:strVal val="visible"/>
                                          </p:val>
                                        </p:tav>
                                      </p:tavLst>
                                    </p:anim>
                                  </p:childTnLst>
                                </p:cTn>
                              </p:par>
                              <p:par>
                                <p:cTn id="85" presetID="35" presetClass="emph" presetSubtype="0" fill="hold" grpId="0" nodeType="withEffect">
                                  <p:stCondLst>
                                    <p:cond delay="0"/>
                                  </p:stCondLst>
                                  <p:childTnLst>
                                    <p:anim calcmode="discrete" valueType="str">
                                      <p:cBhvr>
                                        <p:cTn id="86" dur="1000" fill="hold"/>
                                        <p:tgtEl>
                                          <p:spTgt spid="128013"/>
                                        </p:tgtEl>
                                        <p:attrNameLst>
                                          <p:attrName>style.visibility</p:attrName>
                                        </p:attrNameLst>
                                      </p:cBhvr>
                                      <p:tavLst>
                                        <p:tav tm="0">
                                          <p:val>
                                            <p:strVal val="hidden"/>
                                          </p:val>
                                        </p:tav>
                                        <p:tav tm="50000">
                                          <p:val>
                                            <p:strVal val="visible"/>
                                          </p:val>
                                        </p:tav>
                                      </p:tavLst>
                                    </p:anim>
                                  </p:childTnLst>
                                </p:cTn>
                              </p:par>
                              <p:par>
                                <p:cTn id="87" presetID="35" presetClass="emph" presetSubtype="0" fill="hold" grpId="0" nodeType="withEffect">
                                  <p:stCondLst>
                                    <p:cond delay="0"/>
                                  </p:stCondLst>
                                  <p:childTnLst>
                                    <p:anim calcmode="discrete" valueType="str">
                                      <p:cBhvr>
                                        <p:cTn id="88" dur="1000" fill="hold"/>
                                        <p:tgtEl>
                                          <p:spTgt spid="128026"/>
                                        </p:tgtEl>
                                        <p:attrNameLst>
                                          <p:attrName>style.visibility</p:attrName>
                                        </p:attrNameLst>
                                      </p:cBhvr>
                                      <p:tavLst>
                                        <p:tav tm="0">
                                          <p:val>
                                            <p:strVal val="hidden"/>
                                          </p:val>
                                        </p:tav>
                                        <p:tav tm="50000">
                                          <p:val>
                                            <p:strVal val="visible"/>
                                          </p:val>
                                        </p:tav>
                                      </p:tavLst>
                                    </p:anim>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128003">
                                            <p:txEl>
                                              <p:pRg st="6" end="6"/>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35" presetClass="emph" presetSubtype="0" fill="hold" grpId="1" nodeType="clickEffect">
                                  <p:stCondLst>
                                    <p:cond delay="0"/>
                                  </p:stCondLst>
                                  <p:childTnLst>
                                    <p:anim calcmode="discrete" valueType="str">
                                      <p:cBhvr>
                                        <p:cTn id="96" dur="1000" fill="hold"/>
                                        <p:tgtEl>
                                          <p:spTgt spid="128022"/>
                                        </p:tgtEl>
                                        <p:attrNameLst>
                                          <p:attrName>style.visibility</p:attrName>
                                        </p:attrNameLst>
                                      </p:cBhvr>
                                      <p:tavLst>
                                        <p:tav tm="0">
                                          <p:val>
                                            <p:strVal val="hidden"/>
                                          </p:val>
                                        </p:tav>
                                        <p:tav tm="50000">
                                          <p:val>
                                            <p:strVal val="visible"/>
                                          </p:val>
                                        </p:tav>
                                      </p:tavLst>
                                    </p:anim>
                                  </p:childTnLst>
                                </p:cTn>
                              </p:par>
                              <p:par>
                                <p:cTn id="97" presetID="35" presetClass="emph" presetSubtype="0" fill="hold" grpId="1" nodeType="withEffect">
                                  <p:stCondLst>
                                    <p:cond delay="0"/>
                                  </p:stCondLst>
                                  <p:childTnLst>
                                    <p:anim calcmode="discrete" valueType="str">
                                      <p:cBhvr>
                                        <p:cTn id="98" dur="1000" fill="hold"/>
                                        <p:tgtEl>
                                          <p:spTgt spid="128005"/>
                                        </p:tgtEl>
                                        <p:attrNameLst>
                                          <p:attrName>style.visibility</p:attrName>
                                        </p:attrNameLst>
                                      </p:cBhvr>
                                      <p:tavLst>
                                        <p:tav tm="0">
                                          <p:val>
                                            <p:strVal val="hidden"/>
                                          </p:val>
                                        </p:tav>
                                        <p:tav tm="50000">
                                          <p:val>
                                            <p:strVal val="visible"/>
                                          </p:val>
                                        </p:tav>
                                      </p:tavLst>
                                    </p:anim>
                                  </p:childTnLst>
                                </p:cTn>
                              </p:par>
                              <p:par>
                                <p:cTn id="99" presetID="35" presetClass="emph" presetSubtype="0" fill="hold" grpId="2" nodeType="withEffect">
                                  <p:stCondLst>
                                    <p:cond delay="0"/>
                                  </p:stCondLst>
                                  <p:childTnLst>
                                    <p:anim calcmode="discrete" valueType="str">
                                      <p:cBhvr>
                                        <p:cTn id="100" dur="1000" fill="hold"/>
                                        <p:tgtEl>
                                          <p:spTgt spid="128006"/>
                                        </p:tgtEl>
                                        <p:attrNameLst>
                                          <p:attrName>style.visibility</p:attrName>
                                        </p:attrNameLst>
                                      </p:cBhvr>
                                      <p:tavLst>
                                        <p:tav tm="0">
                                          <p:val>
                                            <p:strVal val="hidden"/>
                                          </p:val>
                                        </p:tav>
                                        <p:tav tm="50000">
                                          <p:val>
                                            <p:strVal val="visible"/>
                                          </p:val>
                                        </p:tav>
                                      </p:tavLst>
                                    </p:anim>
                                  </p:childTnLst>
                                </p:cTn>
                              </p:par>
                              <p:par>
                                <p:cTn id="101" presetID="35" presetClass="emph" presetSubtype="0" fill="hold" grpId="2" nodeType="withEffect">
                                  <p:stCondLst>
                                    <p:cond delay="0"/>
                                  </p:stCondLst>
                                  <p:childTnLst>
                                    <p:anim calcmode="discrete" valueType="str">
                                      <p:cBhvr>
                                        <p:cTn id="102" dur="1000" fill="hold"/>
                                        <p:tgtEl>
                                          <p:spTgt spid="128023"/>
                                        </p:tgtEl>
                                        <p:attrNameLst>
                                          <p:attrName>style.visibility</p:attrName>
                                        </p:attrNameLst>
                                      </p:cBhvr>
                                      <p:tavLst>
                                        <p:tav tm="0">
                                          <p:val>
                                            <p:strVal val="hidden"/>
                                          </p:val>
                                        </p:tav>
                                        <p:tav tm="50000">
                                          <p:val>
                                            <p:strVal val="visible"/>
                                          </p:val>
                                        </p:tav>
                                      </p:tavLst>
                                    </p:anim>
                                  </p:childTnLst>
                                </p:cTn>
                              </p:par>
                              <p:par>
                                <p:cTn id="103" presetID="35" presetClass="emph" presetSubtype="0" fill="hold" grpId="1" nodeType="withEffect">
                                  <p:stCondLst>
                                    <p:cond delay="0"/>
                                  </p:stCondLst>
                                  <p:childTnLst>
                                    <p:anim calcmode="discrete" valueType="str">
                                      <p:cBhvr>
                                        <p:cTn id="104" dur="1000" fill="hold"/>
                                        <p:tgtEl>
                                          <p:spTgt spid="128024"/>
                                        </p:tgtEl>
                                        <p:attrNameLst>
                                          <p:attrName>style.visibility</p:attrName>
                                        </p:attrNameLst>
                                      </p:cBhvr>
                                      <p:tavLst>
                                        <p:tav tm="0">
                                          <p:val>
                                            <p:strVal val="hidden"/>
                                          </p:val>
                                        </p:tav>
                                        <p:tav tm="50000">
                                          <p:val>
                                            <p:strVal val="visible"/>
                                          </p:val>
                                        </p:tav>
                                      </p:tavLst>
                                    </p:anim>
                                  </p:childTnLst>
                                </p:cTn>
                              </p:par>
                              <p:par>
                                <p:cTn id="105" presetID="35" presetClass="emph" presetSubtype="0" fill="hold" grpId="1" nodeType="withEffect">
                                  <p:stCondLst>
                                    <p:cond delay="0"/>
                                  </p:stCondLst>
                                  <p:childTnLst>
                                    <p:anim calcmode="discrete" valueType="str">
                                      <p:cBhvr>
                                        <p:cTn id="106" dur="1000" fill="hold"/>
                                        <p:tgtEl>
                                          <p:spTgt spid="128007"/>
                                        </p:tgtEl>
                                        <p:attrNameLst>
                                          <p:attrName>style.visibility</p:attrName>
                                        </p:attrNameLst>
                                      </p:cBhvr>
                                      <p:tavLst>
                                        <p:tav tm="0">
                                          <p:val>
                                            <p:strVal val="hidden"/>
                                          </p:val>
                                        </p:tav>
                                        <p:tav tm="50000">
                                          <p:val>
                                            <p:strVal val="visible"/>
                                          </p:val>
                                        </p:tav>
                                      </p:tavLst>
                                    </p:anim>
                                  </p:childTnLst>
                                </p:cTn>
                              </p:par>
                              <p:par>
                                <p:cTn id="107" presetID="35" presetClass="emph" presetSubtype="0" fill="hold" grpId="0" nodeType="withEffect">
                                  <p:stCondLst>
                                    <p:cond delay="0"/>
                                  </p:stCondLst>
                                  <p:childTnLst>
                                    <p:anim calcmode="discrete" valueType="str">
                                      <p:cBhvr>
                                        <p:cTn id="108" dur="1000" fill="hold"/>
                                        <p:tgtEl>
                                          <p:spTgt spid="128012"/>
                                        </p:tgtEl>
                                        <p:attrNameLst>
                                          <p:attrName>style.visibility</p:attrName>
                                        </p:attrNameLst>
                                      </p:cBhvr>
                                      <p:tavLst>
                                        <p:tav tm="0">
                                          <p:val>
                                            <p:strVal val="hidden"/>
                                          </p:val>
                                        </p:tav>
                                        <p:tav tm="50000">
                                          <p:val>
                                            <p:strVal val="visible"/>
                                          </p:val>
                                        </p:tav>
                                      </p:tavLst>
                                    </p:anim>
                                  </p:childTnLst>
                                </p:cTn>
                              </p:par>
                              <p:par>
                                <p:cTn id="109" presetID="35" presetClass="emph" presetSubtype="0" fill="hold" grpId="0" nodeType="withEffect">
                                  <p:stCondLst>
                                    <p:cond delay="0"/>
                                  </p:stCondLst>
                                  <p:childTnLst>
                                    <p:anim calcmode="discrete" valueType="str">
                                      <p:cBhvr>
                                        <p:cTn id="110" dur="1000" fill="hold"/>
                                        <p:tgtEl>
                                          <p:spTgt spid="128025"/>
                                        </p:tgtEl>
                                        <p:attrNameLst>
                                          <p:attrName>style.visibility</p:attrName>
                                        </p:attrNameLst>
                                      </p:cBhvr>
                                      <p:tavLst>
                                        <p:tav tm="0">
                                          <p:val>
                                            <p:strVal val="hidden"/>
                                          </p:val>
                                        </p:tav>
                                        <p:tav tm="50000">
                                          <p:val>
                                            <p:strVal val="visible"/>
                                          </p:val>
                                        </p:tav>
                                      </p:tavLst>
                                    </p:anim>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128003">
                                            <p:txEl>
                                              <p:pRg st="7" end="7"/>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35" presetClass="emph" presetSubtype="0" fill="hold" grpId="3" nodeType="clickEffect">
                                  <p:stCondLst>
                                    <p:cond delay="0"/>
                                  </p:stCondLst>
                                  <p:childTnLst>
                                    <p:anim calcmode="discrete" valueType="str">
                                      <p:cBhvr>
                                        <p:cTn id="118" dur="1000" fill="hold"/>
                                        <p:tgtEl>
                                          <p:spTgt spid="128009"/>
                                        </p:tgtEl>
                                        <p:attrNameLst>
                                          <p:attrName>style.visibility</p:attrName>
                                        </p:attrNameLst>
                                      </p:cBhvr>
                                      <p:tavLst>
                                        <p:tav tm="0">
                                          <p:val>
                                            <p:strVal val="hidden"/>
                                          </p:val>
                                        </p:tav>
                                        <p:tav tm="50000">
                                          <p:val>
                                            <p:strVal val="visible"/>
                                          </p:val>
                                        </p:tav>
                                      </p:tavLst>
                                    </p:anim>
                                  </p:childTnLst>
                                </p:cTn>
                              </p:par>
                              <p:par>
                                <p:cTn id="119" presetID="35" presetClass="emph" presetSubtype="0" fill="hold" grpId="3" nodeType="withEffect">
                                  <p:stCondLst>
                                    <p:cond delay="0"/>
                                  </p:stCondLst>
                                  <p:childTnLst>
                                    <p:anim calcmode="discrete" valueType="str">
                                      <p:cBhvr>
                                        <p:cTn id="120" dur="1000" fill="hold"/>
                                        <p:tgtEl>
                                          <p:spTgt spid="128028"/>
                                        </p:tgtEl>
                                        <p:attrNameLst>
                                          <p:attrName>style.visibility</p:attrName>
                                        </p:attrNameLst>
                                      </p:cBhvr>
                                      <p:tavLst>
                                        <p:tav tm="0">
                                          <p:val>
                                            <p:strVal val="hidden"/>
                                          </p:val>
                                        </p:tav>
                                        <p:tav tm="50000">
                                          <p:val>
                                            <p:strVal val="visible"/>
                                          </p:val>
                                        </p:tav>
                                      </p:tavLst>
                                    </p:anim>
                                  </p:childTnLst>
                                </p:cTn>
                              </p:par>
                              <p:par>
                                <p:cTn id="121" presetID="35" presetClass="emph" presetSubtype="0" fill="hold" grpId="0" nodeType="withEffect">
                                  <p:stCondLst>
                                    <p:cond delay="0"/>
                                  </p:stCondLst>
                                  <p:childTnLst>
                                    <p:anim calcmode="discrete" valueType="str">
                                      <p:cBhvr>
                                        <p:cTn id="122" dur="1000" fill="hold"/>
                                        <p:tgtEl>
                                          <p:spTgt spid="128034"/>
                                        </p:tgtEl>
                                        <p:attrNameLst>
                                          <p:attrName>style.visibility</p:attrName>
                                        </p:attrNameLst>
                                      </p:cBhvr>
                                      <p:tavLst>
                                        <p:tav tm="0">
                                          <p:val>
                                            <p:strVal val="hidden"/>
                                          </p:val>
                                        </p:tav>
                                        <p:tav tm="50000">
                                          <p:val>
                                            <p:strVal val="visible"/>
                                          </p:val>
                                        </p:tav>
                                      </p:tavLst>
                                    </p:anim>
                                  </p:childTnLst>
                                </p:cTn>
                              </p:par>
                              <p:par>
                                <p:cTn id="123" presetID="35" presetClass="emph" presetSubtype="0" fill="hold" grpId="0" nodeType="withEffect">
                                  <p:stCondLst>
                                    <p:cond delay="0"/>
                                  </p:stCondLst>
                                  <p:childTnLst>
                                    <p:anim calcmode="discrete" valueType="str">
                                      <p:cBhvr>
                                        <p:cTn id="124" dur="1000" fill="hold"/>
                                        <p:tgtEl>
                                          <p:spTgt spid="128038"/>
                                        </p:tgtEl>
                                        <p:attrNameLst>
                                          <p:attrName>style.visibility</p:attrName>
                                        </p:attrNameLst>
                                      </p:cBhvr>
                                      <p:tavLst>
                                        <p:tav tm="0">
                                          <p:val>
                                            <p:strVal val="hidden"/>
                                          </p:val>
                                        </p:tav>
                                        <p:tav tm="50000">
                                          <p:val>
                                            <p:strVal val="visible"/>
                                          </p:val>
                                        </p:tav>
                                      </p:tavLst>
                                    </p:anim>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128003">
                                            <p:txEl>
                                              <p:pRg st="8" end="8"/>
                                            </p:txEl>
                                          </p:spTgt>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35" presetClass="emph" presetSubtype="0" fill="hold" grpId="0" nodeType="clickEffect">
                                  <p:stCondLst>
                                    <p:cond delay="0"/>
                                  </p:stCondLst>
                                  <p:childTnLst>
                                    <p:anim calcmode="discrete" valueType="str">
                                      <p:cBhvr>
                                        <p:cTn id="132" dur="1000" fill="hold"/>
                                        <p:tgtEl>
                                          <p:spTgt spid="128035"/>
                                        </p:tgtEl>
                                        <p:attrNameLst>
                                          <p:attrName>style.visibility</p:attrName>
                                        </p:attrNameLst>
                                      </p:cBhvr>
                                      <p:tavLst>
                                        <p:tav tm="0">
                                          <p:val>
                                            <p:strVal val="hidden"/>
                                          </p:val>
                                        </p:tav>
                                        <p:tav tm="50000">
                                          <p:val>
                                            <p:strVal val="visible"/>
                                          </p:val>
                                        </p:tav>
                                      </p:tavLst>
                                    </p:anim>
                                  </p:childTnLst>
                                </p:cTn>
                              </p:par>
                              <p:par>
                                <p:cTn id="133" presetID="35" presetClass="emph" presetSubtype="0" fill="hold" grpId="0" nodeType="withEffect">
                                  <p:stCondLst>
                                    <p:cond delay="0"/>
                                  </p:stCondLst>
                                  <p:childTnLst>
                                    <p:anim calcmode="discrete" valueType="str">
                                      <p:cBhvr>
                                        <p:cTn id="134" dur="1000" fill="hold"/>
                                        <p:tgtEl>
                                          <p:spTgt spid="128039"/>
                                        </p:tgtEl>
                                        <p:attrNameLst>
                                          <p:attrName>style.visibility</p:attrName>
                                        </p:attrNameLst>
                                      </p:cBhvr>
                                      <p:tavLst>
                                        <p:tav tm="0">
                                          <p:val>
                                            <p:strVal val="hidden"/>
                                          </p:val>
                                        </p:tav>
                                        <p:tav tm="50000">
                                          <p:val>
                                            <p:strVal val="visible"/>
                                          </p:val>
                                        </p:tav>
                                      </p:tavLst>
                                    </p:anim>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128003">
                                            <p:txEl>
                                              <p:pRg st="9" end="9"/>
                                            </p:txEl>
                                          </p:spTgt>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28003">
                                            <p:txEl>
                                              <p:pRg st="10" end="10"/>
                                            </p:txEl>
                                          </p:spTgt>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128003">
                                            <p:txEl>
                                              <p:pRg st="11" end="11"/>
                                            </p:txEl>
                                          </p:spTgt>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12800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5" grpId="0" animBg="1"/>
      <p:bldP spid="128005" grpId="1" animBg="1"/>
      <p:bldP spid="128006" grpId="0" animBg="1"/>
      <p:bldP spid="128006" grpId="1" animBg="1"/>
      <p:bldP spid="128006" grpId="2" animBg="1"/>
      <p:bldP spid="128006" grpId="3" animBg="1"/>
      <p:bldP spid="128007" grpId="0" animBg="1"/>
      <p:bldP spid="128007" grpId="1" animBg="1"/>
      <p:bldP spid="128008" grpId="0" animBg="1"/>
      <p:bldP spid="128008" grpId="1" animBg="1"/>
      <p:bldP spid="128008" grpId="2" animBg="1"/>
      <p:bldP spid="128009" grpId="0" animBg="1"/>
      <p:bldP spid="128009" grpId="1" animBg="1"/>
      <p:bldP spid="128009" grpId="2" animBg="1"/>
      <p:bldP spid="128009" grpId="3" animBg="1"/>
      <p:bldP spid="128010" grpId="0" animBg="1"/>
      <p:bldP spid="128011" grpId="0" animBg="1"/>
      <p:bldP spid="128012" grpId="0" animBg="1"/>
      <p:bldP spid="128013" grpId="0" animBg="1"/>
      <p:bldP spid="128022" grpId="0"/>
      <p:bldP spid="128022" grpId="1"/>
      <p:bldP spid="128023" grpId="0"/>
      <p:bldP spid="128023" grpId="1"/>
      <p:bldP spid="128023" grpId="2"/>
      <p:bldP spid="128023" grpId="3"/>
      <p:bldP spid="128024" grpId="0"/>
      <p:bldP spid="128024" grpId="1"/>
      <p:bldP spid="128025" grpId="0"/>
      <p:bldP spid="128026" grpId="0"/>
      <p:bldP spid="128027" grpId="0"/>
      <p:bldP spid="128027" grpId="1"/>
      <p:bldP spid="128027" grpId="2"/>
      <p:bldP spid="128028" grpId="0"/>
      <p:bldP spid="128028" grpId="1"/>
      <p:bldP spid="128028" grpId="2"/>
      <p:bldP spid="128028" grpId="3"/>
      <p:bldP spid="128029" grpId="0"/>
      <p:bldP spid="128030" grpId="0"/>
      <p:bldP spid="128034" grpId="0" animBg="1"/>
      <p:bldP spid="128035" grpId="0" animBg="1"/>
      <p:bldP spid="128038" grpId="0"/>
      <p:bldP spid="1280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2530" name="Picture 2" descr="Fractals of the Ball by Hosse7"/>
          <p:cNvPicPr>
            <a:picLocks noGrp="1" noChangeAspect="1" noChangeArrowheads="1"/>
          </p:cNvPicPr>
          <p:nvPr>
            <p:ph idx="1"/>
          </p:nvPr>
        </p:nvPicPr>
        <p:blipFill>
          <a:blip r:embed="rId2" cstate="screen">
            <a:extLst>
              <a:ext uri="{28A0092B-C50C-407E-A947-70E740481C1C}">
                <a14:useLocalDpi xmlns:a14="http://schemas.microsoft.com/office/drawing/2010/main" val="0"/>
              </a:ext>
            </a:extLst>
          </a:blip>
          <a:stretch>
            <a:fillRect/>
          </a:stretch>
        </p:blipFill>
        <p:spPr bwMode="auto">
          <a:xfrm>
            <a:off x="3078692" y="1600201"/>
            <a:ext cx="6034617"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3EA9A468-A168-48C4-B46A-E65448296BCD}" type="slidenum">
              <a:rPr lang="en-US" altLang="en-US" smtClean="0"/>
              <a:pPr/>
              <a:t>3</a:t>
            </a:fld>
            <a:endParaRPr lang="en-US" altLang="en-US"/>
          </a:p>
        </p:txBody>
      </p:sp>
    </p:spTree>
    <p:extLst>
      <p:ext uri="{BB962C8B-B14F-4D97-AF65-F5344CB8AC3E}">
        <p14:creationId xmlns:p14="http://schemas.microsoft.com/office/powerpoint/2010/main" val="431474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標題 1"/>
          <p:cNvSpPr>
            <a:spLocks noGrp="1"/>
          </p:cNvSpPr>
          <p:nvPr>
            <p:ph type="title"/>
          </p:nvPr>
        </p:nvSpPr>
        <p:spPr>
          <a:xfrm>
            <a:off x="1952625" y="1"/>
            <a:ext cx="8229600" cy="582613"/>
          </a:xfrm>
        </p:spPr>
        <p:txBody>
          <a:bodyPr>
            <a:normAutofit fontScale="90000"/>
          </a:bodyPr>
          <a:lstStyle/>
          <a:p>
            <a:pPr eaLnBrk="1" hangingPunct="1"/>
            <a:r>
              <a:rPr lang="en-US" altLang="zh-TW" sz="3600" dirty="0"/>
              <a:t>Rooted Trees</a:t>
            </a:r>
            <a:endParaRPr lang="zh-TW" altLang="en-US" sz="3600" dirty="0"/>
          </a:p>
        </p:txBody>
      </p:sp>
      <p:sp>
        <p:nvSpPr>
          <p:cNvPr id="10242" name="內容版面配置區 2"/>
          <p:cNvSpPr>
            <a:spLocks noGrp="1"/>
          </p:cNvSpPr>
          <p:nvPr>
            <p:ph idx="1"/>
          </p:nvPr>
        </p:nvSpPr>
        <p:spPr>
          <a:xfrm>
            <a:off x="1066800" y="609600"/>
            <a:ext cx="10210799" cy="6000750"/>
          </a:xfrm>
        </p:spPr>
        <p:txBody>
          <a:bodyPr>
            <a:normAutofit/>
          </a:bodyPr>
          <a:lstStyle/>
          <a:p>
            <a:pPr eaLnBrk="1" hangingPunct="1"/>
            <a:r>
              <a:rPr lang="en-US" altLang="zh-TW" sz="3200" dirty="0">
                <a:solidFill>
                  <a:srgbClr val="66FF33"/>
                </a:solidFill>
              </a:rPr>
              <a:t>Definition:</a:t>
            </a:r>
            <a:r>
              <a:rPr lang="en-US" altLang="zh-TW" sz="3200" dirty="0">
                <a:solidFill>
                  <a:srgbClr val="00B050"/>
                </a:solidFill>
              </a:rPr>
              <a:t> </a:t>
            </a:r>
            <a:r>
              <a:rPr lang="en-US" altLang="zh-TW" sz="3200" dirty="0">
                <a:solidFill>
                  <a:schemeClr val="tx1"/>
                </a:solidFill>
              </a:rPr>
              <a:t>The set of </a:t>
            </a:r>
            <a:r>
              <a:rPr lang="en-US" altLang="zh-TW" sz="3200" i="1" dirty="0">
                <a:solidFill>
                  <a:srgbClr val="66FF33"/>
                </a:solidFill>
              </a:rPr>
              <a:t>rooted trees</a:t>
            </a:r>
            <a:r>
              <a:rPr lang="en-US" altLang="zh-TW" sz="3200" dirty="0"/>
              <a:t>, </a:t>
            </a:r>
            <a:r>
              <a:rPr lang="en-US" altLang="zh-TW" sz="3200" dirty="0">
                <a:solidFill>
                  <a:schemeClr val="tx1"/>
                </a:solidFill>
              </a:rPr>
              <a:t>where a rooted tree consists of a set of vertices containing a distinguished vertex called the </a:t>
            </a:r>
            <a:r>
              <a:rPr lang="en-US" altLang="zh-TW" sz="3200" i="1" dirty="0">
                <a:solidFill>
                  <a:srgbClr val="66FF33"/>
                </a:solidFill>
              </a:rPr>
              <a:t>root</a:t>
            </a:r>
            <a:r>
              <a:rPr lang="en-US" altLang="zh-TW" sz="3200" dirty="0"/>
              <a:t>, </a:t>
            </a:r>
            <a:r>
              <a:rPr lang="en-US" altLang="zh-TW" sz="3200" dirty="0">
                <a:solidFill>
                  <a:schemeClr val="tx1"/>
                </a:solidFill>
              </a:rPr>
              <a:t>and edges connecting these vertices, can be defined recursively by these steps</a:t>
            </a:r>
            <a:r>
              <a:rPr lang="en-US" altLang="zh-TW" sz="3200" dirty="0" smtClean="0">
                <a:solidFill>
                  <a:schemeClr val="tx1"/>
                </a:solidFill>
              </a:rPr>
              <a:t>:</a:t>
            </a:r>
          </a:p>
          <a:p>
            <a:pPr marL="0" indent="0" eaLnBrk="1" hangingPunct="1">
              <a:buNone/>
            </a:pPr>
            <a:endParaRPr lang="en-US" altLang="zh-TW" sz="1600" dirty="0">
              <a:solidFill>
                <a:schemeClr val="tx1"/>
              </a:solidFill>
            </a:endParaRPr>
          </a:p>
          <a:p>
            <a:pPr eaLnBrk="1" hangingPunct="1"/>
            <a:r>
              <a:rPr lang="en-US" altLang="zh-TW" sz="3200" dirty="0">
                <a:solidFill>
                  <a:srgbClr val="66FF33"/>
                </a:solidFill>
              </a:rPr>
              <a:t>Basis step: </a:t>
            </a:r>
            <a:r>
              <a:rPr lang="en-US" altLang="zh-TW" sz="3200" dirty="0"/>
              <a:t>A single vertex </a:t>
            </a:r>
            <a:r>
              <a:rPr lang="en-US" altLang="zh-TW" sz="3200" i="1" dirty="0"/>
              <a:t>r</a:t>
            </a:r>
            <a:r>
              <a:rPr lang="en-US" altLang="zh-TW" sz="3200" dirty="0"/>
              <a:t> is a rooted tree</a:t>
            </a:r>
            <a:r>
              <a:rPr lang="en-US" altLang="zh-TW" sz="3200" dirty="0" smtClean="0"/>
              <a:t>.</a:t>
            </a:r>
          </a:p>
          <a:p>
            <a:pPr marL="0" indent="0" eaLnBrk="1" hangingPunct="1">
              <a:buNone/>
            </a:pPr>
            <a:endParaRPr lang="en-US" altLang="zh-TW" sz="1600" dirty="0"/>
          </a:p>
          <a:p>
            <a:r>
              <a:rPr lang="en-US" altLang="zh-TW" sz="3200" dirty="0">
                <a:solidFill>
                  <a:srgbClr val="66FF33"/>
                </a:solidFill>
              </a:rPr>
              <a:t>Recursive step: </a:t>
            </a:r>
            <a:r>
              <a:rPr lang="en-US" altLang="zh-TW" sz="3200" dirty="0">
                <a:solidFill>
                  <a:schemeClr val="tx1"/>
                </a:solidFill>
              </a:rPr>
              <a:t>Suppose that </a:t>
            </a:r>
            <a:r>
              <a:rPr lang="en-US" altLang="zh-TW" sz="3200" i="1" dirty="0">
                <a:solidFill>
                  <a:schemeClr val="tx1"/>
                </a:solidFill>
              </a:rPr>
              <a:t>T</a:t>
            </a:r>
            <a:r>
              <a:rPr lang="en-US" altLang="zh-TW" sz="3200" baseline="-25000" dirty="0">
                <a:solidFill>
                  <a:schemeClr val="tx1"/>
                </a:solidFill>
              </a:rPr>
              <a:t>1</a:t>
            </a:r>
            <a:r>
              <a:rPr lang="en-US" altLang="zh-TW" sz="3200" dirty="0">
                <a:solidFill>
                  <a:schemeClr val="tx1"/>
                </a:solidFill>
              </a:rPr>
              <a:t>, </a:t>
            </a:r>
            <a:r>
              <a:rPr lang="en-US" altLang="zh-TW" sz="3200" i="1" dirty="0" smtClean="0">
                <a:solidFill>
                  <a:schemeClr val="tx1"/>
                </a:solidFill>
              </a:rPr>
              <a:t>T</a:t>
            </a:r>
            <a:r>
              <a:rPr lang="en-US" altLang="zh-TW" sz="3200" baseline="-25000" dirty="0" smtClean="0">
                <a:solidFill>
                  <a:schemeClr val="tx1"/>
                </a:solidFill>
              </a:rPr>
              <a:t>2</a:t>
            </a:r>
            <a:r>
              <a:rPr lang="en-US" altLang="zh-TW" sz="3200" dirty="0" smtClean="0">
                <a:solidFill>
                  <a:schemeClr val="tx1"/>
                </a:solidFill>
              </a:rPr>
              <a:t>, </a:t>
            </a:r>
            <a:r>
              <a:rPr lang="en-US" altLang="zh-TW" sz="3200" dirty="0">
                <a:solidFill>
                  <a:schemeClr val="tx1"/>
                </a:solidFill>
              </a:rPr>
              <a:t>…, </a:t>
            </a:r>
            <a:r>
              <a:rPr lang="en-US" altLang="zh-TW" sz="3200" i="1" dirty="0" err="1" smtClean="0">
                <a:solidFill>
                  <a:schemeClr val="tx1"/>
                </a:solidFill>
              </a:rPr>
              <a:t>T</a:t>
            </a:r>
            <a:r>
              <a:rPr lang="en-US" altLang="zh-TW" sz="3200" i="1" baseline="-25000" dirty="0" err="1" smtClean="0">
                <a:solidFill>
                  <a:schemeClr val="tx1"/>
                </a:solidFill>
              </a:rPr>
              <a:t>n</a:t>
            </a:r>
            <a:r>
              <a:rPr lang="en-US" altLang="zh-TW" sz="3200" i="1" dirty="0" smtClean="0">
                <a:solidFill>
                  <a:schemeClr val="tx1"/>
                </a:solidFill>
              </a:rPr>
              <a:t> </a:t>
            </a:r>
            <a:r>
              <a:rPr lang="en-US" altLang="zh-TW" sz="3200" dirty="0">
                <a:solidFill>
                  <a:schemeClr val="tx1"/>
                </a:solidFill>
              </a:rPr>
              <a:t>are disjoint rooted trees with roots  </a:t>
            </a:r>
            <a:r>
              <a:rPr lang="en-US" altLang="zh-TW" sz="3200" i="1" dirty="0">
                <a:solidFill>
                  <a:schemeClr val="tx1"/>
                </a:solidFill>
              </a:rPr>
              <a:t>r</a:t>
            </a:r>
            <a:r>
              <a:rPr lang="en-US" altLang="zh-TW" sz="3200" baseline="-25000" dirty="0">
                <a:solidFill>
                  <a:schemeClr val="tx1"/>
                </a:solidFill>
              </a:rPr>
              <a:t>1</a:t>
            </a:r>
            <a:r>
              <a:rPr lang="en-US" altLang="zh-TW" sz="3200" dirty="0">
                <a:solidFill>
                  <a:schemeClr val="tx1"/>
                </a:solidFill>
              </a:rPr>
              <a:t>, </a:t>
            </a:r>
            <a:r>
              <a:rPr lang="en-US" altLang="zh-TW" sz="3200" i="1" dirty="0" smtClean="0">
                <a:solidFill>
                  <a:schemeClr val="tx1"/>
                </a:solidFill>
              </a:rPr>
              <a:t>r</a:t>
            </a:r>
            <a:r>
              <a:rPr lang="en-US" altLang="zh-TW" sz="3200" baseline="-25000" dirty="0" smtClean="0">
                <a:solidFill>
                  <a:schemeClr val="tx1"/>
                </a:solidFill>
              </a:rPr>
              <a:t>2</a:t>
            </a:r>
            <a:r>
              <a:rPr lang="en-US" altLang="zh-TW" sz="3200" dirty="0" smtClean="0">
                <a:solidFill>
                  <a:schemeClr val="tx1"/>
                </a:solidFill>
              </a:rPr>
              <a:t>, …, </a:t>
            </a:r>
            <a:r>
              <a:rPr lang="en-US" altLang="zh-TW" sz="3200" i="1" dirty="0" err="1" smtClean="0">
                <a:solidFill>
                  <a:schemeClr val="tx1"/>
                </a:solidFill>
              </a:rPr>
              <a:t>r</a:t>
            </a:r>
            <a:r>
              <a:rPr lang="en-US" altLang="zh-TW" sz="3200" i="1" baseline="-25000" dirty="0" err="1" smtClean="0">
                <a:solidFill>
                  <a:schemeClr val="tx1"/>
                </a:solidFill>
              </a:rPr>
              <a:t>n</a:t>
            </a:r>
            <a:r>
              <a:rPr lang="en-US" altLang="zh-TW" sz="3200" dirty="0">
                <a:solidFill>
                  <a:schemeClr val="tx1"/>
                </a:solidFill>
              </a:rPr>
              <a:t>, respectively. </a:t>
            </a:r>
          </a:p>
          <a:p>
            <a:r>
              <a:rPr lang="en-US" altLang="zh-TW" sz="3200" dirty="0"/>
              <a:t>Then the graph formed by starting with a root </a:t>
            </a:r>
            <a:r>
              <a:rPr lang="en-US" altLang="zh-TW" sz="3200" i="1" dirty="0">
                <a:solidFill>
                  <a:schemeClr val="tx1"/>
                </a:solidFill>
              </a:rPr>
              <a:t>r</a:t>
            </a:r>
            <a:r>
              <a:rPr lang="en-US" altLang="zh-TW" sz="3200" dirty="0"/>
              <a:t>, which is not in any of the rooted trees </a:t>
            </a:r>
            <a:r>
              <a:rPr lang="en-US" altLang="zh-TW" sz="3200" i="1" dirty="0">
                <a:solidFill>
                  <a:schemeClr val="tx1"/>
                </a:solidFill>
              </a:rPr>
              <a:t>T</a:t>
            </a:r>
            <a:r>
              <a:rPr lang="en-US" altLang="zh-TW" sz="3200" baseline="-25000" dirty="0">
                <a:solidFill>
                  <a:schemeClr val="tx1"/>
                </a:solidFill>
              </a:rPr>
              <a:t>1</a:t>
            </a:r>
            <a:r>
              <a:rPr lang="en-US" altLang="zh-TW" sz="3200" dirty="0">
                <a:solidFill>
                  <a:schemeClr val="tx1"/>
                </a:solidFill>
              </a:rPr>
              <a:t>, </a:t>
            </a:r>
            <a:r>
              <a:rPr lang="en-US" altLang="zh-TW" sz="3200" i="1" dirty="0" smtClean="0">
                <a:solidFill>
                  <a:schemeClr val="tx1"/>
                </a:solidFill>
              </a:rPr>
              <a:t>T</a:t>
            </a:r>
            <a:r>
              <a:rPr lang="en-US" altLang="zh-TW" sz="3200" baseline="-25000" dirty="0" smtClean="0">
                <a:solidFill>
                  <a:schemeClr val="tx1"/>
                </a:solidFill>
              </a:rPr>
              <a:t>2</a:t>
            </a:r>
            <a:r>
              <a:rPr lang="en-US" altLang="zh-TW" sz="3200" dirty="0" smtClean="0">
                <a:solidFill>
                  <a:schemeClr val="tx1"/>
                </a:solidFill>
              </a:rPr>
              <a:t>, …, </a:t>
            </a:r>
            <a:r>
              <a:rPr lang="en-US" altLang="zh-TW" sz="3200" i="1" dirty="0" err="1" smtClean="0">
                <a:solidFill>
                  <a:schemeClr val="tx1"/>
                </a:solidFill>
              </a:rPr>
              <a:t>T</a:t>
            </a:r>
            <a:r>
              <a:rPr lang="en-US" altLang="zh-TW" sz="3200" i="1" baseline="-25000" dirty="0" err="1" smtClean="0">
                <a:solidFill>
                  <a:schemeClr val="tx1"/>
                </a:solidFill>
              </a:rPr>
              <a:t>n</a:t>
            </a:r>
            <a:r>
              <a:rPr lang="en-US" altLang="zh-TW" sz="3200" dirty="0" smtClean="0">
                <a:solidFill>
                  <a:schemeClr val="tx1"/>
                </a:solidFill>
              </a:rPr>
              <a:t>, </a:t>
            </a:r>
            <a:r>
              <a:rPr lang="en-US" altLang="zh-TW" sz="3200" dirty="0"/>
              <a:t>and adding an edge from </a:t>
            </a:r>
            <a:r>
              <a:rPr lang="en-US" altLang="zh-TW" sz="3200" i="1" dirty="0">
                <a:solidFill>
                  <a:schemeClr val="tx1"/>
                </a:solidFill>
              </a:rPr>
              <a:t>r</a:t>
            </a:r>
            <a:r>
              <a:rPr lang="en-US" altLang="zh-TW" sz="3200" dirty="0"/>
              <a:t> to each of the </a:t>
            </a:r>
            <a:r>
              <a:rPr lang="en-US" altLang="zh-TW" sz="3200" dirty="0" smtClean="0"/>
              <a:t>vertices </a:t>
            </a:r>
            <a:r>
              <a:rPr lang="en-US" altLang="zh-TW" sz="3200" i="1" dirty="0" smtClean="0">
                <a:solidFill>
                  <a:schemeClr val="tx1"/>
                </a:solidFill>
              </a:rPr>
              <a:t>r</a:t>
            </a:r>
            <a:r>
              <a:rPr lang="en-US" altLang="zh-TW" sz="3200" baseline="-25000" dirty="0" smtClean="0">
                <a:solidFill>
                  <a:schemeClr val="tx1"/>
                </a:solidFill>
              </a:rPr>
              <a:t>1</a:t>
            </a:r>
            <a:r>
              <a:rPr lang="en-US" altLang="zh-TW" sz="3200" dirty="0">
                <a:solidFill>
                  <a:schemeClr val="tx1"/>
                </a:solidFill>
              </a:rPr>
              <a:t>, </a:t>
            </a:r>
            <a:r>
              <a:rPr lang="en-US" altLang="zh-TW" sz="3200" i="1" dirty="0">
                <a:solidFill>
                  <a:schemeClr val="tx1"/>
                </a:solidFill>
              </a:rPr>
              <a:t>r</a:t>
            </a:r>
            <a:r>
              <a:rPr lang="en-US" altLang="zh-TW" sz="3200" baseline="-25000" dirty="0">
                <a:solidFill>
                  <a:schemeClr val="tx1"/>
                </a:solidFill>
              </a:rPr>
              <a:t>2</a:t>
            </a:r>
            <a:r>
              <a:rPr lang="en-US" altLang="zh-TW" sz="3200" dirty="0">
                <a:solidFill>
                  <a:schemeClr val="tx1"/>
                </a:solidFill>
              </a:rPr>
              <a:t>, …, </a:t>
            </a:r>
            <a:r>
              <a:rPr lang="en-US" altLang="zh-TW" sz="3200" i="1" dirty="0" err="1">
                <a:solidFill>
                  <a:schemeClr val="tx1"/>
                </a:solidFill>
              </a:rPr>
              <a:t>r</a:t>
            </a:r>
            <a:r>
              <a:rPr lang="en-US" altLang="zh-TW" sz="3200" i="1" baseline="-25000" dirty="0" err="1">
                <a:solidFill>
                  <a:schemeClr val="tx1"/>
                </a:solidFill>
              </a:rPr>
              <a:t>n</a:t>
            </a:r>
            <a:r>
              <a:rPr lang="en-US" altLang="zh-TW" sz="3200" dirty="0">
                <a:solidFill>
                  <a:schemeClr val="tx1"/>
                </a:solidFill>
              </a:rPr>
              <a:t>, </a:t>
            </a:r>
            <a:r>
              <a:rPr lang="en-US" altLang="zh-TW" sz="3200" dirty="0" smtClean="0"/>
              <a:t>is </a:t>
            </a:r>
            <a:r>
              <a:rPr lang="en-US" altLang="zh-TW" sz="3200" dirty="0"/>
              <a:t>also  a rooted tree</a:t>
            </a:r>
            <a:r>
              <a:rPr lang="en-US" altLang="zh-TW" sz="3200" dirty="0" smtClean="0"/>
              <a:t>.</a:t>
            </a:r>
            <a:endParaRPr lang="en-US" altLang="zh-TW" sz="3200" dirty="0"/>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30</a:t>
            </a:fld>
            <a:endParaRPr lang="en-US" altLang="en-US"/>
          </a:p>
        </p:txBody>
      </p:sp>
    </p:spTree>
    <p:extLst>
      <p:ext uri="{BB962C8B-B14F-4D97-AF65-F5344CB8AC3E}">
        <p14:creationId xmlns:p14="http://schemas.microsoft.com/office/powerpoint/2010/main" val="64580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Line 2"/>
          <p:cNvSpPr>
            <a:spLocks noChangeShapeType="1"/>
          </p:cNvSpPr>
          <p:nvPr/>
        </p:nvSpPr>
        <p:spPr bwMode="auto">
          <a:xfrm>
            <a:off x="1676400" y="1828800"/>
            <a:ext cx="8763000" cy="0"/>
          </a:xfrm>
          <a:prstGeom prst="line">
            <a:avLst/>
          </a:prstGeom>
          <a:noFill/>
          <a:ln w="12700" cap="sq">
            <a:solidFill>
              <a:srgbClr val="CCFF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195" name="Line 3"/>
          <p:cNvSpPr>
            <a:spLocks noChangeShapeType="1"/>
          </p:cNvSpPr>
          <p:nvPr/>
        </p:nvSpPr>
        <p:spPr bwMode="auto">
          <a:xfrm>
            <a:off x="1676400" y="3657600"/>
            <a:ext cx="8763000" cy="0"/>
          </a:xfrm>
          <a:prstGeom prst="line">
            <a:avLst/>
          </a:prstGeom>
          <a:noFill/>
          <a:ln w="12700" cap="sq">
            <a:solidFill>
              <a:srgbClr val="CCFF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197" name="Text Box 5"/>
          <p:cNvSpPr txBox="1">
            <a:spLocks noChangeArrowheads="1"/>
          </p:cNvSpPr>
          <p:nvPr/>
        </p:nvSpPr>
        <p:spPr bwMode="auto">
          <a:xfrm>
            <a:off x="2743200" y="-7938"/>
            <a:ext cx="5010150" cy="641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dirty="0"/>
              <a:t>Building up rooted trees</a:t>
            </a:r>
          </a:p>
        </p:txBody>
      </p:sp>
      <p:sp>
        <p:nvSpPr>
          <p:cNvPr id="136198" name="Text Box 6"/>
          <p:cNvSpPr txBox="1">
            <a:spLocks noChangeArrowheads="1"/>
          </p:cNvSpPr>
          <p:nvPr/>
        </p:nvSpPr>
        <p:spPr bwMode="auto">
          <a:xfrm>
            <a:off x="1736725" y="990600"/>
            <a:ext cx="1709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Basis step</a:t>
            </a:r>
          </a:p>
        </p:txBody>
      </p:sp>
      <p:sp>
        <p:nvSpPr>
          <p:cNvPr id="136199" name="Text Box 7"/>
          <p:cNvSpPr txBox="1">
            <a:spLocks noChangeArrowheads="1"/>
          </p:cNvSpPr>
          <p:nvPr/>
        </p:nvSpPr>
        <p:spPr bwMode="auto">
          <a:xfrm>
            <a:off x="1812925" y="20574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Step 1</a:t>
            </a:r>
          </a:p>
        </p:txBody>
      </p:sp>
      <p:sp>
        <p:nvSpPr>
          <p:cNvPr id="136200" name="Text Box 8"/>
          <p:cNvSpPr txBox="1">
            <a:spLocks noChangeArrowheads="1"/>
          </p:cNvSpPr>
          <p:nvPr/>
        </p:nvSpPr>
        <p:spPr bwMode="auto">
          <a:xfrm>
            <a:off x="1797050" y="37338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Step 2</a:t>
            </a:r>
          </a:p>
        </p:txBody>
      </p:sp>
      <p:sp>
        <p:nvSpPr>
          <p:cNvPr id="136201" name="Oval 9"/>
          <p:cNvSpPr>
            <a:spLocks noChangeArrowheads="1"/>
          </p:cNvSpPr>
          <p:nvPr/>
        </p:nvSpPr>
        <p:spPr bwMode="auto">
          <a:xfrm>
            <a:off x="3825240" y="115824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02" name="Oval 10"/>
          <p:cNvSpPr>
            <a:spLocks noChangeArrowheads="1"/>
          </p:cNvSpPr>
          <p:nvPr/>
        </p:nvSpPr>
        <p:spPr bwMode="auto">
          <a:xfrm>
            <a:off x="3338194" y="219185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03" name="Oval 11"/>
          <p:cNvSpPr>
            <a:spLocks noChangeArrowheads="1"/>
          </p:cNvSpPr>
          <p:nvPr/>
        </p:nvSpPr>
        <p:spPr bwMode="auto">
          <a:xfrm>
            <a:off x="3343320" y="305157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6" name="Line 24"/>
          <p:cNvSpPr>
            <a:spLocks noChangeShapeType="1"/>
          </p:cNvSpPr>
          <p:nvPr/>
        </p:nvSpPr>
        <p:spPr bwMode="auto">
          <a:xfrm>
            <a:off x="3389343" y="2285998"/>
            <a:ext cx="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07" name="Oval 15"/>
          <p:cNvSpPr>
            <a:spLocks noChangeArrowheads="1"/>
          </p:cNvSpPr>
          <p:nvPr/>
        </p:nvSpPr>
        <p:spPr bwMode="auto">
          <a:xfrm>
            <a:off x="6134095" y="3038934"/>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08" name="Oval 16"/>
          <p:cNvSpPr>
            <a:spLocks noChangeArrowheads="1"/>
          </p:cNvSpPr>
          <p:nvPr/>
        </p:nvSpPr>
        <p:spPr bwMode="auto">
          <a:xfrm>
            <a:off x="6972661" y="304240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0" name="Oval 18"/>
          <p:cNvSpPr>
            <a:spLocks noChangeArrowheads="1"/>
          </p:cNvSpPr>
          <p:nvPr/>
        </p:nvSpPr>
        <p:spPr bwMode="auto">
          <a:xfrm>
            <a:off x="6528752" y="301751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20" name="Line 28"/>
          <p:cNvSpPr>
            <a:spLocks noChangeShapeType="1"/>
          </p:cNvSpPr>
          <p:nvPr/>
        </p:nvSpPr>
        <p:spPr bwMode="auto">
          <a:xfrm flipH="1">
            <a:off x="6230224" y="2309769"/>
            <a:ext cx="359488" cy="762042"/>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21" name="Line 29"/>
          <p:cNvSpPr>
            <a:spLocks noChangeShapeType="1"/>
          </p:cNvSpPr>
          <p:nvPr/>
        </p:nvSpPr>
        <p:spPr bwMode="auto">
          <a:xfrm flipH="1">
            <a:off x="6589710" y="2282825"/>
            <a:ext cx="0" cy="765173"/>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22" name="Line 30"/>
          <p:cNvSpPr>
            <a:spLocks noChangeShapeType="1"/>
          </p:cNvSpPr>
          <p:nvPr/>
        </p:nvSpPr>
        <p:spPr bwMode="auto">
          <a:xfrm>
            <a:off x="6589712" y="2282824"/>
            <a:ext cx="420688" cy="76517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09" name="Oval 17"/>
          <p:cNvSpPr>
            <a:spLocks noChangeArrowheads="1"/>
          </p:cNvSpPr>
          <p:nvPr/>
        </p:nvSpPr>
        <p:spPr bwMode="auto">
          <a:xfrm>
            <a:off x="6521130" y="216050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04" name="Oval 12"/>
          <p:cNvSpPr>
            <a:spLocks noChangeArrowheads="1"/>
          </p:cNvSpPr>
          <p:nvPr/>
        </p:nvSpPr>
        <p:spPr bwMode="auto">
          <a:xfrm>
            <a:off x="4338456" y="3038934"/>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05" name="Oval 13"/>
          <p:cNvSpPr>
            <a:spLocks noChangeArrowheads="1"/>
          </p:cNvSpPr>
          <p:nvPr/>
        </p:nvSpPr>
        <p:spPr bwMode="auto">
          <a:xfrm>
            <a:off x="5155549" y="302725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7" name="Line 25"/>
          <p:cNvSpPr>
            <a:spLocks noChangeShapeType="1"/>
          </p:cNvSpPr>
          <p:nvPr/>
        </p:nvSpPr>
        <p:spPr bwMode="auto">
          <a:xfrm flipH="1">
            <a:off x="4419599" y="2281239"/>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18" name="Line 26"/>
          <p:cNvSpPr>
            <a:spLocks noChangeShapeType="1"/>
          </p:cNvSpPr>
          <p:nvPr/>
        </p:nvSpPr>
        <p:spPr bwMode="auto">
          <a:xfrm>
            <a:off x="4760913" y="2281239"/>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06" name="Oval 14"/>
          <p:cNvSpPr>
            <a:spLocks noChangeArrowheads="1"/>
          </p:cNvSpPr>
          <p:nvPr/>
        </p:nvSpPr>
        <p:spPr bwMode="auto">
          <a:xfrm>
            <a:off x="4685687" y="218577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1" name="Oval 19"/>
          <p:cNvSpPr>
            <a:spLocks noChangeArrowheads="1"/>
          </p:cNvSpPr>
          <p:nvPr/>
        </p:nvSpPr>
        <p:spPr bwMode="auto">
          <a:xfrm>
            <a:off x="7906509" y="301752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2" name="Oval 20"/>
          <p:cNvSpPr>
            <a:spLocks noChangeArrowheads="1"/>
          </p:cNvSpPr>
          <p:nvPr/>
        </p:nvSpPr>
        <p:spPr bwMode="auto">
          <a:xfrm>
            <a:off x="8702040" y="306324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4" name="Oval 22"/>
          <p:cNvSpPr>
            <a:spLocks noChangeArrowheads="1"/>
          </p:cNvSpPr>
          <p:nvPr/>
        </p:nvSpPr>
        <p:spPr bwMode="auto">
          <a:xfrm>
            <a:off x="8313420" y="305157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5" name="Oval 23"/>
          <p:cNvSpPr>
            <a:spLocks noChangeArrowheads="1"/>
          </p:cNvSpPr>
          <p:nvPr/>
        </p:nvSpPr>
        <p:spPr bwMode="auto">
          <a:xfrm>
            <a:off x="9174841" y="304414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23" name="Line 31"/>
          <p:cNvSpPr>
            <a:spLocks noChangeShapeType="1"/>
          </p:cNvSpPr>
          <p:nvPr/>
        </p:nvSpPr>
        <p:spPr bwMode="auto">
          <a:xfrm flipH="1">
            <a:off x="8000998" y="2286000"/>
            <a:ext cx="609601"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24" name="Line 32"/>
          <p:cNvSpPr>
            <a:spLocks noChangeShapeType="1"/>
          </p:cNvSpPr>
          <p:nvPr/>
        </p:nvSpPr>
        <p:spPr bwMode="auto">
          <a:xfrm flipH="1">
            <a:off x="8382000" y="2286000"/>
            <a:ext cx="22860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25" name="Line 33"/>
          <p:cNvSpPr>
            <a:spLocks noChangeShapeType="1"/>
          </p:cNvSpPr>
          <p:nvPr/>
        </p:nvSpPr>
        <p:spPr bwMode="auto">
          <a:xfrm>
            <a:off x="8610600" y="2286000"/>
            <a:ext cx="15240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26" name="Line 34"/>
          <p:cNvSpPr>
            <a:spLocks noChangeShapeType="1"/>
          </p:cNvSpPr>
          <p:nvPr/>
        </p:nvSpPr>
        <p:spPr bwMode="auto">
          <a:xfrm>
            <a:off x="8610600" y="2286000"/>
            <a:ext cx="60960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213" name="Oval 21"/>
          <p:cNvSpPr>
            <a:spLocks noChangeArrowheads="1"/>
          </p:cNvSpPr>
          <p:nvPr/>
        </p:nvSpPr>
        <p:spPr bwMode="auto">
          <a:xfrm>
            <a:off x="8542019" y="221265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60" name="Text Box 68"/>
          <p:cNvSpPr txBox="1">
            <a:spLocks noChangeArrowheads="1"/>
          </p:cNvSpPr>
          <p:nvPr/>
        </p:nvSpPr>
        <p:spPr bwMode="auto">
          <a:xfrm>
            <a:off x="3108325" y="5546726"/>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000" dirty="0">
                <a:latin typeface="Times New Roman" panose="02020603050405020304" pitchFamily="18" charset="0"/>
              </a:rPr>
              <a:t>…</a:t>
            </a:r>
            <a:endParaRPr lang="en-US" altLang="en-US" sz="4000" dirty="0"/>
          </a:p>
        </p:txBody>
      </p:sp>
      <p:sp>
        <p:nvSpPr>
          <p:cNvPr id="136286" name="Text Box 94"/>
          <p:cNvSpPr txBox="1">
            <a:spLocks noChangeArrowheads="1"/>
          </p:cNvSpPr>
          <p:nvPr/>
        </p:nvSpPr>
        <p:spPr bwMode="auto">
          <a:xfrm>
            <a:off x="9144000" y="5562601"/>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000" dirty="0">
                <a:latin typeface="Times New Roman" panose="02020603050405020304" pitchFamily="18" charset="0"/>
              </a:rPr>
              <a:t>…</a:t>
            </a:r>
            <a:endParaRPr lang="en-US" altLang="en-US" sz="4000" dirty="0"/>
          </a:p>
        </p:txBody>
      </p:sp>
      <p:sp>
        <p:nvSpPr>
          <p:cNvPr id="108" name="Oval 10"/>
          <p:cNvSpPr>
            <a:spLocks noChangeArrowheads="1"/>
          </p:cNvSpPr>
          <p:nvPr/>
        </p:nvSpPr>
        <p:spPr bwMode="auto">
          <a:xfrm>
            <a:off x="3327384" y="3960418"/>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 name="Line 24"/>
          <p:cNvSpPr>
            <a:spLocks noChangeShapeType="1"/>
          </p:cNvSpPr>
          <p:nvPr/>
        </p:nvSpPr>
        <p:spPr bwMode="auto">
          <a:xfrm>
            <a:off x="3390810" y="4060206"/>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8" name="Group 7"/>
          <p:cNvGrpSpPr/>
          <p:nvPr/>
        </p:nvGrpSpPr>
        <p:grpSpPr>
          <a:xfrm>
            <a:off x="3325798" y="4392836"/>
            <a:ext cx="130189" cy="532206"/>
            <a:chOff x="3325798" y="4392836"/>
            <a:chExt cx="130189" cy="532206"/>
          </a:xfrm>
        </p:grpSpPr>
        <p:sp>
          <p:nvSpPr>
            <p:cNvPr id="109" name="Oval 11"/>
            <p:cNvSpPr>
              <a:spLocks noChangeArrowheads="1"/>
            </p:cNvSpPr>
            <p:nvPr/>
          </p:nvSpPr>
          <p:spPr bwMode="auto">
            <a:xfrm>
              <a:off x="3327384" y="4392836"/>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 name="Group 5"/>
            <p:cNvGrpSpPr/>
            <p:nvPr/>
          </p:nvGrpSpPr>
          <p:grpSpPr>
            <a:xfrm>
              <a:off x="3325798" y="4492623"/>
              <a:ext cx="128603" cy="432419"/>
              <a:chOff x="1801797" y="4492622"/>
              <a:chExt cx="128603" cy="432419"/>
            </a:xfrm>
          </p:grpSpPr>
          <p:sp>
            <p:nvSpPr>
              <p:cNvPr id="113" name="Oval 11"/>
              <p:cNvSpPr>
                <a:spLocks noChangeArrowheads="1"/>
              </p:cNvSpPr>
              <p:nvPr/>
            </p:nvSpPr>
            <p:spPr bwMode="auto">
              <a:xfrm>
                <a:off x="1801797" y="4825252"/>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 name="Line 24"/>
              <p:cNvSpPr>
                <a:spLocks noChangeShapeType="1"/>
              </p:cNvSpPr>
              <p:nvPr/>
            </p:nvSpPr>
            <p:spPr bwMode="auto">
              <a:xfrm>
                <a:off x="1865223" y="4492622"/>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16" name="Oval 10"/>
          <p:cNvSpPr>
            <a:spLocks noChangeArrowheads="1"/>
          </p:cNvSpPr>
          <p:nvPr/>
        </p:nvSpPr>
        <p:spPr bwMode="auto">
          <a:xfrm>
            <a:off x="4916681" y="3978319"/>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 name="Line 24"/>
          <p:cNvSpPr>
            <a:spLocks noChangeShapeType="1"/>
          </p:cNvSpPr>
          <p:nvPr/>
        </p:nvSpPr>
        <p:spPr bwMode="auto">
          <a:xfrm>
            <a:off x="4980106" y="4078107"/>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0" name="Oval 10"/>
          <p:cNvSpPr>
            <a:spLocks noChangeArrowheads="1"/>
          </p:cNvSpPr>
          <p:nvPr/>
        </p:nvSpPr>
        <p:spPr bwMode="auto">
          <a:xfrm>
            <a:off x="6114817" y="3962400"/>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 name="Line 24"/>
          <p:cNvSpPr>
            <a:spLocks noChangeShapeType="1"/>
          </p:cNvSpPr>
          <p:nvPr/>
        </p:nvSpPr>
        <p:spPr bwMode="auto">
          <a:xfrm>
            <a:off x="6178242" y="4078107"/>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4" name="Oval 10"/>
          <p:cNvSpPr>
            <a:spLocks noChangeArrowheads="1"/>
          </p:cNvSpPr>
          <p:nvPr/>
        </p:nvSpPr>
        <p:spPr bwMode="auto">
          <a:xfrm>
            <a:off x="7567598" y="3962025"/>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 name="Line 24"/>
          <p:cNvSpPr>
            <a:spLocks noChangeShapeType="1"/>
          </p:cNvSpPr>
          <p:nvPr/>
        </p:nvSpPr>
        <p:spPr bwMode="auto">
          <a:xfrm>
            <a:off x="7631023" y="4061813"/>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33" name="Group 132"/>
          <p:cNvGrpSpPr/>
          <p:nvPr/>
        </p:nvGrpSpPr>
        <p:grpSpPr>
          <a:xfrm>
            <a:off x="4682004" y="4408269"/>
            <a:ext cx="628129" cy="693356"/>
            <a:chOff x="2743200" y="2057400"/>
            <a:chExt cx="1066800" cy="1219200"/>
          </a:xfrm>
        </p:grpSpPr>
        <p:sp>
          <p:nvSpPr>
            <p:cNvPr id="134" name="Oval 12"/>
            <p:cNvSpPr>
              <a:spLocks noChangeArrowheads="1"/>
            </p:cNvSpPr>
            <p:nvPr/>
          </p:nvSpPr>
          <p:spPr bwMode="auto">
            <a:xfrm>
              <a:off x="27432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 name="Oval 13"/>
            <p:cNvSpPr>
              <a:spLocks noChangeArrowheads="1"/>
            </p:cNvSpPr>
            <p:nvPr/>
          </p:nvSpPr>
          <p:spPr bwMode="auto">
            <a:xfrm>
              <a:off x="35814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 name="Line 25"/>
            <p:cNvSpPr>
              <a:spLocks noChangeShapeType="1"/>
            </p:cNvSpPr>
            <p:nvPr/>
          </p:nvSpPr>
          <p:spPr bwMode="auto">
            <a:xfrm flipH="1">
              <a:off x="2895599" y="2281239"/>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 name="Line 26"/>
            <p:cNvSpPr>
              <a:spLocks noChangeShapeType="1"/>
            </p:cNvSpPr>
            <p:nvPr/>
          </p:nvSpPr>
          <p:spPr bwMode="auto">
            <a:xfrm>
              <a:off x="3236913" y="2281239"/>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 name="Oval 14"/>
            <p:cNvSpPr>
              <a:spLocks noChangeArrowheads="1"/>
            </p:cNvSpPr>
            <p:nvPr/>
          </p:nvSpPr>
          <p:spPr bwMode="auto">
            <a:xfrm>
              <a:off x="3124200" y="20574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9" name="Group 138"/>
          <p:cNvGrpSpPr/>
          <p:nvPr/>
        </p:nvGrpSpPr>
        <p:grpSpPr>
          <a:xfrm>
            <a:off x="5837054" y="4400554"/>
            <a:ext cx="716147" cy="710789"/>
            <a:chOff x="4572000" y="2057400"/>
            <a:chExt cx="1066800" cy="1219200"/>
          </a:xfrm>
        </p:grpSpPr>
        <p:sp>
          <p:nvSpPr>
            <p:cNvPr id="140" name="Oval 15"/>
            <p:cNvSpPr>
              <a:spLocks noChangeArrowheads="1"/>
            </p:cNvSpPr>
            <p:nvPr/>
          </p:nvSpPr>
          <p:spPr bwMode="auto">
            <a:xfrm>
              <a:off x="45720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 name="Oval 16"/>
            <p:cNvSpPr>
              <a:spLocks noChangeArrowheads="1"/>
            </p:cNvSpPr>
            <p:nvPr/>
          </p:nvSpPr>
          <p:spPr bwMode="auto">
            <a:xfrm>
              <a:off x="54102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2" name="Oval 18"/>
            <p:cNvSpPr>
              <a:spLocks noChangeArrowheads="1"/>
            </p:cNvSpPr>
            <p:nvPr/>
          </p:nvSpPr>
          <p:spPr bwMode="auto">
            <a:xfrm>
              <a:off x="49530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 name="Line 28"/>
            <p:cNvSpPr>
              <a:spLocks noChangeShapeType="1"/>
            </p:cNvSpPr>
            <p:nvPr/>
          </p:nvSpPr>
          <p:spPr bwMode="auto">
            <a:xfrm flipH="1">
              <a:off x="4706224" y="2309769"/>
              <a:ext cx="359488" cy="762042"/>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 name="Line 29"/>
            <p:cNvSpPr>
              <a:spLocks noChangeShapeType="1"/>
            </p:cNvSpPr>
            <p:nvPr/>
          </p:nvSpPr>
          <p:spPr bwMode="auto">
            <a:xfrm flipH="1">
              <a:off x="5065710" y="2282825"/>
              <a:ext cx="0" cy="765173"/>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5" name="Line 30"/>
            <p:cNvSpPr>
              <a:spLocks noChangeShapeType="1"/>
            </p:cNvSpPr>
            <p:nvPr/>
          </p:nvSpPr>
          <p:spPr bwMode="auto">
            <a:xfrm>
              <a:off x="5065712" y="2282824"/>
              <a:ext cx="420688" cy="76517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6" name="Oval 17"/>
            <p:cNvSpPr>
              <a:spLocks noChangeArrowheads="1"/>
            </p:cNvSpPr>
            <p:nvPr/>
          </p:nvSpPr>
          <p:spPr bwMode="auto">
            <a:xfrm>
              <a:off x="4953000" y="20574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7" name="Group 146"/>
          <p:cNvGrpSpPr/>
          <p:nvPr/>
        </p:nvGrpSpPr>
        <p:grpSpPr>
          <a:xfrm>
            <a:off x="7247731" y="4399971"/>
            <a:ext cx="759900" cy="721884"/>
            <a:chOff x="6324600" y="2057400"/>
            <a:chExt cx="1524000" cy="1219200"/>
          </a:xfrm>
        </p:grpSpPr>
        <p:sp>
          <p:nvSpPr>
            <p:cNvPr id="148" name="Oval 19"/>
            <p:cNvSpPr>
              <a:spLocks noChangeArrowheads="1"/>
            </p:cNvSpPr>
            <p:nvPr/>
          </p:nvSpPr>
          <p:spPr bwMode="auto">
            <a:xfrm>
              <a:off x="63246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9" name="Oval 20"/>
            <p:cNvSpPr>
              <a:spLocks noChangeArrowheads="1"/>
            </p:cNvSpPr>
            <p:nvPr/>
          </p:nvSpPr>
          <p:spPr bwMode="auto">
            <a:xfrm>
              <a:off x="71628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0" name="Oval 22"/>
            <p:cNvSpPr>
              <a:spLocks noChangeArrowheads="1"/>
            </p:cNvSpPr>
            <p:nvPr/>
          </p:nvSpPr>
          <p:spPr bwMode="auto">
            <a:xfrm>
              <a:off x="67056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1" name="Oval 23"/>
            <p:cNvSpPr>
              <a:spLocks noChangeArrowheads="1"/>
            </p:cNvSpPr>
            <p:nvPr/>
          </p:nvSpPr>
          <p:spPr bwMode="auto">
            <a:xfrm>
              <a:off x="76200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2" name="Line 31"/>
            <p:cNvSpPr>
              <a:spLocks noChangeShapeType="1"/>
            </p:cNvSpPr>
            <p:nvPr/>
          </p:nvSpPr>
          <p:spPr bwMode="auto">
            <a:xfrm flipH="1">
              <a:off x="6476998" y="2286000"/>
              <a:ext cx="609601"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 name="Line 32"/>
            <p:cNvSpPr>
              <a:spLocks noChangeShapeType="1"/>
            </p:cNvSpPr>
            <p:nvPr/>
          </p:nvSpPr>
          <p:spPr bwMode="auto">
            <a:xfrm flipH="1">
              <a:off x="6858000" y="2286000"/>
              <a:ext cx="22860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 name="Line 33"/>
            <p:cNvSpPr>
              <a:spLocks noChangeShapeType="1"/>
            </p:cNvSpPr>
            <p:nvPr/>
          </p:nvSpPr>
          <p:spPr bwMode="auto">
            <a:xfrm>
              <a:off x="7086600" y="2286000"/>
              <a:ext cx="15240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 name="Line 34"/>
            <p:cNvSpPr>
              <a:spLocks noChangeShapeType="1"/>
            </p:cNvSpPr>
            <p:nvPr/>
          </p:nvSpPr>
          <p:spPr bwMode="auto">
            <a:xfrm>
              <a:off x="7086600" y="2286000"/>
              <a:ext cx="609600" cy="7620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6" name="Oval 21"/>
            <p:cNvSpPr>
              <a:spLocks noChangeArrowheads="1"/>
            </p:cNvSpPr>
            <p:nvPr/>
          </p:nvSpPr>
          <p:spPr bwMode="auto">
            <a:xfrm>
              <a:off x="6975149" y="20574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59" name="Oval 13"/>
          <p:cNvSpPr>
            <a:spLocks noChangeArrowheads="1"/>
          </p:cNvSpPr>
          <p:nvPr/>
        </p:nvSpPr>
        <p:spPr bwMode="auto">
          <a:xfrm>
            <a:off x="4338456" y="5852288"/>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 name="Line 25"/>
          <p:cNvSpPr>
            <a:spLocks noChangeShapeType="1"/>
          </p:cNvSpPr>
          <p:nvPr/>
        </p:nvSpPr>
        <p:spPr bwMode="auto">
          <a:xfrm flipH="1">
            <a:off x="3934658" y="5416233"/>
            <a:ext cx="200964"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1" name="Line 26"/>
          <p:cNvSpPr>
            <a:spLocks noChangeShapeType="1"/>
          </p:cNvSpPr>
          <p:nvPr/>
        </p:nvSpPr>
        <p:spPr bwMode="auto">
          <a:xfrm>
            <a:off x="4135623" y="5416233"/>
            <a:ext cx="247700"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2" name="Oval 14"/>
          <p:cNvSpPr>
            <a:spLocks noChangeArrowheads="1"/>
          </p:cNvSpPr>
          <p:nvPr/>
        </p:nvSpPr>
        <p:spPr bwMode="auto">
          <a:xfrm>
            <a:off x="4069258" y="5288936"/>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 name="Oval 12"/>
          <p:cNvSpPr>
            <a:spLocks noChangeArrowheads="1"/>
          </p:cNvSpPr>
          <p:nvPr/>
        </p:nvSpPr>
        <p:spPr bwMode="auto">
          <a:xfrm>
            <a:off x="4732756" y="5847365"/>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6" name="Line 25"/>
          <p:cNvSpPr>
            <a:spLocks noChangeShapeType="1"/>
          </p:cNvSpPr>
          <p:nvPr/>
        </p:nvSpPr>
        <p:spPr bwMode="auto">
          <a:xfrm flipH="1">
            <a:off x="4822488" y="5411310"/>
            <a:ext cx="200964"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7" name="Line 26"/>
          <p:cNvSpPr>
            <a:spLocks noChangeShapeType="1"/>
          </p:cNvSpPr>
          <p:nvPr/>
        </p:nvSpPr>
        <p:spPr bwMode="auto">
          <a:xfrm>
            <a:off x="5023453" y="5411310"/>
            <a:ext cx="247700"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8" name="Oval 14"/>
          <p:cNvSpPr>
            <a:spLocks noChangeArrowheads="1"/>
          </p:cNvSpPr>
          <p:nvPr/>
        </p:nvSpPr>
        <p:spPr bwMode="auto">
          <a:xfrm>
            <a:off x="4957088" y="5284013"/>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 name="Group 11"/>
          <p:cNvGrpSpPr/>
          <p:nvPr/>
        </p:nvGrpSpPr>
        <p:grpSpPr>
          <a:xfrm>
            <a:off x="5226286" y="5847365"/>
            <a:ext cx="134599" cy="569849"/>
            <a:chOff x="5226286" y="5847365"/>
            <a:chExt cx="134599" cy="569849"/>
          </a:xfrm>
        </p:grpSpPr>
        <p:sp>
          <p:nvSpPr>
            <p:cNvPr id="165" name="Oval 13"/>
            <p:cNvSpPr>
              <a:spLocks noChangeArrowheads="1"/>
            </p:cNvSpPr>
            <p:nvPr/>
          </p:nvSpPr>
          <p:spPr bwMode="auto">
            <a:xfrm>
              <a:off x="5226286" y="5847365"/>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70" name="Group 169"/>
            <p:cNvGrpSpPr/>
            <p:nvPr/>
          </p:nvGrpSpPr>
          <p:grpSpPr>
            <a:xfrm>
              <a:off x="5229283" y="5984795"/>
              <a:ext cx="128603" cy="432419"/>
              <a:chOff x="1801797" y="4492622"/>
              <a:chExt cx="128603" cy="432419"/>
            </a:xfrm>
          </p:grpSpPr>
          <p:sp>
            <p:nvSpPr>
              <p:cNvPr id="171" name="Oval 11"/>
              <p:cNvSpPr>
                <a:spLocks noChangeArrowheads="1"/>
              </p:cNvSpPr>
              <p:nvPr/>
            </p:nvSpPr>
            <p:spPr bwMode="auto">
              <a:xfrm>
                <a:off x="1801797" y="4825252"/>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2" name="Line 24"/>
              <p:cNvSpPr>
                <a:spLocks noChangeShapeType="1"/>
              </p:cNvSpPr>
              <p:nvPr/>
            </p:nvSpPr>
            <p:spPr bwMode="auto">
              <a:xfrm>
                <a:off x="1865223" y="4492622"/>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1" name="Group 10"/>
          <p:cNvGrpSpPr/>
          <p:nvPr/>
        </p:nvGrpSpPr>
        <p:grpSpPr>
          <a:xfrm>
            <a:off x="3844926" y="5852288"/>
            <a:ext cx="134599" cy="557501"/>
            <a:chOff x="3844926" y="5852288"/>
            <a:chExt cx="134599" cy="557501"/>
          </a:xfrm>
        </p:grpSpPr>
        <p:sp>
          <p:nvSpPr>
            <p:cNvPr id="158" name="Oval 12"/>
            <p:cNvSpPr>
              <a:spLocks noChangeArrowheads="1"/>
            </p:cNvSpPr>
            <p:nvPr/>
          </p:nvSpPr>
          <p:spPr bwMode="auto">
            <a:xfrm>
              <a:off x="3844926" y="5852288"/>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73" name="Group 172"/>
            <p:cNvGrpSpPr/>
            <p:nvPr/>
          </p:nvGrpSpPr>
          <p:grpSpPr>
            <a:xfrm>
              <a:off x="3850922" y="5977370"/>
              <a:ext cx="128603" cy="432419"/>
              <a:chOff x="1801797" y="4492622"/>
              <a:chExt cx="128603" cy="432419"/>
            </a:xfrm>
          </p:grpSpPr>
          <p:sp>
            <p:nvSpPr>
              <p:cNvPr id="174" name="Oval 11"/>
              <p:cNvSpPr>
                <a:spLocks noChangeArrowheads="1"/>
              </p:cNvSpPr>
              <p:nvPr/>
            </p:nvSpPr>
            <p:spPr bwMode="auto">
              <a:xfrm>
                <a:off x="1801797" y="4825252"/>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5" name="Line 24"/>
              <p:cNvSpPr>
                <a:spLocks noChangeShapeType="1"/>
              </p:cNvSpPr>
              <p:nvPr/>
            </p:nvSpPr>
            <p:spPr bwMode="auto">
              <a:xfrm>
                <a:off x="1865223" y="4492622"/>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88" name="Line 25"/>
          <p:cNvSpPr>
            <a:spLocks noChangeShapeType="1"/>
          </p:cNvSpPr>
          <p:nvPr/>
        </p:nvSpPr>
        <p:spPr bwMode="auto">
          <a:xfrm flipH="1">
            <a:off x="5931650" y="5404075"/>
            <a:ext cx="200964"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9" name="Line 26"/>
          <p:cNvSpPr>
            <a:spLocks noChangeShapeType="1"/>
          </p:cNvSpPr>
          <p:nvPr/>
        </p:nvSpPr>
        <p:spPr bwMode="auto">
          <a:xfrm>
            <a:off x="6132615" y="5404075"/>
            <a:ext cx="247700"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 name="Oval 14"/>
          <p:cNvSpPr>
            <a:spLocks noChangeArrowheads="1"/>
          </p:cNvSpPr>
          <p:nvPr/>
        </p:nvSpPr>
        <p:spPr bwMode="auto">
          <a:xfrm>
            <a:off x="6066250" y="5276778"/>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4" name="Group 13"/>
          <p:cNvGrpSpPr/>
          <p:nvPr/>
        </p:nvGrpSpPr>
        <p:grpSpPr>
          <a:xfrm>
            <a:off x="6335448" y="5840130"/>
            <a:ext cx="134599" cy="569849"/>
            <a:chOff x="6335448" y="5840130"/>
            <a:chExt cx="134599" cy="569849"/>
          </a:xfrm>
        </p:grpSpPr>
        <p:sp>
          <p:nvSpPr>
            <p:cNvPr id="187" name="Oval 13"/>
            <p:cNvSpPr>
              <a:spLocks noChangeArrowheads="1"/>
            </p:cNvSpPr>
            <p:nvPr/>
          </p:nvSpPr>
          <p:spPr bwMode="auto">
            <a:xfrm>
              <a:off x="6335448" y="5840130"/>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91" name="Group 190"/>
            <p:cNvGrpSpPr/>
            <p:nvPr/>
          </p:nvGrpSpPr>
          <p:grpSpPr>
            <a:xfrm>
              <a:off x="6338445" y="5977560"/>
              <a:ext cx="128603" cy="432419"/>
              <a:chOff x="1801797" y="4492622"/>
              <a:chExt cx="128603" cy="432419"/>
            </a:xfrm>
          </p:grpSpPr>
          <p:sp>
            <p:nvSpPr>
              <p:cNvPr id="192" name="Oval 11"/>
              <p:cNvSpPr>
                <a:spLocks noChangeArrowheads="1"/>
              </p:cNvSpPr>
              <p:nvPr/>
            </p:nvSpPr>
            <p:spPr bwMode="auto">
              <a:xfrm>
                <a:off x="1801797" y="4825252"/>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3" name="Line 24"/>
              <p:cNvSpPr>
                <a:spLocks noChangeShapeType="1"/>
              </p:cNvSpPr>
              <p:nvPr/>
            </p:nvSpPr>
            <p:spPr bwMode="auto">
              <a:xfrm>
                <a:off x="1865223" y="4492622"/>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3" name="Group 12"/>
          <p:cNvGrpSpPr/>
          <p:nvPr/>
        </p:nvGrpSpPr>
        <p:grpSpPr>
          <a:xfrm>
            <a:off x="5834313" y="5840130"/>
            <a:ext cx="142204" cy="565377"/>
            <a:chOff x="5834313" y="5840130"/>
            <a:chExt cx="142204" cy="565377"/>
          </a:xfrm>
        </p:grpSpPr>
        <p:sp>
          <p:nvSpPr>
            <p:cNvPr id="186" name="Oval 12"/>
            <p:cNvSpPr>
              <a:spLocks noChangeArrowheads="1"/>
            </p:cNvSpPr>
            <p:nvPr/>
          </p:nvSpPr>
          <p:spPr bwMode="auto">
            <a:xfrm>
              <a:off x="5841918" y="5840130"/>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94" name="Group 193"/>
            <p:cNvGrpSpPr/>
            <p:nvPr/>
          </p:nvGrpSpPr>
          <p:grpSpPr>
            <a:xfrm>
              <a:off x="5834313" y="5973088"/>
              <a:ext cx="128603" cy="432419"/>
              <a:chOff x="1801797" y="4492622"/>
              <a:chExt cx="128603" cy="432419"/>
            </a:xfrm>
          </p:grpSpPr>
          <p:sp>
            <p:nvSpPr>
              <p:cNvPr id="195" name="Oval 11"/>
              <p:cNvSpPr>
                <a:spLocks noChangeArrowheads="1"/>
              </p:cNvSpPr>
              <p:nvPr/>
            </p:nvSpPr>
            <p:spPr bwMode="auto">
              <a:xfrm>
                <a:off x="1801797" y="4825252"/>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6" name="Line 24"/>
              <p:cNvSpPr>
                <a:spLocks noChangeShapeType="1"/>
              </p:cNvSpPr>
              <p:nvPr/>
            </p:nvSpPr>
            <p:spPr bwMode="auto">
              <a:xfrm>
                <a:off x="1865223" y="4492622"/>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200" name="Line 25"/>
          <p:cNvSpPr>
            <a:spLocks noChangeShapeType="1"/>
          </p:cNvSpPr>
          <p:nvPr/>
        </p:nvSpPr>
        <p:spPr bwMode="auto">
          <a:xfrm flipH="1">
            <a:off x="7386404" y="5461297"/>
            <a:ext cx="200964"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1" name="Line 26"/>
          <p:cNvSpPr>
            <a:spLocks noChangeShapeType="1"/>
          </p:cNvSpPr>
          <p:nvPr/>
        </p:nvSpPr>
        <p:spPr bwMode="auto">
          <a:xfrm>
            <a:off x="7587369" y="5461297"/>
            <a:ext cx="247700" cy="43605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2" name="Oval 14"/>
          <p:cNvSpPr>
            <a:spLocks noChangeArrowheads="1"/>
          </p:cNvSpPr>
          <p:nvPr/>
        </p:nvSpPr>
        <p:spPr bwMode="auto">
          <a:xfrm>
            <a:off x="7521004" y="5334000"/>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6" name="Group 15"/>
          <p:cNvGrpSpPr/>
          <p:nvPr/>
        </p:nvGrpSpPr>
        <p:grpSpPr>
          <a:xfrm>
            <a:off x="7790202" y="5897352"/>
            <a:ext cx="134599" cy="569849"/>
            <a:chOff x="7790202" y="5897352"/>
            <a:chExt cx="134599" cy="569849"/>
          </a:xfrm>
        </p:grpSpPr>
        <p:sp>
          <p:nvSpPr>
            <p:cNvPr id="199" name="Oval 13"/>
            <p:cNvSpPr>
              <a:spLocks noChangeArrowheads="1"/>
            </p:cNvSpPr>
            <p:nvPr/>
          </p:nvSpPr>
          <p:spPr bwMode="auto">
            <a:xfrm>
              <a:off x="7790202" y="5897352"/>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03" name="Group 202"/>
            <p:cNvGrpSpPr/>
            <p:nvPr/>
          </p:nvGrpSpPr>
          <p:grpSpPr>
            <a:xfrm>
              <a:off x="7793199" y="6034782"/>
              <a:ext cx="128603" cy="432419"/>
              <a:chOff x="1801797" y="4492622"/>
              <a:chExt cx="128603" cy="432419"/>
            </a:xfrm>
          </p:grpSpPr>
          <p:sp>
            <p:nvSpPr>
              <p:cNvPr id="204" name="Oval 11"/>
              <p:cNvSpPr>
                <a:spLocks noChangeArrowheads="1"/>
              </p:cNvSpPr>
              <p:nvPr/>
            </p:nvSpPr>
            <p:spPr bwMode="auto">
              <a:xfrm>
                <a:off x="1801797" y="4825252"/>
                <a:ext cx="128603" cy="99789"/>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 name="Line 24"/>
              <p:cNvSpPr>
                <a:spLocks noChangeShapeType="1"/>
              </p:cNvSpPr>
              <p:nvPr/>
            </p:nvSpPr>
            <p:spPr bwMode="auto">
              <a:xfrm>
                <a:off x="1865223" y="4492622"/>
                <a:ext cx="0" cy="33262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0" name="Group 9"/>
          <p:cNvGrpSpPr/>
          <p:nvPr/>
        </p:nvGrpSpPr>
        <p:grpSpPr>
          <a:xfrm>
            <a:off x="7089482" y="5897352"/>
            <a:ext cx="531715" cy="634850"/>
            <a:chOff x="7089482" y="5897352"/>
            <a:chExt cx="531715" cy="634850"/>
          </a:xfrm>
        </p:grpSpPr>
        <p:sp>
          <p:nvSpPr>
            <p:cNvPr id="198" name="Oval 12"/>
            <p:cNvSpPr>
              <a:spLocks noChangeArrowheads="1"/>
            </p:cNvSpPr>
            <p:nvPr/>
          </p:nvSpPr>
          <p:spPr bwMode="auto">
            <a:xfrm>
              <a:off x="7296672" y="5897352"/>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 name="Oval 12"/>
            <p:cNvSpPr>
              <a:spLocks noChangeArrowheads="1"/>
            </p:cNvSpPr>
            <p:nvPr/>
          </p:nvSpPr>
          <p:spPr bwMode="auto">
            <a:xfrm>
              <a:off x="7089482" y="6402198"/>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 name="Oval 13"/>
            <p:cNvSpPr>
              <a:spLocks noChangeArrowheads="1"/>
            </p:cNvSpPr>
            <p:nvPr/>
          </p:nvSpPr>
          <p:spPr bwMode="auto">
            <a:xfrm>
              <a:off x="7486598" y="6402198"/>
              <a:ext cx="134599" cy="130004"/>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9" name="Line 25"/>
            <p:cNvSpPr>
              <a:spLocks noChangeShapeType="1"/>
            </p:cNvSpPr>
            <p:nvPr/>
          </p:nvSpPr>
          <p:spPr bwMode="auto">
            <a:xfrm flipH="1">
              <a:off x="7185114" y="6017414"/>
              <a:ext cx="175018" cy="388093"/>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 name="Line 26"/>
            <p:cNvSpPr>
              <a:spLocks noChangeShapeType="1"/>
            </p:cNvSpPr>
            <p:nvPr/>
          </p:nvSpPr>
          <p:spPr bwMode="auto">
            <a:xfrm>
              <a:off x="7360133" y="6017414"/>
              <a:ext cx="191558" cy="388093"/>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 name="Slide Number Placeholder 6"/>
          <p:cNvSpPr>
            <a:spLocks noGrp="1"/>
          </p:cNvSpPr>
          <p:nvPr>
            <p:ph type="sldNum" sz="quarter" idx="12"/>
          </p:nvPr>
        </p:nvSpPr>
        <p:spPr/>
        <p:txBody>
          <a:bodyPr/>
          <a:lstStyle/>
          <a:p>
            <a:fld id="{463D93AB-D3D1-4896-8588-60FD89AFCAAF}" type="slidenum">
              <a:rPr lang="en-US" altLang="en-US" smtClean="0"/>
              <a:pPr/>
              <a:t>31</a:t>
            </a:fld>
            <a:endParaRPr lang="en-US" altLang="en-US"/>
          </a:p>
        </p:txBody>
      </p:sp>
    </p:spTree>
    <p:extLst>
      <p:ext uri="{BB962C8B-B14F-4D97-AF65-F5344CB8AC3E}">
        <p14:creationId xmlns:p14="http://schemas.microsoft.com/office/powerpoint/2010/main" val="445417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62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61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619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62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62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62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620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620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620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36217"/>
                                        </p:tgtEl>
                                        <p:attrNameLst>
                                          <p:attrName>style.visibility</p:attrName>
                                        </p:attrNameLst>
                                      </p:cBhvr>
                                      <p:to>
                                        <p:strVal val="visible"/>
                                      </p:to>
                                    </p:set>
                                  </p:childTnLst>
                                </p:cTn>
                              </p:par>
                            </p:childTnLst>
                          </p:cTn>
                        </p:par>
                        <p:par>
                          <p:cTn id="45" fill="hold">
                            <p:stCondLst>
                              <p:cond delay="0"/>
                            </p:stCondLst>
                            <p:childTnLst>
                              <p:par>
                                <p:cTn id="46" presetID="1" presetClass="entr" presetSubtype="0" fill="hold" grpId="0" nodeType="afterEffect">
                                  <p:stCondLst>
                                    <p:cond delay="500"/>
                                  </p:stCondLst>
                                  <p:childTnLst>
                                    <p:set>
                                      <p:cBhvr>
                                        <p:cTn id="47" dur="1" fill="hold">
                                          <p:stCondLst>
                                            <p:cond delay="0"/>
                                          </p:stCondLst>
                                        </p:cTn>
                                        <p:tgtEl>
                                          <p:spTgt spid="13621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36207"/>
                                        </p:tgtEl>
                                        <p:attrNameLst>
                                          <p:attrName>style.visibility</p:attrName>
                                        </p:attrNameLst>
                                      </p:cBhvr>
                                      <p:to>
                                        <p:strVal val="visible"/>
                                      </p:to>
                                    </p:set>
                                  </p:childTnLst>
                                </p:cTn>
                              </p:par>
                            </p:childTnLst>
                          </p:cTn>
                        </p:par>
                        <p:par>
                          <p:cTn id="52" fill="hold">
                            <p:stCondLst>
                              <p:cond delay="0"/>
                            </p:stCondLst>
                            <p:childTnLst>
                              <p:par>
                                <p:cTn id="53" presetID="1" presetClass="entr" presetSubtype="0" fill="hold" grpId="0" nodeType="afterEffect">
                                  <p:stCondLst>
                                    <p:cond delay="500"/>
                                  </p:stCondLst>
                                  <p:childTnLst>
                                    <p:set>
                                      <p:cBhvr>
                                        <p:cTn id="54" dur="1" fill="hold">
                                          <p:stCondLst>
                                            <p:cond delay="0"/>
                                          </p:stCondLst>
                                        </p:cTn>
                                        <p:tgtEl>
                                          <p:spTgt spid="136210"/>
                                        </p:tgtEl>
                                        <p:attrNameLst>
                                          <p:attrName>style.visibility</p:attrName>
                                        </p:attrNameLst>
                                      </p:cBhvr>
                                      <p:to>
                                        <p:strVal val="visible"/>
                                      </p:to>
                                    </p:set>
                                  </p:childTnLst>
                                </p:cTn>
                              </p:par>
                            </p:childTnLst>
                          </p:cTn>
                        </p:par>
                        <p:par>
                          <p:cTn id="55" fill="hold">
                            <p:stCondLst>
                              <p:cond delay="500"/>
                            </p:stCondLst>
                            <p:childTnLst>
                              <p:par>
                                <p:cTn id="56" presetID="1" presetClass="entr" presetSubtype="0" fill="hold" grpId="0" nodeType="afterEffect">
                                  <p:stCondLst>
                                    <p:cond delay="500"/>
                                  </p:stCondLst>
                                  <p:childTnLst>
                                    <p:set>
                                      <p:cBhvr>
                                        <p:cTn id="57" dur="1" fill="hold">
                                          <p:stCondLst>
                                            <p:cond delay="0"/>
                                          </p:stCondLst>
                                        </p:cTn>
                                        <p:tgtEl>
                                          <p:spTgt spid="136208"/>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36209"/>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36220"/>
                                        </p:tgtEl>
                                        <p:attrNameLst>
                                          <p:attrName>style.visibility</p:attrName>
                                        </p:attrNameLst>
                                      </p:cBhvr>
                                      <p:to>
                                        <p:strVal val="visible"/>
                                      </p:to>
                                    </p:set>
                                  </p:childTnLst>
                                </p:cTn>
                              </p:par>
                            </p:childTnLst>
                          </p:cTn>
                        </p:par>
                        <p:par>
                          <p:cTn id="66" fill="hold">
                            <p:stCondLst>
                              <p:cond delay="0"/>
                            </p:stCondLst>
                            <p:childTnLst>
                              <p:par>
                                <p:cTn id="67" presetID="1" presetClass="entr" presetSubtype="0" fill="hold" grpId="0" nodeType="afterEffect">
                                  <p:stCondLst>
                                    <p:cond delay="500"/>
                                  </p:stCondLst>
                                  <p:childTnLst>
                                    <p:set>
                                      <p:cBhvr>
                                        <p:cTn id="68" dur="1" fill="hold">
                                          <p:stCondLst>
                                            <p:cond delay="0"/>
                                          </p:stCondLst>
                                        </p:cTn>
                                        <p:tgtEl>
                                          <p:spTgt spid="136221"/>
                                        </p:tgtEl>
                                        <p:attrNameLst>
                                          <p:attrName>style.visibility</p:attrName>
                                        </p:attrNameLst>
                                      </p:cBhvr>
                                      <p:to>
                                        <p:strVal val="visible"/>
                                      </p:to>
                                    </p:set>
                                  </p:childTnLst>
                                </p:cTn>
                              </p:par>
                            </p:childTnLst>
                          </p:cTn>
                        </p:par>
                        <p:par>
                          <p:cTn id="69" fill="hold">
                            <p:stCondLst>
                              <p:cond delay="500"/>
                            </p:stCondLst>
                            <p:childTnLst>
                              <p:par>
                                <p:cTn id="70" presetID="1" presetClass="entr" presetSubtype="0" fill="hold" grpId="0" nodeType="afterEffect">
                                  <p:stCondLst>
                                    <p:cond delay="500"/>
                                  </p:stCondLst>
                                  <p:childTnLst>
                                    <p:set>
                                      <p:cBhvr>
                                        <p:cTn id="71" dur="1" fill="hold">
                                          <p:stCondLst>
                                            <p:cond delay="0"/>
                                          </p:stCondLst>
                                        </p:cTn>
                                        <p:tgtEl>
                                          <p:spTgt spid="1362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36211"/>
                                        </p:tgtEl>
                                        <p:attrNameLst>
                                          <p:attrName>style.visibility</p:attrName>
                                        </p:attrNameLst>
                                      </p:cBhvr>
                                      <p:to>
                                        <p:strVal val="visible"/>
                                      </p:to>
                                    </p:set>
                                  </p:childTnLst>
                                </p:cTn>
                              </p:par>
                            </p:childTnLst>
                          </p:cTn>
                        </p:par>
                        <p:par>
                          <p:cTn id="76" fill="hold">
                            <p:stCondLst>
                              <p:cond delay="0"/>
                            </p:stCondLst>
                            <p:childTnLst>
                              <p:par>
                                <p:cTn id="77" presetID="1" presetClass="entr" presetSubtype="0" fill="hold" grpId="0" nodeType="afterEffect">
                                  <p:stCondLst>
                                    <p:cond delay="500"/>
                                  </p:stCondLst>
                                  <p:childTnLst>
                                    <p:set>
                                      <p:cBhvr>
                                        <p:cTn id="78" dur="1" fill="hold">
                                          <p:stCondLst>
                                            <p:cond delay="0"/>
                                          </p:stCondLst>
                                        </p:cTn>
                                        <p:tgtEl>
                                          <p:spTgt spid="136214"/>
                                        </p:tgtEl>
                                        <p:attrNameLst>
                                          <p:attrName>style.visibility</p:attrName>
                                        </p:attrNameLst>
                                      </p:cBhvr>
                                      <p:to>
                                        <p:strVal val="visible"/>
                                      </p:to>
                                    </p:set>
                                  </p:childTnLst>
                                </p:cTn>
                              </p:par>
                            </p:childTnLst>
                          </p:cTn>
                        </p:par>
                        <p:par>
                          <p:cTn id="79" fill="hold">
                            <p:stCondLst>
                              <p:cond delay="500"/>
                            </p:stCondLst>
                            <p:childTnLst>
                              <p:par>
                                <p:cTn id="80" presetID="1" presetClass="entr" presetSubtype="0" fill="hold" grpId="0" nodeType="afterEffect">
                                  <p:stCondLst>
                                    <p:cond delay="500"/>
                                  </p:stCondLst>
                                  <p:childTnLst>
                                    <p:set>
                                      <p:cBhvr>
                                        <p:cTn id="81" dur="1" fill="hold">
                                          <p:stCondLst>
                                            <p:cond delay="0"/>
                                          </p:stCondLst>
                                        </p:cTn>
                                        <p:tgtEl>
                                          <p:spTgt spid="136212"/>
                                        </p:tgtEl>
                                        <p:attrNameLst>
                                          <p:attrName>style.visibility</p:attrName>
                                        </p:attrNameLst>
                                      </p:cBhvr>
                                      <p:to>
                                        <p:strVal val="visible"/>
                                      </p:to>
                                    </p:set>
                                  </p:childTnLst>
                                </p:cTn>
                              </p:par>
                            </p:childTnLst>
                          </p:cTn>
                        </p:par>
                        <p:par>
                          <p:cTn id="82" fill="hold">
                            <p:stCondLst>
                              <p:cond delay="1000"/>
                            </p:stCondLst>
                            <p:childTnLst>
                              <p:par>
                                <p:cTn id="83" presetID="1" presetClass="entr" presetSubtype="0" fill="hold" grpId="0" nodeType="afterEffect">
                                  <p:stCondLst>
                                    <p:cond delay="500"/>
                                  </p:stCondLst>
                                  <p:childTnLst>
                                    <p:set>
                                      <p:cBhvr>
                                        <p:cTn id="84" dur="1" fill="hold">
                                          <p:stCondLst>
                                            <p:cond delay="0"/>
                                          </p:stCondLst>
                                        </p:cTn>
                                        <p:tgtEl>
                                          <p:spTgt spid="13621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136213"/>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36223"/>
                                        </p:tgtEl>
                                        <p:attrNameLst>
                                          <p:attrName>style.visibility</p:attrName>
                                        </p:attrNameLst>
                                      </p:cBhvr>
                                      <p:to>
                                        <p:strVal val="visible"/>
                                      </p:to>
                                    </p:set>
                                  </p:childTnLst>
                                </p:cTn>
                              </p:par>
                            </p:childTnLst>
                          </p:cTn>
                        </p:par>
                        <p:par>
                          <p:cTn id="93" fill="hold">
                            <p:stCondLst>
                              <p:cond delay="0"/>
                            </p:stCondLst>
                            <p:childTnLst>
                              <p:par>
                                <p:cTn id="94" presetID="1" presetClass="entr" presetSubtype="0" fill="hold" grpId="0" nodeType="afterEffect">
                                  <p:stCondLst>
                                    <p:cond delay="500"/>
                                  </p:stCondLst>
                                  <p:childTnLst>
                                    <p:set>
                                      <p:cBhvr>
                                        <p:cTn id="95" dur="1" fill="hold">
                                          <p:stCondLst>
                                            <p:cond delay="0"/>
                                          </p:stCondLst>
                                        </p:cTn>
                                        <p:tgtEl>
                                          <p:spTgt spid="136224"/>
                                        </p:tgtEl>
                                        <p:attrNameLst>
                                          <p:attrName>style.visibility</p:attrName>
                                        </p:attrNameLst>
                                      </p:cBhvr>
                                      <p:to>
                                        <p:strVal val="visible"/>
                                      </p:to>
                                    </p:set>
                                  </p:childTnLst>
                                </p:cTn>
                              </p:par>
                            </p:childTnLst>
                          </p:cTn>
                        </p:par>
                        <p:par>
                          <p:cTn id="96" fill="hold">
                            <p:stCondLst>
                              <p:cond delay="500"/>
                            </p:stCondLst>
                            <p:childTnLst>
                              <p:par>
                                <p:cTn id="97" presetID="1" presetClass="entr" presetSubtype="0" fill="hold" grpId="0" nodeType="afterEffect">
                                  <p:stCondLst>
                                    <p:cond delay="500"/>
                                  </p:stCondLst>
                                  <p:childTnLst>
                                    <p:set>
                                      <p:cBhvr>
                                        <p:cTn id="98" dur="1" fill="hold">
                                          <p:stCondLst>
                                            <p:cond delay="0"/>
                                          </p:stCondLst>
                                        </p:cTn>
                                        <p:tgtEl>
                                          <p:spTgt spid="136225"/>
                                        </p:tgtEl>
                                        <p:attrNameLst>
                                          <p:attrName>style.visibility</p:attrName>
                                        </p:attrNameLst>
                                      </p:cBhvr>
                                      <p:to>
                                        <p:strVal val="visible"/>
                                      </p:to>
                                    </p:set>
                                  </p:childTnLst>
                                </p:cTn>
                              </p:par>
                            </p:childTnLst>
                          </p:cTn>
                        </p:par>
                        <p:par>
                          <p:cTn id="99" fill="hold">
                            <p:stCondLst>
                              <p:cond delay="1000"/>
                            </p:stCondLst>
                            <p:childTnLst>
                              <p:par>
                                <p:cTn id="100" presetID="1" presetClass="entr" presetSubtype="0" fill="hold" grpId="0" nodeType="afterEffect">
                                  <p:stCondLst>
                                    <p:cond delay="500"/>
                                  </p:stCondLst>
                                  <p:childTnLst>
                                    <p:set>
                                      <p:cBhvr>
                                        <p:cTn id="101" dur="1" fill="hold">
                                          <p:stCondLst>
                                            <p:cond delay="0"/>
                                          </p:stCondLst>
                                        </p:cTn>
                                        <p:tgtEl>
                                          <p:spTgt spid="136226"/>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136195"/>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136200"/>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8"/>
                                        </p:tgtEl>
                                        <p:attrNameLst>
                                          <p:attrName>style.visibility</p:attrName>
                                        </p:attrNameLst>
                                      </p:cBhvr>
                                      <p:to>
                                        <p:strVal val="visible"/>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108"/>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110"/>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133"/>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grpId="0" nodeType="clickEffect">
                                  <p:stCondLst>
                                    <p:cond delay="0"/>
                                  </p:stCondLst>
                                  <p:childTnLst>
                                    <p:set>
                                      <p:cBhvr>
                                        <p:cTn id="129" dur="1" fill="hold">
                                          <p:stCondLst>
                                            <p:cond delay="0"/>
                                          </p:stCondLst>
                                        </p:cTn>
                                        <p:tgtEl>
                                          <p:spTgt spid="116"/>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grpId="0" nodeType="clickEffect">
                                  <p:stCondLst>
                                    <p:cond delay="0"/>
                                  </p:stCondLst>
                                  <p:childTnLst>
                                    <p:set>
                                      <p:cBhvr>
                                        <p:cTn id="133" dur="1" fill="hold">
                                          <p:stCondLst>
                                            <p:cond delay="0"/>
                                          </p:stCondLst>
                                        </p:cTn>
                                        <p:tgtEl>
                                          <p:spTgt spid="118"/>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139"/>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grpId="0" nodeType="clickEffect">
                                  <p:stCondLst>
                                    <p:cond delay="0"/>
                                  </p:stCondLst>
                                  <p:childTnLst>
                                    <p:set>
                                      <p:cBhvr>
                                        <p:cTn id="141" dur="1" fill="hold">
                                          <p:stCondLst>
                                            <p:cond delay="0"/>
                                          </p:stCondLst>
                                        </p:cTn>
                                        <p:tgtEl>
                                          <p:spTgt spid="120"/>
                                        </p:tgtEl>
                                        <p:attrNameLst>
                                          <p:attrName>style.visibility</p:attrName>
                                        </p:attrNameLst>
                                      </p:cBhvr>
                                      <p:to>
                                        <p:strVal val="visible"/>
                                      </p:to>
                                    </p:se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122"/>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nodeType="clickEffect">
                                  <p:stCondLst>
                                    <p:cond delay="0"/>
                                  </p:stCondLst>
                                  <p:childTnLst>
                                    <p:set>
                                      <p:cBhvr>
                                        <p:cTn id="149" dur="1" fill="hold">
                                          <p:stCondLst>
                                            <p:cond delay="0"/>
                                          </p:stCondLst>
                                        </p:cTn>
                                        <p:tgtEl>
                                          <p:spTgt spid="147"/>
                                        </p:tgtEl>
                                        <p:attrNameLst>
                                          <p:attrName>style.visibility</p:attrName>
                                        </p:attrNameLst>
                                      </p:cBhvr>
                                      <p:to>
                                        <p:strVal val="visible"/>
                                      </p:to>
                                    </p:set>
                                  </p:childTnLst>
                                </p:cTn>
                              </p:par>
                            </p:childTnLst>
                          </p:cTn>
                        </p:par>
                      </p:childTnLst>
                    </p:cTn>
                  </p:par>
                  <p:par>
                    <p:cTn id="150" fill="hold">
                      <p:stCondLst>
                        <p:cond delay="indefinite"/>
                      </p:stCondLst>
                      <p:childTnLst>
                        <p:par>
                          <p:cTn id="151" fill="hold">
                            <p:stCondLst>
                              <p:cond delay="0"/>
                            </p:stCondLst>
                            <p:childTnLst>
                              <p:par>
                                <p:cTn id="152" presetID="1" presetClass="entr" presetSubtype="0" fill="hold" grpId="0" nodeType="clickEffect">
                                  <p:stCondLst>
                                    <p:cond delay="0"/>
                                  </p:stCondLst>
                                  <p:childTnLst>
                                    <p:set>
                                      <p:cBhvr>
                                        <p:cTn id="153" dur="1" fill="hold">
                                          <p:stCondLst>
                                            <p:cond delay="0"/>
                                          </p:stCondLst>
                                        </p:cTn>
                                        <p:tgtEl>
                                          <p:spTgt spid="124"/>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126"/>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presetID="1" presetClass="entr" presetSubtype="0" fill="hold" grpId="0" nodeType="clickEffect">
                                  <p:stCondLst>
                                    <p:cond delay="0"/>
                                  </p:stCondLst>
                                  <p:childTnLst>
                                    <p:set>
                                      <p:cBhvr>
                                        <p:cTn id="161" dur="1" fill="hold">
                                          <p:stCondLst>
                                            <p:cond delay="0"/>
                                          </p:stCondLst>
                                        </p:cTn>
                                        <p:tgtEl>
                                          <p:spTgt spid="136260"/>
                                        </p:tgtEl>
                                        <p:attrNameLst>
                                          <p:attrName>style.visibility</p:attrName>
                                        </p:attrNameLst>
                                      </p:cBhvr>
                                      <p:to>
                                        <p:strVal val="visible"/>
                                      </p:to>
                                    </p:set>
                                  </p:childTnLst>
                                </p:cTn>
                              </p:par>
                            </p:childTnLst>
                          </p:cTn>
                        </p:par>
                      </p:childTnLst>
                    </p:cTn>
                  </p:par>
                  <p:par>
                    <p:cTn id="162" fill="hold">
                      <p:stCondLst>
                        <p:cond delay="indefinite"/>
                      </p:stCondLst>
                      <p:childTnLst>
                        <p:par>
                          <p:cTn id="163" fill="hold">
                            <p:stCondLst>
                              <p:cond delay="0"/>
                            </p:stCondLst>
                            <p:childTnLst>
                              <p:par>
                                <p:cTn id="164" presetID="1" presetClass="entr" presetSubtype="0" fill="hold" nodeType="clickEffect">
                                  <p:stCondLst>
                                    <p:cond delay="0"/>
                                  </p:stCondLst>
                                  <p:childTnLst>
                                    <p:set>
                                      <p:cBhvr>
                                        <p:cTn id="165" dur="1" fill="hold">
                                          <p:stCondLst>
                                            <p:cond delay="0"/>
                                          </p:stCondLst>
                                        </p:cTn>
                                        <p:tgtEl>
                                          <p:spTgt spid="11"/>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159"/>
                                        </p:tgtEl>
                                        <p:attrNameLst>
                                          <p:attrName>style.visibility</p:attrName>
                                        </p:attrNameLst>
                                      </p:cBhvr>
                                      <p:to>
                                        <p:strVal val="visible"/>
                                      </p:to>
                                    </p:set>
                                  </p:childTnLst>
                                </p:cTn>
                              </p:par>
                            </p:childTnLst>
                          </p:cTn>
                        </p:par>
                      </p:childTnLst>
                    </p:cTn>
                  </p:par>
                  <p:par>
                    <p:cTn id="170" fill="hold">
                      <p:stCondLst>
                        <p:cond delay="indefinite"/>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162"/>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presetID="1" presetClass="entr" presetSubtype="0" fill="hold" grpId="0" nodeType="clickEffect">
                                  <p:stCondLst>
                                    <p:cond delay="0"/>
                                  </p:stCondLst>
                                  <p:childTnLst>
                                    <p:set>
                                      <p:cBhvr>
                                        <p:cTn id="177" dur="1" fill="hold">
                                          <p:stCondLst>
                                            <p:cond delay="0"/>
                                          </p:stCondLst>
                                        </p:cTn>
                                        <p:tgtEl>
                                          <p:spTgt spid="160"/>
                                        </p:tgtEl>
                                        <p:attrNameLst>
                                          <p:attrName>style.visibility</p:attrName>
                                        </p:attrNameLst>
                                      </p:cBhvr>
                                      <p:to>
                                        <p:strVal val="visible"/>
                                      </p:to>
                                    </p:set>
                                  </p:childTnLst>
                                </p:cTn>
                              </p:par>
                            </p:childTnLst>
                          </p:cTn>
                        </p:par>
                      </p:childTnLst>
                    </p:cTn>
                  </p:par>
                  <p:par>
                    <p:cTn id="178" fill="hold">
                      <p:stCondLst>
                        <p:cond delay="indefinite"/>
                      </p:stCondLst>
                      <p:childTnLst>
                        <p:par>
                          <p:cTn id="179" fill="hold">
                            <p:stCondLst>
                              <p:cond delay="0"/>
                            </p:stCondLst>
                            <p:childTnLst>
                              <p:par>
                                <p:cTn id="180" presetID="1" presetClass="entr" presetSubtype="0" fill="hold" grpId="0" nodeType="clickEffect">
                                  <p:stCondLst>
                                    <p:cond delay="0"/>
                                  </p:stCondLst>
                                  <p:childTnLst>
                                    <p:set>
                                      <p:cBhvr>
                                        <p:cTn id="181" dur="1" fill="hold">
                                          <p:stCondLst>
                                            <p:cond delay="0"/>
                                          </p:stCondLst>
                                        </p:cTn>
                                        <p:tgtEl>
                                          <p:spTgt spid="161"/>
                                        </p:tgtEl>
                                        <p:attrNameLst>
                                          <p:attrName>style.visibility</p:attrName>
                                        </p:attrNameLst>
                                      </p:cBhvr>
                                      <p:to>
                                        <p:strVal val="visible"/>
                                      </p:to>
                                    </p:set>
                                  </p:childTnLst>
                                </p:cTn>
                              </p:par>
                            </p:childTnLst>
                          </p:cTn>
                        </p:par>
                      </p:childTnLst>
                    </p:cTn>
                  </p:par>
                  <p:par>
                    <p:cTn id="182" fill="hold">
                      <p:stCondLst>
                        <p:cond delay="indefinite"/>
                      </p:stCondLst>
                      <p:childTnLst>
                        <p:par>
                          <p:cTn id="183" fill="hold">
                            <p:stCondLst>
                              <p:cond delay="0"/>
                            </p:stCondLst>
                            <p:childTnLst>
                              <p:par>
                                <p:cTn id="184" presetID="1" presetClass="entr" presetSubtype="0" fill="hold" grpId="0" nodeType="clickEffect">
                                  <p:stCondLst>
                                    <p:cond delay="0"/>
                                  </p:stCondLst>
                                  <p:childTnLst>
                                    <p:set>
                                      <p:cBhvr>
                                        <p:cTn id="185" dur="1" fill="hold">
                                          <p:stCondLst>
                                            <p:cond delay="0"/>
                                          </p:stCondLst>
                                        </p:cTn>
                                        <p:tgtEl>
                                          <p:spTgt spid="164"/>
                                        </p:tgtEl>
                                        <p:attrNameLst>
                                          <p:attrName>style.visibility</p:attrName>
                                        </p:attrNameLst>
                                      </p:cBhvr>
                                      <p:to>
                                        <p:strVal val="visible"/>
                                      </p:to>
                                    </p:set>
                                  </p:childTnLst>
                                </p:cTn>
                              </p:par>
                            </p:childTnLst>
                          </p:cTn>
                        </p:par>
                      </p:childTnLst>
                    </p:cTn>
                  </p:par>
                  <p:par>
                    <p:cTn id="186" fill="hold">
                      <p:stCondLst>
                        <p:cond delay="indefinite"/>
                      </p:stCondLst>
                      <p:childTnLst>
                        <p:par>
                          <p:cTn id="187" fill="hold">
                            <p:stCondLst>
                              <p:cond delay="0"/>
                            </p:stCondLst>
                            <p:childTnLst>
                              <p:par>
                                <p:cTn id="188" presetID="1" presetClass="entr" presetSubtype="0" fill="hold" nodeType="clickEffect">
                                  <p:stCondLst>
                                    <p:cond delay="0"/>
                                  </p:stCondLst>
                                  <p:childTnLst>
                                    <p:set>
                                      <p:cBhvr>
                                        <p:cTn id="189" dur="1" fill="hold">
                                          <p:stCondLst>
                                            <p:cond delay="0"/>
                                          </p:stCondLst>
                                        </p:cTn>
                                        <p:tgtEl>
                                          <p:spTgt spid="12"/>
                                        </p:tgtEl>
                                        <p:attrNameLst>
                                          <p:attrName>style.visibility</p:attrName>
                                        </p:attrNameLst>
                                      </p:cBhvr>
                                      <p:to>
                                        <p:strVal val="visible"/>
                                      </p:to>
                                    </p:set>
                                  </p:childTnLst>
                                </p:cTn>
                              </p:par>
                            </p:childTnLst>
                          </p:cTn>
                        </p:par>
                      </p:childTnLst>
                    </p:cTn>
                  </p:par>
                  <p:par>
                    <p:cTn id="190" fill="hold">
                      <p:stCondLst>
                        <p:cond delay="indefinite"/>
                      </p:stCondLst>
                      <p:childTnLst>
                        <p:par>
                          <p:cTn id="191" fill="hold">
                            <p:stCondLst>
                              <p:cond delay="0"/>
                            </p:stCondLst>
                            <p:childTnLst>
                              <p:par>
                                <p:cTn id="192" presetID="1" presetClass="entr" presetSubtype="0" fill="hold" grpId="0" nodeType="clickEffect">
                                  <p:stCondLst>
                                    <p:cond delay="0"/>
                                  </p:stCondLst>
                                  <p:childTnLst>
                                    <p:set>
                                      <p:cBhvr>
                                        <p:cTn id="193" dur="1" fill="hold">
                                          <p:stCondLst>
                                            <p:cond delay="0"/>
                                          </p:stCondLst>
                                        </p:cTn>
                                        <p:tgtEl>
                                          <p:spTgt spid="168"/>
                                        </p:tgtEl>
                                        <p:attrNameLst>
                                          <p:attrName>style.visibility</p:attrName>
                                        </p:attrNameLst>
                                      </p:cBhvr>
                                      <p:to>
                                        <p:strVal val="visible"/>
                                      </p:to>
                                    </p:set>
                                  </p:childTnLst>
                                </p:cTn>
                              </p:par>
                            </p:childTnLst>
                          </p:cTn>
                        </p:par>
                      </p:childTnLst>
                    </p:cTn>
                  </p:par>
                  <p:par>
                    <p:cTn id="194" fill="hold">
                      <p:stCondLst>
                        <p:cond delay="indefinite"/>
                      </p:stCondLst>
                      <p:childTnLst>
                        <p:par>
                          <p:cTn id="195" fill="hold">
                            <p:stCondLst>
                              <p:cond delay="0"/>
                            </p:stCondLst>
                            <p:childTnLst>
                              <p:par>
                                <p:cTn id="196" presetID="1" presetClass="entr" presetSubtype="0" fill="hold" grpId="0" nodeType="clickEffect">
                                  <p:stCondLst>
                                    <p:cond delay="0"/>
                                  </p:stCondLst>
                                  <p:childTnLst>
                                    <p:set>
                                      <p:cBhvr>
                                        <p:cTn id="197" dur="1" fill="hold">
                                          <p:stCondLst>
                                            <p:cond delay="0"/>
                                          </p:stCondLst>
                                        </p:cTn>
                                        <p:tgtEl>
                                          <p:spTgt spid="166"/>
                                        </p:tgtEl>
                                        <p:attrNameLst>
                                          <p:attrName>style.visibility</p:attrName>
                                        </p:attrNameLst>
                                      </p:cBhvr>
                                      <p:to>
                                        <p:strVal val="visible"/>
                                      </p:to>
                                    </p:set>
                                  </p:childTnLst>
                                </p:cTn>
                              </p:par>
                            </p:childTnLst>
                          </p:cTn>
                        </p:par>
                      </p:childTnLst>
                    </p:cTn>
                  </p:par>
                  <p:par>
                    <p:cTn id="198" fill="hold">
                      <p:stCondLst>
                        <p:cond delay="indefinite"/>
                      </p:stCondLst>
                      <p:childTnLst>
                        <p:par>
                          <p:cTn id="199" fill="hold">
                            <p:stCondLst>
                              <p:cond delay="0"/>
                            </p:stCondLst>
                            <p:childTnLst>
                              <p:par>
                                <p:cTn id="200" presetID="1" presetClass="entr" presetSubtype="0" fill="hold" grpId="0" nodeType="clickEffect">
                                  <p:stCondLst>
                                    <p:cond delay="0"/>
                                  </p:stCondLst>
                                  <p:childTnLst>
                                    <p:set>
                                      <p:cBhvr>
                                        <p:cTn id="201" dur="1" fill="hold">
                                          <p:stCondLst>
                                            <p:cond delay="0"/>
                                          </p:stCondLst>
                                        </p:cTn>
                                        <p:tgtEl>
                                          <p:spTgt spid="167"/>
                                        </p:tgtEl>
                                        <p:attrNameLst>
                                          <p:attrName>style.visibility</p:attrName>
                                        </p:attrNameLst>
                                      </p:cBhvr>
                                      <p:to>
                                        <p:strVal val="visible"/>
                                      </p:to>
                                    </p:set>
                                  </p:childTnLst>
                                </p:cTn>
                              </p:par>
                            </p:childTnLst>
                          </p:cTn>
                        </p:par>
                      </p:childTnLst>
                    </p:cTn>
                  </p:par>
                  <p:par>
                    <p:cTn id="202" fill="hold">
                      <p:stCondLst>
                        <p:cond delay="indefinite"/>
                      </p:stCondLst>
                      <p:childTnLst>
                        <p:par>
                          <p:cTn id="203" fill="hold">
                            <p:stCondLst>
                              <p:cond delay="0"/>
                            </p:stCondLst>
                            <p:childTnLst>
                              <p:par>
                                <p:cTn id="204" presetID="1" presetClass="entr" presetSubtype="0" fill="hold" nodeType="clickEffect">
                                  <p:stCondLst>
                                    <p:cond delay="0"/>
                                  </p:stCondLst>
                                  <p:childTnLst>
                                    <p:set>
                                      <p:cBhvr>
                                        <p:cTn id="205" dur="1" fill="hold">
                                          <p:stCondLst>
                                            <p:cond delay="0"/>
                                          </p:stCondLst>
                                        </p:cTn>
                                        <p:tgtEl>
                                          <p:spTgt spid="13"/>
                                        </p:tgtEl>
                                        <p:attrNameLst>
                                          <p:attrName>style.visibility</p:attrName>
                                        </p:attrNameLst>
                                      </p:cBhvr>
                                      <p:to>
                                        <p:strVal val="visible"/>
                                      </p:to>
                                    </p:set>
                                  </p:childTnLst>
                                </p:cTn>
                              </p:par>
                            </p:childTnLst>
                          </p:cTn>
                        </p:par>
                      </p:childTnLst>
                    </p:cTn>
                  </p:par>
                  <p:par>
                    <p:cTn id="206" fill="hold">
                      <p:stCondLst>
                        <p:cond delay="indefinite"/>
                      </p:stCondLst>
                      <p:childTnLst>
                        <p:par>
                          <p:cTn id="207" fill="hold">
                            <p:stCondLst>
                              <p:cond delay="0"/>
                            </p:stCondLst>
                            <p:childTnLst>
                              <p:par>
                                <p:cTn id="208" presetID="1" presetClass="entr" presetSubtype="0" fill="hold" nodeType="clickEffect">
                                  <p:stCondLst>
                                    <p:cond delay="0"/>
                                  </p:stCondLst>
                                  <p:childTnLst>
                                    <p:set>
                                      <p:cBhvr>
                                        <p:cTn id="209" dur="1" fill="hold">
                                          <p:stCondLst>
                                            <p:cond delay="0"/>
                                          </p:stCondLst>
                                        </p:cTn>
                                        <p:tgtEl>
                                          <p:spTgt spid="14"/>
                                        </p:tgtEl>
                                        <p:attrNameLst>
                                          <p:attrName>style.visibility</p:attrName>
                                        </p:attrNameLst>
                                      </p:cBhvr>
                                      <p:to>
                                        <p:strVal val="visible"/>
                                      </p:to>
                                    </p:set>
                                  </p:childTnLst>
                                </p:cTn>
                              </p:par>
                            </p:childTnLst>
                          </p:cTn>
                        </p:par>
                      </p:childTnLst>
                    </p:cTn>
                  </p:par>
                  <p:par>
                    <p:cTn id="210" fill="hold">
                      <p:stCondLst>
                        <p:cond delay="indefinite"/>
                      </p:stCondLst>
                      <p:childTnLst>
                        <p:par>
                          <p:cTn id="211" fill="hold">
                            <p:stCondLst>
                              <p:cond delay="0"/>
                            </p:stCondLst>
                            <p:childTnLst>
                              <p:par>
                                <p:cTn id="212" presetID="1" presetClass="entr" presetSubtype="0" fill="hold" grpId="0" nodeType="clickEffect">
                                  <p:stCondLst>
                                    <p:cond delay="0"/>
                                  </p:stCondLst>
                                  <p:childTnLst>
                                    <p:set>
                                      <p:cBhvr>
                                        <p:cTn id="213" dur="1" fill="hold">
                                          <p:stCondLst>
                                            <p:cond delay="0"/>
                                          </p:stCondLst>
                                        </p:cTn>
                                        <p:tgtEl>
                                          <p:spTgt spid="190"/>
                                        </p:tgtEl>
                                        <p:attrNameLst>
                                          <p:attrName>style.visibility</p:attrName>
                                        </p:attrNameLst>
                                      </p:cBhvr>
                                      <p:to>
                                        <p:strVal val="visible"/>
                                      </p:to>
                                    </p:set>
                                  </p:childTnLst>
                                </p:cTn>
                              </p:par>
                            </p:childTnLst>
                          </p:cTn>
                        </p:par>
                      </p:childTnLst>
                    </p:cTn>
                  </p:par>
                  <p:par>
                    <p:cTn id="214" fill="hold">
                      <p:stCondLst>
                        <p:cond delay="indefinite"/>
                      </p:stCondLst>
                      <p:childTnLst>
                        <p:par>
                          <p:cTn id="215" fill="hold">
                            <p:stCondLst>
                              <p:cond delay="0"/>
                            </p:stCondLst>
                            <p:childTnLst>
                              <p:par>
                                <p:cTn id="216" presetID="1" presetClass="entr" presetSubtype="0" fill="hold" grpId="0" nodeType="clickEffect">
                                  <p:stCondLst>
                                    <p:cond delay="0"/>
                                  </p:stCondLst>
                                  <p:childTnLst>
                                    <p:set>
                                      <p:cBhvr>
                                        <p:cTn id="217" dur="1" fill="hold">
                                          <p:stCondLst>
                                            <p:cond delay="0"/>
                                          </p:stCondLst>
                                        </p:cTn>
                                        <p:tgtEl>
                                          <p:spTgt spid="188"/>
                                        </p:tgtEl>
                                        <p:attrNameLst>
                                          <p:attrName>style.visibility</p:attrName>
                                        </p:attrNameLst>
                                      </p:cBhvr>
                                      <p:to>
                                        <p:strVal val="visible"/>
                                      </p:to>
                                    </p:set>
                                  </p:childTnLst>
                                </p:cTn>
                              </p:par>
                            </p:childTnLst>
                          </p:cTn>
                        </p:par>
                      </p:childTnLst>
                    </p:cTn>
                  </p:par>
                  <p:par>
                    <p:cTn id="218" fill="hold">
                      <p:stCondLst>
                        <p:cond delay="indefinite"/>
                      </p:stCondLst>
                      <p:childTnLst>
                        <p:par>
                          <p:cTn id="219" fill="hold">
                            <p:stCondLst>
                              <p:cond delay="0"/>
                            </p:stCondLst>
                            <p:childTnLst>
                              <p:par>
                                <p:cTn id="220" presetID="1" presetClass="entr" presetSubtype="0" fill="hold" grpId="0" nodeType="clickEffect">
                                  <p:stCondLst>
                                    <p:cond delay="0"/>
                                  </p:stCondLst>
                                  <p:childTnLst>
                                    <p:set>
                                      <p:cBhvr>
                                        <p:cTn id="221" dur="1" fill="hold">
                                          <p:stCondLst>
                                            <p:cond delay="0"/>
                                          </p:stCondLst>
                                        </p:cTn>
                                        <p:tgtEl>
                                          <p:spTgt spid="189"/>
                                        </p:tgtEl>
                                        <p:attrNameLst>
                                          <p:attrName>style.visibility</p:attrName>
                                        </p:attrNameLst>
                                      </p:cBhvr>
                                      <p:to>
                                        <p:strVal val="visible"/>
                                      </p:to>
                                    </p:set>
                                  </p:childTnLst>
                                </p:cTn>
                              </p:par>
                            </p:childTnLst>
                          </p:cTn>
                        </p:par>
                      </p:childTnLst>
                    </p:cTn>
                  </p:par>
                  <p:par>
                    <p:cTn id="222" fill="hold">
                      <p:stCondLst>
                        <p:cond delay="indefinite"/>
                      </p:stCondLst>
                      <p:childTnLst>
                        <p:par>
                          <p:cTn id="223" fill="hold">
                            <p:stCondLst>
                              <p:cond delay="0"/>
                            </p:stCondLst>
                            <p:childTnLst>
                              <p:par>
                                <p:cTn id="224" presetID="1" presetClass="entr" presetSubtype="0" fill="hold" nodeType="clickEffect">
                                  <p:stCondLst>
                                    <p:cond delay="0"/>
                                  </p:stCondLst>
                                  <p:childTnLst>
                                    <p:set>
                                      <p:cBhvr>
                                        <p:cTn id="225" dur="1" fill="hold">
                                          <p:stCondLst>
                                            <p:cond delay="0"/>
                                          </p:stCondLst>
                                        </p:cTn>
                                        <p:tgtEl>
                                          <p:spTgt spid="10"/>
                                        </p:tgtEl>
                                        <p:attrNameLst>
                                          <p:attrName>style.visibility</p:attrName>
                                        </p:attrNameLst>
                                      </p:cBhvr>
                                      <p:to>
                                        <p:strVal val="visible"/>
                                      </p:to>
                                    </p:set>
                                  </p:childTnLst>
                                </p:cTn>
                              </p:par>
                            </p:childTnLst>
                          </p:cTn>
                        </p:par>
                      </p:childTnLst>
                    </p:cTn>
                  </p:par>
                  <p:par>
                    <p:cTn id="226" fill="hold">
                      <p:stCondLst>
                        <p:cond delay="indefinite"/>
                      </p:stCondLst>
                      <p:childTnLst>
                        <p:par>
                          <p:cTn id="227" fill="hold">
                            <p:stCondLst>
                              <p:cond delay="0"/>
                            </p:stCondLst>
                            <p:childTnLst>
                              <p:par>
                                <p:cTn id="228" presetID="1" presetClass="entr" presetSubtype="0" fill="hold" nodeType="clickEffect">
                                  <p:stCondLst>
                                    <p:cond delay="0"/>
                                  </p:stCondLst>
                                  <p:childTnLst>
                                    <p:set>
                                      <p:cBhvr>
                                        <p:cTn id="229" dur="1" fill="hold">
                                          <p:stCondLst>
                                            <p:cond delay="0"/>
                                          </p:stCondLst>
                                        </p:cTn>
                                        <p:tgtEl>
                                          <p:spTgt spid="16"/>
                                        </p:tgtEl>
                                        <p:attrNameLst>
                                          <p:attrName>style.visibility</p:attrName>
                                        </p:attrNameLst>
                                      </p:cBhvr>
                                      <p:to>
                                        <p:strVal val="visible"/>
                                      </p:to>
                                    </p:set>
                                  </p:childTnLst>
                                </p:cTn>
                              </p:par>
                            </p:childTnLst>
                          </p:cTn>
                        </p:par>
                      </p:childTnLst>
                    </p:cTn>
                  </p:par>
                  <p:par>
                    <p:cTn id="230" fill="hold">
                      <p:stCondLst>
                        <p:cond delay="indefinite"/>
                      </p:stCondLst>
                      <p:childTnLst>
                        <p:par>
                          <p:cTn id="231" fill="hold">
                            <p:stCondLst>
                              <p:cond delay="0"/>
                            </p:stCondLst>
                            <p:childTnLst>
                              <p:par>
                                <p:cTn id="232" presetID="1" presetClass="entr" presetSubtype="0" fill="hold" grpId="0" nodeType="clickEffect">
                                  <p:stCondLst>
                                    <p:cond delay="0"/>
                                  </p:stCondLst>
                                  <p:childTnLst>
                                    <p:set>
                                      <p:cBhvr>
                                        <p:cTn id="233" dur="1" fill="hold">
                                          <p:stCondLst>
                                            <p:cond delay="0"/>
                                          </p:stCondLst>
                                        </p:cTn>
                                        <p:tgtEl>
                                          <p:spTgt spid="202"/>
                                        </p:tgtEl>
                                        <p:attrNameLst>
                                          <p:attrName>style.visibility</p:attrName>
                                        </p:attrNameLst>
                                      </p:cBhvr>
                                      <p:to>
                                        <p:strVal val="visible"/>
                                      </p:to>
                                    </p:set>
                                  </p:childTnLst>
                                </p:cTn>
                              </p:par>
                            </p:childTnLst>
                          </p:cTn>
                        </p:par>
                      </p:childTnLst>
                    </p:cTn>
                  </p:par>
                  <p:par>
                    <p:cTn id="234" fill="hold">
                      <p:stCondLst>
                        <p:cond delay="indefinite"/>
                      </p:stCondLst>
                      <p:childTnLst>
                        <p:par>
                          <p:cTn id="235" fill="hold">
                            <p:stCondLst>
                              <p:cond delay="0"/>
                            </p:stCondLst>
                            <p:childTnLst>
                              <p:par>
                                <p:cTn id="236" presetID="1" presetClass="entr" presetSubtype="0" fill="hold" grpId="0" nodeType="clickEffect">
                                  <p:stCondLst>
                                    <p:cond delay="0"/>
                                  </p:stCondLst>
                                  <p:childTnLst>
                                    <p:set>
                                      <p:cBhvr>
                                        <p:cTn id="237" dur="1" fill="hold">
                                          <p:stCondLst>
                                            <p:cond delay="0"/>
                                          </p:stCondLst>
                                        </p:cTn>
                                        <p:tgtEl>
                                          <p:spTgt spid="200"/>
                                        </p:tgtEl>
                                        <p:attrNameLst>
                                          <p:attrName>style.visibility</p:attrName>
                                        </p:attrNameLst>
                                      </p:cBhvr>
                                      <p:to>
                                        <p:strVal val="visible"/>
                                      </p:to>
                                    </p:set>
                                  </p:childTnLst>
                                </p:cTn>
                              </p:par>
                            </p:childTnLst>
                          </p:cTn>
                        </p:par>
                      </p:childTnLst>
                    </p:cTn>
                  </p:par>
                  <p:par>
                    <p:cTn id="238" fill="hold">
                      <p:stCondLst>
                        <p:cond delay="indefinite"/>
                      </p:stCondLst>
                      <p:childTnLst>
                        <p:par>
                          <p:cTn id="239" fill="hold">
                            <p:stCondLst>
                              <p:cond delay="0"/>
                            </p:stCondLst>
                            <p:childTnLst>
                              <p:par>
                                <p:cTn id="240" presetID="1" presetClass="entr" presetSubtype="0" fill="hold" grpId="0" nodeType="clickEffect">
                                  <p:stCondLst>
                                    <p:cond delay="0"/>
                                  </p:stCondLst>
                                  <p:childTnLst>
                                    <p:set>
                                      <p:cBhvr>
                                        <p:cTn id="241" dur="1" fill="hold">
                                          <p:stCondLst>
                                            <p:cond delay="0"/>
                                          </p:stCondLst>
                                        </p:cTn>
                                        <p:tgtEl>
                                          <p:spTgt spid="201"/>
                                        </p:tgtEl>
                                        <p:attrNameLst>
                                          <p:attrName>style.visibility</p:attrName>
                                        </p:attrNameLst>
                                      </p:cBhvr>
                                      <p:to>
                                        <p:strVal val="visible"/>
                                      </p:to>
                                    </p:set>
                                  </p:childTnLst>
                                </p:cTn>
                              </p:par>
                            </p:childTnLst>
                          </p:cTn>
                        </p:par>
                      </p:childTnLst>
                    </p:cTn>
                  </p:par>
                  <p:par>
                    <p:cTn id="242" fill="hold">
                      <p:stCondLst>
                        <p:cond delay="indefinite"/>
                      </p:stCondLst>
                      <p:childTnLst>
                        <p:par>
                          <p:cTn id="243" fill="hold">
                            <p:stCondLst>
                              <p:cond delay="0"/>
                            </p:stCondLst>
                            <p:childTnLst>
                              <p:par>
                                <p:cTn id="244" presetID="1" presetClass="entr" presetSubtype="0" fill="hold" grpId="0" nodeType="clickEffect">
                                  <p:stCondLst>
                                    <p:cond delay="0"/>
                                  </p:stCondLst>
                                  <p:childTnLst>
                                    <p:set>
                                      <p:cBhvr>
                                        <p:cTn id="245" dur="1" fill="hold">
                                          <p:stCondLst>
                                            <p:cond delay="0"/>
                                          </p:stCondLst>
                                        </p:cTn>
                                        <p:tgtEl>
                                          <p:spTgt spid="1362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animBg="1"/>
      <p:bldP spid="136195" grpId="0" animBg="1"/>
      <p:bldP spid="136198" grpId="0"/>
      <p:bldP spid="136199" grpId="0"/>
      <p:bldP spid="136200" grpId="0"/>
      <p:bldP spid="136201" grpId="0" animBg="1"/>
      <p:bldP spid="136202" grpId="0" animBg="1"/>
      <p:bldP spid="136203" grpId="0" animBg="1"/>
      <p:bldP spid="136216" grpId="0" animBg="1"/>
      <p:bldP spid="136207" grpId="0" animBg="1"/>
      <p:bldP spid="136208" grpId="0" animBg="1"/>
      <p:bldP spid="136210" grpId="0" animBg="1"/>
      <p:bldP spid="136220" grpId="0" animBg="1"/>
      <p:bldP spid="136221" grpId="0" animBg="1"/>
      <p:bldP spid="136222" grpId="0" animBg="1"/>
      <p:bldP spid="136209" grpId="0" animBg="1"/>
      <p:bldP spid="136204" grpId="0" animBg="1"/>
      <p:bldP spid="136205" grpId="0" animBg="1"/>
      <p:bldP spid="136217" grpId="0" animBg="1"/>
      <p:bldP spid="136218" grpId="0" animBg="1"/>
      <p:bldP spid="136206" grpId="0" animBg="1"/>
      <p:bldP spid="136211" grpId="0" animBg="1"/>
      <p:bldP spid="136212" grpId="0" animBg="1"/>
      <p:bldP spid="136214" grpId="0" animBg="1"/>
      <p:bldP spid="136215" grpId="0" animBg="1"/>
      <p:bldP spid="136223" grpId="0" animBg="1"/>
      <p:bldP spid="136224" grpId="0" animBg="1"/>
      <p:bldP spid="136225" grpId="0" animBg="1"/>
      <p:bldP spid="136226" grpId="0" animBg="1"/>
      <p:bldP spid="136213" grpId="0" animBg="1"/>
      <p:bldP spid="136260" grpId="0"/>
      <p:bldP spid="136286" grpId="0"/>
      <p:bldP spid="108" grpId="0" animBg="1"/>
      <p:bldP spid="110" grpId="0" animBg="1"/>
      <p:bldP spid="116" grpId="0" animBg="1"/>
      <p:bldP spid="118" grpId="0" animBg="1"/>
      <p:bldP spid="120" grpId="0" animBg="1"/>
      <p:bldP spid="122" grpId="0" animBg="1"/>
      <p:bldP spid="124" grpId="0" animBg="1"/>
      <p:bldP spid="126" grpId="0" animBg="1"/>
      <p:bldP spid="159" grpId="0" animBg="1"/>
      <p:bldP spid="160" grpId="0" animBg="1"/>
      <p:bldP spid="161" grpId="0" animBg="1"/>
      <p:bldP spid="162" grpId="0" animBg="1"/>
      <p:bldP spid="164" grpId="0" animBg="1"/>
      <p:bldP spid="166" grpId="0" animBg="1"/>
      <p:bldP spid="167" grpId="0" animBg="1"/>
      <p:bldP spid="168" grpId="0" animBg="1"/>
      <p:bldP spid="188" grpId="0" animBg="1"/>
      <p:bldP spid="189" grpId="0" animBg="1"/>
      <p:bldP spid="190" grpId="0" animBg="1"/>
      <p:bldP spid="200" grpId="0" animBg="1"/>
      <p:bldP spid="201" grpId="0" animBg="1"/>
      <p:bldP spid="20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標題 1"/>
          <p:cNvSpPr>
            <a:spLocks noGrp="1"/>
          </p:cNvSpPr>
          <p:nvPr>
            <p:ph type="title"/>
          </p:nvPr>
        </p:nvSpPr>
        <p:spPr>
          <a:xfrm>
            <a:off x="1952625" y="1"/>
            <a:ext cx="8229600" cy="582613"/>
          </a:xfrm>
        </p:spPr>
        <p:txBody>
          <a:bodyPr>
            <a:normAutofit fontScale="90000"/>
          </a:bodyPr>
          <a:lstStyle/>
          <a:p>
            <a:pPr eaLnBrk="1" hangingPunct="1"/>
            <a:r>
              <a:rPr lang="en-US" altLang="zh-TW" sz="3600" i="1" dirty="0">
                <a:solidFill>
                  <a:schemeClr val="tx1"/>
                </a:solidFill>
              </a:rPr>
              <a:t>Extended Binary Trees</a:t>
            </a:r>
            <a:endParaRPr lang="zh-TW" altLang="en-US" sz="3600" dirty="0">
              <a:solidFill>
                <a:schemeClr val="tx1"/>
              </a:solidFill>
            </a:endParaRPr>
          </a:p>
        </p:txBody>
      </p:sp>
      <p:sp>
        <p:nvSpPr>
          <p:cNvPr id="12290" name="內容版面配置區 2"/>
          <p:cNvSpPr>
            <a:spLocks noGrp="1"/>
          </p:cNvSpPr>
          <p:nvPr>
            <p:ph idx="1"/>
          </p:nvPr>
        </p:nvSpPr>
        <p:spPr>
          <a:xfrm>
            <a:off x="1981200" y="785813"/>
            <a:ext cx="8991600" cy="5643562"/>
          </a:xfrm>
        </p:spPr>
        <p:txBody>
          <a:bodyPr>
            <a:noAutofit/>
          </a:bodyPr>
          <a:lstStyle/>
          <a:p>
            <a:pPr eaLnBrk="1" hangingPunct="1"/>
            <a:r>
              <a:rPr lang="en-US" altLang="zh-TW" sz="3200" dirty="0" smtClean="0">
                <a:solidFill>
                  <a:srgbClr val="66FF33"/>
                </a:solidFill>
              </a:rPr>
              <a:t>Definition:</a:t>
            </a:r>
            <a:r>
              <a:rPr lang="en-US" altLang="zh-TW" sz="3200" dirty="0" smtClean="0">
                <a:solidFill>
                  <a:srgbClr val="00B050"/>
                </a:solidFill>
              </a:rPr>
              <a:t> </a:t>
            </a:r>
            <a:r>
              <a:rPr lang="en-US" altLang="zh-TW" sz="3200" dirty="0" smtClean="0"/>
              <a:t>The set of </a:t>
            </a:r>
            <a:r>
              <a:rPr lang="en-US" altLang="zh-TW" sz="3200" i="1" dirty="0" smtClean="0">
                <a:solidFill>
                  <a:schemeClr val="tx1"/>
                </a:solidFill>
              </a:rPr>
              <a:t>extended binary trees</a:t>
            </a:r>
            <a:r>
              <a:rPr lang="en-US" altLang="zh-TW" sz="3200" i="1" dirty="0" smtClean="0">
                <a:solidFill>
                  <a:srgbClr val="FF0000"/>
                </a:solidFill>
              </a:rPr>
              <a:t> </a:t>
            </a:r>
            <a:r>
              <a:rPr lang="en-US" altLang="zh-TW" sz="3200" dirty="0" smtClean="0"/>
              <a:t>can be defined recursively by these step: </a:t>
            </a:r>
          </a:p>
          <a:p>
            <a:pPr marL="0" indent="0" eaLnBrk="1" hangingPunct="1">
              <a:buNone/>
            </a:pPr>
            <a:endParaRPr lang="en-US" altLang="zh-TW" sz="1600" dirty="0" smtClean="0"/>
          </a:p>
          <a:p>
            <a:pPr eaLnBrk="1" hangingPunct="1"/>
            <a:r>
              <a:rPr lang="en-US" altLang="zh-TW" sz="3200" dirty="0" smtClean="0">
                <a:solidFill>
                  <a:srgbClr val="66FF33"/>
                </a:solidFill>
              </a:rPr>
              <a:t>Basis step: </a:t>
            </a:r>
            <a:r>
              <a:rPr lang="en-US" altLang="zh-TW" sz="3200" dirty="0" smtClean="0">
                <a:solidFill>
                  <a:schemeClr val="tx1"/>
                </a:solidFill>
              </a:rPr>
              <a:t>The empty set is an extended binary tree.</a:t>
            </a:r>
          </a:p>
          <a:p>
            <a:endParaRPr lang="en-US" altLang="zh-TW" sz="1600" dirty="0"/>
          </a:p>
          <a:p>
            <a:pPr eaLnBrk="1" hangingPunct="1"/>
            <a:r>
              <a:rPr lang="en-US" altLang="zh-TW" sz="3200" dirty="0" smtClean="0">
                <a:solidFill>
                  <a:srgbClr val="66FF33"/>
                </a:solidFill>
              </a:rPr>
              <a:t>Recursive step: </a:t>
            </a:r>
            <a:r>
              <a:rPr lang="en-US" altLang="zh-TW" sz="3200" dirty="0" smtClean="0"/>
              <a:t>if </a:t>
            </a:r>
            <a:r>
              <a:rPr lang="en-US" altLang="zh-TW" sz="3200" i="1" dirty="0" smtClean="0">
                <a:solidFill>
                  <a:schemeClr val="tx1"/>
                </a:solidFill>
              </a:rPr>
              <a:t>T</a:t>
            </a:r>
            <a:r>
              <a:rPr lang="en-US" altLang="zh-TW" sz="3200" baseline="-25000" dirty="0" smtClean="0">
                <a:solidFill>
                  <a:schemeClr val="tx1"/>
                </a:solidFill>
              </a:rPr>
              <a:t>1</a:t>
            </a:r>
            <a:r>
              <a:rPr lang="en-US" altLang="zh-TW" sz="3200" dirty="0" smtClean="0"/>
              <a:t> and </a:t>
            </a:r>
            <a:r>
              <a:rPr lang="en-US" altLang="zh-TW" sz="3200" i="1" dirty="0" smtClean="0">
                <a:solidFill>
                  <a:schemeClr val="tx1"/>
                </a:solidFill>
              </a:rPr>
              <a:t>T</a:t>
            </a:r>
            <a:r>
              <a:rPr lang="en-US" altLang="zh-TW" sz="3200" baseline="-25000" dirty="0" smtClean="0">
                <a:solidFill>
                  <a:schemeClr val="tx1"/>
                </a:solidFill>
              </a:rPr>
              <a:t>2</a:t>
            </a:r>
            <a:r>
              <a:rPr lang="en-US" altLang="zh-TW" sz="3200" dirty="0" smtClean="0"/>
              <a:t> are disjoint extended binary trees, there is an extended binary tree, denoted by </a:t>
            </a:r>
            <a:r>
              <a:rPr lang="en-US" altLang="zh-TW" sz="3200" i="1" dirty="0" smtClean="0">
                <a:solidFill>
                  <a:schemeClr val="tx1"/>
                </a:solidFill>
              </a:rPr>
              <a:t>T</a:t>
            </a:r>
            <a:r>
              <a:rPr lang="en-US" altLang="zh-TW" sz="3200" baseline="-25000" dirty="0" smtClean="0">
                <a:solidFill>
                  <a:schemeClr val="tx1"/>
                </a:solidFill>
              </a:rPr>
              <a:t>1</a:t>
            </a:r>
            <a:r>
              <a:rPr lang="en-US" altLang="zh-TW" sz="3200" dirty="0" smtClean="0">
                <a:solidFill>
                  <a:schemeClr val="tx1"/>
                </a:solidFill>
              </a:rPr>
              <a:t> ∙ </a:t>
            </a:r>
            <a:r>
              <a:rPr lang="en-US" altLang="zh-TW" sz="3200" i="1" dirty="0" smtClean="0">
                <a:solidFill>
                  <a:schemeClr val="tx1"/>
                </a:solidFill>
              </a:rPr>
              <a:t>T</a:t>
            </a:r>
            <a:r>
              <a:rPr lang="en-US" altLang="zh-TW" sz="3200" baseline="-25000" dirty="0" smtClean="0">
                <a:solidFill>
                  <a:schemeClr val="tx1"/>
                </a:solidFill>
              </a:rPr>
              <a:t>2</a:t>
            </a:r>
            <a:r>
              <a:rPr lang="en-US" altLang="zh-TW" sz="3200" dirty="0" smtClean="0"/>
              <a:t>, consisting of a root </a:t>
            </a:r>
            <a:r>
              <a:rPr lang="en-US" altLang="zh-TW" sz="3200" i="1" dirty="0" smtClean="0">
                <a:solidFill>
                  <a:schemeClr val="tx1"/>
                </a:solidFill>
              </a:rPr>
              <a:t>r</a:t>
            </a:r>
            <a:r>
              <a:rPr lang="en-US" altLang="zh-TW" sz="3200" dirty="0" smtClean="0"/>
              <a:t> together with edges connecting the root to each of the roots of the left subtree </a:t>
            </a:r>
            <a:r>
              <a:rPr lang="en-US" altLang="zh-TW" sz="3200" i="1" dirty="0" smtClean="0">
                <a:solidFill>
                  <a:schemeClr val="tx1"/>
                </a:solidFill>
              </a:rPr>
              <a:t>T</a:t>
            </a:r>
            <a:r>
              <a:rPr lang="en-US" altLang="zh-TW" sz="3200" baseline="-25000" dirty="0" smtClean="0">
                <a:solidFill>
                  <a:schemeClr val="tx1"/>
                </a:solidFill>
              </a:rPr>
              <a:t>1</a:t>
            </a:r>
            <a:r>
              <a:rPr lang="en-US" altLang="zh-TW" sz="3200" i="1" dirty="0" smtClean="0"/>
              <a:t> </a:t>
            </a:r>
            <a:r>
              <a:rPr lang="en-US" altLang="zh-TW" sz="3200" dirty="0" smtClean="0"/>
              <a:t>and the right subtree </a:t>
            </a:r>
            <a:r>
              <a:rPr lang="en-US" altLang="zh-TW" sz="3200" i="1" dirty="0" smtClean="0">
                <a:solidFill>
                  <a:schemeClr val="tx1"/>
                </a:solidFill>
              </a:rPr>
              <a:t>T</a:t>
            </a:r>
            <a:r>
              <a:rPr lang="en-US" altLang="zh-TW" sz="3200" baseline="-25000" dirty="0" smtClean="0">
                <a:solidFill>
                  <a:schemeClr val="tx1"/>
                </a:solidFill>
              </a:rPr>
              <a:t>2</a:t>
            </a:r>
            <a:r>
              <a:rPr lang="en-US" altLang="zh-TW" sz="3200" i="1" baseline="-25000" dirty="0" smtClean="0"/>
              <a:t> </a:t>
            </a:r>
            <a:r>
              <a:rPr lang="en-US" altLang="zh-TW" sz="3200" i="1" dirty="0" smtClean="0"/>
              <a:t> </a:t>
            </a:r>
            <a:r>
              <a:rPr lang="en-US" altLang="zh-TW" sz="3200" dirty="0" smtClean="0"/>
              <a:t>when these trees are nonempty.</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32</a:t>
            </a:fld>
            <a:endParaRPr lang="en-US" altLang="en-US"/>
          </a:p>
        </p:txBody>
      </p:sp>
    </p:spTree>
    <p:extLst>
      <p:ext uri="{BB962C8B-B14F-4D97-AF65-F5344CB8AC3E}">
        <p14:creationId xmlns:p14="http://schemas.microsoft.com/office/powerpoint/2010/main" val="147683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3760"/>
            <a:ext cx="6813374" cy="446464"/>
          </a:xfrm>
        </p:spPr>
        <p:txBody>
          <a:bodyPr>
            <a:normAutofit fontScale="90000"/>
          </a:bodyPr>
          <a:lstStyle/>
          <a:p>
            <a:r>
              <a:rPr lang="en-US" altLang="zh-TW" sz="3200" dirty="0">
                <a:latin typeface="Times New Roman" panose="02020603050405020304" pitchFamily="18" charset="0"/>
              </a:rPr>
              <a:t>Building Up Extended Binary Trees</a:t>
            </a:r>
            <a:endParaRPr lang="en-US" sz="3200" dirty="0"/>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33</a:t>
            </a:fld>
            <a:endParaRPr lang="en-US" altLang="en-US"/>
          </a:p>
        </p:txBody>
      </p:sp>
      <p:sp>
        <p:nvSpPr>
          <p:cNvPr id="5" name="Line 2"/>
          <p:cNvSpPr>
            <a:spLocks noChangeShapeType="1"/>
          </p:cNvSpPr>
          <p:nvPr/>
        </p:nvSpPr>
        <p:spPr bwMode="auto">
          <a:xfrm>
            <a:off x="1024431" y="1905000"/>
            <a:ext cx="8763000" cy="0"/>
          </a:xfrm>
          <a:prstGeom prst="line">
            <a:avLst/>
          </a:prstGeom>
          <a:noFill/>
          <a:ln w="12700" cap="sq">
            <a:solidFill>
              <a:srgbClr val="CCFF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Line 3"/>
          <p:cNvSpPr>
            <a:spLocks noChangeShapeType="1"/>
          </p:cNvSpPr>
          <p:nvPr/>
        </p:nvSpPr>
        <p:spPr bwMode="auto">
          <a:xfrm>
            <a:off x="881941" y="3124200"/>
            <a:ext cx="8763000" cy="0"/>
          </a:xfrm>
          <a:prstGeom prst="line">
            <a:avLst/>
          </a:prstGeom>
          <a:noFill/>
          <a:ln w="12700" cap="sq">
            <a:solidFill>
              <a:srgbClr val="CCFF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Text Box 6"/>
          <p:cNvSpPr txBox="1">
            <a:spLocks noChangeArrowheads="1"/>
          </p:cNvSpPr>
          <p:nvPr/>
        </p:nvSpPr>
        <p:spPr bwMode="auto">
          <a:xfrm>
            <a:off x="1084756" y="1143000"/>
            <a:ext cx="8675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smtClean="0"/>
              <a:t>Step 1</a:t>
            </a:r>
            <a:endParaRPr lang="en-US" altLang="en-US" b="1" dirty="0"/>
          </a:p>
        </p:txBody>
      </p:sp>
      <p:sp>
        <p:nvSpPr>
          <p:cNvPr id="8" name="Text Box 7"/>
          <p:cNvSpPr txBox="1">
            <a:spLocks noChangeArrowheads="1"/>
          </p:cNvSpPr>
          <p:nvPr/>
        </p:nvSpPr>
        <p:spPr bwMode="auto">
          <a:xfrm>
            <a:off x="1160956" y="2133600"/>
            <a:ext cx="8675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Step </a:t>
            </a:r>
            <a:r>
              <a:rPr lang="en-US" altLang="en-US" b="1" dirty="0" smtClean="0"/>
              <a:t>2</a:t>
            </a:r>
            <a:endParaRPr lang="en-US" altLang="en-US" b="1" dirty="0"/>
          </a:p>
        </p:txBody>
      </p:sp>
      <p:sp>
        <p:nvSpPr>
          <p:cNvPr id="9" name="Text Box 8"/>
          <p:cNvSpPr txBox="1">
            <a:spLocks noChangeArrowheads="1"/>
          </p:cNvSpPr>
          <p:nvPr/>
        </p:nvSpPr>
        <p:spPr bwMode="auto">
          <a:xfrm>
            <a:off x="854562" y="3303817"/>
            <a:ext cx="8675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Step </a:t>
            </a:r>
            <a:r>
              <a:rPr lang="en-US" altLang="en-US" b="1" dirty="0" smtClean="0"/>
              <a:t>3</a:t>
            </a:r>
            <a:endParaRPr lang="en-US" altLang="en-US" b="1" dirty="0"/>
          </a:p>
        </p:txBody>
      </p:sp>
      <p:sp>
        <p:nvSpPr>
          <p:cNvPr id="10" name="Oval 9"/>
          <p:cNvSpPr>
            <a:spLocks noChangeArrowheads="1"/>
          </p:cNvSpPr>
          <p:nvPr/>
        </p:nvSpPr>
        <p:spPr bwMode="auto">
          <a:xfrm>
            <a:off x="3158031" y="123979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Oval 10"/>
          <p:cNvSpPr>
            <a:spLocks noChangeArrowheads="1"/>
          </p:cNvSpPr>
          <p:nvPr/>
        </p:nvSpPr>
        <p:spPr bwMode="auto">
          <a:xfrm>
            <a:off x="4381034" y="210054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Oval 11"/>
          <p:cNvSpPr>
            <a:spLocks noChangeArrowheads="1"/>
          </p:cNvSpPr>
          <p:nvPr/>
        </p:nvSpPr>
        <p:spPr bwMode="auto">
          <a:xfrm>
            <a:off x="4070747" y="268115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Line 24"/>
          <p:cNvSpPr>
            <a:spLocks noChangeShapeType="1"/>
          </p:cNvSpPr>
          <p:nvPr/>
        </p:nvSpPr>
        <p:spPr bwMode="auto">
          <a:xfrm flipH="1">
            <a:off x="4135041" y="2215179"/>
            <a:ext cx="294200" cy="48715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Oval 12"/>
          <p:cNvSpPr>
            <a:spLocks noChangeArrowheads="1"/>
          </p:cNvSpPr>
          <p:nvPr/>
        </p:nvSpPr>
        <p:spPr bwMode="auto">
          <a:xfrm>
            <a:off x="2389985" y="274088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 name="Oval 13"/>
          <p:cNvSpPr>
            <a:spLocks noChangeArrowheads="1"/>
          </p:cNvSpPr>
          <p:nvPr/>
        </p:nvSpPr>
        <p:spPr bwMode="auto">
          <a:xfrm>
            <a:off x="3032094" y="274088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Line 25"/>
          <p:cNvSpPr>
            <a:spLocks noChangeShapeType="1"/>
          </p:cNvSpPr>
          <p:nvPr/>
        </p:nvSpPr>
        <p:spPr bwMode="auto">
          <a:xfrm flipH="1">
            <a:off x="2476291" y="2241789"/>
            <a:ext cx="226140" cy="5198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26"/>
          <p:cNvSpPr>
            <a:spLocks noChangeShapeType="1"/>
          </p:cNvSpPr>
          <p:nvPr/>
        </p:nvSpPr>
        <p:spPr bwMode="auto">
          <a:xfrm>
            <a:off x="2758623" y="2241740"/>
            <a:ext cx="282297" cy="5198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Oval 14"/>
          <p:cNvSpPr>
            <a:spLocks noChangeArrowheads="1"/>
          </p:cNvSpPr>
          <p:nvPr/>
        </p:nvSpPr>
        <p:spPr bwMode="auto">
          <a:xfrm>
            <a:off x="2656997" y="213360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Text Box 6"/>
          <p:cNvSpPr txBox="1">
            <a:spLocks noChangeArrowheads="1"/>
          </p:cNvSpPr>
          <p:nvPr/>
        </p:nvSpPr>
        <p:spPr bwMode="auto">
          <a:xfrm>
            <a:off x="1060387" y="533400"/>
            <a:ext cx="40933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smtClean="0"/>
              <a:t>Basis Step</a:t>
            </a:r>
            <a:r>
              <a:rPr lang="en-US" altLang="en-US" b="1" dirty="0"/>
              <a:t> </a:t>
            </a:r>
            <a:r>
              <a:rPr lang="en-US" altLang="en-US" b="1" dirty="0" smtClean="0"/>
              <a:t>	</a:t>
            </a:r>
            <a:r>
              <a:rPr lang="en-US" dirty="0" smtClean="0">
                <a:latin typeface="Cambria" panose="02040503050406030204" pitchFamily="18" charset="0"/>
                <a:ea typeface="Cambria" panose="02040503050406030204" pitchFamily="18" charset="0"/>
                <a:sym typeface="Symbol" panose="05050102010706020507" pitchFamily="18" charset="2"/>
              </a:rPr>
              <a:t></a:t>
            </a:r>
            <a:endParaRPr lang="en-US" dirty="0" smtClean="0">
              <a:latin typeface="Cambria" panose="02040503050406030204" pitchFamily="18" charset="0"/>
              <a:ea typeface="Cambria" panose="02040503050406030204" pitchFamily="18" charset="0"/>
            </a:endParaRPr>
          </a:p>
        </p:txBody>
      </p:sp>
      <p:sp>
        <p:nvSpPr>
          <p:cNvPr id="20" name="Oval 10"/>
          <p:cNvSpPr>
            <a:spLocks noChangeArrowheads="1"/>
          </p:cNvSpPr>
          <p:nvPr/>
        </p:nvSpPr>
        <p:spPr bwMode="auto">
          <a:xfrm>
            <a:off x="5376521" y="211707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Oval 11"/>
          <p:cNvSpPr>
            <a:spLocks noChangeArrowheads="1"/>
          </p:cNvSpPr>
          <p:nvPr/>
        </p:nvSpPr>
        <p:spPr bwMode="auto">
          <a:xfrm>
            <a:off x="5831866" y="280060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Line 24"/>
          <p:cNvSpPr>
            <a:spLocks noChangeShapeType="1"/>
          </p:cNvSpPr>
          <p:nvPr/>
        </p:nvSpPr>
        <p:spPr bwMode="auto">
          <a:xfrm>
            <a:off x="5462452" y="2237390"/>
            <a:ext cx="392223" cy="57654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Oval 10"/>
          <p:cNvSpPr>
            <a:spLocks noChangeArrowheads="1"/>
          </p:cNvSpPr>
          <p:nvPr/>
        </p:nvSpPr>
        <p:spPr bwMode="auto">
          <a:xfrm>
            <a:off x="2027258" y="370188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Oval 11"/>
          <p:cNvSpPr>
            <a:spLocks noChangeArrowheads="1"/>
          </p:cNvSpPr>
          <p:nvPr/>
        </p:nvSpPr>
        <p:spPr bwMode="auto">
          <a:xfrm>
            <a:off x="1555441" y="423927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24"/>
          <p:cNvSpPr>
            <a:spLocks noChangeShapeType="1"/>
          </p:cNvSpPr>
          <p:nvPr/>
        </p:nvSpPr>
        <p:spPr bwMode="auto">
          <a:xfrm flipH="1">
            <a:off x="1647124" y="3789984"/>
            <a:ext cx="417648" cy="44347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Oval 10"/>
          <p:cNvSpPr>
            <a:spLocks noChangeArrowheads="1"/>
          </p:cNvSpPr>
          <p:nvPr/>
        </p:nvSpPr>
        <p:spPr bwMode="auto">
          <a:xfrm>
            <a:off x="2414402" y="327660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24"/>
          <p:cNvSpPr>
            <a:spLocks noChangeShapeType="1"/>
          </p:cNvSpPr>
          <p:nvPr/>
        </p:nvSpPr>
        <p:spPr bwMode="auto">
          <a:xfrm flipH="1">
            <a:off x="2115885" y="3376313"/>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Oval 10"/>
          <p:cNvSpPr>
            <a:spLocks noChangeArrowheads="1"/>
          </p:cNvSpPr>
          <p:nvPr/>
        </p:nvSpPr>
        <p:spPr bwMode="auto">
          <a:xfrm>
            <a:off x="2728333" y="373685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Line 24"/>
          <p:cNvSpPr>
            <a:spLocks noChangeShapeType="1"/>
          </p:cNvSpPr>
          <p:nvPr/>
        </p:nvSpPr>
        <p:spPr bwMode="auto">
          <a:xfrm>
            <a:off x="2497293" y="3390900"/>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Oval 10"/>
          <p:cNvSpPr>
            <a:spLocks noChangeArrowheads="1"/>
          </p:cNvSpPr>
          <p:nvPr/>
        </p:nvSpPr>
        <p:spPr bwMode="auto">
          <a:xfrm>
            <a:off x="3648870" y="383512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11"/>
          <p:cNvSpPr>
            <a:spLocks noChangeArrowheads="1"/>
          </p:cNvSpPr>
          <p:nvPr/>
        </p:nvSpPr>
        <p:spPr bwMode="auto">
          <a:xfrm>
            <a:off x="3896137" y="436574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Line 24"/>
          <p:cNvSpPr>
            <a:spLocks noChangeShapeType="1"/>
          </p:cNvSpPr>
          <p:nvPr/>
        </p:nvSpPr>
        <p:spPr bwMode="auto">
          <a:xfrm>
            <a:off x="3703734" y="3949425"/>
            <a:ext cx="221207" cy="416323"/>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Oval 10"/>
          <p:cNvSpPr>
            <a:spLocks noChangeArrowheads="1"/>
          </p:cNvSpPr>
          <p:nvPr/>
        </p:nvSpPr>
        <p:spPr bwMode="auto">
          <a:xfrm>
            <a:off x="4016350" y="337516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Line 24"/>
          <p:cNvSpPr>
            <a:spLocks noChangeShapeType="1"/>
          </p:cNvSpPr>
          <p:nvPr/>
        </p:nvSpPr>
        <p:spPr bwMode="auto">
          <a:xfrm flipH="1">
            <a:off x="3720370" y="3489462"/>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Oval 10"/>
          <p:cNvSpPr>
            <a:spLocks noChangeArrowheads="1"/>
          </p:cNvSpPr>
          <p:nvPr/>
        </p:nvSpPr>
        <p:spPr bwMode="auto">
          <a:xfrm>
            <a:off x="4330281" y="383541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Line 24"/>
          <p:cNvSpPr>
            <a:spLocks noChangeShapeType="1"/>
          </p:cNvSpPr>
          <p:nvPr/>
        </p:nvSpPr>
        <p:spPr bwMode="auto">
          <a:xfrm>
            <a:off x="4097758" y="3489462"/>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Oval 10"/>
          <p:cNvSpPr>
            <a:spLocks noChangeArrowheads="1"/>
          </p:cNvSpPr>
          <p:nvPr/>
        </p:nvSpPr>
        <p:spPr bwMode="auto">
          <a:xfrm>
            <a:off x="4936057" y="3844224"/>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 name="Oval 11"/>
          <p:cNvSpPr>
            <a:spLocks noChangeArrowheads="1"/>
          </p:cNvSpPr>
          <p:nvPr/>
        </p:nvSpPr>
        <p:spPr bwMode="auto">
          <a:xfrm>
            <a:off x="5321434" y="437274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Line 24"/>
          <p:cNvSpPr>
            <a:spLocks noChangeShapeType="1"/>
          </p:cNvSpPr>
          <p:nvPr/>
        </p:nvSpPr>
        <p:spPr bwMode="auto">
          <a:xfrm flipH="1">
            <a:off x="5376521" y="3960884"/>
            <a:ext cx="270695" cy="42774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Oval 10"/>
          <p:cNvSpPr>
            <a:spLocks noChangeArrowheads="1"/>
          </p:cNvSpPr>
          <p:nvPr/>
        </p:nvSpPr>
        <p:spPr bwMode="auto">
          <a:xfrm>
            <a:off x="5333285" y="339090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 name="Line 24"/>
          <p:cNvSpPr>
            <a:spLocks noChangeShapeType="1"/>
          </p:cNvSpPr>
          <p:nvPr/>
        </p:nvSpPr>
        <p:spPr bwMode="auto">
          <a:xfrm flipH="1">
            <a:off x="5037305" y="3505200"/>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Oval 10"/>
          <p:cNvSpPr>
            <a:spLocks noChangeArrowheads="1"/>
          </p:cNvSpPr>
          <p:nvPr/>
        </p:nvSpPr>
        <p:spPr bwMode="auto">
          <a:xfrm>
            <a:off x="5647216" y="385115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Line 24"/>
          <p:cNvSpPr>
            <a:spLocks noChangeShapeType="1"/>
          </p:cNvSpPr>
          <p:nvPr/>
        </p:nvSpPr>
        <p:spPr bwMode="auto">
          <a:xfrm>
            <a:off x="5439042" y="3480445"/>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Oval 10"/>
          <p:cNvSpPr>
            <a:spLocks noChangeArrowheads="1"/>
          </p:cNvSpPr>
          <p:nvPr/>
        </p:nvSpPr>
        <p:spPr bwMode="auto">
          <a:xfrm>
            <a:off x="6272287" y="383512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 name="Oval 11"/>
          <p:cNvSpPr>
            <a:spLocks noChangeArrowheads="1"/>
          </p:cNvSpPr>
          <p:nvPr/>
        </p:nvSpPr>
        <p:spPr bwMode="auto">
          <a:xfrm>
            <a:off x="7284835" y="429567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Line 24"/>
          <p:cNvSpPr>
            <a:spLocks noChangeShapeType="1"/>
          </p:cNvSpPr>
          <p:nvPr/>
        </p:nvSpPr>
        <p:spPr bwMode="auto">
          <a:xfrm>
            <a:off x="7002249" y="3851156"/>
            <a:ext cx="299934" cy="44451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Oval 10"/>
          <p:cNvSpPr>
            <a:spLocks noChangeArrowheads="1"/>
          </p:cNvSpPr>
          <p:nvPr/>
        </p:nvSpPr>
        <p:spPr bwMode="auto">
          <a:xfrm>
            <a:off x="6652814" y="337516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Line 24"/>
          <p:cNvSpPr>
            <a:spLocks noChangeShapeType="1"/>
          </p:cNvSpPr>
          <p:nvPr/>
        </p:nvSpPr>
        <p:spPr bwMode="auto">
          <a:xfrm flipH="1">
            <a:off x="6356834" y="3489462"/>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Oval 10"/>
          <p:cNvSpPr>
            <a:spLocks noChangeArrowheads="1"/>
          </p:cNvSpPr>
          <p:nvPr/>
        </p:nvSpPr>
        <p:spPr bwMode="auto">
          <a:xfrm>
            <a:off x="6966745" y="383541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 name="Line 24"/>
          <p:cNvSpPr>
            <a:spLocks noChangeShapeType="1"/>
          </p:cNvSpPr>
          <p:nvPr/>
        </p:nvSpPr>
        <p:spPr bwMode="auto">
          <a:xfrm>
            <a:off x="6746924" y="3489462"/>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Oval 10"/>
          <p:cNvSpPr>
            <a:spLocks noChangeArrowheads="1"/>
          </p:cNvSpPr>
          <p:nvPr/>
        </p:nvSpPr>
        <p:spPr bwMode="auto">
          <a:xfrm>
            <a:off x="8520026" y="387351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 name="Oval 11"/>
          <p:cNvSpPr>
            <a:spLocks noChangeArrowheads="1"/>
          </p:cNvSpPr>
          <p:nvPr/>
        </p:nvSpPr>
        <p:spPr bwMode="auto">
          <a:xfrm>
            <a:off x="9722493" y="438862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 name="Line 24"/>
          <p:cNvSpPr>
            <a:spLocks noChangeShapeType="1"/>
          </p:cNvSpPr>
          <p:nvPr/>
        </p:nvSpPr>
        <p:spPr bwMode="auto">
          <a:xfrm>
            <a:off x="9308902" y="3889257"/>
            <a:ext cx="423589" cy="51459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Oval 10"/>
          <p:cNvSpPr>
            <a:spLocks noChangeArrowheads="1"/>
          </p:cNvSpPr>
          <p:nvPr/>
        </p:nvSpPr>
        <p:spPr bwMode="auto">
          <a:xfrm>
            <a:off x="8913335" y="337839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 name="Line 24"/>
          <p:cNvSpPr>
            <a:spLocks noChangeShapeType="1"/>
          </p:cNvSpPr>
          <p:nvPr/>
        </p:nvSpPr>
        <p:spPr bwMode="auto">
          <a:xfrm flipH="1">
            <a:off x="8634032" y="3486806"/>
            <a:ext cx="298709" cy="402452"/>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Oval 10"/>
          <p:cNvSpPr>
            <a:spLocks noChangeArrowheads="1"/>
          </p:cNvSpPr>
          <p:nvPr/>
        </p:nvSpPr>
        <p:spPr bwMode="auto">
          <a:xfrm>
            <a:off x="9264036" y="382640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 name="Line 24"/>
          <p:cNvSpPr>
            <a:spLocks noChangeShapeType="1"/>
          </p:cNvSpPr>
          <p:nvPr/>
        </p:nvSpPr>
        <p:spPr bwMode="auto">
          <a:xfrm>
            <a:off x="9015865" y="3505200"/>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Oval 11"/>
          <p:cNvSpPr>
            <a:spLocks noChangeArrowheads="1"/>
          </p:cNvSpPr>
          <p:nvPr/>
        </p:nvSpPr>
        <p:spPr bwMode="auto">
          <a:xfrm>
            <a:off x="8006716" y="446813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 name="Line 24"/>
          <p:cNvSpPr>
            <a:spLocks noChangeShapeType="1"/>
          </p:cNvSpPr>
          <p:nvPr/>
        </p:nvSpPr>
        <p:spPr bwMode="auto">
          <a:xfrm flipH="1">
            <a:off x="8120588" y="3987818"/>
            <a:ext cx="402971" cy="50898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Oval 10"/>
          <p:cNvSpPr>
            <a:spLocks noChangeArrowheads="1"/>
          </p:cNvSpPr>
          <p:nvPr/>
        </p:nvSpPr>
        <p:spPr bwMode="auto">
          <a:xfrm>
            <a:off x="1659057" y="547554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 name="Oval 11"/>
          <p:cNvSpPr>
            <a:spLocks noChangeArrowheads="1"/>
          </p:cNvSpPr>
          <p:nvPr/>
        </p:nvSpPr>
        <p:spPr bwMode="auto">
          <a:xfrm>
            <a:off x="2187372" y="609120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 name="Line 24"/>
          <p:cNvSpPr>
            <a:spLocks noChangeShapeType="1"/>
          </p:cNvSpPr>
          <p:nvPr/>
        </p:nvSpPr>
        <p:spPr bwMode="auto">
          <a:xfrm flipH="1">
            <a:off x="2238673" y="5610880"/>
            <a:ext cx="197645" cy="48032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Oval 10"/>
          <p:cNvSpPr>
            <a:spLocks noChangeArrowheads="1"/>
          </p:cNvSpPr>
          <p:nvPr/>
        </p:nvSpPr>
        <p:spPr bwMode="auto">
          <a:xfrm>
            <a:off x="2058981" y="503632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 name="Line 24"/>
          <p:cNvSpPr>
            <a:spLocks noChangeShapeType="1"/>
          </p:cNvSpPr>
          <p:nvPr/>
        </p:nvSpPr>
        <p:spPr bwMode="auto">
          <a:xfrm flipH="1">
            <a:off x="1759042" y="5150624"/>
            <a:ext cx="313932" cy="3616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Oval 10"/>
          <p:cNvSpPr>
            <a:spLocks noChangeArrowheads="1"/>
          </p:cNvSpPr>
          <p:nvPr/>
        </p:nvSpPr>
        <p:spPr bwMode="auto">
          <a:xfrm>
            <a:off x="2372912" y="549658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 name="Line 24"/>
          <p:cNvSpPr>
            <a:spLocks noChangeShapeType="1"/>
          </p:cNvSpPr>
          <p:nvPr/>
        </p:nvSpPr>
        <p:spPr bwMode="auto">
          <a:xfrm>
            <a:off x="2188148" y="5150625"/>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Oval 11"/>
          <p:cNvSpPr>
            <a:spLocks noChangeArrowheads="1"/>
          </p:cNvSpPr>
          <p:nvPr/>
        </p:nvSpPr>
        <p:spPr bwMode="auto">
          <a:xfrm>
            <a:off x="1143936" y="607215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 name="Line 24"/>
          <p:cNvSpPr>
            <a:spLocks noChangeShapeType="1"/>
          </p:cNvSpPr>
          <p:nvPr/>
        </p:nvSpPr>
        <p:spPr bwMode="auto">
          <a:xfrm flipH="1">
            <a:off x="1252967" y="5615433"/>
            <a:ext cx="440148" cy="47576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Oval 11"/>
          <p:cNvSpPr>
            <a:spLocks noChangeArrowheads="1"/>
          </p:cNvSpPr>
          <p:nvPr/>
        </p:nvSpPr>
        <p:spPr bwMode="auto">
          <a:xfrm>
            <a:off x="1763512" y="607215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 name="Line 24"/>
          <p:cNvSpPr>
            <a:spLocks noChangeShapeType="1"/>
          </p:cNvSpPr>
          <p:nvPr/>
        </p:nvSpPr>
        <p:spPr bwMode="auto">
          <a:xfrm>
            <a:off x="1700620" y="5606310"/>
            <a:ext cx="113868" cy="4658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Oval 10"/>
          <p:cNvSpPr>
            <a:spLocks noChangeArrowheads="1"/>
          </p:cNvSpPr>
          <p:nvPr/>
        </p:nvSpPr>
        <p:spPr bwMode="auto">
          <a:xfrm>
            <a:off x="3179987" y="550570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 name="Oval 11"/>
          <p:cNvSpPr>
            <a:spLocks noChangeArrowheads="1"/>
          </p:cNvSpPr>
          <p:nvPr/>
        </p:nvSpPr>
        <p:spPr bwMode="auto">
          <a:xfrm>
            <a:off x="3720370" y="611733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 name="Line 24"/>
          <p:cNvSpPr>
            <a:spLocks noChangeShapeType="1"/>
          </p:cNvSpPr>
          <p:nvPr/>
        </p:nvSpPr>
        <p:spPr bwMode="auto">
          <a:xfrm flipH="1">
            <a:off x="3773698" y="5620005"/>
            <a:ext cx="197645" cy="48032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 name="Oval 10"/>
          <p:cNvSpPr>
            <a:spLocks noChangeArrowheads="1"/>
          </p:cNvSpPr>
          <p:nvPr/>
        </p:nvSpPr>
        <p:spPr bwMode="auto">
          <a:xfrm>
            <a:off x="3594006" y="504545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 name="Line 24"/>
          <p:cNvSpPr>
            <a:spLocks noChangeShapeType="1"/>
          </p:cNvSpPr>
          <p:nvPr/>
        </p:nvSpPr>
        <p:spPr bwMode="auto">
          <a:xfrm flipH="1">
            <a:off x="3294067" y="5159749"/>
            <a:ext cx="313932" cy="3616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 name="Oval 10"/>
          <p:cNvSpPr>
            <a:spLocks noChangeArrowheads="1"/>
          </p:cNvSpPr>
          <p:nvPr/>
        </p:nvSpPr>
        <p:spPr bwMode="auto">
          <a:xfrm>
            <a:off x="3907937" y="550570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 name="Line 24"/>
          <p:cNvSpPr>
            <a:spLocks noChangeShapeType="1"/>
          </p:cNvSpPr>
          <p:nvPr/>
        </p:nvSpPr>
        <p:spPr bwMode="auto">
          <a:xfrm>
            <a:off x="3723173" y="5159750"/>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Oval 11"/>
          <p:cNvSpPr>
            <a:spLocks noChangeArrowheads="1"/>
          </p:cNvSpPr>
          <p:nvPr/>
        </p:nvSpPr>
        <p:spPr bwMode="auto">
          <a:xfrm>
            <a:off x="2746126" y="606246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 name="Line 24"/>
          <p:cNvSpPr>
            <a:spLocks noChangeShapeType="1"/>
          </p:cNvSpPr>
          <p:nvPr/>
        </p:nvSpPr>
        <p:spPr bwMode="auto">
          <a:xfrm flipH="1">
            <a:off x="2800990" y="5615435"/>
            <a:ext cx="399204" cy="48489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0" name="Oval 10"/>
          <p:cNvSpPr>
            <a:spLocks noChangeArrowheads="1"/>
          </p:cNvSpPr>
          <p:nvPr/>
        </p:nvSpPr>
        <p:spPr bwMode="auto">
          <a:xfrm>
            <a:off x="4802620" y="566803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 name="Oval 10"/>
          <p:cNvSpPr>
            <a:spLocks noChangeArrowheads="1"/>
          </p:cNvSpPr>
          <p:nvPr/>
        </p:nvSpPr>
        <p:spPr bwMode="auto">
          <a:xfrm>
            <a:off x="5191218" y="523086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 name="Line 24"/>
          <p:cNvSpPr>
            <a:spLocks noChangeShapeType="1"/>
          </p:cNvSpPr>
          <p:nvPr/>
        </p:nvSpPr>
        <p:spPr bwMode="auto">
          <a:xfrm flipH="1">
            <a:off x="4906573" y="5322074"/>
            <a:ext cx="313932" cy="3616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Oval 11"/>
          <p:cNvSpPr>
            <a:spLocks noChangeArrowheads="1"/>
          </p:cNvSpPr>
          <p:nvPr/>
        </p:nvSpPr>
        <p:spPr bwMode="auto">
          <a:xfrm>
            <a:off x="4328394" y="623238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 name="Line 24"/>
          <p:cNvSpPr>
            <a:spLocks noChangeShapeType="1"/>
          </p:cNvSpPr>
          <p:nvPr/>
        </p:nvSpPr>
        <p:spPr bwMode="auto">
          <a:xfrm flipH="1">
            <a:off x="4427207" y="5777761"/>
            <a:ext cx="385493" cy="48489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Oval 10"/>
          <p:cNvSpPr>
            <a:spLocks noChangeArrowheads="1"/>
          </p:cNvSpPr>
          <p:nvPr/>
        </p:nvSpPr>
        <p:spPr bwMode="auto">
          <a:xfrm>
            <a:off x="5957671" y="560690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 name="Oval 10"/>
          <p:cNvSpPr>
            <a:spLocks noChangeArrowheads="1"/>
          </p:cNvSpPr>
          <p:nvPr/>
        </p:nvSpPr>
        <p:spPr bwMode="auto">
          <a:xfrm>
            <a:off x="6428703" y="511780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 name="Line 24"/>
          <p:cNvSpPr>
            <a:spLocks noChangeShapeType="1"/>
          </p:cNvSpPr>
          <p:nvPr/>
        </p:nvSpPr>
        <p:spPr bwMode="auto">
          <a:xfrm flipH="1">
            <a:off x="6078744" y="5207776"/>
            <a:ext cx="359070" cy="42796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Oval 11"/>
          <p:cNvSpPr>
            <a:spLocks noChangeArrowheads="1"/>
          </p:cNvSpPr>
          <p:nvPr/>
        </p:nvSpPr>
        <p:spPr bwMode="auto">
          <a:xfrm>
            <a:off x="6271481" y="618187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 name="Line 24"/>
          <p:cNvSpPr>
            <a:spLocks noChangeShapeType="1"/>
          </p:cNvSpPr>
          <p:nvPr/>
        </p:nvSpPr>
        <p:spPr bwMode="auto">
          <a:xfrm>
            <a:off x="6042881" y="5734305"/>
            <a:ext cx="228600" cy="498082"/>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 name="Oval 10"/>
          <p:cNvSpPr>
            <a:spLocks noChangeArrowheads="1"/>
          </p:cNvSpPr>
          <p:nvPr/>
        </p:nvSpPr>
        <p:spPr bwMode="auto">
          <a:xfrm>
            <a:off x="6925778" y="562510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 name="Oval 11"/>
          <p:cNvSpPr>
            <a:spLocks noChangeArrowheads="1"/>
          </p:cNvSpPr>
          <p:nvPr/>
        </p:nvSpPr>
        <p:spPr bwMode="auto">
          <a:xfrm>
            <a:off x="6692060" y="622410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 name="Line 24"/>
          <p:cNvSpPr>
            <a:spLocks noChangeShapeType="1"/>
          </p:cNvSpPr>
          <p:nvPr/>
        </p:nvSpPr>
        <p:spPr bwMode="auto">
          <a:xfrm flipH="1">
            <a:off x="6756068" y="5750295"/>
            <a:ext cx="210675" cy="47930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 name="Line 24"/>
          <p:cNvSpPr>
            <a:spLocks noChangeShapeType="1"/>
          </p:cNvSpPr>
          <p:nvPr/>
        </p:nvSpPr>
        <p:spPr bwMode="auto">
          <a:xfrm>
            <a:off x="6538431" y="5216788"/>
            <a:ext cx="456664" cy="42716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 name="Oval 10"/>
          <p:cNvSpPr>
            <a:spLocks noChangeArrowheads="1"/>
          </p:cNvSpPr>
          <p:nvPr/>
        </p:nvSpPr>
        <p:spPr bwMode="auto">
          <a:xfrm>
            <a:off x="7972799" y="572518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 name="Oval 10"/>
          <p:cNvSpPr>
            <a:spLocks noChangeArrowheads="1"/>
          </p:cNvSpPr>
          <p:nvPr/>
        </p:nvSpPr>
        <p:spPr bwMode="auto">
          <a:xfrm>
            <a:off x="7474210" y="509981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 name="Line 24"/>
          <p:cNvSpPr>
            <a:spLocks noChangeShapeType="1"/>
          </p:cNvSpPr>
          <p:nvPr/>
        </p:nvSpPr>
        <p:spPr bwMode="auto">
          <a:xfrm>
            <a:off x="7575374" y="5216788"/>
            <a:ext cx="431342" cy="51751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 name="Oval 11"/>
          <p:cNvSpPr>
            <a:spLocks noChangeArrowheads="1"/>
          </p:cNvSpPr>
          <p:nvPr/>
        </p:nvSpPr>
        <p:spPr bwMode="auto">
          <a:xfrm>
            <a:off x="8497471" y="634668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 name="Line 24"/>
          <p:cNvSpPr>
            <a:spLocks noChangeShapeType="1"/>
          </p:cNvSpPr>
          <p:nvPr/>
        </p:nvSpPr>
        <p:spPr bwMode="auto">
          <a:xfrm>
            <a:off x="8082527" y="5827340"/>
            <a:ext cx="440510" cy="50720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 name="Text Box 94"/>
          <p:cNvSpPr txBox="1">
            <a:spLocks noChangeArrowheads="1"/>
          </p:cNvSpPr>
          <p:nvPr/>
        </p:nvSpPr>
        <p:spPr bwMode="auto">
          <a:xfrm>
            <a:off x="9496580" y="5863787"/>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000" dirty="0">
                <a:latin typeface="Times New Roman" panose="02020603050405020304" pitchFamily="18" charset="0"/>
              </a:rPr>
              <a:t>…</a:t>
            </a:r>
            <a:endParaRPr lang="en-US" altLang="en-US" sz="4000" dirty="0"/>
          </a:p>
        </p:txBody>
      </p:sp>
    </p:spTree>
    <p:extLst>
      <p:ext uri="{BB962C8B-B14F-4D97-AF65-F5344CB8AC3E}">
        <p14:creationId xmlns:p14="http://schemas.microsoft.com/office/powerpoint/2010/main" val="1435730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500"/>
                                  </p:stCondLst>
                                  <p:childTnLst>
                                    <p:set>
                                      <p:cBhvr>
                                        <p:cTn id="39" dur="1" fill="hold">
                                          <p:stCondLst>
                                            <p:cond delay="0"/>
                                          </p:stCondLst>
                                        </p:cTn>
                                        <p:tgtEl>
                                          <p:spTgt spid="1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0"/>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24"/>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28"/>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26"/>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27"/>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29"/>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31"/>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30"/>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35"/>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3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grpId="0" nodeType="clickEffect">
                                  <p:stCondLst>
                                    <p:cond delay="0"/>
                                  </p:stCondLst>
                                  <p:childTnLst>
                                    <p:set>
                                      <p:cBhvr>
                                        <p:cTn id="115" dur="1" fill="hold">
                                          <p:stCondLst>
                                            <p:cond delay="0"/>
                                          </p:stCondLst>
                                        </p:cTn>
                                        <p:tgtEl>
                                          <p:spTgt spid="34"/>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36"/>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ntr" presetSubtype="0" fill="hold" grpId="0" nodeType="clickEffect">
                                  <p:stCondLst>
                                    <p:cond delay="0"/>
                                  </p:stCondLst>
                                  <p:childTnLst>
                                    <p:set>
                                      <p:cBhvr>
                                        <p:cTn id="123" dur="1" fill="hold">
                                          <p:stCondLst>
                                            <p:cond delay="0"/>
                                          </p:stCondLst>
                                        </p:cTn>
                                        <p:tgtEl>
                                          <p:spTgt spid="37"/>
                                        </p:tgtEl>
                                        <p:attrNameLst>
                                          <p:attrName>style.visibility</p:attrName>
                                        </p:attrNameLst>
                                      </p:cBhvr>
                                      <p:to>
                                        <p:strVal val="visible"/>
                                      </p:to>
                                    </p:se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grpId="0" nodeType="clickEffect">
                                  <p:stCondLst>
                                    <p:cond delay="0"/>
                                  </p:stCondLst>
                                  <p:childTnLst>
                                    <p:set>
                                      <p:cBhvr>
                                        <p:cTn id="127" dur="1" fill="hold">
                                          <p:stCondLst>
                                            <p:cond delay="0"/>
                                          </p:stCondLst>
                                        </p:cTn>
                                        <p:tgtEl>
                                          <p:spTgt spid="38"/>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42"/>
                                        </p:tgtEl>
                                        <p:attrNameLst>
                                          <p:attrName>style.visibility</p:attrName>
                                        </p:attrNameLst>
                                      </p:cBhvr>
                                      <p:to>
                                        <p:strVal val="visible"/>
                                      </p:to>
                                    </p:set>
                                  </p:childTnLst>
                                </p:cTn>
                              </p:par>
                              <p:par>
                                <p:cTn id="130" presetID="1" presetClass="entr" presetSubtype="0" fill="hold" grpId="0" nodeType="withEffect">
                                  <p:stCondLst>
                                    <p:cond delay="0"/>
                                  </p:stCondLst>
                                  <p:childTnLst>
                                    <p:set>
                                      <p:cBhvr>
                                        <p:cTn id="131" dur="1" fill="hold">
                                          <p:stCondLst>
                                            <p:cond delay="0"/>
                                          </p:stCondLst>
                                        </p:cTn>
                                        <p:tgtEl>
                                          <p:spTgt spid="39"/>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40"/>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41"/>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1" presetClass="entr" presetSubtype="0" fill="hold" grpId="0" nodeType="clickEffect">
                                  <p:stCondLst>
                                    <p:cond delay="0"/>
                                  </p:stCondLst>
                                  <p:childTnLst>
                                    <p:set>
                                      <p:cBhvr>
                                        <p:cTn id="143" dur="1" fill="hold">
                                          <p:stCondLst>
                                            <p:cond delay="0"/>
                                          </p:stCondLst>
                                        </p:cTn>
                                        <p:tgtEl>
                                          <p:spTgt spid="43"/>
                                        </p:tgtEl>
                                        <p:attrNameLst>
                                          <p:attrName>style.visibility</p:attrName>
                                        </p:attrNameLst>
                                      </p:cBhvr>
                                      <p:to>
                                        <p:strVal val="visible"/>
                                      </p:to>
                                    </p:set>
                                  </p:childTnLst>
                                </p:cTn>
                              </p:par>
                            </p:childTnLst>
                          </p:cTn>
                        </p:par>
                      </p:childTnLst>
                    </p:cTn>
                  </p:par>
                  <p:par>
                    <p:cTn id="144" fill="hold">
                      <p:stCondLst>
                        <p:cond delay="indefinite"/>
                      </p:stCondLst>
                      <p:childTnLst>
                        <p:par>
                          <p:cTn id="145" fill="hold">
                            <p:stCondLst>
                              <p:cond delay="0"/>
                            </p:stCondLst>
                            <p:childTnLst>
                              <p:par>
                                <p:cTn id="146" presetID="1" presetClass="entr" presetSubtype="0" fill="hold" grpId="0" nodeType="clickEffect">
                                  <p:stCondLst>
                                    <p:cond delay="0"/>
                                  </p:stCondLst>
                                  <p:childTnLst>
                                    <p:set>
                                      <p:cBhvr>
                                        <p:cTn id="147" dur="1" fill="hold">
                                          <p:stCondLst>
                                            <p:cond delay="0"/>
                                          </p:stCondLst>
                                        </p:cTn>
                                        <p:tgtEl>
                                          <p:spTgt spid="44"/>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1" presetClass="entr" presetSubtype="0" fill="hold" grpId="0" nodeType="clickEffect">
                                  <p:stCondLst>
                                    <p:cond delay="0"/>
                                  </p:stCondLst>
                                  <p:childTnLst>
                                    <p:set>
                                      <p:cBhvr>
                                        <p:cTn id="151" dur="1" fill="hold">
                                          <p:stCondLst>
                                            <p:cond delay="0"/>
                                          </p:stCondLst>
                                        </p:cTn>
                                        <p:tgtEl>
                                          <p:spTgt spid="45"/>
                                        </p:tgtEl>
                                        <p:attrNameLst>
                                          <p:attrName>style.visibility</p:attrName>
                                        </p:attrNameLst>
                                      </p:cBhvr>
                                      <p:to>
                                        <p:strVal val="visible"/>
                                      </p:to>
                                    </p:set>
                                  </p:childTnLst>
                                </p:cTn>
                              </p:par>
                              <p:par>
                                <p:cTn id="152" presetID="1" presetClass="entr" presetSubtype="0" fill="hold" grpId="0" nodeType="withEffect">
                                  <p:stCondLst>
                                    <p:cond delay="0"/>
                                  </p:stCondLst>
                                  <p:childTnLst>
                                    <p:set>
                                      <p:cBhvr>
                                        <p:cTn id="153" dur="1" fill="hold">
                                          <p:stCondLst>
                                            <p:cond delay="0"/>
                                          </p:stCondLst>
                                        </p:cTn>
                                        <p:tgtEl>
                                          <p:spTgt spid="49"/>
                                        </p:tgtEl>
                                        <p:attrNameLst>
                                          <p:attrName>style.visibility</p:attrName>
                                        </p:attrNameLst>
                                      </p:cBhvr>
                                      <p:to>
                                        <p:strVal val="visible"/>
                                      </p:to>
                                    </p:set>
                                  </p:childTnLst>
                                </p:cTn>
                              </p:par>
                              <p:par>
                                <p:cTn id="154" presetID="1" presetClass="entr" presetSubtype="0" fill="hold" grpId="0" nodeType="withEffect">
                                  <p:stCondLst>
                                    <p:cond delay="0"/>
                                  </p:stCondLst>
                                  <p:childTnLst>
                                    <p:set>
                                      <p:cBhvr>
                                        <p:cTn id="155" dur="1" fill="hold">
                                          <p:stCondLst>
                                            <p:cond delay="0"/>
                                          </p:stCondLst>
                                        </p:cTn>
                                        <p:tgtEl>
                                          <p:spTgt spid="46"/>
                                        </p:tgtEl>
                                        <p:attrNameLst>
                                          <p:attrName>style.visibility</p:attrName>
                                        </p:attrNameLst>
                                      </p:cBhvr>
                                      <p:to>
                                        <p:strVal val="visible"/>
                                      </p:to>
                                    </p:set>
                                  </p:childTnLst>
                                </p:cTn>
                              </p:par>
                            </p:childTnLst>
                          </p:cTn>
                        </p:par>
                      </p:childTnLst>
                    </p:cTn>
                  </p:par>
                  <p:par>
                    <p:cTn id="156" fill="hold">
                      <p:stCondLst>
                        <p:cond delay="indefinite"/>
                      </p:stCondLst>
                      <p:childTnLst>
                        <p:par>
                          <p:cTn id="157" fill="hold">
                            <p:stCondLst>
                              <p:cond delay="0"/>
                            </p:stCondLst>
                            <p:childTnLst>
                              <p:par>
                                <p:cTn id="158" presetID="1" presetClass="entr" presetSubtype="0" fill="hold" grpId="0" nodeType="clickEffect">
                                  <p:stCondLst>
                                    <p:cond delay="0"/>
                                  </p:stCondLst>
                                  <p:childTnLst>
                                    <p:set>
                                      <p:cBhvr>
                                        <p:cTn id="159" dur="1" fill="hold">
                                          <p:stCondLst>
                                            <p:cond delay="0"/>
                                          </p:stCondLst>
                                        </p:cTn>
                                        <p:tgtEl>
                                          <p:spTgt spid="47"/>
                                        </p:tgtEl>
                                        <p:attrNameLst>
                                          <p:attrName>style.visibility</p:attrName>
                                        </p:attrNameLst>
                                      </p:cBhvr>
                                      <p:to>
                                        <p:strVal val="visible"/>
                                      </p:to>
                                    </p:set>
                                  </p:childTnLst>
                                </p:cTn>
                              </p:par>
                            </p:childTnLst>
                          </p:cTn>
                        </p:par>
                      </p:childTnLst>
                    </p:cTn>
                  </p:par>
                  <p:par>
                    <p:cTn id="160" fill="hold">
                      <p:stCondLst>
                        <p:cond delay="indefinite"/>
                      </p:stCondLst>
                      <p:childTnLst>
                        <p:par>
                          <p:cTn id="161" fill="hold">
                            <p:stCondLst>
                              <p:cond delay="0"/>
                            </p:stCondLst>
                            <p:childTnLst>
                              <p:par>
                                <p:cTn id="162" presetID="1" presetClass="entr" presetSubtype="0" fill="hold" grpId="0" nodeType="clickEffect">
                                  <p:stCondLst>
                                    <p:cond delay="0"/>
                                  </p:stCondLst>
                                  <p:childTnLst>
                                    <p:set>
                                      <p:cBhvr>
                                        <p:cTn id="163" dur="1" fill="hold">
                                          <p:stCondLst>
                                            <p:cond delay="0"/>
                                          </p:stCondLst>
                                        </p:cTn>
                                        <p:tgtEl>
                                          <p:spTgt spid="48"/>
                                        </p:tgtEl>
                                        <p:attrNameLst>
                                          <p:attrName>style.visibility</p:attrName>
                                        </p:attrNameLst>
                                      </p:cBhvr>
                                      <p:to>
                                        <p:strVal val="visible"/>
                                      </p:to>
                                    </p:se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grpId="0" nodeType="clickEffect">
                                  <p:stCondLst>
                                    <p:cond delay="0"/>
                                  </p:stCondLst>
                                  <p:childTnLst>
                                    <p:set>
                                      <p:cBhvr>
                                        <p:cTn id="167" dur="1" fill="hold">
                                          <p:stCondLst>
                                            <p:cond delay="0"/>
                                          </p:stCondLst>
                                        </p:cTn>
                                        <p:tgtEl>
                                          <p:spTgt spid="50"/>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1" presetClass="entr" presetSubtype="0" fill="hold" grpId="0" nodeType="clickEffect">
                                  <p:stCondLst>
                                    <p:cond delay="0"/>
                                  </p:stCondLst>
                                  <p:childTnLst>
                                    <p:set>
                                      <p:cBhvr>
                                        <p:cTn id="171" dur="1" fill="hold">
                                          <p:stCondLst>
                                            <p:cond delay="0"/>
                                          </p:stCondLst>
                                        </p:cTn>
                                        <p:tgtEl>
                                          <p:spTgt spid="51"/>
                                        </p:tgtEl>
                                        <p:attrNameLst>
                                          <p:attrName>style.visibility</p:attrName>
                                        </p:attrNameLst>
                                      </p:cBhvr>
                                      <p:to>
                                        <p:strVal val="visible"/>
                                      </p:to>
                                    </p:set>
                                  </p:childTnLst>
                                </p:cTn>
                              </p:par>
                              <p:par>
                                <p:cTn id="172" presetID="1" presetClass="entr" presetSubtype="0" fill="hold" grpId="0" nodeType="withEffect">
                                  <p:stCondLst>
                                    <p:cond delay="0"/>
                                  </p:stCondLst>
                                  <p:childTnLst>
                                    <p:set>
                                      <p:cBhvr>
                                        <p:cTn id="173" dur="1" fill="hold">
                                          <p:stCondLst>
                                            <p:cond delay="0"/>
                                          </p:stCondLst>
                                        </p:cTn>
                                        <p:tgtEl>
                                          <p:spTgt spid="58"/>
                                        </p:tgtEl>
                                        <p:attrNameLst>
                                          <p:attrName>style.visibility</p:attrName>
                                        </p:attrNameLst>
                                      </p:cBhvr>
                                      <p:to>
                                        <p:strVal val="visible"/>
                                      </p:to>
                                    </p:set>
                                  </p:childTnLst>
                                </p:cTn>
                              </p:par>
                              <p:par>
                                <p:cTn id="174" presetID="1" presetClass="entr" presetSubtype="0" fill="hold" grpId="0" nodeType="withEffect">
                                  <p:stCondLst>
                                    <p:cond delay="0"/>
                                  </p:stCondLst>
                                  <p:childTnLst>
                                    <p:set>
                                      <p:cBhvr>
                                        <p:cTn id="175" dur="1" fill="hold">
                                          <p:stCondLst>
                                            <p:cond delay="0"/>
                                          </p:stCondLst>
                                        </p:cTn>
                                        <p:tgtEl>
                                          <p:spTgt spid="59"/>
                                        </p:tgtEl>
                                        <p:attrNameLst>
                                          <p:attrName>style.visibility</p:attrName>
                                        </p:attrNameLst>
                                      </p:cBhvr>
                                      <p:to>
                                        <p:strVal val="visible"/>
                                      </p:to>
                                    </p:set>
                                  </p:childTnLst>
                                </p:cTn>
                              </p:par>
                            </p:childTnLst>
                          </p:cTn>
                        </p:par>
                      </p:childTnLst>
                    </p:cTn>
                  </p:par>
                  <p:par>
                    <p:cTn id="176" fill="hold">
                      <p:stCondLst>
                        <p:cond delay="indefinite"/>
                      </p:stCondLst>
                      <p:childTnLst>
                        <p:par>
                          <p:cTn id="177" fill="hold">
                            <p:stCondLst>
                              <p:cond delay="0"/>
                            </p:stCondLst>
                            <p:childTnLst>
                              <p:par>
                                <p:cTn id="178" presetID="1" presetClass="entr" presetSubtype="0" fill="hold" grpId="0" nodeType="clickEffect">
                                  <p:stCondLst>
                                    <p:cond delay="0"/>
                                  </p:stCondLst>
                                  <p:childTnLst>
                                    <p:set>
                                      <p:cBhvr>
                                        <p:cTn id="179" dur="1" fill="hold">
                                          <p:stCondLst>
                                            <p:cond delay="0"/>
                                          </p:stCondLst>
                                        </p:cTn>
                                        <p:tgtEl>
                                          <p:spTgt spid="56"/>
                                        </p:tgtEl>
                                        <p:attrNameLst>
                                          <p:attrName>style.visibility</p:attrName>
                                        </p:attrNameLst>
                                      </p:cBhvr>
                                      <p:to>
                                        <p:strVal val="visible"/>
                                      </p:to>
                                    </p:set>
                                  </p:childTnLst>
                                </p:cTn>
                              </p:par>
                              <p:par>
                                <p:cTn id="180" presetID="1" presetClass="entr" presetSubtype="0" fill="hold" grpId="0" nodeType="withEffect">
                                  <p:stCondLst>
                                    <p:cond delay="0"/>
                                  </p:stCondLst>
                                  <p:childTnLst>
                                    <p:set>
                                      <p:cBhvr>
                                        <p:cTn id="181" dur="1" fill="hold">
                                          <p:stCondLst>
                                            <p:cond delay="0"/>
                                          </p:stCondLst>
                                        </p:cTn>
                                        <p:tgtEl>
                                          <p:spTgt spid="52"/>
                                        </p:tgtEl>
                                        <p:attrNameLst>
                                          <p:attrName>style.visibility</p:attrName>
                                        </p:attrNameLst>
                                      </p:cBhvr>
                                      <p:to>
                                        <p:strVal val="visible"/>
                                      </p:to>
                                    </p:set>
                                  </p:childTnLst>
                                </p:cTn>
                              </p:par>
                              <p:par>
                                <p:cTn id="182" presetID="1" presetClass="entr" presetSubtype="0" fill="hold" grpId="0" nodeType="withEffect">
                                  <p:stCondLst>
                                    <p:cond delay="0"/>
                                  </p:stCondLst>
                                  <p:childTnLst>
                                    <p:set>
                                      <p:cBhvr>
                                        <p:cTn id="183" dur="1" fill="hold">
                                          <p:stCondLst>
                                            <p:cond delay="0"/>
                                          </p:stCondLst>
                                        </p:cTn>
                                        <p:tgtEl>
                                          <p:spTgt spid="53"/>
                                        </p:tgtEl>
                                        <p:attrNameLst>
                                          <p:attrName>style.visibility</p:attrName>
                                        </p:attrNameLst>
                                      </p:cBhvr>
                                      <p:to>
                                        <p:strVal val="visible"/>
                                      </p:to>
                                    </p:set>
                                  </p:childTnLst>
                                </p:cTn>
                              </p:par>
                            </p:childTnLst>
                          </p:cTn>
                        </p:par>
                      </p:childTnLst>
                    </p:cTn>
                  </p:par>
                  <p:par>
                    <p:cTn id="184" fill="hold">
                      <p:stCondLst>
                        <p:cond delay="indefinite"/>
                      </p:stCondLst>
                      <p:childTnLst>
                        <p:par>
                          <p:cTn id="185" fill="hold">
                            <p:stCondLst>
                              <p:cond delay="0"/>
                            </p:stCondLst>
                            <p:childTnLst>
                              <p:par>
                                <p:cTn id="186" presetID="1" presetClass="entr" presetSubtype="0" fill="hold" grpId="0" nodeType="clickEffect">
                                  <p:stCondLst>
                                    <p:cond delay="0"/>
                                  </p:stCondLst>
                                  <p:childTnLst>
                                    <p:set>
                                      <p:cBhvr>
                                        <p:cTn id="187" dur="1" fill="hold">
                                          <p:stCondLst>
                                            <p:cond delay="0"/>
                                          </p:stCondLst>
                                        </p:cTn>
                                        <p:tgtEl>
                                          <p:spTgt spid="54"/>
                                        </p:tgtEl>
                                        <p:attrNameLst>
                                          <p:attrName>style.visibility</p:attrName>
                                        </p:attrNameLst>
                                      </p:cBhvr>
                                      <p:to>
                                        <p:strVal val="visible"/>
                                      </p:to>
                                    </p:set>
                                  </p:childTnLst>
                                </p:cTn>
                              </p:par>
                            </p:childTnLst>
                          </p:cTn>
                        </p:par>
                      </p:childTnLst>
                    </p:cTn>
                  </p:par>
                  <p:par>
                    <p:cTn id="188" fill="hold">
                      <p:stCondLst>
                        <p:cond delay="indefinite"/>
                      </p:stCondLst>
                      <p:childTnLst>
                        <p:par>
                          <p:cTn id="189" fill="hold">
                            <p:stCondLst>
                              <p:cond delay="0"/>
                            </p:stCondLst>
                            <p:childTnLst>
                              <p:par>
                                <p:cTn id="190" presetID="1" presetClass="entr" presetSubtype="0" fill="hold" grpId="0" nodeType="clickEffect">
                                  <p:stCondLst>
                                    <p:cond delay="0"/>
                                  </p:stCondLst>
                                  <p:childTnLst>
                                    <p:set>
                                      <p:cBhvr>
                                        <p:cTn id="191" dur="1" fill="hold">
                                          <p:stCondLst>
                                            <p:cond delay="0"/>
                                          </p:stCondLst>
                                        </p:cTn>
                                        <p:tgtEl>
                                          <p:spTgt spid="55"/>
                                        </p:tgtEl>
                                        <p:attrNameLst>
                                          <p:attrName>style.visibility</p:attrName>
                                        </p:attrNameLst>
                                      </p:cBhvr>
                                      <p:to>
                                        <p:strVal val="visible"/>
                                      </p:to>
                                    </p:set>
                                  </p:childTnLst>
                                </p:cTn>
                              </p:par>
                            </p:childTnLst>
                          </p:cTn>
                        </p:par>
                      </p:childTnLst>
                    </p:cTn>
                  </p:par>
                  <p:par>
                    <p:cTn id="192" fill="hold">
                      <p:stCondLst>
                        <p:cond delay="indefinite"/>
                      </p:stCondLst>
                      <p:childTnLst>
                        <p:par>
                          <p:cTn id="193" fill="hold">
                            <p:stCondLst>
                              <p:cond delay="0"/>
                            </p:stCondLst>
                            <p:childTnLst>
                              <p:par>
                                <p:cTn id="194" presetID="1" presetClass="entr" presetSubtype="0" fill="hold" grpId="0" nodeType="clickEffect">
                                  <p:stCondLst>
                                    <p:cond delay="0"/>
                                  </p:stCondLst>
                                  <p:childTnLst>
                                    <p:set>
                                      <p:cBhvr>
                                        <p:cTn id="195" dur="1" fill="hold">
                                          <p:stCondLst>
                                            <p:cond delay="0"/>
                                          </p:stCondLst>
                                        </p:cTn>
                                        <p:tgtEl>
                                          <p:spTgt spid="57"/>
                                        </p:tgtEl>
                                        <p:attrNameLst>
                                          <p:attrName>style.visibility</p:attrName>
                                        </p:attrNameLst>
                                      </p:cBhvr>
                                      <p:to>
                                        <p:strVal val="visible"/>
                                      </p:to>
                                    </p:set>
                                  </p:childTnLst>
                                </p:cTn>
                              </p:par>
                            </p:childTnLst>
                          </p:cTn>
                        </p:par>
                      </p:childTnLst>
                    </p:cTn>
                  </p:par>
                  <p:par>
                    <p:cTn id="196" fill="hold">
                      <p:stCondLst>
                        <p:cond delay="indefinite"/>
                      </p:stCondLst>
                      <p:childTnLst>
                        <p:par>
                          <p:cTn id="197" fill="hold">
                            <p:stCondLst>
                              <p:cond delay="0"/>
                            </p:stCondLst>
                            <p:childTnLst>
                              <p:par>
                                <p:cTn id="198" presetID="1" presetClass="entr" presetSubtype="0" fill="hold" grpId="0" nodeType="clickEffect">
                                  <p:stCondLst>
                                    <p:cond delay="0"/>
                                  </p:stCondLst>
                                  <p:childTnLst>
                                    <p:set>
                                      <p:cBhvr>
                                        <p:cTn id="199" dur="1" fill="hold">
                                          <p:stCondLst>
                                            <p:cond delay="0"/>
                                          </p:stCondLst>
                                        </p:cTn>
                                        <p:tgtEl>
                                          <p:spTgt spid="60"/>
                                        </p:tgtEl>
                                        <p:attrNameLst>
                                          <p:attrName>style.visibility</p:attrName>
                                        </p:attrNameLst>
                                      </p:cBhvr>
                                      <p:to>
                                        <p:strVal val="visible"/>
                                      </p:to>
                                    </p:set>
                                  </p:childTnLst>
                                </p:cTn>
                              </p:par>
                              <p:par>
                                <p:cTn id="200" presetID="1" presetClass="entr" presetSubtype="0" fill="hold" grpId="0" nodeType="withEffect">
                                  <p:stCondLst>
                                    <p:cond delay="0"/>
                                  </p:stCondLst>
                                  <p:childTnLst>
                                    <p:set>
                                      <p:cBhvr>
                                        <p:cTn id="201" dur="1" fill="hold">
                                          <p:stCondLst>
                                            <p:cond delay="0"/>
                                          </p:stCondLst>
                                        </p:cTn>
                                        <p:tgtEl>
                                          <p:spTgt spid="68"/>
                                        </p:tgtEl>
                                        <p:attrNameLst>
                                          <p:attrName>style.visibility</p:attrName>
                                        </p:attrNameLst>
                                      </p:cBhvr>
                                      <p:to>
                                        <p:strVal val="visible"/>
                                      </p:to>
                                    </p:set>
                                  </p:childTnLst>
                                </p:cTn>
                              </p:par>
                              <p:par>
                                <p:cTn id="202" presetID="1" presetClass="entr" presetSubtype="0" fill="hold" grpId="0" nodeType="withEffect">
                                  <p:stCondLst>
                                    <p:cond delay="0"/>
                                  </p:stCondLst>
                                  <p:childTnLst>
                                    <p:set>
                                      <p:cBhvr>
                                        <p:cTn id="203" dur="1" fill="hold">
                                          <p:stCondLst>
                                            <p:cond delay="0"/>
                                          </p:stCondLst>
                                        </p:cTn>
                                        <p:tgtEl>
                                          <p:spTgt spid="69"/>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70"/>
                                        </p:tgtEl>
                                        <p:attrNameLst>
                                          <p:attrName>style.visibility</p:attrName>
                                        </p:attrNameLst>
                                      </p:cBhvr>
                                      <p:to>
                                        <p:strVal val="visible"/>
                                      </p:to>
                                    </p:set>
                                  </p:childTnLst>
                                </p:cTn>
                              </p:par>
                              <p:par>
                                <p:cTn id="206" presetID="1" presetClass="entr" presetSubtype="0" fill="hold" grpId="0" nodeType="withEffect">
                                  <p:stCondLst>
                                    <p:cond delay="0"/>
                                  </p:stCondLst>
                                  <p:childTnLst>
                                    <p:set>
                                      <p:cBhvr>
                                        <p:cTn id="207" dur="1" fill="hold">
                                          <p:stCondLst>
                                            <p:cond delay="0"/>
                                          </p:stCondLst>
                                        </p:cTn>
                                        <p:tgtEl>
                                          <p:spTgt spid="67"/>
                                        </p:tgtEl>
                                        <p:attrNameLst>
                                          <p:attrName>style.visibility</p:attrName>
                                        </p:attrNameLst>
                                      </p:cBhvr>
                                      <p:to>
                                        <p:strVal val="visible"/>
                                      </p:to>
                                    </p:set>
                                  </p:childTnLst>
                                </p:cTn>
                              </p:par>
                            </p:childTnLst>
                          </p:cTn>
                        </p:par>
                      </p:childTnLst>
                    </p:cTn>
                  </p:par>
                  <p:par>
                    <p:cTn id="208" fill="hold">
                      <p:stCondLst>
                        <p:cond delay="indefinite"/>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61"/>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65"/>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62"/>
                                        </p:tgtEl>
                                        <p:attrNameLst>
                                          <p:attrName>style.visibility</p:attrName>
                                        </p:attrNameLst>
                                      </p:cBhvr>
                                      <p:to>
                                        <p:strVal val="visible"/>
                                      </p:to>
                                    </p:set>
                                  </p:childTnLst>
                                </p:cTn>
                              </p:par>
                            </p:childTnLst>
                          </p:cTn>
                        </p:par>
                      </p:childTnLst>
                    </p:cTn>
                  </p:par>
                  <p:par>
                    <p:cTn id="216" fill="hold">
                      <p:stCondLst>
                        <p:cond delay="indefinite"/>
                      </p:stCondLst>
                      <p:childTnLst>
                        <p:par>
                          <p:cTn id="217" fill="hold">
                            <p:stCondLst>
                              <p:cond delay="0"/>
                            </p:stCondLst>
                            <p:childTnLst>
                              <p:par>
                                <p:cTn id="218" presetID="1" presetClass="entr" presetSubtype="0" fill="hold" grpId="0" nodeType="clickEffect">
                                  <p:stCondLst>
                                    <p:cond delay="0"/>
                                  </p:stCondLst>
                                  <p:childTnLst>
                                    <p:set>
                                      <p:cBhvr>
                                        <p:cTn id="219" dur="1" fill="hold">
                                          <p:stCondLst>
                                            <p:cond delay="0"/>
                                          </p:stCondLst>
                                        </p:cTn>
                                        <p:tgtEl>
                                          <p:spTgt spid="63"/>
                                        </p:tgtEl>
                                        <p:attrNameLst>
                                          <p:attrName>style.visibility</p:attrName>
                                        </p:attrNameLst>
                                      </p:cBhvr>
                                      <p:to>
                                        <p:strVal val="visible"/>
                                      </p:to>
                                    </p:set>
                                  </p:childTnLst>
                                </p:cTn>
                              </p:par>
                            </p:childTnLst>
                          </p:cTn>
                        </p:par>
                      </p:childTnLst>
                    </p:cTn>
                  </p:par>
                  <p:par>
                    <p:cTn id="220" fill="hold">
                      <p:stCondLst>
                        <p:cond delay="indefinite"/>
                      </p:stCondLst>
                      <p:childTnLst>
                        <p:par>
                          <p:cTn id="221" fill="hold">
                            <p:stCondLst>
                              <p:cond delay="0"/>
                            </p:stCondLst>
                            <p:childTnLst>
                              <p:par>
                                <p:cTn id="222" presetID="1" presetClass="entr" presetSubtype="0" fill="hold" grpId="0" nodeType="clickEffect">
                                  <p:stCondLst>
                                    <p:cond delay="0"/>
                                  </p:stCondLst>
                                  <p:childTnLst>
                                    <p:set>
                                      <p:cBhvr>
                                        <p:cTn id="223" dur="1" fill="hold">
                                          <p:stCondLst>
                                            <p:cond delay="0"/>
                                          </p:stCondLst>
                                        </p:cTn>
                                        <p:tgtEl>
                                          <p:spTgt spid="64"/>
                                        </p:tgtEl>
                                        <p:attrNameLst>
                                          <p:attrName>style.visibility</p:attrName>
                                        </p:attrNameLst>
                                      </p:cBhvr>
                                      <p:to>
                                        <p:strVal val="visible"/>
                                      </p:to>
                                    </p:set>
                                  </p:childTnLst>
                                </p:cTn>
                              </p:par>
                            </p:childTnLst>
                          </p:cTn>
                        </p:par>
                      </p:childTnLst>
                    </p:cTn>
                  </p:par>
                  <p:par>
                    <p:cTn id="224" fill="hold">
                      <p:stCondLst>
                        <p:cond delay="indefinite"/>
                      </p:stCondLst>
                      <p:childTnLst>
                        <p:par>
                          <p:cTn id="225" fill="hold">
                            <p:stCondLst>
                              <p:cond delay="0"/>
                            </p:stCondLst>
                            <p:childTnLst>
                              <p:par>
                                <p:cTn id="226" presetID="1" presetClass="entr" presetSubtype="0" fill="hold" grpId="0" nodeType="clickEffect">
                                  <p:stCondLst>
                                    <p:cond delay="0"/>
                                  </p:stCondLst>
                                  <p:childTnLst>
                                    <p:set>
                                      <p:cBhvr>
                                        <p:cTn id="227" dur="1" fill="hold">
                                          <p:stCondLst>
                                            <p:cond delay="0"/>
                                          </p:stCondLst>
                                        </p:cTn>
                                        <p:tgtEl>
                                          <p:spTgt spid="66"/>
                                        </p:tgtEl>
                                        <p:attrNameLst>
                                          <p:attrName>style.visibility</p:attrName>
                                        </p:attrNameLst>
                                      </p:cBhvr>
                                      <p:to>
                                        <p:strVal val="visible"/>
                                      </p:to>
                                    </p:set>
                                  </p:childTnLst>
                                </p:cTn>
                              </p:par>
                            </p:childTnLst>
                          </p:cTn>
                        </p:par>
                      </p:childTnLst>
                    </p:cTn>
                  </p:par>
                  <p:par>
                    <p:cTn id="228" fill="hold">
                      <p:stCondLst>
                        <p:cond delay="indefinite"/>
                      </p:stCondLst>
                      <p:childTnLst>
                        <p:par>
                          <p:cTn id="229" fill="hold">
                            <p:stCondLst>
                              <p:cond delay="0"/>
                            </p:stCondLst>
                            <p:childTnLst>
                              <p:par>
                                <p:cTn id="230" presetID="1" presetClass="entr" presetSubtype="0" fill="hold" grpId="0" nodeType="clickEffect">
                                  <p:stCondLst>
                                    <p:cond delay="0"/>
                                  </p:stCondLst>
                                  <p:childTnLst>
                                    <p:set>
                                      <p:cBhvr>
                                        <p:cTn id="231" dur="1" fill="hold">
                                          <p:stCondLst>
                                            <p:cond delay="0"/>
                                          </p:stCondLst>
                                        </p:cTn>
                                        <p:tgtEl>
                                          <p:spTgt spid="71"/>
                                        </p:tgtEl>
                                        <p:attrNameLst>
                                          <p:attrName>style.visibility</p:attrName>
                                        </p:attrNameLst>
                                      </p:cBhvr>
                                      <p:to>
                                        <p:strVal val="visible"/>
                                      </p:to>
                                    </p:set>
                                  </p:childTnLst>
                                </p:cTn>
                              </p:par>
                              <p:par>
                                <p:cTn id="232" presetID="1" presetClass="entr" presetSubtype="0" fill="hold" grpId="0" nodeType="withEffect">
                                  <p:stCondLst>
                                    <p:cond delay="0"/>
                                  </p:stCondLst>
                                  <p:childTnLst>
                                    <p:set>
                                      <p:cBhvr>
                                        <p:cTn id="233" dur="1" fill="hold">
                                          <p:stCondLst>
                                            <p:cond delay="0"/>
                                          </p:stCondLst>
                                        </p:cTn>
                                        <p:tgtEl>
                                          <p:spTgt spid="79"/>
                                        </p:tgtEl>
                                        <p:attrNameLst>
                                          <p:attrName>style.visibility</p:attrName>
                                        </p:attrNameLst>
                                      </p:cBhvr>
                                      <p:to>
                                        <p:strVal val="visible"/>
                                      </p:to>
                                    </p:set>
                                  </p:childTnLst>
                                </p:cTn>
                              </p:par>
                              <p:par>
                                <p:cTn id="234" presetID="1" presetClass="entr" presetSubtype="0" fill="hold" grpId="0" nodeType="withEffect">
                                  <p:stCondLst>
                                    <p:cond delay="0"/>
                                  </p:stCondLst>
                                  <p:childTnLst>
                                    <p:set>
                                      <p:cBhvr>
                                        <p:cTn id="235" dur="1" fill="hold">
                                          <p:stCondLst>
                                            <p:cond delay="0"/>
                                          </p:stCondLst>
                                        </p:cTn>
                                        <p:tgtEl>
                                          <p:spTgt spid="78"/>
                                        </p:tgtEl>
                                        <p:attrNameLst>
                                          <p:attrName>style.visibility</p:attrName>
                                        </p:attrNameLst>
                                      </p:cBhvr>
                                      <p:to>
                                        <p:strVal val="visible"/>
                                      </p:to>
                                    </p:set>
                                  </p:childTnLst>
                                </p:cTn>
                              </p:par>
                            </p:childTnLst>
                          </p:cTn>
                        </p:par>
                      </p:childTnLst>
                    </p:cTn>
                  </p:par>
                  <p:par>
                    <p:cTn id="236" fill="hold">
                      <p:stCondLst>
                        <p:cond delay="indefinite"/>
                      </p:stCondLst>
                      <p:childTnLst>
                        <p:par>
                          <p:cTn id="237" fill="hold">
                            <p:stCondLst>
                              <p:cond delay="0"/>
                            </p:stCondLst>
                            <p:childTnLst>
                              <p:par>
                                <p:cTn id="238" presetID="1" presetClass="entr" presetSubtype="0" fill="hold" grpId="0" nodeType="clickEffect">
                                  <p:stCondLst>
                                    <p:cond delay="0"/>
                                  </p:stCondLst>
                                  <p:childTnLst>
                                    <p:set>
                                      <p:cBhvr>
                                        <p:cTn id="239" dur="1" fill="hold">
                                          <p:stCondLst>
                                            <p:cond delay="0"/>
                                          </p:stCondLst>
                                        </p:cTn>
                                        <p:tgtEl>
                                          <p:spTgt spid="72"/>
                                        </p:tgtEl>
                                        <p:attrNameLst>
                                          <p:attrName>style.visibility</p:attrName>
                                        </p:attrNameLst>
                                      </p:cBhvr>
                                      <p:to>
                                        <p:strVal val="visible"/>
                                      </p:to>
                                    </p:set>
                                  </p:childTnLst>
                                </p:cTn>
                              </p:par>
                              <p:par>
                                <p:cTn id="240" presetID="1" presetClass="entr" presetSubtype="0" fill="hold" grpId="0" nodeType="withEffect">
                                  <p:stCondLst>
                                    <p:cond delay="0"/>
                                  </p:stCondLst>
                                  <p:childTnLst>
                                    <p:set>
                                      <p:cBhvr>
                                        <p:cTn id="241" dur="1" fill="hold">
                                          <p:stCondLst>
                                            <p:cond delay="0"/>
                                          </p:stCondLst>
                                        </p:cTn>
                                        <p:tgtEl>
                                          <p:spTgt spid="76"/>
                                        </p:tgtEl>
                                        <p:attrNameLst>
                                          <p:attrName>style.visibility</p:attrName>
                                        </p:attrNameLst>
                                      </p:cBhvr>
                                      <p:to>
                                        <p:strVal val="visible"/>
                                      </p:to>
                                    </p:set>
                                  </p:childTnLst>
                                </p:cTn>
                              </p:par>
                              <p:par>
                                <p:cTn id="242" presetID="1" presetClass="entr" presetSubtype="0" fill="hold" grpId="0" nodeType="withEffect">
                                  <p:stCondLst>
                                    <p:cond delay="0"/>
                                  </p:stCondLst>
                                  <p:childTnLst>
                                    <p:set>
                                      <p:cBhvr>
                                        <p:cTn id="243" dur="1" fill="hold">
                                          <p:stCondLst>
                                            <p:cond delay="0"/>
                                          </p:stCondLst>
                                        </p:cTn>
                                        <p:tgtEl>
                                          <p:spTgt spid="73"/>
                                        </p:tgtEl>
                                        <p:attrNameLst>
                                          <p:attrName>style.visibility</p:attrName>
                                        </p:attrNameLst>
                                      </p:cBhvr>
                                      <p:to>
                                        <p:strVal val="visible"/>
                                      </p:to>
                                    </p:set>
                                  </p:childTnLst>
                                </p:cTn>
                              </p:par>
                            </p:childTnLst>
                          </p:cTn>
                        </p:par>
                      </p:childTnLst>
                    </p:cTn>
                  </p:par>
                  <p:par>
                    <p:cTn id="244" fill="hold">
                      <p:stCondLst>
                        <p:cond delay="indefinite"/>
                      </p:stCondLst>
                      <p:childTnLst>
                        <p:par>
                          <p:cTn id="245" fill="hold">
                            <p:stCondLst>
                              <p:cond delay="0"/>
                            </p:stCondLst>
                            <p:childTnLst>
                              <p:par>
                                <p:cTn id="246" presetID="1" presetClass="entr" presetSubtype="0" fill="hold" grpId="0" nodeType="clickEffect">
                                  <p:stCondLst>
                                    <p:cond delay="0"/>
                                  </p:stCondLst>
                                  <p:childTnLst>
                                    <p:set>
                                      <p:cBhvr>
                                        <p:cTn id="247" dur="1" fill="hold">
                                          <p:stCondLst>
                                            <p:cond delay="0"/>
                                          </p:stCondLst>
                                        </p:cTn>
                                        <p:tgtEl>
                                          <p:spTgt spid="74"/>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1" presetClass="entr" presetSubtype="0" fill="hold" grpId="0" nodeType="clickEffect">
                                  <p:stCondLst>
                                    <p:cond delay="0"/>
                                  </p:stCondLst>
                                  <p:childTnLst>
                                    <p:set>
                                      <p:cBhvr>
                                        <p:cTn id="251" dur="1" fill="hold">
                                          <p:stCondLst>
                                            <p:cond delay="0"/>
                                          </p:stCondLst>
                                        </p:cTn>
                                        <p:tgtEl>
                                          <p:spTgt spid="75"/>
                                        </p:tgtEl>
                                        <p:attrNameLst>
                                          <p:attrName>style.visibility</p:attrName>
                                        </p:attrNameLst>
                                      </p:cBhvr>
                                      <p:to>
                                        <p:strVal val="visible"/>
                                      </p:to>
                                    </p:set>
                                  </p:childTnLst>
                                </p:cTn>
                              </p:par>
                            </p:childTnLst>
                          </p:cTn>
                        </p:par>
                      </p:childTnLst>
                    </p:cTn>
                  </p:par>
                  <p:par>
                    <p:cTn id="252" fill="hold">
                      <p:stCondLst>
                        <p:cond delay="indefinite"/>
                      </p:stCondLst>
                      <p:childTnLst>
                        <p:par>
                          <p:cTn id="253" fill="hold">
                            <p:stCondLst>
                              <p:cond delay="0"/>
                            </p:stCondLst>
                            <p:childTnLst>
                              <p:par>
                                <p:cTn id="254" presetID="1" presetClass="entr" presetSubtype="0" fill="hold" grpId="0" nodeType="clickEffect">
                                  <p:stCondLst>
                                    <p:cond delay="0"/>
                                  </p:stCondLst>
                                  <p:childTnLst>
                                    <p:set>
                                      <p:cBhvr>
                                        <p:cTn id="255" dur="1" fill="hold">
                                          <p:stCondLst>
                                            <p:cond delay="0"/>
                                          </p:stCondLst>
                                        </p:cTn>
                                        <p:tgtEl>
                                          <p:spTgt spid="77"/>
                                        </p:tgtEl>
                                        <p:attrNameLst>
                                          <p:attrName>style.visibility</p:attrName>
                                        </p:attrNameLst>
                                      </p:cBhvr>
                                      <p:to>
                                        <p:strVal val="visible"/>
                                      </p:to>
                                    </p:set>
                                  </p:childTnLst>
                                </p:cTn>
                              </p:par>
                            </p:childTnLst>
                          </p:cTn>
                        </p:par>
                      </p:childTnLst>
                    </p:cTn>
                  </p:par>
                  <p:par>
                    <p:cTn id="256" fill="hold">
                      <p:stCondLst>
                        <p:cond delay="indefinite"/>
                      </p:stCondLst>
                      <p:childTnLst>
                        <p:par>
                          <p:cTn id="257" fill="hold">
                            <p:stCondLst>
                              <p:cond delay="0"/>
                            </p:stCondLst>
                            <p:childTnLst>
                              <p:par>
                                <p:cTn id="258" presetID="1" presetClass="entr" presetSubtype="0" fill="hold" grpId="0" nodeType="clickEffect">
                                  <p:stCondLst>
                                    <p:cond delay="0"/>
                                  </p:stCondLst>
                                  <p:childTnLst>
                                    <p:set>
                                      <p:cBhvr>
                                        <p:cTn id="259" dur="1" fill="hold">
                                          <p:stCondLst>
                                            <p:cond delay="0"/>
                                          </p:stCondLst>
                                        </p:cTn>
                                        <p:tgtEl>
                                          <p:spTgt spid="83"/>
                                        </p:tgtEl>
                                        <p:attrNameLst>
                                          <p:attrName>style.visibility</p:attrName>
                                        </p:attrNameLst>
                                      </p:cBhvr>
                                      <p:to>
                                        <p:strVal val="visible"/>
                                      </p:to>
                                    </p:set>
                                  </p:childTnLst>
                                </p:cTn>
                              </p:par>
                              <p:par>
                                <p:cTn id="260" presetID="1" presetClass="entr" presetSubtype="0" fill="hold" grpId="0" nodeType="withEffect">
                                  <p:stCondLst>
                                    <p:cond delay="0"/>
                                  </p:stCondLst>
                                  <p:childTnLst>
                                    <p:set>
                                      <p:cBhvr>
                                        <p:cTn id="261" dur="1" fill="hold">
                                          <p:stCondLst>
                                            <p:cond delay="0"/>
                                          </p:stCondLst>
                                        </p:cTn>
                                        <p:tgtEl>
                                          <p:spTgt spid="84"/>
                                        </p:tgtEl>
                                        <p:attrNameLst>
                                          <p:attrName>style.visibility</p:attrName>
                                        </p:attrNameLst>
                                      </p:cBhvr>
                                      <p:to>
                                        <p:strVal val="visible"/>
                                      </p:to>
                                    </p:set>
                                  </p:childTnLst>
                                </p:cTn>
                              </p:par>
                              <p:par>
                                <p:cTn id="262" presetID="1" presetClass="entr" presetSubtype="0" fill="hold" grpId="0" nodeType="withEffect">
                                  <p:stCondLst>
                                    <p:cond delay="0"/>
                                  </p:stCondLst>
                                  <p:childTnLst>
                                    <p:set>
                                      <p:cBhvr>
                                        <p:cTn id="263" dur="1" fill="hold">
                                          <p:stCondLst>
                                            <p:cond delay="0"/>
                                          </p:stCondLst>
                                        </p:cTn>
                                        <p:tgtEl>
                                          <p:spTgt spid="80"/>
                                        </p:tgtEl>
                                        <p:attrNameLst>
                                          <p:attrName>style.visibility</p:attrName>
                                        </p:attrNameLst>
                                      </p:cBhvr>
                                      <p:to>
                                        <p:strVal val="visible"/>
                                      </p:to>
                                    </p:set>
                                  </p:childTnLst>
                                </p:cTn>
                              </p:par>
                            </p:childTnLst>
                          </p:cTn>
                        </p:par>
                      </p:childTnLst>
                    </p:cTn>
                  </p:par>
                  <p:par>
                    <p:cTn id="264" fill="hold">
                      <p:stCondLst>
                        <p:cond delay="indefinite"/>
                      </p:stCondLst>
                      <p:childTnLst>
                        <p:par>
                          <p:cTn id="265" fill="hold">
                            <p:stCondLst>
                              <p:cond delay="0"/>
                            </p:stCondLst>
                            <p:childTnLst>
                              <p:par>
                                <p:cTn id="266" presetID="1" presetClass="entr" presetSubtype="0" fill="hold" grpId="0" nodeType="clickEffect">
                                  <p:stCondLst>
                                    <p:cond delay="0"/>
                                  </p:stCondLst>
                                  <p:childTnLst>
                                    <p:set>
                                      <p:cBhvr>
                                        <p:cTn id="267" dur="1" fill="hold">
                                          <p:stCondLst>
                                            <p:cond delay="0"/>
                                          </p:stCondLst>
                                        </p:cTn>
                                        <p:tgtEl>
                                          <p:spTgt spid="81"/>
                                        </p:tgtEl>
                                        <p:attrNameLst>
                                          <p:attrName>style.visibility</p:attrName>
                                        </p:attrNameLst>
                                      </p:cBhvr>
                                      <p:to>
                                        <p:strVal val="visible"/>
                                      </p:to>
                                    </p:set>
                                  </p:childTnLst>
                                </p:cTn>
                              </p:par>
                            </p:childTnLst>
                          </p:cTn>
                        </p:par>
                      </p:childTnLst>
                    </p:cTn>
                  </p:par>
                  <p:par>
                    <p:cTn id="268" fill="hold">
                      <p:stCondLst>
                        <p:cond delay="indefinite"/>
                      </p:stCondLst>
                      <p:childTnLst>
                        <p:par>
                          <p:cTn id="269" fill="hold">
                            <p:stCondLst>
                              <p:cond delay="0"/>
                            </p:stCondLst>
                            <p:childTnLst>
                              <p:par>
                                <p:cTn id="270" presetID="1" presetClass="entr" presetSubtype="0" fill="hold" grpId="0" nodeType="clickEffect">
                                  <p:stCondLst>
                                    <p:cond delay="0"/>
                                  </p:stCondLst>
                                  <p:childTnLst>
                                    <p:set>
                                      <p:cBhvr>
                                        <p:cTn id="271" dur="1" fill="hold">
                                          <p:stCondLst>
                                            <p:cond delay="0"/>
                                          </p:stCondLst>
                                        </p:cTn>
                                        <p:tgtEl>
                                          <p:spTgt spid="82"/>
                                        </p:tgtEl>
                                        <p:attrNameLst>
                                          <p:attrName>style.visibility</p:attrName>
                                        </p:attrNameLst>
                                      </p:cBhvr>
                                      <p:to>
                                        <p:strVal val="visible"/>
                                      </p:to>
                                    </p:set>
                                  </p:childTnLst>
                                </p:cTn>
                              </p:par>
                            </p:childTnLst>
                          </p:cTn>
                        </p:par>
                      </p:childTnLst>
                    </p:cTn>
                  </p:par>
                  <p:par>
                    <p:cTn id="272" fill="hold">
                      <p:stCondLst>
                        <p:cond delay="indefinite"/>
                      </p:stCondLst>
                      <p:childTnLst>
                        <p:par>
                          <p:cTn id="273" fill="hold">
                            <p:stCondLst>
                              <p:cond delay="0"/>
                            </p:stCondLst>
                            <p:childTnLst>
                              <p:par>
                                <p:cTn id="274" presetID="1" presetClass="entr" presetSubtype="0" fill="hold" grpId="0" nodeType="clickEffect">
                                  <p:stCondLst>
                                    <p:cond delay="0"/>
                                  </p:stCondLst>
                                  <p:childTnLst>
                                    <p:set>
                                      <p:cBhvr>
                                        <p:cTn id="275" dur="1" fill="hold">
                                          <p:stCondLst>
                                            <p:cond delay="0"/>
                                          </p:stCondLst>
                                        </p:cTn>
                                        <p:tgtEl>
                                          <p:spTgt spid="85"/>
                                        </p:tgtEl>
                                        <p:attrNameLst>
                                          <p:attrName>style.visibility</p:attrName>
                                        </p:attrNameLst>
                                      </p:cBhvr>
                                      <p:to>
                                        <p:strVal val="visible"/>
                                      </p:to>
                                    </p:set>
                                  </p:childTnLst>
                                </p:cTn>
                              </p:par>
                              <p:par>
                                <p:cTn id="276" presetID="1" presetClass="entr" presetSubtype="0" fill="hold" grpId="0" nodeType="withEffect">
                                  <p:stCondLst>
                                    <p:cond delay="0"/>
                                  </p:stCondLst>
                                  <p:childTnLst>
                                    <p:set>
                                      <p:cBhvr>
                                        <p:cTn id="277" dur="1" fill="hold">
                                          <p:stCondLst>
                                            <p:cond delay="0"/>
                                          </p:stCondLst>
                                        </p:cTn>
                                        <p:tgtEl>
                                          <p:spTgt spid="89"/>
                                        </p:tgtEl>
                                        <p:attrNameLst>
                                          <p:attrName>style.visibility</p:attrName>
                                        </p:attrNameLst>
                                      </p:cBhvr>
                                      <p:to>
                                        <p:strVal val="visible"/>
                                      </p:to>
                                    </p:set>
                                  </p:childTnLst>
                                </p:cTn>
                              </p:par>
                              <p:par>
                                <p:cTn id="278" presetID="1" presetClass="entr" presetSubtype="0" fill="hold" grpId="0" nodeType="withEffect">
                                  <p:stCondLst>
                                    <p:cond delay="0"/>
                                  </p:stCondLst>
                                  <p:childTnLst>
                                    <p:set>
                                      <p:cBhvr>
                                        <p:cTn id="279" dur="1" fill="hold">
                                          <p:stCondLst>
                                            <p:cond delay="0"/>
                                          </p:stCondLst>
                                        </p:cTn>
                                        <p:tgtEl>
                                          <p:spTgt spid="88"/>
                                        </p:tgtEl>
                                        <p:attrNameLst>
                                          <p:attrName>style.visibility</p:attrName>
                                        </p:attrNameLst>
                                      </p:cBhvr>
                                      <p:to>
                                        <p:strVal val="visible"/>
                                      </p:to>
                                    </p:set>
                                  </p:childTnLst>
                                </p:cTn>
                              </p:par>
                            </p:childTnLst>
                          </p:cTn>
                        </p:par>
                      </p:childTnLst>
                    </p:cTn>
                  </p:par>
                  <p:par>
                    <p:cTn id="280" fill="hold">
                      <p:stCondLst>
                        <p:cond delay="indefinite"/>
                      </p:stCondLst>
                      <p:childTnLst>
                        <p:par>
                          <p:cTn id="281" fill="hold">
                            <p:stCondLst>
                              <p:cond delay="0"/>
                            </p:stCondLst>
                            <p:childTnLst>
                              <p:par>
                                <p:cTn id="282" presetID="1" presetClass="entr" presetSubtype="0" fill="hold" grpId="0" nodeType="clickEffect">
                                  <p:stCondLst>
                                    <p:cond delay="0"/>
                                  </p:stCondLst>
                                  <p:childTnLst>
                                    <p:set>
                                      <p:cBhvr>
                                        <p:cTn id="283" dur="1" fill="hold">
                                          <p:stCondLst>
                                            <p:cond delay="0"/>
                                          </p:stCondLst>
                                        </p:cTn>
                                        <p:tgtEl>
                                          <p:spTgt spid="91"/>
                                        </p:tgtEl>
                                        <p:attrNameLst>
                                          <p:attrName>style.visibility</p:attrName>
                                        </p:attrNameLst>
                                      </p:cBhvr>
                                      <p:to>
                                        <p:strVal val="visible"/>
                                      </p:to>
                                    </p:set>
                                  </p:childTnLst>
                                </p:cTn>
                              </p:par>
                              <p:par>
                                <p:cTn id="284" presetID="1" presetClass="entr" presetSubtype="0" fill="hold" grpId="0" nodeType="withEffect">
                                  <p:stCondLst>
                                    <p:cond delay="0"/>
                                  </p:stCondLst>
                                  <p:childTnLst>
                                    <p:set>
                                      <p:cBhvr>
                                        <p:cTn id="285" dur="1" fill="hold">
                                          <p:stCondLst>
                                            <p:cond delay="0"/>
                                          </p:stCondLst>
                                        </p:cTn>
                                        <p:tgtEl>
                                          <p:spTgt spid="92"/>
                                        </p:tgtEl>
                                        <p:attrNameLst>
                                          <p:attrName>style.visibility</p:attrName>
                                        </p:attrNameLst>
                                      </p:cBhvr>
                                      <p:to>
                                        <p:strVal val="visible"/>
                                      </p:to>
                                    </p:set>
                                  </p:childTnLst>
                                </p:cTn>
                              </p:par>
                              <p:par>
                                <p:cTn id="286" presetID="1" presetClass="entr" presetSubtype="0" fill="hold" grpId="0" nodeType="withEffect">
                                  <p:stCondLst>
                                    <p:cond delay="0"/>
                                  </p:stCondLst>
                                  <p:childTnLst>
                                    <p:set>
                                      <p:cBhvr>
                                        <p:cTn id="287" dur="1" fill="hold">
                                          <p:stCondLst>
                                            <p:cond delay="0"/>
                                          </p:stCondLst>
                                        </p:cTn>
                                        <p:tgtEl>
                                          <p:spTgt spid="90"/>
                                        </p:tgtEl>
                                        <p:attrNameLst>
                                          <p:attrName>style.visibility</p:attrName>
                                        </p:attrNameLst>
                                      </p:cBhvr>
                                      <p:to>
                                        <p:strVal val="visible"/>
                                      </p:to>
                                    </p:set>
                                  </p:childTnLst>
                                </p:cTn>
                              </p:par>
                            </p:childTnLst>
                          </p:cTn>
                        </p:par>
                      </p:childTnLst>
                    </p:cTn>
                  </p:par>
                  <p:par>
                    <p:cTn id="288" fill="hold">
                      <p:stCondLst>
                        <p:cond delay="indefinite"/>
                      </p:stCondLst>
                      <p:childTnLst>
                        <p:par>
                          <p:cTn id="289" fill="hold">
                            <p:stCondLst>
                              <p:cond delay="0"/>
                            </p:stCondLst>
                            <p:childTnLst>
                              <p:par>
                                <p:cTn id="290" presetID="1" presetClass="entr" presetSubtype="0" fill="hold" grpId="0" nodeType="clickEffect">
                                  <p:stCondLst>
                                    <p:cond delay="0"/>
                                  </p:stCondLst>
                                  <p:childTnLst>
                                    <p:set>
                                      <p:cBhvr>
                                        <p:cTn id="291" dur="1" fill="hold">
                                          <p:stCondLst>
                                            <p:cond delay="0"/>
                                          </p:stCondLst>
                                        </p:cTn>
                                        <p:tgtEl>
                                          <p:spTgt spid="86"/>
                                        </p:tgtEl>
                                        <p:attrNameLst>
                                          <p:attrName>style.visibility</p:attrName>
                                        </p:attrNameLst>
                                      </p:cBhvr>
                                      <p:to>
                                        <p:strVal val="visible"/>
                                      </p:to>
                                    </p:set>
                                  </p:childTnLst>
                                </p:cTn>
                              </p:par>
                            </p:childTnLst>
                          </p:cTn>
                        </p:par>
                      </p:childTnLst>
                    </p:cTn>
                  </p:par>
                  <p:par>
                    <p:cTn id="292" fill="hold">
                      <p:stCondLst>
                        <p:cond delay="indefinite"/>
                      </p:stCondLst>
                      <p:childTnLst>
                        <p:par>
                          <p:cTn id="293" fill="hold">
                            <p:stCondLst>
                              <p:cond delay="0"/>
                            </p:stCondLst>
                            <p:childTnLst>
                              <p:par>
                                <p:cTn id="294" presetID="1" presetClass="entr" presetSubtype="0" fill="hold" grpId="0" nodeType="clickEffect">
                                  <p:stCondLst>
                                    <p:cond delay="0"/>
                                  </p:stCondLst>
                                  <p:childTnLst>
                                    <p:set>
                                      <p:cBhvr>
                                        <p:cTn id="295" dur="1" fill="hold">
                                          <p:stCondLst>
                                            <p:cond delay="0"/>
                                          </p:stCondLst>
                                        </p:cTn>
                                        <p:tgtEl>
                                          <p:spTgt spid="87"/>
                                        </p:tgtEl>
                                        <p:attrNameLst>
                                          <p:attrName>style.visibility</p:attrName>
                                        </p:attrNameLst>
                                      </p:cBhvr>
                                      <p:to>
                                        <p:strVal val="visible"/>
                                      </p:to>
                                    </p:set>
                                  </p:childTnLst>
                                </p:cTn>
                              </p:par>
                            </p:childTnLst>
                          </p:cTn>
                        </p:par>
                      </p:childTnLst>
                    </p:cTn>
                  </p:par>
                  <p:par>
                    <p:cTn id="296" fill="hold">
                      <p:stCondLst>
                        <p:cond delay="indefinite"/>
                      </p:stCondLst>
                      <p:childTnLst>
                        <p:par>
                          <p:cTn id="297" fill="hold">
                            <p:stCondLst>
                              <p:cond delay="0"/>
                            </p:stCondLst>
                            <p:childTnLst>
                              <p:par>
                                <p:cTn id="298" presetID="1" presetClass="entr" presetSubtype="0" fill="hold" grpId="0" nodeType="clickEffect">
                                  <p:stCondLst>
                                    <p:cond delay="0"/>
                                  </p:stCondLst>
                                  <p:childTnLst>
                                    <p:set>
                                      <p:cBhvr>
                                        <p:cTn id="299" dur="1" fill="hold">
                                          <p:stCondLst>
                                            <p:cond delay="0"/>
                                          </p:stCondLst>
                                        </p:cTn>
                                        <p:tgtEl>
                                          <p:spTgt spid="93"/>
                                        </p:tgtEl>
                                        <p:attrNameLst>
                                          <p:attrName>style.visibility</p:attrName>
                                        </p:attrNameLst>
                                      </p:cBhvr>
                                      <p:to>
                                        <p:strVal val="visible"/>
                                      </p:to>
                                    </p:set>
                                  </p:childTnLst>
                                </p:cTn>
                              </p:par>
                            </p:childTnLst>
                          </p:cTn>
                        </p:par>
                      </p:childTnLst>
                    </p:cTn>
                  </p:par>
                  <p:par>
                    <p:cTn id="300" fill="hold">
                      <p:stCondLst>
                        <p:cond delay="indefinite"/>
                      </p:stCondLst>
                      <p:childTnLst>
                        <p:par>
                          <p:cTn id="301" fill="hold">
                            <p:stCondLst>
                              <p:cond delay="0"/>
                            </p:stCondLst>
                            <p:childTnLst>
                              <p:par>
                                <p:cTn id="302" presetID="1" presetClass="entr" presetSubtype="0" fill="hold" grpId="0" nodeType="clickEffect">
                                  <p:stCondLst>
                                    <p:cond delay="0"/>
                                  </p:stCondLst>
                                  <p:childTnLst>
                                    <p:set>
                                      <p:cBhvr>
                                        <p:cTn id="303" dur="1" fill="hold">
                                          <p:stCondLst>
                                            <p:cond delay="0"/>
                                          </p:stCondLst>
                                        </p:cTn>
                                        <p:tgtEl>
                                          <p:spTgt spid="97"/>
                                        </p:tgtEl>
                                        <p:attrNameLst>
                                          <p:attrName>style.visibility</p:attrName>
                                        </p:attrNameLst>
                                      </p:cBhvr>
                                      <p:to>
                                        <p:strVal val="visible"/>
                                      </p:to>
                                    </p:set>
                                  </p:childTnLst>
                                </p:cTn>
                              </p:par>
                              <p:par>
                                <p:cTn id="304" presetID="1" presetClass="entr" presetSubtype="0" fill="hold" grpId="0" nodeType="withEffect">
                                  <p:stCondLst>
                                    <p:cond delay="0"/>
                                  </p:stCondLst>
                                  <p:childTnLst>
                                    <p:set>
                                      <p:cBhvr>
                                        <p:cTn id="305" dur="1" fill="hold">
                                          <p:stCondLst>
                                            <p:cond delay="0"/>
                                          </p:stCondLst>
                                        </p:cTn>
                                        <p:tgtEl>
                                          <p:spTgt spid="98"/>
                                        </p:tgtEl>
                                        <p:attrNameLst>
                                          <p:attrName>style.visibility</p:attrName>
                                        </p:attrNameLst>
                                      </p:cBhvr>
                                      <p:to>
                                        <p:strVal val="visible"/>
                                      </p:to>
                                    </p:set>
                                  </p:childTnLst>
                                </p:cTn>
                              </p:par>
                              <p:par>
                                <p:cTn id="306" presetID="1" presetClass="entr" presetSubtype="0" fill="hold" grpId="0" nodeType="withEffect">
                                  <p:stCondLst>
                                    <p:cond delay="0"/>
                                  </p:stCondLst>
                                  <p:childTnLst>
                                    <p:set>
                                      <p:cBhvr>
                                        <p:cTn id="307" dur="1" fill="hold">
                                          <p:stCondLst>
                                            <p:cond delay="0"/>
                                          </p:stCondLst>
                                        </p:cTn>
                                        <p:tgtEl>
                                          <p:spTgt spid="94"/>
                                        </p:tgtEl>
                                        <p:attrNameLst>
                                          <p:attrName>style.visibility</p:attrName>
                                        </p:attrNameLst>
                                      </p:cBhvr>
                                      <p:to>
                                        <p:strVal val="visible"/>
                                      </p:to>
                                    </p:set>
                                  </p:childTnLst>
                                </p:cTn>
                              </p:par>
                            </p:childTnLst>
                          </p:cTn>
                        </p:par>
                      </p:childTnLst>
                    </p:cTn>
                  </p:par>
                  <p:par>
                    <p:cTn id="308" fill="hold">
                      <p:stCondLst>
                        <p:cond delay="indefinite"/>
                      </p:stCondLst>
                      <p:childTnLst>
                        <p:par>
                          <p:cTn id="309" fill="hold">
                            <p:stCondLst>
                              <p:cond delay="0"/>
                            </p:stCondLst>
                            <p:childTnLst>
                              <p:par>
                                <p:cTn id="310" presetID="1" presetClass="entr" presetSubtype="0" fill="hold" grpId="0" nodeType="clickEffect">
                                  <p:stCondLst>
                                    <p:cond delay="0"/>
                                  </p:stCondLst>
                                  <p:childTnLst>
                                    <p:set>
                                      <p:cBhvr>
                                        <p:cTn id="311" dur="1" fill="hold">
                                          <p:stCondLst>
                                            <p:cond delay="0"/>
                                          </p:stCondLst>
                                        </p:cTn>
                                        <p:tgtEl>
                                          <p:spTgt spid="95"/>
                                        </p:tgtEl>
                                        <p:attrNameLst>
                                          <p:attrName>style.visibility</p:attrName>
                                        </p:attrNameLst>
                                      </p:cBhvr>
                                      <p:to>
                                        <p:strVal val="visible"/>
                                      </p:to>
                                    </p:set>
                                  </p:childTnLst>
                                </p:cTn>
                              </p:par>
                            </p:childTnLst>
                          </p:cTn>
                        </p:par>
                      </p:childTnLst>
                    </p:cTn>
                  </p:par>
                  <p:par>
                    <p:cTn id="312" fill="hold">
                      <p:stCondLst>
                        <p:cond delay="indefinite"/>
                      </p:stCondLst>
                      <p:childTnLst>
                        <p:par>
                          <p:cTn id="313" fill="hold">
                            <p:stCondLst>
                              <p:cond delay="0"/>
                            </p:stCondLst>
                            <p:childTnLst>
                              <p:par>
                                <p:cTn id="314" presetID="1" presetClass="entr" presetSubtype="0" fill="hold" grpId="0" nodeType="clickEffect">
                                  <p:stCondLst>
                                    <p:cond delay="0"/>
                                  </p:stCondLst>
                                  <p:childTnLst>
                                    <p:set>
                                      <p:cBhvr>
                                        <p:cTn id="315" dur="1" fill="hold">
                                          <p:stCondLst>
                                            <p:cond delay="0"/>
                                          </p:stCondLst>
                                        </p:cTn>
                                        <p:tgtEl>
                                          <p:spTgt spid="96"/>
                                        </p:tgtEl>
                                        <p:attrNameLst>
                                          <p:attrName>style.visibility</p:attrName>
                                        </p:attrNameLst>
                                      </p:cBhvr>
                                      <p:to>
                                        <p:strVal val="visible"/>
                                      </p:to>
                                    </p:set>
                                  </p:childTnLst>
                                </p:cTn>
                              </p:par>
                            </p:childTnLst>
                          </p:cTn>
                        </p:par>
                      </p:childTnLst>
                    </p:cTn>
                  </p:par>
                  <p:par>
                    <p:cTn id="316" fill="hold">
                      <p:stCondLst>
                        <p:cond delay="indefinite"/>
                      </p:stCondLst>
                      <p:childTnLst>
                        <p:par>
                          <p:cTn id="317" fill="hold">
                            <p:stCondLst>
                              <p:cond delay="0"/>
                            </p:stCondLst>
                            <p:childTnLst>
                              <p:par>
                                <p:cTn id="318" presetID="1" presetClass="entr" presetSubtype="0" fill="hold" grpId="0" nodeType="clickEffect">
                                  <p:stCondLst>
                                    <p:cond delay="0"/>
                                  </p:stCondLst>
                                  <p:childTnLst>
                                    <p:set>
                                      <p:cBhvr>
                                        <p:cTn id="319"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50" y="507911"/>
            <a:ext cx="7787022" cy="446464"/>
          </a:xfrm>
        </p:spPr>
        <p:txBody>
          <a:bodyPr>
            <a:normAutofit fontScale="90000"/>
          </a:bodyPr>
          <a:lstStyle/>
          <a:p>
            <a:pPr algn="ctr">
              <a:lnSpc>
                <a:spcPct val="80000"/>
              </a:lnSpc>
            </a:pPr>
            <a:r>
              <a:rPr lang="en-US" altLang="zh-TW" sz="3200" dirty="0">
                <a:latin typeface="Times New Roman" panose="02020603050405020304" pitchFamily="18" charset="0"/>
              </a:rPr>
              <a:t>Building Up Extended Binary </a:t>
            </a:r>
            <a:r>
              <a:rPr lang="en-US" altLang="zh-TW" sz="3200" dirty="0" smtClean="0">
                <a:latin typeface="Times New Roman" panose="02020603050405020304" pitchFamily="18" charset="0"/>
              </a:rPr>
              <a:t>Trees (continue…)</a:t>
            </a:r>
            <a:endParaRPr lang="zh-TW" altLang="en-US" sz="3200" dirty="0"/>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34</a:t>
            </a:fld>
            <a:endParaRPr lang="en-US" altLang="en-US"/>
          </a:p>
        </p:txBody>
      </p:sp>
      <p:sp>
        <p:nvSpPr>
          <p:cNvPr id="100" name="Text Box 8"/>
          <p:cNvSpPr txBox="1">
            <a:spLocks noChangeArrowheads="1"/>
          </p:cNvSpPr>
          <p:nvPr/>
        </p:nvSpPr>
        <p:spPr bwMode="auto">
          <a:xfrm>
            <a:off x="943034" y="1242203"/>
            <a:ext cx="11624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smtClean="0"/>
              <a:t>… Step 3</a:t>
            </a:r>
            <a:endParaRPr lang="en-US" altLang="en-US" b="1" dirty="0"/>
          </a:p>
        </p:txBody>
      </p:sp>
      <p:sp>
        <p:nvSpPr>
          <p:cNvPr id="101" name="Oval 10"/>
          <p:cNvSpPr>
            <a:spLocks noChangeArrowheads="1"/>
          </p:cNvSpPr>
          <p:nvPr/>
        </p:nvSpPr>
        <p:spPr bwMode="auto">
          <a:xfrm>
            <a:off x="1299635" y="256256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 name="Oval 10"/>
          <p:cNvSpPr>
            <a:spLocks noChangeArrowheads="1"/>
          </p:cNvSpPr>
          <p:nvPr/>
        </p:nvSpPr>
        <p:spPr bwMode="auto">
          <a:xfrm>
            <a:off x="1683742" y="207488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 name="Line 24"/>
          <p:cNvSpPr>
            <a:spLocks noChangeShapeType="1"/>
          </p:cNvSpPr>
          <p:nvPr/>
        </p:nvSpPr>
        <p:spPr bwMode="auto">
          <a:xfrm flipH="1">
            <a:off x="1401724" y="2168875"/>
            <a:ext cx="337354" cy="42735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 name="Oval 11"/>
          <p:cNvSpPr>
            <a:spLocks noChangeArrowheads="1"/>
          </p:cNvSpPr>
          <p:nvPr/>
        </p:nvSpPr>
        <p:spPr bwMode="auto">
          <a:xfrm>
            <a:off x="809835" y="311047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 name="Line 24"/>
          <p:cNvSpPr>
            <a:spLocks noChangeShapeType="1"/>
          </p:cNvSpPr>
          <p:nvPr/>
        </p:nvSpPr>
        <p:spPr bwMode="auto">
          <a:xfrm flipH="1">
            <a:off x="922508" y="2679934"/>
            <a:ext cx="396349" cy="44168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 name="Oval 11"/>
          <p:cNvSpPr>
            <a:spLocks noChangeArrowheads="1"/>
          </p:cNvSpPr>
          <p:nvPr/>
        </p:nvSpPr>
        <p:spPr bwMode="auto">
          <a:xfrm>
            <a:off x="1579961" y="310376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 name="Line 24"/>
          <p:cNvSpPr>
            <a:spLocks noChangeShapeType="1"/>
          </p:cNvSpPr>
          <p:nvPr/>
        </p:nvSpPr>
        <p:spPr bwMode="auto">
          <a:xfrm>
            <a:off x="1401724" y="2707750"/>
            <a:ext cx="224503" cy="41387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 name="Oval 10"/>
          <p:cNvSpPr>
            <a:spLocks noChangeArrowheads="1"/>
          </p:cNvSpPr>
          <p:nvPr/>
        </p:nvSpPr>
        <p:spPr bwMode="auto">
          <a:xfrm>
            <a:off x="3094065" y="267993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 name="Oval 10"/>
          <p:cNvSpPr>
            <a:spLocks noChangeArrowheads="1"/>
          </p:cNvSpPr>
          <p:nvPr/>
        </p:nvSpPr>
        <p:spPr bwMode="auto">
          <a:xfrm>
            <a:off x="2595476" y="205457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 name="Line 24"/>
          <p:cNvSpPr>
            <a:spLocks noChangeShapeType="1"/>
          </p:cNvSpPr>
          <p:nvPr/>
        </p:nvSpPr>
        <p:spPr bwMode="auto">
          <a:xfrm>
            <a:off x="2696640" y="2171545"/>
            <a:ext cx="431342" cy="51751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1" name="Oval 11"/>
          <p:cNvSpPr>
            <a:spLocks noChangeArrowheads="1"/>
          </p:cNvSpPr>
          <p:nvPr/>
        </p:nvSpPr>
        <p:spPr bwMode="auto">
          <a:xfrm>
            <a:off x="3618737" y="330144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 name="Line 24"/>
          <p:cNvSpPr>
            <a:spLocks noChangeShapeType="1"/>
          </p:cNvSpPr>
          <p:nvPr/>
        </p:nvSpPr>
        <p:spPr bwMode="auto">
          <a:xfrm>
            <a:off x="3208920" y="2794237"/>
            <a:ext cx="473444" cy="50720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 name="Oval 11"/>
          <p:cNvSpPr>
            <a:spLocks noChangeArrowheads="1"/>
          </p:cNvSpPr>
          <p:nvPr/>
        </p:nvSpPr>
        <p:spPr bwMode="auto">
          <a:xfrm>
            <a:off x="2832485" y="332971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 name="Line 24"/>
          <p:cNvSpPr>
            <a:spLocks noChangeShapeType="1"/>
          </p:cNvSpPr>
          <p:nvPr/>
        </p:nvSpPr>
        <p:spPr bwMode="auto">
          <a:xfrm flipH="1">
            <a:off x="2923370" y="2794237"/>
            <a:ext cx="285550" cy="54629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5" name="Oval 10"/>
          <p:cNvSpPr>
            <a:spLocks noChangeArrowheads="1"/>
          </p:cNvSpPr>
          <p:nvPr/>
        </p:nvSpPr>
        <p:spPr bwMode="auto">
          <a:xfrm>
            <a:off x="6465153" y="267993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 name="Oval 10"/>
          <p:cNvSpPr>
            <a:spLocks noChangeArrowheads="1"/>
          </p:cNvSpPr>
          <p:nvPr/>
        </p:nvSpPr>
        <p:spPr bwMode="auto">
          <a:xfrm>
            <a:off x="5966564" y="205457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 name="Line 24"/>
          <p:cNvSpPr>
            <a:spLocks noChangeShapeType="1"/>
          </p:cNvSpPr>
          <p:nvPr/>
        </p:nvSpPr>
        <p:spPr bwMode="auto">
          <a:xfrm>
            <a:off x="6061504" y="2168874"/>
            <a:ext cx="437565" cy="52018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8" name="Oval 11"/>
          <p:cNvSpPr>
            <a:spLocks noChangeArrowheads="1"/>
          </p:cNvSpPr>
          <p:nvPr/>
        </p:nvSpPr>
        <p:spPr bwMode="auto">
          <a:xfrm>
            <a:off x="6989825" y="330144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 name="Line 24"/>
          <p:cNvSpPr>
            <a:spLocks noChangeShapeType="1"/>
          </p:cNvSpPr>
          <p:nvPr/>
        </p:nvSpPr>
        <p:spPr bwMode="auto">
          <a:xfrm>
            <a:off x="6580008" y="2794236"/>
            <a:ext cx="473444" cy="50720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0" name="Oval 11"/>
          <p:cNvSpPr>
            <a:spLocks noChangeArrowheads="1"/>
          </p:cNvSpPr>
          <p:nvPr/>
        </p:nvSpPr>
        <p:spPr bwMode="auto">
          <a:xfrm>
            <a:off x="6157174" y="334052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 name="Line 24"/>
          <p:cNvSpPr>
            <a:spLocks noChangeShapeType="1"/>
          </p:cNvSpPr>
          <p:nvPr/>
        </p:nvSpPr>
        <p:spPr bwMode="auto">
          <a:xfrm flipH="1">
            <a:off x="6294458" y="2794236"/>
            <a:ext cx="285550" cy="54629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 name="Oval 10"/>
          <p:cNvSpPr>
            <a:spLocks noChangeArrowheads="1"/>
          </p:cNvSpPr>
          <p:nvPr/>
        </p:nvSpPr>
        <p:spPr bwMode="auto">
          <a:xfrm>
            <a:off x="5425440" y="266371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 name="Oval 11"/>
          <p:cNvSpPr>
            <a:spLocks noChangeArrowheads="1"/>
          </p:cNvSpPr>
          <p:nvPr/>
        </p:nvSpPr>
        <p:spPr bwMode="auto">
          <a:xfrm>
            <a:off x="4976847" y="323513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 name="Line 24"/>
          <p:cNvSpPr>
            <a:spLocks noChangeShapeType="1"/>
          </p:cNvSpPr>
          <p:nvPr/>
        </p:nvSpPr>
        <p:spPr bwMode="auto">
          <a:xfrm flipH="1">
            <a:off x="5053577" y="2762254"/>
            <a:ext cx="385493" cy="48489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5" name="Line 24"/>
          <p:cNvSpPr>
            <a:spLocks noChangeShapeType="1"/>
          </p:cNvSpPr>
          <p:nvPr/>
        </p:nvSpPr>
        <p:spPr bwMode="auto">
          <a:xfrm flipH="1">
            <a:off x="5510512" y="2168874"/>
            <a:ext cx="508888" cy="5110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 name="Oval 11"/>
          <p:cNvSpPr>
            <a:spLocks noChangeArrowheads="1"/>
          </p:cNvSpPr>
          <p:nvPr/>
        </p:nvSpPr>
        <p:spPr bwMode="auto">
          <a:xfrm>
            <a:off x="5683730" y="328682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7" name="Line 24"/>
          <p:cNvSpPr>
            <a:spLocks noChangeShapeType="1"/>
          </p:cNvSpPr>
          <p:nvPr/>
        </p:nvSpPr>
        <p:spPr bwMode="auto">
          <a:xfrm>
            <a:off x="5489628" y="2776170"/>
            <a:ext cx="285046" cy="5106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 name="Oval 10"/>
          <p:cNvSpPr>
            <a:spLocks noChangeArrowheads="1"/>
          </p:cNvSpPr>
          <p:nvPr/>
        </p:nvSpPr>
        <p:spPr bwMode="auto">
          <a:xfrm>
            <a:off x="8458200" y="270775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9" name="Oval 10"/>
          <p:cNvSpPr>
            <a:spLocks noChangeArrowheads="1"/>
          </p:cNvSpPr>
          <p:nvPr/>
        </p:nvSpPr>
        <p:spPr bwMode="auto">
          <a:xfrm>
            <a:off x="8815514" y="224656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0" name="Line 24"/>
          <p:cNvSpPr>
            <a:spLocks noChangeShapeType="1"/>
          </p:cNvSpPr>
          <p:nvPr/>
        </p:nvSpPr>
        <p:spPr bwMode="auto">
          <a:xfrm flipH="1">
            <a:off x="8568374" y="2360866"/>
            <a:ext cx="313932" cy="3616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 name="Oval 11"/>
          <p:cNvSpPr>
            <a:spLocks noChangeArrowheads="1"/>
          </p:cNvSpPr>
          <p:nvPr/>
        </p:nvSpPr>
        <p:spPr bwMode="auto">
          <a:xfrm>
            <a:off x="7941058" y="330144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 name="Line 24"/>
          <p:cNvSpPr>
            <a:spLocks noChangeShapeType="1"/>
          </p:cNvSpPr>
          <p:nvPr/>
        </p:nvSpPr>
        <p:spPr bwMode="auto">
          <a:xfrm flipH="1">
            <a:off x="8089008" y="2816553"/>
            <a:ext cx="385493" cy="48489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 name="Oval 11"/>
          <p:cNvSpPr>
            <a:spLocks noChangeArrowheads="1"/>
          </p:cNvSpPr>
          <p:nvPr/>
        </p:nvSpPr>
        <p:spPr bwMode="auto">
          <a:xfrm>
            <a:off x="8723189" y="329575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 name="Line 24"/>
          <p:cNvSpPr>
            <a:spLocks noChangeShapeType="1"/>
          </p:cNvSpPr>
          <p:nvPr/>
        </p:nvSpPr>
        <p:spPr bwMode="auto">
          <a:xfrm>
            <a:off x="8474501" y="2816553"/>
            <a:ext cx="318483" cy="48488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 name="Oval 11"/>
          <p:cNvSpPr>
            <a:spLocks noChangeArrowheads="1"/>
          </p:cNvSpPr>
          <p:nvPr/>
        </p:nvSpPr>
        <p:spPr bwMode="auto">
          <a:xfrm>
            <a:off x="9159240" y="275940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 name="Line 24"/>
          <p:cNvSpPr>
            <a:spLocks noChangeShapeType="1"/>
          </p:cNvSpPr>
          <p:nvPr/>
        </p:nvSpPr>
        <p:spPr bwMode="auto">
          <a:xfrm>
            <a:off x="8906292" y="2360866"/>
            <a:ext cx="290165" cy="39853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 name="Oval 10"/>
          <p:cNvSpPr>
            <a:spLocks noChangeArrowheads="1"/>
          </p:cNvSpPr>
          <p:nvPr/>
        </p:nvSpPr>
        <p:spPr bwMode="auto">
          <a:xfrm>
            <a:off x="10060944" y="276448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 name="Oval 10"/>
          <p:cNvSpPr>
            <a:spLocks noChangeArrowheads="1"/>
          </p:cNvSpPr>
          <p:nvPr/>
        </p:nvSpPr>
        <p:spPr bwMode="auto">
          <a:xfrm>
            <a:off x="10366217" y="230371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9" name="Line 24"/>
          <p:cNvSpPr>
            <a:spLocks noChangeShapeType="1"/>
          </p:cNvSpPr>
          <p:nvPr/>
        </p:nvSpPr>
        <p:spPr bwMode="auto">
          <a:xfrm flipH="1">
            <a:off x="10119077" y="2418015"/>
            <a:ext cx="313932" cy="3616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 name="Oval 11"/>
          <p:cNvSpPr>
            <a:spLocks noChangeArrowheads="1"/>
          </p:cNvSpPr>
          <p:nvPr/>
        </p:nvSpPr>
        <p:spPr bwMode="auto">
          <a:xfrm>
            <a:off x="9596309" y="338048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 name="Line 24"/>
          <p:cNvSpPr>
            <a:spLocks noChangeShapeType="1"/>
          </p:cNvSpPr>
          <p:nvPr/>
        </p:nvSpPr>
        <p:spPr bwMode="auto">
          <a:xfrm flipH="1">
            <a:off x="9744259" y="2895600"/>
            <a:ext cx="385493" cy="48489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 name="Oval 11"/>
          <p:cNvSpPr>
            <a:spLocks noChangeArrowheads="1"/>
          </p:cNvSpPr>
          <p:nvPr/>
        </p:nvSpPr>
        <p:spPr bwMode="auto">
          <a:xfrm>
            <a:off x="10378440" y="337480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 name="Line 24"/>
          <p:cNvSpPr>
            <a:spLocks noChangeShapeType="1"/>
          </p:cNvSpPr>
          <p:nvPr/>
        </p:nvSpPr>
        <p:spPr bwMode="auto">
          <a:xfrm>
            <a:off x="10129752" y="2895600"/>
            <a:ext cx="318483" cy="48488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 name="Oval 11"/>
          <p:cNvSpPr>
            <a:spLocks noChangeArrowheads="1"/>
          </p:cNvSpPr>
          <p:nvPr/>
        </p:nvSpPr>
        <p:spPr bwMode="auto">
          <a:xfrm>
            <a:off x="10759440" y="289722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 name="Line 24"/>
          <p:cNvSpPr>
            <a:spLocks noChangeShapeType="1"/>
          </p:cNvSpPr>
          <p:nvPr/>
        </p:nvSpPr>
        <p:spPr bwMode="auto">
          <a:xfrm>
            <a:off x="10456994" y="2418015"/>
            <a:ext cx="318483" cy="48488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6" name="Oval 11"/>
          <p:cNvSpPr>
            <a:spLocks noChangeArrowheads="1"/>
          </p:cNvSpPr>
          <p:nvPr/>
        </p:nvSpPr>
        <p:spPr bwMode="auto">
          <a:xfrm>
            <a:off x="11090995" y="347149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7" name="Line 24"/>
          <p:cNvSpPr>
            <a:spLocks noChangeShapeType="1"/>
          </p:cNvSpPr>
          <p:nvPr/>
        </p:nvSpPr>
        <p:spPr bwMode="auto">
          <a:xfrm>
            <a:off x="10842307" y="2992286"/>
            <a:ext cx="318483" cy="48488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8" name="Oval 10"/>
          <p:cNvSpPr>
            <a:spLocks noChangeArrowheads="1"/>
          </p:cNvSpPr>
          <p:nvPr/>
        </p:nvSpPr>
        <p:spPr bwMode="auto">
          <a:xfrm>
            <a:off x="1057160" y="481876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9" name="Oval 11"/>
          <p:cNvSpPr>
            <a:spLocks noChangeArrowheads="1"/>
          </p:cNvSpPr>
          <p:nvPr/>
        </p:nvSpPr>
        <p:spPr bwMode="auto">
          <a:xfrm>
            <a:off x="1329176" y="534909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0" name="Line 24"/>
          <p:cNvSpPr>
            <a:spLocks noChangeShapeType="1"/>
          </p:cNvSpPr>
          <p:nvPr/>
        </p:nvSpPr>
        <p:spPr bwMode="auto">
          <a:xfrm>
            <a:off x="1087895" y="4933070"/>
            <a:ext cx="270085" cy="41602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1" name="Oval 10"/>
          <p:cNvSpPr>
            <a:spLocks noChangeArrowheads="1"/>
          </p:cNvSpPr>
          <p:nvPr/>
        </p:nvSpPr>
        <p:spPr bwMode="auto">
          <a:xfrm>
            <a:off x="1449389" y="435851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2" name="Line 24"/>
          <p:cNvSpPr>
            <a:spLocks noChangeShapeType="1"/>
          </p:cNvSpPr>
          <p:nvPr/>
        </p:nvSpPr>
        <p:spPr bwMode="auto">
          <a:xfrm flipH="1">
            <a:off x="1153409" y="4472812"/>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 name="Oval 10"/>
          <p:cNvSpPr>
            <a:spLocks noChangeArrowheads="1"/>
          </p:cNvSpPr>
          <p:nvPr/>
        </p:nvSpPr>
        <p:spPr bwMode="auto">
          <a:xfrm>
            <a:off x="1798065" y="478290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 name="Line 24"/>
          <p:cNvSpPr>
            <a:spLocks noChangeShapeType="1"/>
          </p:cNvSpPr>
          <p:nvPr/>
        </p:nvSpPr>
        <p:spPr bwMode="auto">
          <a:xfrm>
            <a:off x="1578556" y="4472812"/>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 name="Oval 10"/>
          <p:cNvSpPr>
            <a:spLocks noChangeArrowheads="1"/>
          </p:cNvSpPr>
          <p:nvPr/>
        </p:nvSpPr>
        <p:spPr bwMode="auto">
          <a:xfrm>
            <a:off x="2090991" y="527334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6" name="Line 24"/>
          <p:cNvSpPr>
            <a:spLocks noChangeShapeType="1"/>
          </p:cNvSpPr>
          <p:nvPr/>
        </p:nvSpPr>
        <p:spPr bwMode="auto">
          <a:xfrm>
            <a:off x="1880207" y="4857135"/>
            <a:ext cx="274192" cy="41620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7" name="Oval 10"/>
          <p:cNvSpPr>
            <a:spLocks noChangeArrowheads="1"/>
          </p:cNvSpPr>
          <p:nvPr/>
        </p:nvSpPr>
        <p:spPr bwMode="auto">
          <a:xfrm>
            <a:off x="2959105" y="472610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 name="Oval 11"/>
          <p:cNvSpPr>
            <a:spLocks noChangeArrowheads="1"/>
          </p:cNvSpPr>
          <p:nvPr/>
        </p:nvSpPr>
        <p:spPr bwMode="auto">
          <a:xfrm>
            <a:off x="2589018" y="5265073"/>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 name="Line 24"/>
          <p:cNvSpPr>
            <a:spLocks noChangeShapeType="1"/>
          </p:cNvSpPr>
          <p:nvPr/>
        </p:nvSpPr>
        <p:spPr bwMode="auto">
          <a:xfrm flipH="1">
            <a:off x="2710262" y="4834722"/>
            <a:ext cx="248170" cy="438619"/>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0" name="Oval 10"/>
          <p:cNvSpPr>
            <a:spLocks noChangeArrowheads="1"/>
          </p:cNvSpPr>
          <p:nvPr/>
        </p:nvSpPr>
        <p:spPr bwMode="auto">
          <a:xfrm>
            <a:off x="3363785" y="426584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 name="Line 24"/>
          <p:cNvSpPr>
            <a:spLocks noChangeShapeType="1"/>
          </p:cNvSpPr>
          <p:nvPr/>
        </p:nvSpPr>
        <p:spPr bwMode="auto">
          <a:xfrm flipH="1">
            <a:off x="3067805" y="4380149"/>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2" name="Oval 10"/>
          <p:cNvSpPr>
            <a:spLocks noChangeArrowheads="1"/>
          </p:cNvSpPr>
          <p:nvPr/>
        </p:nvSpPr>
        <p:spPr bwMode="auto">
          <a:xfrm>
            <a:off x="3713074" y="471432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 name="Line 24"/>
          <p:cNvSpPr>
            <a:spLocks noChangeShapeType="1"/>
          </p:cNvSpPr>
          <p:nvPr/>
        </p:nvSpPr>
        <p:spPr bwMode="auto">
          <a:xfrm>
            <a:off x="3492952" y="4380149"/>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 name="Oval 10"/>
          <p:cNvSpPr>
            <a:spLocks noChangeArrowheads="1"/>
          </p:cNvSpPr>
          <p:nvPr/>
        </p:nvSpPr>
        <p:spPr bwMode="auto">
          <a:xfrm>
            <a:off x="4074541" y="517010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5" name="Line 24"/>
          <p:cNvSpPr>
            <a:spLocks noChangeShapeType="1"/>
          </p:cNvSpPr>
          <p:nvPr/>
        </p:nvSpPr>
        <p:spPr bwMode="auto">
          <a:xfrm>
            <a:off x="3820623" y="4834722"/>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6" name="Oval 11"/>
          <p:cNvSpPr>
            <a:spLocks noChangeArrowheads="1"/>
          </p:cNvSpPr>
          <p:nvPr/>
        </p:nvSpPr>
        <p:spPr bwMode="auto">
          <a:xfrm>
            <a:off x="4560949" y="579021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7" name="Line 24"/>
          <p:cNvSpPr>
            <a:spLocks noChangeShapeType="1"/>
          </p:cNvSpPr>
          <p:nvPr/>
        </p:nvSpPr>
        <p:spPr bwMode="auto">
          <a:xfrm>
            <a:off x="4151132" y="5283009"/>
            <a:ext cx="473444" cy="50720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8" name="Oval 11"/>
          <p:cNvSpPr>
            <a:spLocks noChangeArrowheads="1"/>
          </p:cNvSpPr>
          <p:nvPr/>
        </p:nvSpPr>
        <p:spPr bwMode="auto">
          <a:xfrm>
            <a:off x="3728298" y="582930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9" name="Line 24"/>
          <p:cNvSpPr>
            <a:spLocks noChangeShapeType="1"/>
          </p:cNvSpPr>
          <p:nvPr/>
        </p:nvSpPr>
        <p:spPr bwMode="auto">
          <a:xfrm flipH="1">
            <a:off x="3828817" y="5301074"/>
            <a:ext cx="285550" cy="54629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0" name="Oval 10"/>
          <p:cNvSpPr>
            <a:spLocks noChangeArrowheads="1"/>
          </p:cNvSpPr>
          <p:nvPr/>
        </p:nvSpPr>
        <p:spPr bwMode="auto">
          <a:xfrm>
            <a:off x="5112701" y="467670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1" name="Oval 10"/>
          <p:cNvSpPr>
            <a:spLocks noChangeArrowheads="1"/>
          </p:cNvSpPr>
          <p:nvPr/>
        </p:nvSpPr>
        <p:spPr bwMode="auto">
          <a:xfrm>
            <a:off x="5491831" y="4229718"/>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2" name="Line 24"/>
          <p:cNvSpPr>
            <a:spLocks noChangeShapeType="1"/>
          </p:cNvSpPr>
          <p:nvPr/>
        </p:nvSpPr>
        <p:spPr bwMode="auto">
          <a:xfrm flipH="1">
            <a:off x="5195851" y="4344018"/>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3" name="Oval 10"/>
          <p:cNvSpPr>
            <a:spLocks noChangeArrowheads="1"/>
          </p:cNvSpPr>
          <p:nvPr/>
        </p:nvSpPr>
        <p:spPr bwMode="auto">
          <a:xfrm>
            <a:off x="5840311" y="467691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 name="Line 24"/>
          <p:cNvSpPr>
            <a:spLocks noChangeShapeType="1"/>
          </p:cNvSpPr>
          <p:nvPr/>
        </p:nvSpPr>
        <p:spPr bwMode="auto">
          <a:xfrm>
            <a:off x="5620998" y="4344018"/>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 name="Oval 10"/>
          <p:cNvSpPr>
            <a:spLocks noChangeArrowheads="1"/>
          </p:cNvSpPr>
          <p:nvPr/>
        </p:nvSpPr>
        <p:spPr bwMode="auto">
          <a:xfrm>
            <a:off x="6133433" y="514454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6" name="Line 24"/>
          <p:cNvSpPr>
            <a:spLocks noChangeShapeType="1"/>
          </p:cNvSpPr>
          <p:nvPr/>
        </p:nvSpPr>
        <p:spPr bwMode="auto">
          <a:xfrm>
            <a:off x="5948669" y="4798591"/>
            <a:ext cx="248171" cy="34595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7" name="Oval 11"/>
          <p:cNvSpPr>
            <a:spLocks noChangeArrowheads="1"/>
          </p:cNvSpPr>
          <p:nvPr/>
        </p:nvSpPr>
        <p:spPr bwMode="auto">
          <a:xfrm>
            <a:off x="6688995" y="5754084"/>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8" name="Line 24"/>
          <p:cNvSpPr>
            <a:spLocks noChangeShapeType="1"/>
          </p:cNvSpPr>
          <p:nvPr/>
        </p:nvSpPr>
        <p:spPr bwMode="auto">
          <a:xfrm>
            <a:off x="6279178" y="5246878"/>
            <a:ext cx="473444" cy="507206"/>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9" name="Oval 11"/>
          <p:cNvSpPr>
            <a:spLocks noChangeArrowheads="1"/>
          </p:cNvSpPr>
          <p:nvPr/>
        </p:nvSpPr>
        <p:spPr bwMode="auto">
          <a:xfrm>
            <a:off x="5856344" y="5793169"/>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0" name="Line 24"/>
          <p:cNvSpPr>
            <a:spLocks noChangeShapeType="1"/>
          </p:cNvSpPr>
          <p:nvPr/>
        </p:nvSpPr>
        <p:spPr bwMode="auto">
          <a:xfrm flipH="1">
            <a:off x="5956863" y="5264943"/>
            <a:ext cx="285550" cy="54629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1" name="Oval 10"/>
          <p:cNvSpPr>
            <a:spLocks noChangeArrowheads="1"/>
          </p:cNvSpPr>
          <p:nvPr/>
        </p:nvSpPr>
        <p:spPr bwMode="auto">
          <a:xfrm>
            <a:off x="7712548" y="465119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2" name="Oval 11"/>
          <p:cNvSpPr>
            <a:spLocks noChangeArrowheads="1"/>
          </p:cNvSpPr>
          <p:nvPr/>
        </p:nvSpPr>
        <p:spPr bwMode="auto">
          <a:xfrm>
            <a:off x="7886310" y="536752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3" name="Line 24"/>
          <p:cNvSpPr>
            <a:spLocks noChangeShapeType="1"/>
          </p:cNvSpPr>
          <p:nvPr/>
        </p:nvSpPr>
        <p:spPr bwMode="auto">
          <a:xfrm>
            <a:off x="7779708" y="4762641"/>
            <a:ext cx="159989" cy="604882"/>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 name="Oval 10"/>
          <p:cNvSpPr>
            <a:spLocks noChangeArrowheads="1"/>
          </p:cNvSpPr>
          <p:nvPr/>
        </p:nvSpPr>
        <p:spPr bwMode="auto">
          <a:xfrm>
            <a:off x="8105633" y="4223576"/>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 name="Line 24"/>
          <p:cNvSpPr>
            <a:spLocks noChangeShapeType="1"/>
          </p:cNvSpPr>
          <p:nvPr/>
        </p:nvSpPr>
        <p:spPr bwMode="auto">
          <a:xfrm flipH="1">
            <a:off x="7809653" y="4337876"/>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6" name="Oval 10"/>
          <p:cNvSpPr>
            <a:spLocks noChangeArrowheads="1"/>
          </p:cNvSpPr>
          <p:nvPr/>
        </p:nvSpPr>
        <p:spPr bwMode="auto">
          <a:xfrm>
            <a:off x="8672049" y="472610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7" name="Oval 11"/>
          <p:cNvSpPr>
            <a:spLocks noChangeArrowheads="1"/>
          </p:cNvSpPr>
          <p:nvPr/>
        </p:nvSpPr>
        <p:spPr bwMode="auto">
          <a:xfrm>
            <a:off x="8946957" y="537472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8" name="Line 24"/>
          <p:cNvSpPr>
            <a:spLocks noChangeShapeType="1"/>
          </p:cNvSpPr>
          <p:nvPr/>
        </p:nvSpPr>
        <p:spPr bwMode="auto">
          <a:xfrm>
            <a:off x="8777268" y="4846501"/>
            <a:ext cx="245360" cy="5411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9" name="Oval 11"/>
          <p:cNvSpPr>
            <a:spLocks noChangeArrowheads="1"/>
          </p:cNvSpPr>
          <p:nvPr/>
        </p:nvSpPr>
        <p:spPr bwMode="auto">
          <a:xfrm>
            <a:off x="8394960" y="5374727"/>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0" name="Line 24"/>
          <p:cNvSpPr>
            <a:spLocks noChangeShapeType="1"/>
          </p:cNvSpPr>
          <p:nvPr/>
        </p:nvSpPr>
        <p:spPr bwMode="auto">
          <a:xfrm flipH="1">
            <a:off x="8495479" y="4846501"/>
            <a:ext cx="285550" cy="54629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1" name="Line 24"/>
          <p:cNvSpPr>
            <a:spLocks noChangeShapeType="1"/>
          </p:cNvSpPr>
          <p:nvPr/>
        </p:nvSpPr>
        <p:spPr bwMode="auto">
          <a:xfrm>
            <a:off x="8237510" y="4337876"/>
            <a:ext cx="496162" cy="391013"/>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2" name="Oval 10"/>
          <p:cNvSpPr>
            <a:spLocks noChangeArrowheads="1"/>
          </p:cNvSpPr>
          <p:nvPr/>
        </p:nvSpPr>
        <p:spPr bwMode="auto">
          <a:xfrm>
            <a:off x="9798232" y="4719975"/>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3" name="Oval 11"/>
          <p:cNvSpPr>
            <a:spLocks noChangeArrowheads="1"/>
          </p:cNvSpPr>
          <p:nvPr/>
        </p:nvSpPr>
        <p:spPr bwMode="auto">
          <a:xfrm>
            <a:off x="10070813" y="538311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 name="Line 24"/>
          <p:cNvSpPr>
            <a:spLocks noChangeShapeType="1"/>
          </p:cNvSpPr>
          <p:nvPr/>
        </p:nvSpPr>
        <p:spPr bwMode="auto">
          <a:xfrm>
            <a:off x="9845589" y="4798591"/>
            <a:ext cx="255782" cy="61267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 name="Oval 10"/>
          <p:cNvSpPr>
            <a:spLocks noChangeArrowheads="1"/>
          </p:cNvSpPr>
          <p:nvPr/>
        </p:nvSpPr>
        <p:spPr bwMode="auto">
          <a:xfrm>
            <a:off x="10221734" y="4260111"/>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6" name="Line 24"/>
          <p:cNvSpPr>
            <a:spLocks noChangeShapeType="1"/>
          </p:cNvSpPr>
          <p:nvPr/>
        </p:nvSpPr>
        <p:spPr bwMode="auto">
          <a:xfrm flipH="1">
            <a:off x="9925754" y="4374411"/>
            <a:ext cx="309973" cy="3487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7" name="Oval 10"/>
          <p:cNvSpPr>
            <a:spLocks noChangeArrowheads="1"/>
          </p:cNvSpPr>
          <p:nvPr/>
        </p:nvSpPr>
        <p:spPr bwMode="auto">
          <a:xfrm>
            <a:off x="10788150" y="4762640"/>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8" name="Oval 11"/>
          <p:cNvSpPr>
            <a:spLocks noChangeArrowheads="1"/>
          </p:cNvSpPr>
          <p:nvPr/>
        </p:nvSpPr>
        <p:spPr bwMode="auto">
          <a:xfrm>
            <a:off x="10511061" y="5411262"/>
            <a:ext cx="137160" cy="13716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9" name="Line 24"/>
          <p:cNvSpPr>
            <a:spLocks noChangeShapeType="1"/>
          </p:cNvSpPr>
          <p:nvPr/>
        </p:nvSpPr>
        <p:spPr bwMode="auto">
          <a:xfrm flipH="1">
            <a:off x="10611580" y="4899800"/>
            <a:ext cx="214776" cy="52952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0" name="Line 24"/>
          <p:cNvSpPr>
            <a:spLocks noChangeShapeType="1"/>
          </p:cNvSpPr>
          <p:nvPr/>
        </p:nvSpPr>
        <p:spPr bwMode="auto">
          <a:xfrm>
            <a:off x="10353611" y="4374411"/>
            <a:ext cx="472745" cy="41239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423658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2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1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2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1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2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34"/>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3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3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35"/>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2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3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36"/>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3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4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42"/>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4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40"/>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147"/>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46"/>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4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13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139"/>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145"/>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149"/>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48"/>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50"/>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153"/>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55"/>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56"/>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15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152"/>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154"/>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158"/>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57"/>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59"/>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62"/>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66"/>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68"/>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67"/>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69"/>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64"/>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65"/>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160"/>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161"/>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163"/>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170"/>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173"/>
                                        </p:tgtEl>
                                        <p:attrNameLst>
                                          <p:attrName>style.visibility</p:attrName>
                                        </p:attrNameLst>
                                      </p:cBhvr>
                                      <p:to>
                                        <p:strVal val="visible"/>
                                      </p:to>
                                    </p:set>
                                  </p:childTnLst>
                                </p:cTn>
                              </p:par>
                              <p:par>
                                <p:cTn id="215" presetID="1" presetClass="entr" presetSubtype="0" fill="hold" grpId="0" nodeType="withEffect">
                                  <p:stCondLst>
                                    <p:cond delay="0"/>
                                  </p:stCondLst>
                                  <p:childTnLst>
                                    <p:set>
                                      <p:cBhvr>
                                        <p:cTn id="216" dur="1" fill="hold">
                                          <p:stCondLst>
                                            <p:cond delay="0"/>
                                          </p:stCondLst>
                                        </p:cTn>
                                        <p:tgtEl>
                                          <p:spTgt spid="177"/>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179"/>
                                        </p:tgtEl>
                                        <p:attrNameLst>
                                          <p:attrName>style.visibility</p:attrName>
                                        </p:attrNameLst>
                                      </p:cBhvr>
                                      <p:to>
                                        <p:strVal val="visible"/>
                                      </p:to>
                                    </p:set>
                                  </p:childTnLst>
                                </p:cTn>
                              </p:par>
                              <p:par>
                                <p:cTn id="219" presetID="1" presetClass="entr" presetSubtype="0" fill="hold" grpId="0" nodeType="withEffect">
                                  <p:stCondLst>
                                    <p:cond delay="0"/>
                                  </p:stCondLst>
                                  <p:childTnLst>
                                    <p:set>
                                      <p:cBhvr>
                                        <p:cTn id="220" dur="1" fill="hold">
                                          <p:stCondLst>
                                            <p:cond delay="0"/>
                                          </p:stCondLst>
                                        </p:cTn>
                                        <p:tgtEl>
                                          <p:spTgt spid="178"/>
                                        </p:tgtEl>
                                        <p:attrNameLst>
                                          <p:attrName>style.visibility</p:attrName>
                                        </p:attrNameLst>
                                      </p:cBhvr>
                                      <p:to>
                                        <p:strVal val="visible"/>
                                      </p:to>
                                    </p:set>
                                  </p:childTnLst>
                                </p:cTn>
                              </p:par>
                              <p:par>
                                <p:cTn id="221" presetID="1" presetClass="entr" presetSubtype="0" fill="hold" grpId="0" nodeType="withEffect">
                                  <p:stCondLst>
                                    <p:cond delay="0"/>
                                  </p:stCondLst>
                                  <p:childTnLst>
                                    <p:set>
                                      <p:cBhvr>
                                        <p:cTn id="222" dur="1" fill="hold">
                                          <p:stCondLst>
                                            <p:cond delay="0"/>
                                          </p:stCondLst>
                                        </p:cTn>
                                        <p:tgtEl>
                                          <p:spTgt spid="180"/>
                                        </p:tgtEl>
                                        <p:attrNameLst>
                                          <p:attrName>style.visibility</p:attrName>
                                        </p:attrNameLst>
                                      </p:cBhvr>
                                      <p:to>
                                        <p:strVal val="visible"/>
                                      </p:to>
                                    </p:set>
                                  </p:childTnLst>
                                </p:cTn>
                              </p:par>
                              <p:par>
                                <p:cTn id="223" presetID="1" presetClass="entr" presetSubtype="0" fill="hold" grpId="0" nodeType="withEffect">
                                  <p:stCondLst>
                                    <p:cond delay="0"/>
                                  </p:stCondLst>
                                  <p:childTnLst>
                                    <p:set>
                                      <p:cBhvr>
                                        <p:cTn id="224" dur="1" fill="hold">
                                          <p:stCondLst>
                                            <p:cond delay="0"/>
                                          </p:stCondLst>
                                        </p:cTn>
                                        <p:tgtEl>
                                          <p:spTgt spid="175"/>
                                        </p:tgtEl>
                                        <p:attrNameLst>
                                          <p:attrName>style.visibility</p:attrName>
                                        </p:attrNameLst>
                                      </p:cBhvr>
                                      <p:to>
                                        <p:strVal val="visible"/>
                                      </p:to>
                                    </p:set>
                                  </p:childTnLst>
                                </p:cTn>
                              </p:par>
                              <p:par>
                                <p:cTn id="225" presetID="1" presetClass="entr" presetSubtype="0" fill="hold" grpId="0" nodeType="withEffect">
                                  <p:stCondLst>
                                    <p:cond delay="0"/>
                                  </p:stCondLst>
                                  <p:childTnLst>
                                    <p:set>
                                      <p:cBhvr>
                                        <p:cTn id="226" dur="1" fill="hold">
                                          <p:stCondLst>
                                            <p:cond delay="0"/>
                                          </p:stCondLst>
                                        </p:cTn>
                                        <p:tgtEl>
                                          <p:spTgt spid="176"/>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presetID="1" presetClass="entr" presetSubtype="0" fill="hold" grpId="0" nodeType="clickEffect">
                                  <p:stCondLst>
                                    <p:cond delay="0"/>
                                  </p:stCondLst>
                                  <p:childTnLst>
                                    <p:set>
                                      <p:cBhvr>
                                        <p:cTn id="230" dur="1" fill="hold">
                                          <p:stCondLst>
                                            <p:cond delay="0"/>
                                          </p:stCondLst>
                                        </p:cTn>
                                        <p:tgtEl>
                                          <p:spTgt spid="171"/>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1" presetClass="entr" presetSubtype="0" fill="hold" grpId="0" nodeType="clickEffect">
                                  <p:stCondLst>
                                    <p:cond delay="0"/>
                                  </p:stCondLst>
                                  <p:childTnLst>
                                    <p:set>
                                      <p:cBhvr>
                                        <p:cTn id="234" dur="1" fill="hold">
                                          <p:stCondLst>
                                            <p:cond delay="0"/>
                                          </p:stCondLst>
                                        </p:cTn>
                                        <p:tgtEl>
                                          <p:spTgt spid="172"/>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174"/>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ntr" presetSubtype="0" fill="hold" grpId="0" nodeType="clickEffect">
                                  <p:stCondLst>
                                    <p:cond delay="0"/>
                                  </p:stCondLst>
                                  <p:childTnLst>
                                    <p:set>
                                      <p:cBhvr>
                                        <p:cTn id="242" dur="1" fill="hold">
                                          <p:stCondLst>
                                            <p:cond delay="0"/>
                                          </p:stCondLst>
                                        </p:cTn>
                                        <p:tgtEl>
                                          <p:spTgt spid="182"/>
                                        </p:tgtEl>
                                        <p:attrNameLst>
                                          <p:attrName>style.visibility</p:attrName>
                                        </p:attrNameLst>
                                      </p:cBhvr>
                                      <p:to>
                                        <p:strVal val="visible"/>
                                      </p:to>
                                    </p:set>
                                  </p:childTnLst>
                                </p:cTn>
                              </p:par>
                              <p:par>
                                <p:cTn id="243" presetID="1" presetClass="entr" presetSubtype="0" fill="hold" grpId="0" nodeType="withEffect">
                                  <p:stCondLst>
                                    <p:cond delay="0"/>
                                  </p:stCondLst>
                                  <p:childTnLst>
                                    <p:set>
                                      <p:cBhvr>
                                        <p:cTn id="244" dur="1" fill="hold">
                                          <p:stCondLst>
                                            <p:cond delay="0"/>
                                          </p:stCondLst>
                                        </p:cTn>
                                        <p:tgtEl>
                                          <p:spTgt spid="181"/>
                                        </p:tgtEl>
                                        <p:attrNameLst>
                                          <p:attrName>style.visibility</p:attrName>
                                        </p:attrNameLst>
                                      </p:cBhvr>
                                      <p:to>
                                        <p:strVal val="visible"/>
                                      </p:to>
                                    </p:set>
                                  </p:childTnLst>
                                </p:cTn>
                              </p:par>
                              <p:par>
                                <p:cTn id="245" presetID="1" presetClass="entr" presetSubtype="0" fill="hold" grpId="0" nodeType="withEffect">
                                  <p:stCondLst>
                                    <p:cond delay="0"/>
                                  </p:stCondLst>
                                  <p:childTnLst>
                                    <p:set>
                                      <p:cBhvr>
                                        <p:cTn id="246" dur="1" fill="hold">
                                          <p:stCondLst>
                                            <p:cond delay="0"/>
                                          </p:stCondLst>
                                        </p:cTn>
                                        <p:tgtEl>
                                          <p:spTgt spid="183"/>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187"/>
                                        </p:tgtEl>
                                        <p:attrNameLst>
                                          <p:attrName>style.visibility</p:attrName>
                                        </p:attrNameLst>
                                      </p:cBhvr>
                                      <p:to>
                                        <p:strVal val="visible"/>
                                      </p:to>
                                    </p:set>
                                  </p:childTnLst>
                                </p:cTn>
                              </p:par>
                              <p:par>
                                <p:cTn id="251" presetID="1" presetClass="entr" presetSubtype="0" fill="hold" grpId="0" nodeType="withEffect">
                                  <p:stCondLst>
                                    <p:cond delay="0"/>
                                  </p:stCondLst>
                                  <p:childTnLst>
                                    <p:set>
                                      <p:cBhvr>
                                        <p:cTn id="252" dur="1" fill="hold">
                                          <p:stCondLst>
                                            <p:cond delay="0"/>
                                          </p:stCondLst>
                                        </p:cTn>
                                        <p:tgtEl>
                                          <p:spTgt spid="189"/>
                                        </p:tgtEl>
                                        <p:attrNameLst>
                                          <p:attrName>style.visibility</p:attrName>
                                        </p:attrNameLst>
                                      </p:cBhvr>
                                      <p:to>
                                        <p:strVal val="visible"/>
                                      </p:to>
                                    </p:set>
                                  </p:childTnLst>
                                </p:cTn>
                              </p:par>
                              <p:par>
                                <p:cTn id="253" presetID="1" presetClass="entr" presetSubtype="0" fill="hold" grpId="0" nodeType="withEffect">
                                  <p:stCondLst>
                                    <p:cond delay="0"/>
                                  </p:stCondLst>
                                  <p:childTnLst>
                                    <p:set>
                                      <p:cBhvr>
                                        <p:cTn id="254" dur="1" fill="hold">
                                          <p:stCondLst>
                                            <p:cond delay="0"/>
                                          </p:stCondLst>
                                        </p:cTn>
                                        <p:tgtEl>
                                          <p:spTgt spid="188"/>
                                        </p:tgtEl>
                                        <p:attrNameLst>
                                          <p:attrName>style.visibility</p:attrName>
                                        </p:attrNameLst>
                                      </p:cBhvr>
                                      <p:to>
                                        <p:strVal val="visible"/>
                                      </p:to>
                                    </p:set>
                                  </p:childTnLst>
                                </p:cTn>
                              </p:par>
                              <p:par>
                                <p:cTn id="255" presetID="1" presetClass="entr" presetSubtype="0" fill="hold" grpId="0" nodeType="withEffect">
                                  <p:stCondLst>
                                    <p:cond delay="0"/>
                                  </p:stCondLst>
                                  <p:childTnLst>
                                    <p:set>
                                      <p:cBhvr>
                                        <p:cTn id="256" dur="1" fill="hold">
                                          <p:stCondLst>
                                            <p:cond delay="0"/>
                                          </p:stCondLst>
                                        </p:cTn>
                                        <p:tgtEl>
                                          <p:spTgt spid="190"/>
                                        </p:tgtEl>
                                        <p:attrNameLst>
                                          <p:attrName>style.visibility</p:attrName>
                                        </p:attrNameLst>
                                      </p:cBhvr>
                                      <p:to>
                                        <p:strVal val="visible"/>
                                      </p:to>
                                    </p:set>
                                  </p:childTnLst>
                                </p:cTn>
                              </p:par>
                              <p:par>
                                <p:cTn id="257" presetID="1" presetClass="entr" presetSubtype="0" fill="hold" grpId="0" nodeType="withEffect">
                                  <p:stCondLst>
                                    <p:cond delay="0"/>
                                  </p:stCondLst>
                                  <p:childTnLst>
                                    <p:set>
                                      <p:cBhvr>
                                        <p:cTn id="258" dur="1" fill="hold">
                                          <p:stCondLst>
                                            <p:cond delay="0"/>
                                          </p:stCondLst>
                                        </p:cTn>
                                        <p:tgtEl>
                                          <p:spTgt spid="186"/>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ntr" presetSubtype="0" fill="hold" grpId="0" nodeType="clickEffect">
                                  <p:stCondLst>
                                    <p:cond delay="0"/>
                                  </p:stCondLst>
                                  <p:childTnLst>
                                    <p:set>
                                      <p:cBhvr>
                                        <p:cTn id="262" dur="1" fill="hold">
                                          <p:stCondLst>
                                            <p:cond delay="0"/>
                                          </p:stCondLst>
                                        </p:cTn>
                                        <p:tgtEl>
                                          <p:spTgt spid="184"/>
                                        </p:tgtEl>
                                        <p:attrNameLst>
                                          <p:attrName>style.visibility</p:attrName>
                                        </p:attrNameLst>
                                      </p:cBhvr>
                                      <p:to>
                                        <p:strVal val="visible"/>
                                      </p:to>
                                    </p:set>
                                  </p:childTnLst>
                                </p:cTn>
                              </p:par>
                            </p:childTnLst>
                          </p:cTn>
                        </p:par>
                      </p:childTnLst>
                    </p:cTn>
                  </p:par>
                  <p:par>
                    <p:cTn id="263" fill="hold">
                      <p:stCondLst>
                        <p:cond delay="indefinite"/>
                      </p:stCondLst>
                      <p:childTnLst>
                        <p:par>
                          <p:cTn id="264" fill="hold">
                            <p:stCondLst>
                              <p:cond delay="0"/>
                            </p:stCondLst>
                            <p:childTnLst>
                              <p:par>
                                <p:cTn id="265" presetID="1" presetClass="entr" presetSubtype="0" fill="hold" grpId="0" nodeType="clickEffect">
                                  <p:stCondLst>
                                    <p:cond delay="0"/>
                                  </p:stCondLst>
                                  <p:childTnLst>
                                    <p:set>
                                      <p:cBhvr>
                                        <p:cTn id="266" dur="1" fill="hold">
                                          <p:stCondLst>
                                            <p:cond delay="0"/>
                                          </p:stCondLst>
                                        </p:cTn>
                                        <p:tgtEl>
                                          <p:spTgt spid="185"/>
                                        </p:tgtEl>
                                        <p:attrNameLst>
                                          <p:attrName>style.visibility</p:attrName>
                                        </p:attrNameLst>
                                      </p:cBhvr>
                                      <p:to>
                                        <p:strVal val="visible"/>
                                      </p:to>
                                    </p:set>
                                  </p:childTnLst>
                                </p:cTn>
                              </p:par>
                            </p:childTnLst>
                          </p:cTn>
                        </p:par>
                      </p:childTnLst>
                    </p:cTn>
                  </p:par>
                  <p:par>
                    <p:cTn id="267" fill="hold">
                      <p:stCondLst>
                        <p:cond delay="indefinite"/>
                      </p:stCondLst>
                      <p:childTnLst>
                        <p:par>
                          <p:cTn id="268" fill="hold">
                            <p:stCondLst>
                              <p:cond delay="0"/>
                            </p:stCondLst>
                            <p:childTnLst>
                              <p:par>
                                <p:cTn id="269" presetID="1" presetClass="entr" presetSubtype="0" fill="hold" grpId="0" nodeType="clickEffect">
                                  <p:stCondLst>
                                    <p:cond delay="0"/>
                                  </p:stCondLst>
                                  <p:childTnLst>
                                    <p:set>
                                      <p:cBhvr>
                                        <p:cTn id="270" dur="1" fill="hold">
                                          <p:stCondLst>
                                            <p:cond delay="0"/>
                                          </p:stCondLst>
                                        </p:cTn>
                                        <p:tgtEl>
                                          <p:spTgt spid="191"/>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ntr" presetSubtype="0" fill="hold" grpId="0" nodeType="clickEffect">
                                  <p:stCondLst>
                                    <p:cond delay="0"/>
                                  </p:stCondLst>
                                  <p:childTnLst>
                                    <p:set>
                                      <p:cBhvr>
                                        <p:cTn id="274" dur="1" fill="hold">
                                          <p:stCondLst>
                                            <p:cond delay="0"/>
                                          </p:stCondLst>
                                        </p:cTn>
                                        <p:tgtEl>
                                          <p:spTgt spid="193"/>
                                        </p:tgtEl>
                                        <p:attrNameLst>
                                          <p:attrName>style.visibility</p:attrName>
                                        </p:attrNameLst>
                                      </p:cBhvr>
                                      <p:to>
                                        <p:strVal val="visible"/>
                                      </p:to>
                                    </p:set>
                                  </p:childTnLst>
                                </p:cTn>
                              </p:par>
                              <p:par>
                                <p:cTn id="275" presetID="1" presetClass="entr" presetSubtype="0" fill="hold" grpId="0" nodeType="withEffect">
                                  <p:stCondLst>
                                    <p:cond delay="0"/>
                                  </p:stCondLst>
                                  <p:childTnLst>
                                    <p:set>
                                      <p:cBhvr>
                                        <p:cTn id="276" dur="1" fill="hold">
                                          <p:stCondLst>
                                            <p:cond delay="0"/>
                                          </p:stCondLst>
                                        </p:cTn>
                                        <p:tgtEl>
                                          <p:spTgt spid="192"/>
                                        </p:tgtEl>
                                        <p:attrNameLst>
                                          <p:attrName>style.visibility</p:attrName>
                                        </p:attrNameLst>
                                      </p:cBhvr>
                                      <p:to>
                                        <p:strVal val="visible"/>
                                      </p:to>
                                    </p:set>
                                  </p:childTnLst>
                                </p:cTn>
                              </p:par>
                              <p:par>
                                <p:cTn id="277" presetID="1" presetClass="entr" presetSubtype="0" fill="hold" grpId="0" nodeType="withEffect">
                                  <p:stCondLst>
                                    <p:cond delay="0"/>
                                  </p:stCondLst>
                                  <p:childTnLst>
                                    <p:set>
                                      <p:cBhvr>
                                        <p:cTn id="278" dur="1" fill="hold">
                                          <p:stCondLst>
                                            <p:cond delay="0"/>
                                          </p:stCondLst>
                                        </p:cTn>
                                        <p:tgtEl>
                                          <p:spTgt spid="194"/>
                                        </p:tgtEl>
                                        <p:attrNameLst>
                                          <p:attrName>style.visibility</p:attrName>
                                        </p:attrNameLst>
                                      </p:cBhvr>
                                      <p:to>
                                        <p:strVal val="visible"/>
                                      </p:to>
                                    </p:set>
                                  </p:childTnLst>
                                </p:cTn>
                              </p:par>
                            </p:childTnLst>
                          </p:cTn>
                        </p:par>
                      </p:childTnLst>
                    </p:cTn>
                  </p:par>
                  <p:par>
                    <p:cTn id="279" fill="hold">
                      <p:stCondLst>
                        <p:cond delay="indefinite"/>
                      </p:stCondLst>
                      <p:childTnLst>
                        <p:par>
                          <p:cTn id="280" fill="hold">
                            <p:stCondLst>
                              <p:cond delay="0"/>
                            </p:stCondLst>
                            <p:childTnLst>
                              <p:par>
                                <p:cTn id="281" presetID="1" presetClass="entr" presetSubtype="0" fill="hold" grpId="0" nodeType="clickEffect">
                                  <p:stCondLst>
                                    <p:cond delay="0"/>
                                  </p:stCondLst>
                                  <p:childTnLst>
                                    <p:set>
                                      <p:cBhvr>
                                        <p:cTn id="282" dur="1" fill="hold">
                                          <p:stCondLst>
                                            <p:cond delay="0"/>
                                          </p:stCondLst>
                                        </p:cTn>
                                        <p:tgtEl>
                                          <p:spTgt spid="198"/>
                                        </p:tgtEl>
                                        <p:attrNameLst>
                                          <p:attrName>style.visibility</p:attrName>
                                        </p:attrNameLst>
                                      </p:cBhvr>
                                      <p:to>
                                        <p:strVal val="visible"/>
                                      </p:to>
                                    </p:set>
                                  </p:childTnLst>
                                </p:cTn>
                              </p:par>
                              <p:par>
                                <p:cTn id="283" presetID="1" presetClass="entr" presetSubtype="0" fill="hold" grpId="0" nodeType="withEffect">
                                  <p:stCondLst>
                                    <p:cond delay="0"/>
                                  </p:stCondLst>
                                  <p:childTnLst>
                                    <p:set>
                                      <p:cBhvr>
                                        <p:cTn id="284" dur="1" fill="hold">
                                          <p:stCondLst>
                                            <p:cond delay="0"/>
                                          </p:stCondLst>
                                        </p:cTn>
                                        <p:tgtEl>
                                          <p:spTgt spid="199"/>
                                        </p:tgtEl>
                                        <p:attrNameLst>
                                          <p:attrName>style.visibility</p:attrName>
                                        </p:attrNameLst>
                                      </p:cBhvr>
                                      <p:to>
                                        <p:strVal val="visible"/>
                                      </p:to>
                                    </p:set>
                                  </p:childTnLst>
                                </p:cTn>
                              </p:par>
                              <p:par>
                                <p:cTn id="285" presetID="1" presetClass="entr" presetSubtype="0" fill="hold" grpId="0" nodeType="withEffect">
                                  <p:stCondLst>
                                    <p:cond delay="0"/>
                                  </p:stCondLst>
                                  <p:childTnLst>
                                    <p:set>
                                      <p:cBhvr>
                                        <p:cTn id="286" dur="1" fill="hold">
                                          <p:stCondLst>
                                            <p:cond delay="0"/>
                                          </p:stCondLst>
                                        </p:cTn>
                                        <p:tgtEl>
                                          <p:spTgt spid="197"/>
                                        </p:tgtEl>
                                        <p:attrNameLst>
                                          <p:attrName>style.visibility</p:attrName>
                                        </p:attrNameLst>
                                      </p:cBhvr>
                                      <p:to>
                                        <p:strVal val="visible"/>
                                      </p:to>
                                    </p:set>
                                  </p:childTnLst>
                                </p:cTn>
                              </p:par>
                            </p:childTnLst>
                          </p:cTn>
                        </p:par>
                      </p:childTnLst>
                    </p:cTn>
                  </p:par>
                  <p:par>
                    <p:cTn id="287" fill="hold">
                      <p:stCondLst>
                        <p:cond delay="indefinite"/>
                      </p:stCondLst>
                      <p:childTnLst>
                        <p:par>
                          <p:cTn id="288" fill="hold">
                            <p:stCondLst>
                              <p:cond delay="0"/>
                            </p:stCondLst>
                            <p:childTnLst>
                              <p:par>
                                <p:cTn id="289" presetID="1" presetClass="entr" presetSubtype="0" fill="hold" grpId="0" nodeType="clickEffect">
                                  <p:stCondLst>
                                    <p:cond delay="0"/>
                                  </p:stCondLst>
                                  <p:childTnLst>
                                    <p:set>
                                      <p:cBhvr>
                                        <p:cTn id="290" dur="1" fill="hold">
                                          <p:stCondLst>
                                            <p:cond delay="0"/>
                                          </p:stCondLst>
                                        </p:cTn>
                                        <p:tgtEl>
                                          <p:spTgt spid="195"/>
                                        </p:tgtEl>
                                        <p:attrNameLst>
                                          <p:attrName>style.visibility</p:attrName>
                                        </p:attrNameLst>
                                      </p:cBhvr>
                                      <p:to>
                                        <p:strVal val="visible"/>
                                      </p:to>
                                    </p:set>
                                  </p:childTnLst>
                                </p:cTn>
                              </p:par>
                            </p:childTnLst>
                          </p:cTn>
                        </p:par>
                      </p:childTnLst>
                    </p:cTn>
                  </p:par>
                  <p:par>
                    <p:cTn id="291" fill="hold">
                      <p:stCondLst>
                        <p:cond delay="indefinite"/>
                      </p:stCondLst>
                      <p:childTnLst>
                        <p:par>
                          <p:cTn id="292" fill="hold">
                            <p:stCondLst>
                              <p:cond delay="0"/>
                            </p:stCondLst>
                            <p:childTnLst>
                              <p:par>
                                <p:cTn id="293" presetID="1" presetClass="entr" presetSubtype="0" fill="hold" grpId="0" nodeType="clickEffect">
                                  <p:stCondLst>
                                    <p:cond delay="0"/>
                                  </p:stCondLst>
                                  <p:childTnLst>
                                    <p:set>
                                      <p:cBhvr>
                                        <p:cTn id="294" dur="1" fill="hold">
                                          <p:stCondLst>
                                            <p:cond delay="0"/>
                                          </p:stCondLst>
                                        </p:cTn>
                                        <p:tgtEl>
                                          <p:spTgt spid="196"/>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ntr" presetSubtype="0" fill="hold" grpId="0" nodeType="clickEffect">
                                  <p:stCondLst>
                                    <p:cond delay="0"/>
                                  </p:stCondLst>
                                  <p:childTnLst>
                                    <p:set>
                                      <p:cBhvr>
                                        <p:cTn id="298" dur="1" fill="hold">
                                          <p:stCondLst>
                                            <p:cond delay="0"/>
                                          </p:stCondLst>
                                        </p:cTn>
                                        <p:tgtEl>
                                          <p:spTgt spid="2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內容版面配置區 2"/>
          <p:cNvSpPr>
            <a:spLocks noGrp="1"/>
          </p:cNvSpPr>
          <p:nvPr>
            <p:ph idx="1"/>
          </p:nvPr>
        </p:nvSpPr>
        <p:spPr>
          <a:xfrm>
            <a:off x="1295399" y="1371601"/>
            <a:ext cx="9434805" cy="5105399"/>
          </a:xfrm>
        </p:spPr>
        <p:txBody>
          <a:bodyPr>
            <a:noAutofit/>
          </a:bodyPr>
          <a:lstStyle/>
          <a:p>
            <a:pPr eaLnBrk="1" hangingPunct="1">
              <a:lnSpc>
                <a:spcPct val="90000"/>
              </a:lnSpc>
            </a:pPr>
            <a:r>
              <a:rPr lang="en-US" altLang="zh-TW" sz="3200" dirty="0" smtClean="0">
                <a:solidFill>
                  <a:srgbClr val="66FF33"/>
                </a:solidFill>
              </a:rPr>
              <a:t>Definition: </a:t>
            </a:r>
            <a:r>
              <a:rPr lang="en-US" altLang="zh-TW" sz="3200" dirty="0" smtClean="0">
                <a:solidFill>
                  <a:schemeClr val="tx1"/>
                </a:solidFill>
              </a:rPr>
              <a:t>The set of </a:t>
            </a:r>
            <a:r>
              <a:rPr lang="en-US" altLang="zh-TW" sz="3200" i="1" dirty="0" smtClean="0"/>
              <a:t>full binary trees </a:t>
            </a:r>
            <a:r>
              <a:rPr lang="en-US" altLang="zh-TW" sz="3200" dirty="0" smtClean="0">
                <a:solidFill>
                  <a:schemeClr val="tx1"/>
                </a:solidFill>
              </a:rPr>
              <a:t>can be defined recursively by these steps:</a:t>
            </a:r>
          </a:p>
          <a:p>
            <a:pPr marL="0" indent="0" eaLnBrk="1" hangingPunct="1">
              <a:lnSpc>
                <a:spcPct val="100000"/>
              </a:lnSpc>
              <a:spcBef>
                <a:spcPts val="0"/>
              </a:spcBef>
              <a:buNone/>
            </a:pPr>
            <a:endParaRPr lang="en-US" altLang="zh-TW" sz="1600" dirty="0" smtClean="0">
              <a:solidFill>
                <a:schemeClr val="tx1"/>
              </a:solidFill>
            </a:endParaRPr>
          </a:p>
          <a:p>
            <a:pPr eaLnBrk="1" hangingPunct="1">
              <a:lnSpc>
                <a:spcPct val="90000"/>
              </a:lnSpc>
            </a:pPr>
            <a:r>
              <a:rPr lang="en-US" altLang="zh-TW" sz="3200" dirty="0" smtClean="0">
                <a:solidFill>
                  <a:srgbClr val="66FF33"/>
                </a:solidFill>
              </a:rPr>
              <a:t>Basis step: </a:t>
            </a:r>
            <a:r>
              <a:rPr lang="en-US" altLang="zh-TW" sz="3200" dirty="0" smtClean="0"/>
              <a:t>There is a full binary tree consisting only of a single vertex </a:t>
            </a:r>
            <a:r>
              <a:rPr lang="en-US" altLang="zh-TW" sz="3200" i="1" dirty="0" smtClean="0">
                <a:solidFill>
                  <a:schemeClr val="tx1"/>
                </a:solidFill>
              </a:rPr>
              <a:t>r</a:t>
            </a:r>
            <a:r>
              <a:rPr lang="en-US" altLang="zh-TW" sz="3200" dirty="0" smtClean="0"/>
              <a:t>.</a:t>
            </a:r>
          </a:p>
          <a:p>
            <a:pPr marL="0" indent="0" eaLnBrk="1" hangingPunct="1">
              <a:lnSpc>
                <a:spcPct val="100000"/>
              </a:lnSpc>
              <a:spcBef>
                <a:spcPts val="0"/>
              </a:spcBef>
              <a:buNone/>
            </a:pPr>
            <a:endParaRPr lang="en-US" altLang="zh-TW" sz="1600" dirty="0" smtClean="0"/>
          </a:p>
          <a:p>
            <a:pPr eaLnBrk="1" hangingPunct="1">
              <a:lnSpc>
                <a:spcPct val="90000"/>
              </a:lnSpc>
            </a:pPr>
            <a:r>
              <a:rPr lang="en-US" altLang="zh-TW" sz="3200" dirty="0" smtClean="0">
                <a:solidFill>
                  <a:srgbClr val="66FF33"/>
                </a:solidFill>
              </a:rPr>
              <a:t>Recursive step: </a:t>
            </a:r>
            <a:r>
              <a:rPr lang="en-US" altLang="zh-TW" sz="3200" dirty="0" smtClean="0">
                <a:solidFill>
                  <a:schemeClr val="tx1"/>
                </a:solidFill>
              </a:rPr>
              <a:t>if </a:t>
            </a:r>
            <a:r>
              <a:rPr lang="en-US" altLang="zh-TW" sz="3200" i="1" dirty="0" smtClean="0"/>
              <a:t>T</a:t>
            </a:r>
            <a:r>
              <a:rPr lang="en-US" altLang="zh-TW" sz="3200" baseline="-25000" dirty="0" smtClean="0"/>
              <a:t>1</a:t>
            </a:r>
            <a:r>
              <a:rPr lang="en-US" altLang="zh-TW" sz="3200" i="1" dirty="0" smtClean="0">
                <a:solidFill>
                  <a:schemeClr val="tx1"/>
                </a:solidFill>
              </a:rPr>
              <a:t> and </a:t>
            </a:r>
            <a:r>
              <a:rPr lang="en-US" altLang="zh-TW" sz="3200" i="1" dirty="0" smtClean="0"/>
              <a:t>T</a:t>
            </a:r>
            <a:r>
              <a:rPr lang="en-US" altLang="zh-TW" sz="3200" baseline="-25000" dirty="0" smtClean="0"/>
              <a:t>2</a:t>
            </a:r>
            <a:r>
              <a:rPr lang="en-US" altLang="zh-TW" sz="3200" i="1" dirty="0" smtClean="0">
                <a:solidFill>
                  <a:schemeClr val="tx1"/>
                </a:solidFill>
              </a:rPr>
              <a:t> </a:t>
            </a:r>
            <a:r>
              <a:rPr lang="en-US" altLang="zh-TW" sz="3200" dirty="0" smtClean="0">
                <a:solidFill>
                  <a:schemeClr val="tx1"/>
                </a:solidFill>
              </a:rPr>
              <a:t>are disjoint full binary trees, there is a full binary tree, denoted by </a:t>
            </a:r>
            <a:r>
              <a:rPr lang="en-US" altLang="zh-TW" sz="3200" i="1" dirty="0" smtClean="0"/>
              <a:t>T</a:t>
            </a:r>
            <a:r>
              <a:rPr lang="en-US" altLang="zh-TW" sz="3200" baseline="-25000" dirty="0" smtClean="0"/>
              <a:t>1</a:t>
            </a:r>
            <a:r>
              <a:rPr lang="en-US" altLang="zh-TW" sz="3200" i="1" dirty="0" smtClean="0"/>
              <a:t> </a:t>
            </a:r>
            <a:r>
              <a:rPr lang="en-US" altLang="zh-TW" sz="3200" dirty="0" smtClean="0"/>
              <a:t>∙ </a:t>
            </a:r>
            <a:r>
              <a:rPr lang="en-US" altLang="zh-TW" sz="3200" i="1" dirty="0" smtClean="0"/>
              <a:t>T</a:t>
            </a:r>
            <a:r>
              <a:rPr lang="en-US" altLang="zh-TW" sz="3200" baseline="-25000" dirty="0" smtClean="0"/>
              <a:t>2</a:t>
            </a:r>
            <a:r>
              <a:rPr lang="en-US" altLang="zh-TW" sz="3200" i="1" dirty="0" smtClean="0"/>
              <a:t> </a:t>
            </a:r>
            <a:r>
              <a:rPr lang="en-US" altLang="zh-TW" sz="3200" i="1" dirty="0" smtClean="0">
                <a:solidFill>
                  <a:schemeClr val="tx1"/>
                </a:solidFill>
              </a:rPr>
              <a:t>, </a:t>
            </a:r>
            <a:r>
              <a:rPr lang="en-US" altLang="zh-TW" sz="3200" dirty="0" smtClean="0">
                <a:solidFill>
                  <a:schemeClr val="tx1"/>
                </a:solidFill>
              </a:rPr>
              <a:t>consisting of a root </a:t>
            </a:r>
            <a:r>
              <a:rPr lang="en-US" altLang="zh-TW" sz="3200" i="1" dirty="0" smtClean="0"/>
              <a:t>r</a:t>
            </a:r>
            <a:r>
              <a:rPr lang="en-US" altLang="zh-TW" sz="3200" dirty="0" smtClean="0">
                <a:solidFill>
                  <a:schemeClr val="tx1"/>
                </a:solidFill>
              </a:rPr>
              <a:t> together with edges connecting the root to each of the roots of the left subtree </a:t>
            </a:r>
            <a:r>
              <a:rPr lang="en-US" altLang="zh-TW" sz="3200" i="1" dirty="0" smtClean="0"/>
              <a:t>T</a:t>
            </a:r>
            <a:r>
              <a:rPr lang="en-US" altLang="zh-TW" sz="3200" baseline="-25000" dirty="0" smtClean="0"/>
              <a:t>1</a:t>
            </a:r>
            <a:r>
              <a:rPr lang="en-US" altLang="zh-TW" sz="3200" i="1" dirty="0" smtClean="0">
                <a:solidFill>
                  <a:schemeClr val="tx1"/>
                </a:solidFill>
              </a:rPr>
              <a:t> </a:t>
            </a:r>
            <a:r>
              <a:rPr lang="en-US" altLang="zh-TW" sz="3200" dirty="0" smtClean="0">
                <a:solidFill>
                  <a:schemeClr val="tx1"/>
                </a:solidFill>
              </a:rPr>
              <a:t>and the right subtree </a:t>
            </a:r>
            <a:r>
              <a:rPr lang="en-US" altLang="zh-TW" sz="3200" i="1" dirty="0" smtClean="0"/>
              <a:t>T</a:t>
            </a:r>
            <a:r>
              <a:rPr lang="en-US" altLang="zh-TW" sz="3200" baseline="-25000" dirty="0" smtClean="0"/>
              <a:t>2</a:t>
            </a:r>
            <a:r>
              <a:rPr lang="en-US" altLang="zh-TW" sz="3200" i="1" dirty="0" smtClean="0">
                <a:solidFill>
                  <a:schemeClr val="tx1"/>
                </a:solidFill>
              </a:rPr>
              <a:t> .</a:t>
            </a:r>
            <a:endParaRPr lang="en-US" altLang="zh-TW" sz="3200" dirty="0" smtClean="0">
              <a:solidFill>
                <a:schemeClr val="tx1"/>
              </a:solidFill>
            </a:endParaRPr>
          </a:p>
          <a:p>
            <a:pPr eaLnBrk="1" hangingPunct="1">
              <a:lnSpc>
                <a:spcPct val="90000"/>
              </a:lnSpc>
            </a:pPr>
            <a:endParaRPr lang="zh-TW" altLang="en-US" sz="3200" dirty="0" smtClean="0"/>
          </a:p>
        </p:txBody>
      </p:sp>
      <p:sp>
        <p:nvSpPr>
          <p:cNvPr id="14340" name="標題 1"/>
          <p:cNvSpPr txBox="1">
            <a:spLocks/>
          </p:cNvSpPr>
          <p:nvPr/>
        </p:nvSpPr>
        <p:spPr bwMode="auto">
          <a:xfrm>
            <a:off x="1952625" y="560388"/>
            <a:ext cx="82296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lnSpc>
                <a:spcPct val="80000"/>
              </a:lnSpc>
              <a:spcBef>
                <a:spcPct val="0"/>
              </a:spcBef>
              <a:buFontTx/>
              <a:buNone/>
            </a:pPr>
            <a:r>
              <a:rPr lang="en-US" altLang="zh-TW" sz="3600" dirty="0">
                <a:solidFill>
                  <a:srgbClr val="FFFF00"/>
                </a:solidFill>
              </a:rPr>
              <a:t>Full Binary Trees</a:t>
            </a:r>
            <a:endParaRPr lang="zh-TW" altLang="en-US" sz="3600" dirty="0">
              <a:solidFill>
                <a:srgbClr val="FFFF00"/>
              </a:solidFill>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35</a:t>
            </a:fld>
            <a:endParaRPr lang="en-US" altLang="en-US"/>
          </a:p>
        </p:txBody>
      </p:sp>
    </p:spTree>
    <p:extLst>
      <p:ext uri="{BB962C8B-B14F-4D97-AF65-F5344CB8AC3E}">
        <p14:creationId xmlns:p14="http://schemas.microsoft.com/office/powerpoint/2010/main" val="167757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3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標題 1"/>
          <p:cNvSpPr txBox="1">
            <a:spLocks/>
          </p:cNvSpPr>
          <p:nvPr/>
        </p:nvSpPr>
        <p:spPr bwMode="auto">
          <a:xfrm>
            <a:off x="1952625" y="1"/>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4000" dirty="0">
                <a:latin typeface="Times New Roman" panose="02020603050405020304" pitchFamily="18" charset="0"/>
              </a:rPr>
              <a:t>Building Up Full Binary Trees</a:t>
            </a:r>
            <a:endParaRPr lang="zh-TW" altLang="en-US" sz="3900" dirty="0"/>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36</a:t>
            </a:fld>
            <a:endParaRPr lang="en-US" altLang="en-US"/>
          </a:p>
        </p:txBody>
      </p:sp>
      <p:sp>
        <p:nvSpPr>
          <p:cNvPr id="7" name="Line 2"/>
          <p:cNvSpPr>
            <a:spLocks noChangeShapeType="1"/>
          </p:cNvSpPr>
          <p:nvPr/>
        </p:nvSpPr>
        <p:spPr bwMode="auto">
          <a:xfrm>
            <a:off x="381000" y="1828800"/>
            <a:ext cx="8763000" cy="0"/>
          </a:xfrm>
          <a:prstGeom prst="line">
            <a:avLst/>
          </a:prstGeom>
          <a:noFill/>
          <a:ln w="12700" cap="sq">
            <a:solidFill>
              <a:srgbClr val="CCFF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Line 3"/>
          <p:cNvSpPr>
            <a:spLocks noChangeShapeType="1"/>
          </p:cNvSpPr>
          <p:nvPr/>
        </p:nvSpPr>
        <p:spPr bwMode="auto">
          <a:xfrm>
            <a:off x="381000" y="3657600"/>
            <a:ext cx="8763000" cy="0"/>
          </a:xfrm>
          <a:prstGeom prst="line">
            <a:avLst/>
          </a:prstGeom>
          <a:noFill/>
          <a:ln w="12700" cap="sq">
            <a:solidFill>
              <a:srgbClr val="CCFF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 Box 6"/>
          <p:cNvSpPr txBox="1">
            <a:spLocks noChangeArrowheads="1"/>
          </p:cNvSpPr>
          <p:nvPr/>
        </p:nvSpPr>
        <p:spPr bwMode="auto">
          <a:xfrm>
            <a:off x="441325" y="990600"/>
            <a:ext cx="1709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Basis step</a:t>
            </a:r>
          </a:p>
        </p:txBody>
      </p:sp>
      <p:sp>
        <p:nvSpPr>
          <p:cNvPr id="10" name="Text Box 7"/>
          <p:cNvSpPr txBox="1">
            <a:spLocks noChangeArrowheads="1"/>
          </p:cNvSpPr>
          <p:nvPr/>
        </p:nvSpPr>
        <p:spPr bwMode="auto">
          <a:xfrm>
            <a:off x="517525" y="20574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Step 1</a:t>
            </a:r>
          </a:p>
        </p:txBody>
      </p:sp>
      <p:sp>
        <p:nvSpPr>
          <p:cNvPr id="11" name="Text Box 8"/>
          <p:cNvSpPr txBox="1">
            <a:spLocks noChangeArrowheads="1"/>
          </p:cNvSpPr>
          <p:nvPr/>
        </p:nvSpPr>
        <p:spPr bwMode="auto">
          <a:xfrm>
            <a:off x="501650" y="37338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Step 2</a:t>
            </a:r>
          </a:p>
        </p:txBody>
      </p:sp>
      <p:sp>
        <p:nvSpPr>
          <p:cNvPr id="12" name="Oval 9"/>
          <p:cNvSpPr>
            <a:spLocks noChangeArrowheads="1"/>
          </p:cNvSpPr>
          <p:nvPr/>
        </p:nvSpPr>
        <p:spPr bwMode="auto">
          <a:xfrm>
            <a:off x="2514600" y="1143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Oval 12"/>
          <p:cNvSpPr>
            <a:spLocks noChangeArrowheads="1"/>
          </p:cNvSpPr>
          <p:nvPr/>
        </p:nvSpPr>
        <p:spPr bwMode="auto">
          <a:xfrm>
            <a:off x="29718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Oval 13"/>
          <p:cNvSpPr>
            <a:spLocks noChangeArrowheads="1"/>
          </p:cNvSpPr>
          <p:nvPr/>
        </p:nvSpPr>
        <p:spPr bwMode="auto">
          <a:xfrm>
            <a:off x="3810000" y="30480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Line 25"/>
          <p:cNvSpPr>
            <a:spLocks noChangeShapeType="1"/>
          </p:cNvSpPr>
          <p:nvPr/>
        </p:nvSpPr>
        <p:spPr bwMode="auto">
          <a:xfrm flipH="1">
            <a:off x="3124199" y="2281239"/>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Line 26"/>
          <p:cNvSpPr>
            <a:spLocks noChangeShapeType="1"/>
          </p:cNvSpPr>
          <p:nvPr/>
        </p:nvSpPr>
        <p:spPr bwMode="auto">
          <a:xfrm>
            <a:off x="3465513" y="2281239"/>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Oval 14"/>
          <p:cNvSpPr>
            <a:spLocks noChangeArrowheads="1"/>
          </p:cNvSpPr>
          <p:nvPr/>
        </p:nvSpPr>
        <p:spPr bwMode="auto">
          <a:xfrm>
            <a:off x="3352800" y="20574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 name="Group 2"/>
          <p:cNvGrpSpPr/>
          <p:nvPr/>
        </p:nvGrpSpPr>
        <p:grpSpPr>
          <a:xfrm>
            <a:off x="2478088" y="4798256"/>
            <a:ext cx="1066800" cy="1219200"/>
            <a:chOff x="2478088" y="4798256"/>
            <a:chExt cx="1066800" cy="1219200"/>
          </a:xfrm>
        </p:grpSpPr>
        <p:sp>
          <p:nvSpPr>
            <p:cNvPr id="123" name="Oval 12"/>
            <p:cNvSpPr>
              <a:spLocks noChangeArrowheads="1"/>
            </p:cNvSpPr>
            <p:nvPr/>
          </p:nvSpPr>
          <p:spPr bwMode="auto">
            <a:xfrm>
              <a:off x="2478088" y="5788856"/>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 name="Oval 13"/>
            <p:cNvSpPr>
              <a:spLocks noChangeArrowheads="1"/>
            </p:cNvSpPr>
            <p:nvPr/>
          </p:nvSpPr>
          <p:spPr bwMode="auto">
            <a:xfrm>
              <a:off x="3316288" y="5788856"/>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 name="Line 25"/>
            <p:cNvSpPr>
              <a:spLocks noChangeShapeType="1"/>
            </p:cNvSpPr>
            <p:nvPr/>
          </p:nvSpPr>
          <p:spPr bwMode="auto">
            <a:xfrm flipH="1">
              <a:off x="2630487" y="5022095"/>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 name="Line 26"/>
            <p:cNvSpPr>
              <a:spLocks noChangeShapeType="1"/>
            </p:cNvSpPr>
            <p:nvPr/>
          </p:nvSpPr>
          <p:spPr bwMode="auto">
            <a:xfrm>
              <a:off x="2971801" y="5022095"/>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7" name="Oval 14"/>
            <p:cNvSpPr>
              <a:spLocks noChangeArrowheads="1"/>
            </p:cNvSpPr>
            <p:nvPr/>
          </p:nvSpPr>
          <p:spPr bwMode="auto">
            <a:xfrm>
              <a:off x="2859088" y="4798256"/>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8" name="Oval 9"/>
          <p:cNvSpPr>
            <a:spLocks noChangeArrowheads="1"/>
          </p:cNvSpPr>
          <p:nvPr/>
        </p:nvSpPr>
        <p:spPr bwMode="auto">
          <a:xfrm>
            <a:off x="1838325" y="4765431"/>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9" name="Oval 9"/>
          <p:cNvSpPr>
            <a:spLocks noChangeArrowheads="1"/>
          </p:cNvSpPr>
          <p:nvPr/>
        </p:nvSpPr>
        <p:spPr bwMode="auto">
          <a:xfrm>
            <a:off x="2351393" y="3924301"/>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0" name="Line 25"/>
          <p:cNvSpPr>
            <a:spLocks noChangeShapeType="1"/>
          </p:cNvSpPr>
          <p:nvPr/>
        </p:nvSpPr>
        <p:spPr bwMode="auto">
          <a:xfrm flipH="1">
            <a:off x="1952625" y="4152901"/>
            <a:ext cx="525463" cy="63128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 name="Line 26"/>
          <p:cNvSpPr>
            <a:spLocks noChangeShapeType="1"/>
          </p:cNvSpPr>
          <p:nvPr/>
        </p:nvSpPr>
        <p:spPr bwMode="auto">
          <a:xfrm>
            <a:off x="2478088" y="4191000"/>
            <a:ext cx="457200" cy="6024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 name="Group 3"/>
          <p:cNvGrpSpPr/>
          <p:nvPr/>
        </p:nvGrpSpPr>
        <p:grpSpPr>
          <a:xfrm>
            <a:off x="4343400" y="4760155"/>
            <a:ext cx="1066800" cy="1219200"/>
            <a:chOff x="4343400" y="4760155"/>
            <a:chExt cx="1066800" cy="1219200"/>
          </a:xfrm>
        </p:grpSpPr>
        <p:sp>
          <p:nvSpPr>
            <p:cNvPr id="132" name="Oval 12"/>
            <p:cNvSpPr>
              <a:spLocks noChangeArrowheads="1"/>
            </p:cNvSpPr>
            <p:nvPr/>
          </p:nvSpPr>
          <p:spPr bwMode="auto">
            <a:xfrm>
              <a:off x="4343400" y="5750755"/>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 name="Oval 13"/>
            <p:cNvSpPr>
              <a:spLocks noChangeArrowheads="1"/>
            </p:cNvSpPr>
            <p:nvPr/>
          </p:nvSpPr>
          <p:spPr bwMode="auto">
            <a:xfrm>
              <a:off x="5181600" y="5750755"/>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 name="Line 25"/>
            <p:cNvSpPr>
              <a:spLocks noChangeShapeType="1"/>
            </p:cNvSpPr>
            <p:nvPr/>
          </p:nvSpPr>
          <p:spPr bwMode="auto">
            <a:xfrm flipH="1">
              <a:off x="4495799" y="4983994"/>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 name="Line 26"/>
            <p:cNvSpPr>
              <a:spLocks noChangeShapeType="1"/>
            </p:cNvSpPr>
            <p:nvPr/>
          </p:nvSpPr>
          <p:spPr bwMode="auto">
            <a:xfrm>
              <a:off x="4837113" y="4983994"/>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6" name="Oval 14"/>
            <p:cNvSpPr>
              <a:spLocks noChangeArrowheads="1"/>
            </p:cNvSpPr>
            <p:nvPr/>
          </p:nvSpPr>
          <p:spPr bwMode="auto">
            <a:xfrm>
              <a:off x="4724400" y="4760155"/>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7" name="Oval 9"/>
          <p:cNvSpPr>
            <a:spLocks noChangeArrowheads="1"/>
          </p:cNvSpPr>
          <p:nvPr/>
        </p:nvSpPr>
        <p:spPr bwMode="auto">
          <a:xfrm>
            <a:off x="5702421" y="4784188"/>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 name="Oval 9"/>
          <p:cNvSpPr>
            <a:spLocks noChangeArrowheads="1"/>
          </p:cNvSpPr>
          <p:nvPr/>
        </p:nvSpPr>
        <p:spPr bwMode="auto">
          <a:xfrm>
            <a:off x="5207305" y="38862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9" name="Line 25"/>
          <p:cNvSpPr>
            <a:spLocks noChangeShapeType="1"/>
          </p:cNvSpPr>
          <p:nvPr/>
        </p:nvSpPr>
        <p:spPr bwMode="auto">
          <a:xfrm flipH="1">
            <a:off x="4837112" y="4114800"/>
            <a:ext cx="496888" cy="66938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 name="Line 26"/>
          <p:cNvSpPr>
            <a:spLocks noChangeShapeType="1"/>
          </p:cNvSpPr>
          <p:nvPr/>
        </p:nvSpPr>
        <p:spPr bwMode="auto">
          <a:xfrm>
            <a:off x="5334000" y="4152899"/>
            <a:ext cx="457200" cy="6024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360" name="Group 15359"/>
          <p:cNvGrpSpPr/>
          <p:nvPr/>
        </p:nvGrpSpPr>
        <p:grpSpPr>
          <a:xfrm>
            <a:off x="7010400" y="4836355"/>
            <a:ext cx="1066800" cy="1219200"/>
            <a:chOff x="7010400" y="4836355"/>
            <a:chExt cx="1066800" cy="1219200"/>
          </a:xfrm>
        </p:grpSpPr>
        <p:sp>
          <p:nvSpPr>
            <p:cNvPr id="141" name="Oval 12"/>
            <p:cNvSpPr>
              <a:spLocks noChangeArrowheads="1"/>
            </p:cNvSpPr>
            <p:nvPr/>
          </p:nvSpPr>
          <p:spPr bwMode="auto">
            <a:xfrm>
              <a:off x="7010400" y="5826955"/>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2" name="Oval 13"/>
            <p:cNvSpPr>
              <a:spLocks noChangeArrowheads="1"/>
            </p:cNvSpPr>
            <p:nvPr/>
          </p:nvSpPr>
          <p:spPr bwMode="auto">
            <a:xfrm>
              <a:off x="7848600" y="5826955"/>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 name="Line 25"/>
            <p:cNvSpPr>
              <a:spLocks noChangeShapeType="1"/>
            </p:cNvSpPr>
            <p:nvPr/>
          </p:nvSpPr>
          <p:spPr bwMode="auto">
            <a:xfrm flipH="1">
              <a:off x="7162799" y="5060194"/>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 name="Line 26"/>
            <p:cNvSpPr>
              <a:spLocks noChangeShapeType="1"/>
            </p:cNvSpPr>
            <p:nvPr/>
          </p:nvSpPr>
          <p:spPr bwMode="auto">
            <a:xfrm>
              <a:off x="7504113" y="5060194"/>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5" name="Oval 14"/>
            <p:cNvSpPr>
              <a:spLocks noChangeArrowheads="1"/>
            </p:cNvSpPr>
            <p:nvPr/>
          </p:nvSpPr>
          <p:spPr bwMode="auto">
            <a:xfrm>
              <a:off x="7391400" y="4836355"/>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7" name="Oval 9"/>
          <p:cNvSpPr>
            <a:spLocks noChangeArrowheads="1"/>
          </p:cNvSpPr>
          <p:nvPr/>
        </p:nvSpPr>
        <p:spPr bwMode="auto">
          <a:xfrm>
            <a:off x="8153400" y="3962399"/>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8" name="Line 25"/>
          <p:cNvSpPr>
            <a:spLocks noChangeShapeType="1"/>
          </p:cNvSpPr>
          <p:nvPr/>
        </p:nvSpPr>
        <p:spPr bwMode="auto">
          <a:xfrm flipH="1">
            <a:off x="7582081" y="4190999"/>
            <a:ext cx="693553" cy="64059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9" name="Line 26"/>
          <p:cNvSpPr>
            <a:spLocks noChangeShapeType="1"/>
          </p:cNvSpPr>
          <p:nvPr/>
        </p:nvSpPr>
        <p:spPr bwMode="auto">
          <a:xfrm>
            <a:off x="8275636" y="4190999"/>
            <a:ext cx="563563" cy="609602"/>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361" name="Group 15360"/>
          <p:cNvGrpSpPr/>
          <p:nvPr/>
        </p:nvGrpSpPr>
        <p:grpSpPr>
          <a:xfrm>
            <a:off x="8458200" y="4800600"/>
            <a:ext cx="1066800" cy="1219200"/>
            <a:chOff x="8458200" y="4800600"/>
            <a:chExt cx="1066800" cy="1219200"/>
          </a:xfrm>
        </p:grpSpPr>
        <p:sp>
          <p:nvSpPr>
            <p:cNvPr id="150" name="Oval 12"/>
            <p:cNvSpPr>
              <a:spLocks noChangeArrowheads="1"/>
            </p:cNvSpPr>
            <p:nvPr/>
          </p:nvSpPr>
          <p:spPr bwMode="auto">
            <a:xfrm>
              <a:off x="8458200" y="57912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1" name="Oval 13"/>
            <p:cNvSpPr>
              <a:spLocks noChangeArrowheads="1"/>
            </p:cNvSpPr>
            <p:nvPr/>
          </p:nvSpPr>
          <p:spPr bwMode="auto">
            <a:xfrm>
              <a:off x="9296400" y="57912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2" name="Line 25"/>
            <p:cNvSpPr>
              <a:spLocks noChangeShapeType="1"/>
            </p:cNvSpPr>
            <p:nvPr/>
          </p:nvSpPr>
          <p:spPr bwMode="auto">
            <a:xfrm flipH="1">
              <a:off x="8610599" y="5024439"/>
              <a:ext cx="341313"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 name="Line 26"/>
            <p:cNvSpPr>
              <a:spLocks noChangeShapeType="1"/>
            </p:cNvSpPr>
            <p:nvPr/>
          </p:nvSpPr>
          <p:spPr bwMode="auto">
            <a:xfrm>
              <a:off x="8951913" y="5024439"/>
              <a:ext cx="420688" cy="766761"/>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 name="Oval 14"/>
            <p:cNvSpPr>
              <a:spLocks noChangeArrowheads="1"/>
            </p:cNvSpPr>
            <p:nvPr/>
          </p:nvSpPr>
          <p:spPr bwMode="auto">
            <a:xfrm>
              <a:off x="8839200" y="4800600"/>
              <a:ext cx="228600" cy="228600"/>
            </a:xfrm>
            <a:prstGeom prst="ellipse">
              <a:avLst/>
            </a:prstGeom>
            <a:solidFill>
              <a:srgbClr val="FF6600"/>
            </a:solidFill>
            <a:ln w="12700" cap="sq">
              <a:solidFill>
                <a:srgbClr val="FF66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96907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28"/>
                                        </p:tgtEl>
                                        <p:attrNameLst>
                                          <p:attrName>style.visibility</p:attrName>
                                        </p:attrNameLst>
                                      </p:cBhvr>
                                      <p:to>
                                        <p:strVal val="visible"/>
                                      </p:to>
                                    </p:set>
                                  </p:childTnLst>
                                </p:cTn>
                              </p:par>
                            </p:childTnLst>
                          </p:cTn>
                        </p:par>
                        <p:par>
                          <p:cTn id="44" fill="hold">
                            <p:stCondLst>
                              <p:cond delay="0"/>
                            </p:stCondLst>
                            <p:childTnLst>
                              <p:par>
                                <p:cTn id="45" presetID="1"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childTnLst>
                                </p:cTn>
                              </p:par>
                            </p:childTnLst>
                          </p:cTn>
                        </p:par>
                        <p:par>
                          <p:cTn id="63" fill="hold">
                            <p:stCondLst>
                              <p:cond delay="0"/>
                            </p:stCondLst>
                            <p:childTnLst>
                              <p:par>
                                <p:cTn id="64" presetID="1" presetClass="entr" presetSubtype="0" fill="hold" grpId="0" nodeType="afterEffect">
                                  <p:stCondLst>
                                    <p:cond delay="0"/>
                                  </p:stCondLst>
                                  <p:childTnLst>
                                    <p:set>
                                      <p:cBhvr>
                                        <p:cTn id="65" dur="1" fill="hold">
                                          <p:stCondLst>
                                            <p:cond delay="0"/>
                                          </p:stCondLst>
                                        </p:cTn>
                                        <p:tgtEl>
                                          <p:spTgt spid="13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3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39"/>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140"/>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15360"/>
                                        </p:tgtEl>
                                        <p:attrNameLst>
                                          <p:attrName>style.visibility</p:attrName>
                                        </p:attrNameLst>
                                      </p:cBhvr>
                                      <p:to>
                                        <p:strVal val="visible"/>
                                      </p:to>
                                    </p:set>
                                  </p:childTnLst>
                                </p:cTn>
                              </p:par>
                            </p:childTnLst>
                          </p:cTn>
                        </p:par>
                        <p:par>
                          <p:cTn id="82" fill="hold">
                            <p:stCondLst>
                              <p:cond delay="0"/>
                            </p:stCondLst>
                            <p:childTnLst>
                              <p:par>
                                <p:cTn id="83" presetID="1" presetClass="entr" presetSubtype="0" fill="hold" nodeType="afterEffect">
                                  <p:stCondLst>
                                    <p:cond delay="0"/>
                                  </p:stCondLst>
                                  <p:childTnLst>
                                    <p:set>
                                      <p:cBhvr>
                                        <p:cTn id="84" dur="1" fill="hold">
                                          <p:stCondLst>
                                            <p:cond delay="0"/>
                                          </p:stCondLst>
                                        </p:cTn>
                                        <p:tgtEl>
                                          <p:spTgt spid="15361"/>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147"/>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48"/>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animBg="1"/>
      <p:bldP spid="26" grpId="0" animBg="1"/>
      <p:bldP spid="27" grpId="0" animBg="1"/>
      <p:bldP spid="28" grpId="0" animBg="1"/>
      <p:bldP spid="29" grpId="0" animBg="1"/>
      <p:bldP spid="30" grpId="0" animBg="1"/>
      <p:bldP spid="128" grpId="0" animBg="1"/>
      <p:bldP spid="129" grpId="0" animBg="1"/>
      <p:bldP spid="130" grpId="0" animBg="1"/>
      <p:bldP spid="131" grpId="0" animBg="1"/>
      <p:bldP spid="137" grpId="0" animBg="1"/>
      <p:bldP spid="138" grpId="0" animBg="1"/>
      <p:bldP spid="139" grpId="0" animBg="1"/>
      <p:bldP spid="140" grpId="0" animBg="1"/>
      <p:bldP spid="147" grpId="0" animBg="1"/>
      <p:bldP spid="148" grpId="0" animBg="1"/>
      <p:bldP spid="14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04_3_0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134102" y="4648200"/>
            <a:ext cx="4952994"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標題 1"/>
          <p:cNvSpPr txBox="1">
            <a:spLocks/>
          </p:cNvSpPr>
          <p:nvPr/>
        </p:nvSpPr>
        <p:spPr bwMode="auto">
          <a:xfrm>
            <a:off x="1143000" y="219074"/>
            <a:ext cx="9039225" cy="695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3600" dirty="0">
                <a:solidFill>
                  <a:srgbClr val="FFFF00"/>
                </a:solidFill>
                <a:latin typeface="+mj-lt"/>
              </a:rPr>
              <a:t>Extended Binary </a:t>
            </a:r>
            <a:r>
              <a:rPr lang="en-US" altLang="zh-TW" sz="3600" dirty="0" smtClean="0">
                <a:solidFill>
                  <a:srgbClr val="FFFF00"/>
                </a:solidFill>
                <a:latin typeface="+mj-lt"/>
              </a:rPr>
              <a:t>Trees vs Full </a:t>
            </a:r>
            <a:r>
              <a:rPr lang="en-US" altLang="zh-TW" sz="3600" dirty="0">
                <a:solidFill>
                  <a:srgbClr val="FFFF00"/>
                </a:solidFill>
                <a:latin typeface="+mj-lt"/>
              </a:rPr>
              <a:t>Binary Trees</a:t>
            </a:r>
            <a:endParaRPr lang="zh-TW" altLang="en-US" sz="3600" dirty="0">
              <a:solidFill>
                <a:srgbClr val="FFFF00"/>
              </a:solidFill>
              <a:latin typeface="+mj-lt"/>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37</a:t>
            </a:fld>
            <a:endParaRPr lang="en-US" altLang="en-US"/>
          </a:p>
        </p:txBody>
      </p:sp>
      <p:pic>
        <p:nvPicPr>
          <p:cNvPr id="5" name="Picture 3" descr="04_3_0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28"/>
          <a:stretch/>
        </p:blipFill>
        <p:spPr bwMode="auto">
          <a:xfrm>
            <a:off x="533400" y="1143000"/>
            <a:ext cx="7724956"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134102" y="3646436"/>
            <a:ext cx="1524000" cy="461665"/>
          </a:xfrm>
          <a:prstGeom prst="rect">
            <a:avLst/>
          </a:prstGeom>
          <a:noFill/>
        </p:spPr>
        <p:txBody>
          <a:bodyPr wrap="square" rtlCol="0">
            <a:spAutoFit/>
          </a:bodyPr>
          <a:lstStyle/>
          <a:p>
            <a:r>
              <a:rPr lang="en-US" altLang="zh-TW" dirty="0">
                <a:solidFill>
                  <a:schemeClr val="bg1"/>
                </a:solidFill>
              </a:rPr>
              <a:t>Extended</a:t>
            </a:r>
            <a:endParaRPr lang="en-US" dirty="0">
              <a:solidFill>
                <a:schemeClr val="bg1"/>
              </a:solidFill>
            </a:endParaRPr>
          </a:p>
        </p:txBody>
      </p:sp>
      <p:sp>
        <p:nvSpPr>
          <p:cNvPr id="7" name="TextBox 6"/>
          <p:cNvSpPr txBox="1"/>
          <p:nvPr/>
        </p:nvSpPr>
        <p:spPr>
          <a:xfrm>
            <a:off x="7315200" y="4793902"/>
            <a:ext cx="838201" cy="461665"/>
          </a:xfrm>
          <a:prstGeom prst="rect">
            <a:avLst/>
          </a:prstGeom>
          <a:noFill/>
        </p:spPr>
        <p:txBody>
          <a:bodyPr wrap="square" rtlCol="0">
            <a:spAutoFit/>
          </a:bodyPr>
          <a:lstStyle/>
          <a:p>
            <a:r>
              <a:rPr lang="en-US" dirty="0" smtClean="0">
                <a:solidFill>
                  <a:schemeClr val="bg1"/>
                </a:solidFill>
              </a:rPr>
              <a:t>Full</a:t>
            </a:r>
            <a:endParaRPr lang="en-US" dirty="0">
              <a:solidFill>
                <a:schemeClr val="bg1"/>
              </a:solidFill>
            </a:endParaRPr>
          </a:p>
        </p:txBody>
      </p:sp>
      <p:sp>
        <p:nvSpPr>
          <p:cNvPr id="4" name="Rectangle 3"/>
          <p:cNvSpPr/>
          <p:nvPr/>
        </p:nvSpPr>
        <p:spPr>
          <a:xfrm>
            <a:off x="546100" y="4602540"/>
            <a:ext cx="5397500" cy="1815882"/>
          </a:xfrm>
          <a:prstGeom prst="rect">
            <a:avLst/>
          </a:prstGeom>
        </p:spPr>
        <p:txBody>
          <a:bodyPr wrap="square">
            <a:spAutoFit/>
          </a:bodyPr>
          <a:lstStyle/>
          <a:p>
            <a:r>
              <a:rPr lang="en-US" sz="2800" dirty="0">
                <a:solidFill>
                  <a:srgbClr val="FFFF00"/>
                </a:solidFill>
                <a:latin typeface="+mn-lt"/>
              </a:rPr>
              <a:t>In </a:t>
            </a:r>
            <a:r>
              <a:rPr lang="en-US" sz="2800" dirty="0" smtClean="0">
                <a:solidFill>
                  <a:srgbClr val="FFFF00"/>
                </a:solidFill>
                <a:latin typeface="+mn-lt"/>
              </a:rPr>
              <a:t>extended binary </a:t>
            </a:r>
            <a:r>
              <a:rPr lang="en-US" sz="2800" dirty="0">
                <a:solidFill>
                  <a:srgbClr val="FFFF00"/>
                </a:solidFill>
                <a:latin typeface="+mn-lt"/>
              </a:rPr>
              <a:t>trees, the left subtree or the right subtree can be empty, but in full binary trees this is </a:t>
            </a:r>
            <a:r>
              <a:rPr lang="en-US" sz="2800" dirty="0" smtClean="0">
                <a:solidFill>
                  <a:srgbClr val="FFFF00"/>
                </a:solidFill>
                <a:latin typeface="+mn-lt"/>
              </a:rPr>
              <a:t>not possible</a:t>
            </a:r>
            <a:r>
              <a:rPr lang="en-US" sz="2800" dirty="0">
                <a:solidFill>
                  <a:srgbClr val="FFFF00"/>
                </a:solidFill>
                <a:latin typeface="+mn-lt"/>
              </a:rPr>
              <a:t>.</a:t>
            </a:r>
          </a:p>
        </p:txBody>
      </p:sp>
    </p:spTree>
    <p:extLst>
      <p:ext uri="{BB962C8B-B14F-4D97-AF65-F5344CB8AC3E}">
        <p14:creationId xmlns:p14="http://schemas.microsoft.com/office/powerpoint/2010/main" val="1934938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Binary trees</a:t>
            </a:r>
          </a:p>
        </p:txBody>
      </p:sp>
      <p:sp>
        <p:nvSpPr>
          <p:cNvPr id="3" name="Content Placeholder 2"/>
          <p:cNvSpPr>
            <a:spLocks noGrp="1"/>
          </p:cNvSpPr>
          <p:nvPr>
            <p:ph idx="1"/>
          </p:nvPr>
        </p:nvSpPr>
        <p:spPr>
          <a:xfrm>
            <a:off x="838200" y="1292353"/>
            <a:ext cx="10515600" cy="4876800"/>
          </a:xfrm>
        </p:spPr>
        <p:txBody>
          <a:bodyPr/>
          <a:lstStyle/>
          <a:p>
            <a:pPr>
              <a:defRPr/>
            </a:pPr>
            <a:r>
              <a:rPr lang="en-US" b="1" dirty="0" smtClean="0">
                <a:solidFill>
                  <a:srgbClr val="66FF33"/>
                </a:solidFill>
              </a:rPr>
              <a:t>Basis:   </a:t>
            </a:r>
            <a:r>
              <a:rPr lang="en-US" dirty="0" smtClean="0">
                <a:solidFill>
                  <a:schemeClr val="tx1"/>
                </a:solidFill>
              </a:rPr>
              <a:t>•  </a:t>
            </a:r>
            <a:r>
              <a:rPr lang="en-US" dirty="0" smtClean="0"/>
              <a:t>is a binary tree</a:t>
            </a:r>
          </a:p>
          <a:p>
            <a:pPr>
              <a:defRPr/>
            </a:pPr>
            <a:endParaRPr lang="en-US" dirty="0" smtClean="0"/>
          </a:p>
          <a:p>
            <a:pPr>
              <a:defRPr/>
            </a:pPr>
            <a:r>
              <a:rPr lang="en-US" b="1" dirty="0" smtClean="0">
                <a:solidFill>
                  <a:srgbClr val="66FF33"/>
                </a:solidFill>
              </a:rPr>
              <a:t>Recursive step:   </a:t>
            </a:r>
            <a:r>
              <a:rPr lang="en-US" dirty="0" smtClean="0"/>
              <a:t>If          and          are </a:t>
            </a:r>
          </a:p>
          <a:p>
            <a:pPr marL="0" indent="0">
              <a:buNone/>
              <a:defRPr/>
            </a:pPr>
            <a:r>
              <a:rPr lang="en-US" dirty="0" smtClean="0"/>
              <a:t>binary trees                                                            	</a:t>
            </a:r>
          </a:p>
          <a:p>
            <a:pPr marL="0" indent="0">
              <a:buNone/>
              <a:defRPr/>
            </a:pPr>
            <a:r>
              <a:rPr lang="en-US" dirty="0" smtClean="0"/>
              <a:t>                then so is:   </a:t>
            </a:r>
          </a:p>
        </p:txBody>
      </p:sp>
      <p:grpSp>
        <p:nvGrpSpPr>
          <p:cNvPr id="10247" name="Group 8"/>
          <p:cNvGrpSpPr>
            <a:grpSpLocks/>
          </p:cNvGrpSpPr>
          <p:nvPr/>
        </p:nvGrpSpPr>
        <p:grpSpPr bwMode="auto">
          <a:xfrm>
            <a:off x="5257799" y="2209790"/>
            <a:ext cx="1219200" cy="1143008"/>
            <a:chOff x="3810008" y="2743200"/>
            <a:chExt cx="1219495" cy="1219213"/>
          </a:xfrm>
        </p:grpSpPr>
        <p:sp>
          <p:nvSpPr>
            <p:cNvPr id="7" name="Isosceles Triangle 6"/>
            <p:cNvSpPr/>
            <p:nvPr/>
          </p:nvSpPr>
          <p:spPr>
            <a:xfrm>
              <a:off x="3810008" y="2819410"/>
              <a:ext cx="1219495" cy="1143003"/>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i="1" dirty="0">
                  <a:solidFill>
                    <a:schemeClr val="tx1"/>
                  </a:solidFill>
                  <a:latin typeface="Cambria" panose="02040503050406030204" pitchFamily="18" charset="0"/>
                </a:rPr>
                <a:t>T</a:t>
              </a:r>
              <a:r>
                <a:rPr lang="en-US" sz="3200" b="1" baseline="-25000" dirty="0">
                  <a:solidFill>
                    <a:schemeClr val="tx1"/>
                  </a:solidFill>
                  <a:latin typeface="Cambria" panose="02040503050406030204" pitchFamily="18" charset="0"/>
                </a:rPr>
                <a:t>1</a:t>
              </a:r>
            </a:p>
          </p:txBody>
        </p:sp>
        <p:sp>
          <p:nvSpPr>
            <p:cNvPr id="8" name="Oval 7"/>
            <p:cNvSpPr/>
            <p:nvPr/>
          </p:nvSpPr>
          <p:spPr>
            <a:xfrm>
              <a:off x="4267309" y="2743200"/>
              <a:ext cx="136558" cy="137161"/>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mbria" panose="02040503050406030204" pitchFamily="18" charset="0"/>
              </a:endParaRPr>
            </a:p>
          </p:txBody>
        </p:sp>
      </p:grpSp>
      <p:grpSp>
        <p:nvGrpSpPr>
          <p:cNvPr id="10248" name="Group 9"/>
          <p:cNvGrpSpPr>
            <a:grpSpLocks/>
          </p:cNvGrpSpPr>
          <p:nvPr/>
        </p:nvGrpSpPr>
        <p:grpSpPr bwMode="auto">
          <a:xfrm>
            <a:off x="7239000" y="2133600"/>
            <a:ext cx="1219200" cy="1371600"/>
            <a:chOff x="3810000" y="2743200"/>
            <a:chExt cx="1219492" cy="1219200"/>
          </a:xfrm>
        </p:grpSpPr>
        <p:sp>
          <p:nvSpPr>
            <p:cNvPr id="11" name="Isosceles Triangle 10"/>
            <p:cNvSpPr/>
            <p:nvPr/>
          </p:nvSpPr>
          <p:spPr>
            <a:xfrm>
              <a:off x="3810000" y="2819400"/>
              <a:ext cx="1219492" cy="1143000"/>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i="1" dirty="0">
                  <a:solidFill>
                    <a:schemeClr val="tx1"/>
                  </a:solidFill>
                  <a:latin typeface="Cambria" panose="02040503050406030204" pitchFamily="18" charset="0"/>
                </a:rPr>
                <a:t>T</a:t>
              </a:r>
              <a:r>
                <a:rPr lang="en-US" sz="3200" b="1" baseline="-25000" dirty="0">
                  <a:solidFill>
                    <a:schemeClr val="tx1"/>
                  </a:solidFill>
                  <a:latin typeface="Cambria" panose="02040503050406030204" pitchFamily="18" charset="0"/>
                </a:rPr>
                <a:t>2</a:t>
              </a:r>
            </a:p>
          </p:txBody>
        </p:sp>
        <p:sp>
          <p:nvSpPr>
            <p:cNvPr id="12" name="Oval 11"/>
            <p:cNvSpPr/>
            <p:nvPr/>
          </p:nvSpPr>
          <p:spPr>
            <a:xfrm>
              <a:off x="4267310" y="2743200"/>
              <a:ext cx="136558" cy="136878"/>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mbria" panose="02040503050406030204" pitchFamily="18" charset="0"/>
              </a:endParaRPr>
            </a:p>
          </p:txBody>
        </p:sp>
      </p:grpSp>
      <p:grpSp>
        <p:nvGrpSpPr>
          <p:cNvPr id="10249" name="Group 12"/>
          <p:cNvGrpSpPr>
            <a:grpSpLocks/>
          </p:cNvGrpSpPr>
          <p:nvPr/>
        </p:nvGrpSpPr>
        <p:grpSpPr bwMode="auto">
          <a:xfrm>
            <a:off x="5638799" y="4800600"/>
            <a:ext cx="1184276" cy="1143000"/>
            <a:chOff x="3810000" y="2743200"/>
            <a:chExt cx="1184560" cy="1219200"/>
          </a:xfrm>
        </p:grpSpPr>
        <p:sp>
          <p:nvSpPr>
            <p:cNvPr id="14" name="Isosceles Triangle 13"/>
            <p:cNvSpPr/>
            <p:nvPr/>
          </p:nvSpPr>
          <p:spPr>
            <a:xfrm>
              <a:off x="3810000" y="2819401"/>
              <a:ext cx="1184560" cy="1142999"/>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i="1" dirty="0">
                  <a:solidFill>
                    <a:schemeClr val="tx1"/>
                  </a:solidFill>
                  <a:latin typeface="Cambria" panose="02040503050406030204" pitchFamily="18" charset="0"/>
                </a:rPr>
                <a:t>T</a:t>
              </a:r>
              <a:r>
                <a:rPr lang="en-US" sz="3200" b="1" baseline="-25000" dirty="0">
                  <a:solidFill>
                    <a:schemeClr val="tx1"/>
                  </a:solidFill>
                  <a:latin typeface="Cambria" panose="02040503050406030204" pitchFamily="18" charset="0"/>
                </a:rPr>
                <a:t>1</a:t>
              </a:r>
            </a:p>
          </p:txBody>
        </p:sp>
        <p:sp>
          <p:nvSpPr>
            <p:cNvPr id="15" name="Oval 14"/>
            <p:cNvSpPr/>
            <p:nvPr/>
          </p:nvSpPr>
          <p:spPr>
            <a:xfrm>
              <a:off x="4267310" y="2743200"/>
              <a:ext cx="136558" cy="137161"/>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mbria" panose="02040503050406030204" pitchFamily="18" charset="0"/>
              </a:endParaRPr>
            </a:p>
          </p:txBody>
        </p:sp>
      </p:grpSp>
      <p:grpSp>
        <p:nvGrpSpPr>
          <p:cNvPr id="10250" name="Group 15"/>
          <p:cNvGrpSpPr>
            <a:grpSpLocks/>
          </p:cNvGrpSpPr>
          <p:nvPr/>
        </p:nvGrpSpPr>
        <p:grpSpPr bwMode="auto">
          <a:xfrm>
            <a:off x="6934200" y="4648200"/>
            <a:ext cx="1219200" cy="1371600"/>
            <a:chOff x="3810000" y="2743200"/>
            <a:chExt cx="1219492" cy="1219200"/>
          </a:xfrm>
        </p:grpSpPr>
        <p:sp>
          <p:nvSpPr>
            <p:cNvPr id="17" name="Isosceles Triangle 16"/>
            <p:cNvSpPr/>
            <p:nvPr/>
          </p:nvSpPr>
          <p:spPr>
            <a:xfrm>
              <a:off x="3810000" y="2819400"/>
              <a:ext cx="1219492" cy="1143000"/>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i="1" dirty="0">
                  <a:solidFill>
                    <a:schemeClr val="tx1"/>
                  </a:solidFill>
                  <a:latin typeface="Cambria" panose="02040503050406030204" pitchFamily="18" charset="0"/>
                </a:rPr>
                <a:t>T</a:t>
              </a:r>
              <a:r>
                <a:rPr lang="en-US" sz="3200" b="1" baseline="-25000" dirty="0">
                  <a:solidFill>
                    <a:schemeClr val="tx1"/>
                  </a:solidFill>
                  <a:latin typeface="Cambria" panose="02040503050406030204" pitchFamily="18" charset="0"/>
                </a:rPr>
                <a:t>2</a:t>
              </a:r>
            </a:p>
          </p:txBody>
        </p:sp>
        <p:sp>
          <p:nvSpPr>
            <p:cNvPr id="18" name="Oval 17"/>
            <p:cNvSpPr/>
            <p:nvPr/>
          </p:nvSpPr>
          <p:spPr>
            <a:xfrm>
              <a:off x="4267310" y="2743200"/>
              <a:ext cx="136558" cy="136878"/>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mbria" panose="02040503050406030204" pitchFamily="18" charset="0"/>
              </a:endParaRPr>
            </a:p>
          </p:txBody>
        </p:sp>
      </p:grpSp>
      <p:sp>
        <p:nvSpPr>
          <p:cNvPr id="21" name="Oval 20"/>
          <p:cNvSpPr/>
          <p:nvPr/>
        </p:nvSpPr>
        <p:spPr>
          <a:xfrm>
            <a:off x="6705601" y="3962400"/>
            <a:ext cx="136525" cy="128588"/>
          </a:xfrm>
          <a:prstGeom prst="ellipse">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mbria" panose="02040503050406030204" pitchFamily="18" charset="0"/>
            </a:endParaRPr>
          </a:p>
        </p:txBody>
      </p:sp>
      <p:cxnSp>
        <p:nvCxnSpPr>
          <p:cNvPr id="25" name="Straight Connector 24"/>
          <p:cNvCxnSpPr>
            <a:stCxn id="21" idx="3"/>
            <a:endCxn id="15" idx="7"/>
          </p:cNvCxnSpPr>
          <p:nvPr/>
        </p:nvCxnSpPr>
        <p:spPr>
          <a:xfrm flipH="1">
            <a:off x="6213476" y="4071938"/>
            <a:ext cx="512763" cy="74771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1" idx="5"/>
            <a:endCxn id="18" idx="1"/>
          </p:cNvCxnSpPr>
          <p:nvPr/>
        </p:nvCxnSpPr>
        <p:spPr>
          <a:xfrm>
            <a:off x="6823076" y="4071939"/>
            <a:ext cx="588963" cy="598487"/>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3EA9A468-A168-48C4-B46A-E65448296BCD}" type="slidenum">
              <a:rPr lang="en-US" altLang="en-US" smtClean="0"/>
              <a:pPr/>
              <a:t>38</a:t>
            </a:fld>
            <a:endParaRPr lang="en-US" altLang="en-US"/>
          </a:p>
        </p:txBody>
      </p:sp>
      <p:sp>
        <p:nvSpPr>
          <p:cNvPr id="4" name="Rectangle 3"/>
          <p:cNvSpPr/>
          <p:nvPr/>
        </p:nvSpPr>
        <p:spPr>
          <a:xfrm>
            <a:off x="8488519" y="4569767"/>
            <a:ext cx="1904688" cy="646331"/>
          </a:xfrm>
          <a:prstGeom prst="rect">
            <a:avLst/>
          </a:prstGeom>
        </p:spPr>
        <p:txBody>
          <a:bodyPr wrap="none">
            <a:spAutoFit/>
          </a:bodyPr>
          <a:lstStyle/>
          <a:p>
            <a:pPr algn="ctr">
              <a:defRPr/>
            </a:pPr>
            <a:r>
              <a:rPr lang="en-US" sz="3600" b="1" dirty="0" smtClean="0">
                <a:latin typeface="Cambria" panose="02040503050406030204" pitchFamily="18" charset="0"/>
              </a:rPr>
              <a:t>(</a:t>
            </a:r>
            <a:r>
              <a:rPr lang="en-US" sz="3600" b="1" i="1" dirty="0" smtClean="0">
                <a:latin typeface="Cambria" panose="02040503050406030204" pitchFamily="18" charset="0"/>
              </a:rPr>
              <a:t>T</a:t>
            </a:r>
            <a:r>
              <a:rPr lang="en-US" sz="3600" b="1" baseline="-25000" dirty="0" smtClean="0">
                <a:latin typeface="Cambria" panose="02040503050406030204" pitchFamily="18" charset="0"/>
              </a:rPr>
              <a:t>1</a:t>
            </a:r>
            <a:r>
              <a:rPr lang="en-US" sz="3600" dirty="0" smtClean="0"/>
              <a:t> </a:t>
            </a:r>
            <a:r>
              <a:rPr lang="en-US" sz="3600" dirty="0"/>
              <a:t>• </a:t>
            </a:r>
            <a:r>
              <a:rPr lang="en-US" sz="3600" b="1" i="1" dirty="0" smtClean="0">
                <a:latin typeface="Cambria" panose="02040503050406030204" pitchFamily="18" charset="0"/>
              </a:rPr>
              <a:t>T</a:t>
            </a:r>
            <a:r>
              <a:rPr lang="en-US" sz="3600" b="1" baseline="-25000" dirty="0" smtClean="0">
                <a:latin typeface="Cambria" panose="02040503050406030204" pitchFamily="18" charset="0"/>
              </a:rPr>
              <a:t>2</a:t>
            </a:r>
            <a:r>
              <a:rPr lang="en-US" sz="3600" b="1" dirty="0">
                <a:latin typeface="Cambria" panose="02040503050406030204" pitchFamily="18" charset="0"/>
              </a:rPr>
              <a:t>)</a:t>
            </a:r>
            <a:endParaRPr lang="en-US" sz="3600" b="1" baseline="-25000" dirty="0">
              <a:latin typeface="Cambria" panose="02040503050406030204" pitchFamily="18" charset="0"/>
            </a:endParaRPr>
          </a:p>
        </p:txBody>
      </p:sp>
    </p:spTree>
    <p:extLst>
      <p:ext uri="{BB962C8B-B14F-4D97-AF65-F5344CB8AC3E}">
        <p14:creationId xmlns:p14="http://schemas.microsoft.com/office/powerpoint/2010/main" val="342575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8"/>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150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500"/>
                                  </p:stCondLst>
                                  <p:childTnLst>
                                    <p:set>
                                      <p:cBhvr>
                                        <p:cTn id="24" dur="1" fill="hold">
                                          <p:stCondLst>
                                            <p:cond delay="0"/>
                                          </p:stCondLst>
                                        </p:cTn>
                                        <p:tgtEl>
                                          <p:spTgt spid="10249"/>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nodeType="afterEffect">
                                  <p:stCondLst>
                                    <p:cond delay="500"/>
                                  </p:stCondLst>
                                  <p:childTnLst>
                                    <p:set>
                                      <p:cBhvr>
                                        <p:cTn id="27" dur="1" fill="hold">
                                          <p:stCondLst>
                                            <p:cond delay="0"/>
                                          </p:stCondLst>
                                        </p:cTn>
                                        <p:tgtEl>
                                          <p:spTgt spid="10250"/>
                                        </p:tgtEl>
                                        <p:attrNameLst>
                                          <p:attrName>style.visibility</p:attrName>
                                        </p:attrNameLst>
                                      </p:cBhvr>
                                      <p:to>
                                        <p:strVal val="visible"/>
                                      </p:to>
                                    </p:set>
                                  </p:childTnLst>
                                </p:cTn>
                              </p:par>
                            </p:childTnLst>
                          </p:cTn>
                        </p:par>
                        <p:par>
                          <p:cTn id="28" fill="hold">
                            <p:stCondLst>
                              <p:cond delay="1000"/>
                            </p:stCondLst>
                            <p:childTnLst>
                              <p:par>
                                <p:cTn id="29" presetID="1" presetClass="entr" presetSubtype="0" fill="hold" grpId="0" nodeType="afterEffect">
                                  <p:stCondLst>
                                    <p:cond delay="500"/>
                                  </p:stCondLst>
                                  <p:childTnLst>
                                    <p:set>
                                      <p:cBhvr>
                                        <p:cTn id="30" dur="1" fill="hold">
                                          <p:stCondLst>
                                            <p:cond delay="0"/>
                                          </p:stCondLst>
                                        </p:cTn>
                                        <p:tgtEl>
                                          <p:spTgt spid="21"/>
                                        </p:tgtEl>
                                        <p:attrNameLst>
                                          <p:attrName>style.visibility</p:attrName>
                                        </p:attrNameLst>
                                      </p:cBhvr>
                                      <p:to>
                                        <p:strVal val="visible"/>
                                      </p:to>
                                    </p:set>
                                  </p:childTnLst>
                                </p:cTn>
                              </p:par>
                            </p:childTnLst>
                          </p:cTn>
                        </p:par>
                        <p:par>
                          <p:cTn id="31" fill="hold">
                            <p:stCondLst>
                              <p:cond delay="1500"/>
                            </p:stCondLst>
                            <p:childTnLst>
                              <p:par>
                                <p:cTn id="32" presetID="1" presetClass="entr" presetSubtype="0" fill="hold" nodeType="afterEffect">
                                  <p:stCondLst>
                                    <p:cond delay="500"/>
                                  </p:stCondLst>
                                  <p:childTnLst>
                                    <p:set>
                                      <p:cBhvr>
                                        <p:cTn id="33" dur="1" fill="hold">
                                          <p:stCondLst>
                                            <p:cond delay="0"/>
                                          </p:stCondLst>
                                        </p:cTn>
                                        <p:tgtEl>
                                          <p:spTgt spid="25"/>
                                        </p:tgtEl>
                                        <p:attrNameLst>
                                          <p:attrName>style.visibility</p:attrName>
                                        </p:attrNameLst>
                                      </p:cBhvr>
                                      <p:to>
                                        <p:strVal val="visible"/>
                                      </p:to>
                                    </p:set>
                                  </p:childTnLst>
                                </p:cTn>
                              </p:par>
                            </p:childTnLst>
                          </p:cTn>
                        </p:par>
                        <p:par>
                          <p:cTn id="34" fill="hold">
                            <p:stCondLst>
                              <p:cond delay="2000"/>
                            </p:stCondLst>
                            <p:childTnLst>
                              <p:par>
                                <p:cTn id="35" presetID="1"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par>
                          <p:cTn id="37" fill="hold">
                            <p:stCondLst>
                              <p:cond delay="2000"/>
                            </p:stCondLst>
                            <p:childTnLst>
                              <p:par>
                                <p:cTn id="38" presetID="1" presetClass="entr" presetSubtype="0" fill="hold" grpId="0" nodeType="afterEffect">
                                  <p:stCondLst>
                                    <p:cond delay="500"/>
                                  </p:stCondLst>
                                  <p:childTnLst>
                                    <p:set>
                                      <p:cBhvr>
                                        <p:cTn id="3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1" grpId="0" animBg="1"/>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85800" y="211669"/>
            <a:ext cx="9525000" cy="747889"/>
          </a:xfrm>
        </p:spPr>
        <p:txBody>
          <a:bodyPr>
            <a:normAutofit/>
          </a:bodyPr>
          <a:lstStyle/>
          <a:p>
            <a:r>
              <a:rPr lang="en-US" dirty="0" smtClean="0"/>
              <a:t>functions defined on binary trees</a:t>
            </a:r>
          </a:p>
        </p:txBody>
      </p:sp>
      <p:sp>
        <p:nvSpPr>
          <p:cNvPr id="3" name="Content Placeholder 2"/>
          <p:cNvSpPr>
            <a:spLocks noGrp="1"/>
          </p:cNvSpPr>
          <p:nvPr>
            <p:ph idx="1"/>
          </p:nvPr>
        </p:nvSpPr>
        <p:spPr>
          <a:xfrm>
            <a:off x="609600" y="1306690"/>
            <a:ext cx="10828176" cy="4830763"/>
          </a:xfrm>
        </p:spPr>
        <p:txBody>
          <a:bodyPr>
            <a:normAutofit/>
          </a:bodyPr>
          <a:lstStyle/>
          <a:p>
            <a:pPr marL="0" indent="0">
              <a:buNone/>
              <a:defRPr/>
            </a:pPr>
            <a:r>
              <a:rPr lang="en-US" dirty="0" smtClean="0">
                <a:solidFill>
                  <a:schemeClr val="tx1"/>
                </a:solidFill>
              </a:rPr>
              <a:t>size(•) = </a:t>
            </a:r>
            <a:r>
              <a:rPr lang="en-US" dirty="0">
                <a:solidFill>
                  <a:schemeClr val="tx1"/>
                </a:solidFill>
              </a:rPr>
              <a:t>1	</a:t>
            </a:r>
            <a:endParaRPr lang="en-US" sz="2800" dirty="0"/>
          </a:p>
          <a:p>
            <a:pPr marL="0" indent="0">
              <a:buNone/>
              <a:defRPr/>
            </a:pPr>
            <a:r>
              <a:rPr lang="en-US" dirty="0" smtClean="0"/>
              <a:t>size(             ) = 1 + size(</a:t>
            </a:r>
            <a:r>
              <a:rPr lang="en-US" i="1" dirty="0" smtClean="0"/>
              <a:t>T</a:t>
            </a:r>
            <a:r>
              <a:rPr lang="en-US" baseline="-25000" dirty="0" smtClean="0"/>
              <a:t>1</a:t>
            </a:r>
            <a:r>
              <a:rPr lang="en-US" dirty="0" smtClean="0"/>
              <a:t>) + size(</a:t>
            </a:r>
            <a:r>
              <a:rPr lang="en-US" i="1" dirty="0" smtClean="0"/>
              <a:t>T</a:t>
            </a:r>
            <a:r>
              <a:rPr lang="en-US" baseline="-25000" dirty="0" smtClean="0"/>
              <a:t>2</a:t>
            </a:r>
            <a:r>
              <a:rPr lang="en-US" dirty="0" smtClean="0"/>
              <a:t>)</a:t>
            </a:r>
          </a:p>
          <a:p>
            <a:pPr marL="0" indent="0">
              <a:buNone/>
              <a:defRPr/>
            </a:pPr>
            <a:endParaRPr lang="en-US" dirty="0" smtClean="0"/>
          </a:p>
          <a:p>
            <a:pPr marL="0" indent="0">
              <a:buNone/>
              <a:defRPr/>
            </a:pPr>
            <a:endParaRPr lang="en-US" sz="2000" dirty="0"/>
          </a:p>
          <a:p>
            <a:pPr marL="0" indent="0">
              <a:buNone/>
              <a:defRPr/>
            </a:pPr>
            <a:r>
              <a:rPr lang="en-US" dirty="0" smtClean="0">
                <a:solidFill>
                  <a:schemeClr val="tx1"/>
                </a:solidFill>
              </a:rPr>
              <a:t>height(•) = 0</a:t>
            </a:r>
          </a:p>
          <a:p>
            <a:pPr marL="0" indent="0">
              <a:buNone/>
              <a:defRPr/>
            </a:pPr>
            <a:endParaRPr lang="en-US" sz="1400" dirty="0"/>
          </a:p>
          <a:p>
            <a:pPr marL="0" indent="0">
              <a:buNone/>
              <a:defRPr/>
            </a:pPr>
            <a:r>
              <a:rPr lang="en-US" dirty="0" smtClean="0"/>
              <a:t>height(            ) = 1 + max{height(</a:t>
            </a:r>
            <a:r>
              <a:rPr lang="en-US" i="1" dirty="0" smtClean="0"/>
              <a:t>T</a:t>
            </a:r>
            <a:r>
              <a:rPr lang="en-US" baseline="-25000" dirty="0" smtClean="0"/>
              <a:t>1</a:t>
            </a:r>
            <a:r>
              <a:rPr lang="en-US" dirty="0" smtClean="0"/>
              <a:t>), height(</a:t>
            </a:r>
            <a:r>
              <a:rPr lang="en-US" i="1" dirty="0" smtClean="0"/>
              <a:t>T</a:t>
            </a:r>
            <a:r>
              <a:rPr lang="en-US" baseline="-25000" dirty="0" smtClean="0"/>
              <a:t>2</a:t>
            </a:r>
            <a:r>
              <a:rPr lang="en-US" dirty="0" smtClean="0"/>
              <a:t>)}</a:t>
            </a:r>
          </a:p>
          <a:p>
            <a:pPr marL="0" indent="0">
              <a:buNone/>
              <a:defRPr/>
            </a:pPr>
            <a:endParaRPr lang="en-US" dirty="0" smtClean="0"/>
          </a:p>
          <a:p>
            <a:pPr marL="1371566" lvl="3" indent="0">
              <a:buNone/>
              <a:defRPr/>
            </a:pPr>
            <a:endParaRPr lang="en-US" sz="800" dirty="0"/>
          </a:p>
          <a:p>
            <a:pPr marL="0" indent="0">
              <a:buNone/>
              <a:defRPr/>
            </a:pPr>
            <a:endParaRPr lang="en-US" sz="1050" dirty="0"/>
          </a:p>
        </p:txBody>
      </p:sp>
      <p:grpSp>
        <p:nvGrpSpPr>
          <p:cNvPr id="11271" name="Group 22"/>
          <p:cNvGrpSpPr>
            <a:grpSpLocks/>
          </p:cNvGrpSpPr>
          <p:nvPr/>
        </p:nvGrpSpPr>
        <p:grpSpPr bwMode="auto">
          <a:xfrm>
            <a:off x="1676400" y="1981200"/>
            <a:ext cx="1447800" cy="1066800"/>
            <a:chOff x="1905000" y="2057400"/>
            <a:chExt cx="1447800" cy="1066800"/>
          </a:xfrm>
        </p:grpSpPr>
        <p:grpSp>
          <p:nvGrpSpPr>
            <p:cNvPr id="11286" name="Group 21"/>
            <p:cNvGrpSpPr>
              <a:grpSpLocks/>
            </p:cNvGrpSpPr>
            <p:nvPr/>
          </p:nvGrpSpPr>
          <p:grpSpPr bwMode="auto">
            <a:xfrm>
              <a:off x="1905000" y="2057400"/>
              <a:ext cx="1447800" cy="1066800"/>
              <a:chOff x="1905000" y="2057400"/>
              <a:chExt cx="1447800" cy="1066800"/>
            </a:xfrm>
          </p:grpSpPr>
          <p:grpSp>
            <p:nvGrpSpPr>
              <p:cNvPr id="11289" name="Group 18"/>
              <p:cNvGrpSpPr>
                <a:grpSpLocks/>
              </p:cNvGrpSpPr>
              <p:nvPr/>
            </p:nvGrpSpPr>
            <p:grpSpPr bwMode="auto">
              <a:xfrm>
                <a:off x="1905000" y="2057400"/>
                <a:ext cx="1447800" cy="1066800"/>
                <a:chOff x="3505200" y="3962400"/>
                <a:chExt cx="2356104" cy="2057400"/>
              </a:xfrm>
            </p:grpSpPr>
            <p:grpSp>
              <p:nvGrpSpPr>
                <p:cNvPr id="11291" name="Group 12"/>
                <p:cNvGrpSpPr>
                  <a:grpSpLocks/>
                </p:cNvGrpSpPr>
                <p:nvPr/>
              </p:nvGrpSpPr>
              <p:grpSpPr bwMode="auto">
                <a:xfrm>
                  <a:off x="3505200" y="4800600"/>
                  <a:ext cx="1060704" cy="1143000"/>
                  <a:chOff x="3810000" y="2743200"/>
                  <a:chExt cx="1060704" cy="1219200"/>
                </a:xfrm>
              </p:grpSpPr>
              <p:sp>
                <p:nvSpPr>
                  <p:cNvPr id="14" name="Isosceles Triangle 13"/>
                  <p:cNvSpPr/>
                  <p:nvPr/>
                </p:nvSpPr>
                <p:spPr>
                  <a:xfrm>
                    <a:off x="3810000" y="2819039"/>
                    <a:ext cx="1061798" cy="1142999"/>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baseline="-25000" dirty="0">
                      <a:solidFill>
                        <a:schemeClr val="tx1"/>
                      </a:solidFill>
                    </a:endParaRPr>
                  </a:p>
                </p:txBody>
              </p:sp>
              <p:sp>
                <p:nvSpPr>
                  <p:cNvPr id="15" name="Oval 14"/>
                  <p:cNvSpPr/>
                  <p:nvPr/>
                </p:nvSpPr>
                <p:spPr>
                  <a:xfrm>
                    <a:off x="4267271" y="2743926"/>
                    <a:ext cx="136922" cy="137160"/>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1292" name="Group 15"/>
                <p:cNvGrpSpPr>
                  <a:grpSpLocks/>
                </p:cNvGrpSpPr>
                <p:nvPr/>
              </p:nvGrpSpPr>
              <p:grpSpPr bwMode="auto">
                <a:xfrm>
                  <a:off x="4800600" y="4648200"/>
                  <a:ext cx="1060704" cy="1371600"/>
                  <a:chOff x="3810000" y="2743200"/>
                  <a:chExt cx="1060704" cy="1219200"/>
                </a:xfrm>
              </p:grpSpPr>
              <p:sp>
                <p:nvSpPr>
                  <p:cNvPr id="17" name="Isosceles Triangle 16"/>
                  <p:cNvSpPr/>
                  <p:nvPr/>
                </p:nvSpPr>
                <p:spPr>
                  <a:xfrm>
                    <a:off x="3808908" y="2819400"/>
                    <a:ext cx="1061796" cy="1143000"/>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b="1" baseline="-25000" dirty="0">
                      <a:solidFill>
                        <a:schemeClr val="tx1"/>
                      </a:solidFill>
                    </a:endParaRPr>
                  </a:p>
                </p:txBody>
              </p:sp>
              <p:sp>
                <p:nvSpPr>
                  <p:cNvPr id="18" name="Oval 17"/>
                  <p:cNvSpPr/>
                  <p:nvPr/>
                </p:nvSpPr>
                <p:spPr>
                  <a:xfrm>
                    <a:off x="4266177" y="2743200"/>
                    <a:ext cx="136924" cy="136071"/>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1" name="Oval 20"/>
                <p:cNvSpPr/>
                <p:nvPr/>
              </p:nvSpPr>
              <p:spPr>
                <a:xfrm>
                  <a:off x="4572165" y="3962400"/>
                  <a:ext cx="136922" cy="128588"/>
                </a:xfrm>
                <a:prstGeom prst="ellipse">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Connector 24"/>
                <p:cNvCxnSpPr>
                  <a:stCxn id="21" idx="3"/>
                  <a:endCxn id="15" idx="7"/>
                </p:cNvCxnSpPr>
                <p:nvPr/>
              </p:nvCxnSpPr>
              <p:spPr>
                <a:xfrm flipH="1">
                  <a:off x="4078725" y="4072618"/>
                  <a:ext cx="514107" cy="74703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a:stCxn id="21" idx="5"/>
                <a:endCxn id="18" idx="1"/>
              </p:cNvCxnSpPr>
              <p:nvPr/>
            </p:nvCxnSpPr>
            <p:spPr>
              <a:xfrm>
                <a:off x="2632075" y="2114550"/>
                <a:ext cx="361950" cy="30956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1287" name="TextBox 19"/>
            <p:cNvSpPr txBox="1">
              <a:spLocks noChangeArrowheads="1"/>
            </p:cNvSpPr>
            <p:nvPr/>
          </p:nvSpPr>
          <p:spPr bwMode="auto">
            <a:xfrm>
              <a:off x="2006046" y="2667000"/>
              <a:ext cx="436338"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r>
                <a:rPr lang="en-US" sz="2000" b="1" i="1" dirty="0"/>
                <a:t>T</a:t>
              </a:r>
              <a:r>
                <a:rPr lang="en-US" sz="2000" b="1" baseline="-25000" dirty="0"/>
                <a:t>1</a:t>
              </a:r>
            </a:p>
          </p:txBody>
        </p:sp>
        <p:sp>
          <p:nvSpPr>
            <p:cNvPr id="11288" name="TextBox 23"/>
            <p:cNvSpPr txBox="1">
              <a:spLocks noChangeArrowheads="1"/>
            </p:cNvSpPr>
            <p:nvPr/>
          </p:nvSpPr>
          <p:spPr bwMode="auto">
            <a:xfrm>
              <a:off x="2819400" y="2667000"/>
              <a:ext cx="436338"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r>
                <a:rPr lang="en-US" sz="2000" b="1" i="1" dirty="0"/>
                <a:t>T</a:t>
              </a:r>
              <a:r>
                <a:rPr lang="en-US" sz="2000" b="1" baseline="-25000" dirty="0"/>
                <a:t>2</a:t>
              </a:r>
            </a:p>
          </p:txBody>
        </p:sp>
      </p:grpSp>
      <p:grpSp>
        <p:nvGrpSpPr>
          <p:cNvPr id="11272" name="Group 49"/>
          <p:cNvGrpSpPr>
            <a:grpSpLocks/>
          </p:cNvGrpSpPr>
          <p:nvPr/>
        </p:nvGrpSpPr>
        <p:grpSpPr bwMode="auto">
          <a:xfrm>
            <a:off x="2133600" y="4572000"/>
            <a:ext cx="1447800" cy="1066800"/>
            <a:chOff x="1905000" y="2057400"/>
            <a:chExt cx="1447800" cy="1066800"/>
          </a:xfrm>
        </p:grpSpPr>
        <p:grpSp>
          <p:nvGrpSpPr>
            <p:cNvPr id="11273" name="Group 50"/>
            <p:cNvGrpSpPr>
              <a:grpSpLocks/>
            </p:cNvGrpSpPr>
            <p:nvPr/>
          </p:nvGrpSpPr>
          <p:grpSpPr bwMode="auto">
            <a:xfrm>
              <a:off x="1905000" y="2057400"/>
              <a:ext cx="1447800" cy="1066800"/>
              <a:chOff x="1905000" y="2057400"/>
              <a:chExt cx="1447800" cy="1066800"/>
            </a:xfrm>
          </p:grpSpPr>
          <p:grpSp>
            <p:nvGrpSpPr>
              <p:cNvPr id="11276" name="Group 53"/>
              <p:cNvGrpSpPr>
                <a:grpSpLocks/>
              </p:cNvGrpSpPr>
              <p:nvPr/>
            </p:nvGrpSpPr>
            <p:grpSpPr bwMode="auto">
              <a:xfrm>
                <a:off x="1905000" y="2057400"/>
                <a:ext cx="1447800" cy="1066800"/>
                <a:chOff x="3505200" y="3962400"/>
                <a:chExt cx="2356104" cy="2057400"/>
              </a:xfrm>
            </p:grpSpPr>
            <p:grpSp>
              <p:nvGrpSpPr>
                <p:cNvPr id="11278" name="Group 55"/>
                <p:cNvGrpSpPr>
                  <a:grpSpLocks/>
                </p:cNvGrpSpPr>
                <p:nvPr/>
              </p:nvGrpSpPr>
              <p:grpSpPr bwMode="auto">
                <a:xfrm>
                  <a:off x="3505200" y="4800600"/>
                  <a:ext cx="1060704" cy="1143000"/>
                  <a:chOff x="3810000" y="2743200"/>
                  <a:chExt cx="1060704" cy="1219200"/>
                </a:xfrm>
              </p:grpSpPr>
              <p:sp>
                <p:nvSpPr>
                  <p:cNvPr id="62" name="Isosceles Triangle 61"/>
                  <p:cNvSpPr/>
                  <p:nvPr/>
                </p:nvSpPr>
                <p:spPr>
                  <a:xfrm>
                    <a:off x="3810000" y="2819039"/>
                    <a:ext cx="1061798" cy="1142999"/>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baseline="-25000" dirty="0">
                      <a:solidFill>
                        <a:schemeClr val="tx1"/>
                      </a:solidFill>
                    </a:endParaRPr>
                  </a:p>
                </p:txBody>
              </p:sp>
              <p:sp>
                <p:nvSpPr>
                  <p:cNvPr id="63" name="Oval 62"/>
                  <p:cNvSpPr/>
                  <p:nvPr/>
                </p:nvSpPr>
                <p:spPr>
                  <a:xfrm>
                    <a:off x="4267271" y="2743926"/>
                    <a:ext cx="136922" cy="137160"/>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1279" name="Group 56"/>
                <p:cNvGrpSpPr>
                  <a:grpSpLocks/>
                </p:cNvGrpSpPr>
                <p:nvPr/>
              </p:nvGrpSpPr>
              <p:grpSpPr bwMode="auto">
                <a:xfrm>
                  <a:off x="4800600" y="4648200"/>
                  <a:ext cx="1060704" cy="1371600"/>
                  <a:chOff x="3810000" y="2743200"/>
                  <a:chExt cx="1060704" cy="1219200"/>
                </a:xfrm>
              </p:grpSpPr>
              <p:sp>
                <p:nvSpPr>
                  <p:cNvPr id="60" name="Isosceles Triangle 59"/>
                  <p:cNvSpPr/>
                  <p:nvPr/>
                </p:nvSpPr>
                <p:spPr>
                  <a:xfrm>
                    <a:off x="3808908" y="2819400"/>
                    <a:ext cx="1061796" cy="1143000"/>
                  </a:xfrm>
                  <a:prstGeom prst="triangle">
                    <a:avLst/>
                  </a:prstGeom>
                  <a:noFill/>
                  <a:ln w="4445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b="1" baseline="-25000" dirty="0">
                      <a:solidFill>
                        <a:schemeClr val="tx1"/>
                      </a:solidFill>
                    </a:endParaRPr>
                  </a:p>
                </p:txBody>
              </p:sp>
              <p:sp>
                <p:nvSpPr>
                  <p:cNvPr id="61" name="Oval 60"/>
                  <p:cNvSpPr/>
                  <p:nvPr/>
                </p:nvSpPr>
                <p:spPr>
                  <a:xfrm>
                    <a:off x="4266177" y="2743200"/>
                    <a:ext cx="136924" cy="136071"/>
                  </a:xfrm>
                  <a:prstGeom prst="ellipse">
                    <a:avLst/>
                  </a:prstGeom>
                  <a:solidFill>
                    <a:schemeClr val="tx1"/>
                  </a:solidFill>
                  <a:ln>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58" name="Oval 57"/>
                <p:cNvSpPr/>
                <p:nvPr/>
              </p:nvSpPr>
              <p:spPr>
                <a:xfrm>
                  <a:off x="4572165" y="3962400"/>
                  <a:ext cx="136922" cy="128588"/>
                </a:xfrm>
                <a:prstGeom prst="ellipse">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9" name="Straight Connector 58"/>
                <p:cNvCxnSpPr>
                  <a:stCxn id="58" idx="3"/>
                  <a:endCxn id="63" idx="7"/>
                </p:cNvCxnSpPr>
                <p:nvPr/>
              </p:nvCxnSpPr>
              <p:spPr>
                <a:xfrm flipH="1">
                  <a:off x="4078725" y="4072618"/>
                  <a:ext cx="514107" cy="74703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55" name="Straight Connector 54"/>
              <p:cNvCxnSpPr>
                <a:stCxn id="58" idx="5"/>
                <a:endCxn id="61" idx="1"/>
              </p:cNvCxnSpPr>
              <p:nvPr/>
            </p:nvCxnSpPr>
            <p:spPr>
              <a:xfrm>
                <a:off x="2632075" y="2114550"/>
                <a:ext cx="361950" cy="30956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1274" name="TextBox 51"/>
            <p:cNvSpPr txBox="1">
              <a:spLocks noChangeArrowheads="1"/>
            </p:cNvSpPr>
            <p:nvPr/>
          </p:nvSpPr>
          <p:spPr bwMode="auto">
            <a:xfrm>
              <a:off x="2006046" y="2667000"/>
              <a:ext cx="436338"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r>
                <a:rPr lang="en-US" sz="2000" b="1" i="1" dirty="0"/>
                <a:t>T</a:t>
              </a:r>
              <a:r>
                <a:rPr lang="en-US" sz="2000" b="1" baseline="-25000" dirty="0"/>
                <a:t>1</a:t>
              </a:r>
            </a:p>
          </p:txBody>
        </p:sp>
        <p:sp>
          <p:nvSpPr>
            <p:cNvPr id="11275" name="TextBox 52"/>
            <p:cNvSpPr txBox="1">
              <a:spLocks noChangeArrowheads="1"/>
            </p:cNvSpPr>
            <p:nvPr/>
          </p:nvSpPr>
          <p:spPr bwMode="auto">
            <a:xfrm>
              <a:off x="2819400" y="2667000"/>
              <a:ext cx="436338"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r>
                <a:rPr lang="en-US" sz="2000" b="1" i="1" dirty="0"/>
                <a:t>T</a:t>
              </a:r>
              <a:r>
                <a:rPr lang="en-US" sz="2000" b="1" baseline="-25000" dirty="0"/>
                <a:t>2</a:t>
              </a:r>
            </a:p>
          </p:txBody>
        </p:sp>
      </p:grpSp>
      <p:sp>
        <p:nvSpPr>
          <p:cNvPr id="2" name="Slide Number Placeholder 1"/>
          <p:cNvSpPr>
            <a:spLocks noGrp="1"/>
          </p:cNvSpPr>
          <p:nvPr>
            <p:ph type="sldNum" sz="quarter" idx="12"/>
          </p:nvPr>
        </p:nvSpPr>
        <p:spPr/>
        <p:txBody>
          <a:bodyPr/>
          <a:lstStyle/>
          <a:p>
            <a:fld id="{3EA9A468-A168-48C4-B46A-E65448296BCD}" type="slidenum">
              <a:rPr lang="en-US" altLang="en-US" smtClean="0"/>
              <a:pPr/>
              <a:t>39</a:t>
            </a:fld>
            <a:endParaRPr lang="en-US" altLang="en-US"/>
          </a:p>
        </p:txBody>
      </p:sp>
      <p:sp>
        <p:nvSpPr>
          <p:cNvPr id="4" name="Rectangle 3"/>
          <p:cNvSpPr/>
          <p:nvPr/>
        </p:nvSpPr>
        <p:spPr>
          <a:xfrm>
            <a:off x="5041911" y="903982"/>
            <a:ext cx="6570490" cy="1077218"/>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marL="0" indent="0">
              <a:buNone/>
              <a:defRPr/>
            </a:pPr>
            <a:r>
              <a:rPr lang="en-US" sz="3200" dirty="0">
                <a:solidFill>
                  <a:srgbClr val="66FF33"/>
                </a:solidFill>
                <a:latin typeface="Cambria" panose="02040503050406030204" pitchFamily="18" charset="0"/>
              </a:rPr>
              <a:t>size of a tree is the number of </a:t>
            </a:r>
            <a:r>
              <a:rPr lang="en-US" sz="3200" dirty="0" smtClean="0">
                <a:solidFill>
                  <a:srgbClr val="66FF33"/>
                </a:solidFill>
                <a:latin typeface="Cambria" panose="02040503050406030204" pitchFamily="18" charset="0"/>
              </a:rPr>
              <a:t>nodes (</a:t>
            </a:r>
            <a:r>
              <a:rPr lang="en-US" altLang="en-US" sz="3200" dirty="0"/>
              <a:t>vertices</a:t>
            </a:r>
            <a:r>
              <a:rPr lang="en-US" sz="3200" dirty="0" smtClean="0">
                <a:solidFill>
                  <a:srgbClr val="66FF33"/>
                </a:solidFill>
                <a:latin typeface="Cambria" panose="02040503050406030204" pitchFamily="18" charset="0"/>
              </a:rPr>
              <a:t>) </a:t>
            </a:r>
            <a:r>
              <a:rPr lang="en-US" sz="3200" dirty="0">
                <a:solidFill>
                  <a:srgbClr val="66FF33"/>
                </a:solidFill>
                <a:latin typeface="Cambria" panose="02040503050406030204" pitchFamily="18" charset="0"/>
              </a:rPr>
              <a:t>in it</a:t>
            </a:r>
          </a:p>
        </p:txBody>
      </p:sp>
    </p:spTree>
    <p:extLst>
      <p:ext uri="{BB962C8B-B14F-4D97-AF65-F5344CB8AC3E}">
        <p14:creationId xmlns:p14="http://schemas.microsoft.com/office/powerpoint/2010/main" val="196969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7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2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EA9A468-A168-48C4-B46A-E65448296BCD}" type="slidenum">
              <a:rPr lang="en-US" altLang="en-US" smtClean="0"/>
              <a:pPr/>
              <a:t>4</a:t>
            </a:fld>
            <a:endParaRPr lang="en-US" altLang="en-US"/>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6250"/>
          <a:stretch/>
        </p:blipFill>
        <p:spPr>
          <a:xfrm rot="16200000">
            <a:off x="3906070" y="-2494730"/>
            <a:ext cx="4338119" cy="12081341"/>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b="6250"/>
          <a:stretch/>
        </p:blipFill>
        <p:spPr>
          <a:xfrm rot="16200000">
            <a:off x="4108050" y="-1330860"/>
            <a:ext cx="3502283" cy="9753600"/>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b="6250"/>
          <a:stretch/>
        </p:blipFill>
        <p:spPr>
          <a:xfrm rot="16200000">
            <a:off x="4343978" y="-380422"/>
            <a:ext cx="2818243" cy="7848600"/>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b="6250"/>
          <a:stretch/>
        </p:blipFill>
        <p:spPr>
          <a:xfrm rot="16200000">
            <a:off x="4494960" y="534240"/>
            <a:ext cx="2133600" cy="5941919"/>
          </a:xfrm>
          <a:prstGeom prst="rect">
            <a:avLst/>
          </a:prstGeom>
        </p:spPr>
      </p:pic>
    </p:spTree>
    <p:extLst>
      <p:ext uri="{BB962C8B-B14F-4D97-AF65-F5344CB8AC3E}">
        <p14:creationId xmlns:p14="http://schemas.microsoft.com/office/powerpoint/2010/main" val="681231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2057400" y="39880"/>
            <a:ext cx="8229600" cy="7221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altLang="zh-CN" dirty="0" smtClean="0">
                <a:ea typeface="ＭＳ Ｐゴシック" panose="020B0600070205080204" pitchFamily="34" charset="-128"/>
              </a:rPr>
              <a:t>Structural Induction</a:t>
            </a:r>
          </a:p>
        </p:txBody>
      </p:sp>
      <p:sp>
        <p:nvSpPr>
          <p:cNvPr id="12291" name="Content Placeholder 2"/>
          <p:cNvSpPr>
            <a:spLocks noGrp="1"/>
          </p:cNvSpPr>
          <p:nvPr>
            <p:ph idx="1"/>
          </p:nvPr>
        </p:nvSpPr>
        <p:spPr bwMode="auto">
          <a:xfrm>
            <a:off x="381000" y="762000"/>
            <a:ext cx="10668000" cy="556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buFont typeface="Wingdings 2" panose="05020102010507070707" pitchFamily="18" charset="2"/>
              <a:buNone/>
            </a:pPr>
            <a:r>
              <a:rPr lang="en-US" altLang="zh-CN" sz="3200" b="1" dirty="0">
                <a:ea typeface="宋体" panose="02010600030101010101" pitchFamily="2" charset="-122"/>
              </a:rPr>
              <a:t>   Definition</a:t>
            </a:r>
            <a:r>
              <a:rPr lang="en-US" altLang="zh-CN" sz="3200" dirty="0">
                <a:ea typeface="宋体" panose="02010600030101010101" pitchFamily="2" charset="-122"/>
              </a:rPr>
              <a:t>: </a:t>
            </a:r>
          </a:p>
          <a:p>
            <a:pPr eaLnBrk="1" hangingPunct="1">
              <a:buFont typeface="Wingdings 2" panose="05020102010507070707" pitchFamily="18" charset="2"/>
              <a:buNone/>
            </a:pPr>
            <a:r>
              <a:rPr lang="en-US" altLang="zh-CN" sz="3200" dirty="0">
                <a:ea typeface="宋体" panose="02010600030101010101" pitchFamily="2" charset="-122"/>
              </a:rPr>
              <a:t>	</a:t>
            </a:r>
            <a:r>
              <a:rPr lang="en-US" altLang="zh-CN" sz="3200" dirty="0">
                <a:solidFill>
                  <a:schemeClr val="tx1"/>
                </a:solidFill>
                <a:ea typeface="宋体" panose="02010600030101010101" pitchFamily="2" charset="-122"/>
              </a:rPr>
              <a:t>To prove a property of the elements of a recursively defined set, we use </a:t>
            </a:r>
            <a:r>
              <a:rPr lang="en-US" altLang="zh-CN" sz="3200" i="1" dirty="0" smtClean="0">
                <a:solidFill>
                  <a:srgbClr val="FFC000"/>
                </a:solidFill>
                <a:ea typeface="宋体" panose="02010600030101010101" pitchFamily="2" charset="-122"/>
              </a:rPr>
              <a:t>structural </a:t>
            </a:r>
            <a:r>
              <a:rPr lang="en-US" altLang="zh-CN" sz="3200" i="1" dirty="0">
                <a:solidFill>
                  <a:srgbClr val="FFC000"/>
                </a:solidFill>
                <a:ea typeface="宋体" panose="02010600030101010101" pitchFamily="2" charset="-122"/>
              </a:rPr>
              <a:t>induction</a:t>
            </a:r>
            <a:r>
              <a:rPr lang="en-US" altLang="zh-CN" sz="3200" dirty="0">
                <a:solidFill>
                  <a:schemeClr val="tx1"/>
                </a:solidFill>
                <a:ea typeface="宋体" panose="02010600030101010101" pitchFamily="2" charset="-122"/>
              </a:rPr>
              <a:t>. </a:t>
            </a:r>
          </a:p>
          <a:p>
            <a:pPr lvl="1" eaLnBrk="1" hangingPunct="1">
              <a:buFont typeface="Wingdings 2" panose="05020102010507070707" pitchFamily="18" charset="2"/>
              <a:buNone/>
            </a:pPr>
            <a:r>
              <a:rPr lang="en-US" altLang="zh-CN" sz="3200" dirty="0" smtClean="0">
                <a:solidFill>
                  <a:srgbClr val="66FF33"/>
                </a:solidFill>
                <a:ea typeface="宋体" panose="02010600030101010101" pitchFamily="2" charset="-122"/>
              </a:rPr>
              <a:t>BASIS STEP: </a:t>
            </a:r>
            <a:r>
              <a:rPr lang="en-US" altLang="zh-CN" sz="3200" dirty="0" smtClean="0">
                <a:solidFill>
                  <a:srgbClr val="FFFF00"/>
                </a:solidFill>
                <a:ea typeface="宋体" panose="02010600030101010101" pitchFamily="2" charset="-122"/>
              </a:rPr>
              <a:t>Show that the result holds for all elements specified in the basis step of the recursive definition.</a:t>
            </a:r>
          </a:p>
          <a:p>
            <a:pPr lvl="1" eaLnBrk="1" hangingPunct="1">
              <a:buFont typeface="Wingdings 2" panose="05020102010507070707" pitchFamily="18" charset="2"/>
              <a:buNone/>
            </a:pPr>
            <a:r>
              <a:rPr lang="en-US" altLang="zh-CN" sz="3200" dirty="0" smtClean="0">
                <a:solidFill>
                  <a:srgbClr val="66FF33"/>
                </a:solidFill>
                <a:ea typeface="宋体" panose="02010600030101010101" pitchFamily="2" charset="-122"/>
              </a:rPr>
              <a:t>RECURSIVE STEP: </a:t>
            </a:r>
            <a:r>
              <a:rPr lang="en-US" altLang="zh-CN" sz="3200" dirty="0" smtClean="0">
                <a:ea typeface="宋体" panose="02010600030101010101" pitchFamily="2" charset="-122"/>
              </a:rPr>
              <a:t>Show that if the statement is true for each of the elements used to construct new elements in the recursive step of the definition, the result holds for these new elements. </a:t>
            </a:r>
          </a:p>
          <a:p>
            <a:pPr eaLnBrk="1" hangingPunct="1">
              <a:buFont typeface="Arial" panose="020B0604020202020204" pitchFamily="34" charset="0"/>
              <a:buNone/>
            </a:pPr>
            <a:r>
              <a:rPr lang="en-US" altLang="zh-CN" sz="3200" dirty="0">
                <a:ea typeface="宋体" panose="02010600030101010101" pitchFamily="2" charset="-122"/>
              </a:rPr>
              <a:t>	The validity of structural induction can be shown to follow from the principle of mathematical induction. </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40</a:t>
            </a:fld>
            <a:endParaRPr lang="en-US" altLang="en-US"/>
          </a:p>
        </p:txBody>
      </p:sp>
    </p:spTree>
    <p:extLst>
      <p:ext uri="{BB962C8B-B14F-4D97-AF65-F5344CB8AC3E}">
        <p14:creationId xmlns:p14="http://schemas.microsoft.com/office/powerpoint/2010/main" val="4244134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dirty="0" smtClean="0">
                <a:solidFill>
                  <a:srgbClr val="FFFF00"/>
                </a:solidFill>
              </a:rPr>
              <a:t>Height </a:t>
            </a:r>
            <a:r>
              <a:rPr lang="en-US" altLang="en-US" dirty="0">
                <a:solidFill>
                  <a:srgbClr val="FFFF00"/>
                </a:solidFill>
              </a:rPr>
              <a:t>of a full binary tree</a:t>
            </a:r>
          </a:p>
        </p:txBody>
      </p:sp>
      <p:sp>
        <p:nvSpPr>
          <p:cNvPr id="35844" name="Text Box 4"/>
          <p:cNvSpPr txBox="1">
            <a:spLocks noChangeArrowheads="1"/>
          </p:cNvSpPr>
          <p:nvPr/>
        </p:nvSpPr>
        <p:spPr bwMode="auto">
          <a:xfrm>
            <a:off x="838200" y="1371600"/>
            <a:ext cx="10134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i="1" dirty="0">
                <a:latin typeface="Cambria" panose="02040503050406030204" pitchFamily="18" charset="0"/>
              </a:rPr>
              <a:t>h</a:t>
            </a:r>
            <a:r>
              <a:rPr lang="en-US" altLang="en-US" sz="3200" dirty="0">
                <a:latin typeface="Cambria" panose="02040503050406030204" pitchFamily="18" charset="0"/>
              </a:rPr>
              <a:t>(</a:t>
            </a:r>
            <a:r>
              <a:rPr lang="en-US" altLang="en-US" sz="3200" i="1" dirty="0">
                <a:latin typeface="Cambria" panose="02040503050406030204" pitchFamily="18" charset="0"/>
              </a:rPr>
              <a:t>T</a:t>
            </a:r>
            <a:r>
              <a:rPr lang="en-US" altLang="en-US" sz="3200" dirty="0">
                <a:latin typeface="Cambria" panose="02040503050406030204" pitchFamily="18" charset="0"/>
              </a:rPr>
              <a:t>) is the height of a full binary tree:</a:t>
            </a:r>
          </a:p>
          <a:p>
            <a:endParaRPr lang="en-US" altLang="en-US" sz="3200" dirty="0">
              <a:latin typeface="Cambria" panose="02040503050406030204" pitchFamily="18" charset="0"/>
            </a:endParaRPr>
          </a:p>
          <a:p>
            <a:r>
              <a:rPr lang="en-US" altLang="en-US" sz="3200" dirty="0">
                <a:latin typeface="Cambria" panose="02040503050406030204" pitchFamily="18" charset="0"/>
              </a:rPr>
              <a:t>Recursive Definition:</a:t>
            </a:r>
          </a:p>
          <a:p>
            <a:r>
              <a:rPr lang="en-US" altLang="en-US" sz="3200" b="1" u="sng" dirty="0" smtClean="0">
                <a:solidFill>
                  <a:srgbClr val="66FF33"/>
                </a:solidFill>
                <a:latin typeface="Cambria" panose="02040503050406030204" pitchFamily="18" charset="0"/>
              </a:rPr>
              <a:t>Basis </a:t>
            </a:r>
            <a:r>
              <a:rPr lang="en-US" altLang="en-US" sz="3200" b="1" u="sng" dirty="0">
                <a:solidFill>
                  <a:srgbClr val="66FF33"/>
                </a:solidFill>
                <a:latin typeface="Cambria" panose="02040503050406030204" pitchFamily="18" charset="0"/>
              </a:rPr>
              <a:t>Step: </a:t>
            </a:r>
            <a:endParaRPr lang="en-US" altLang="en-US" sz="3200" b="1" u="sng" dirty="0" smtClean="0">
              <a:solidFill>
                <a:srgbClr val="66FF33"/>
              </a:solidFill>
              <a:latin typeface="Cambria" panose="02040503050406030204" pitchFamily="18" charset="0"/>
            </a:endParaRPr>
          </a:p>
          <a:p>
            <a:r>
              <a:rPr lang="en-US" altLang="en-US" sz="3200" dirty="0" smtClean="0">
                <a:solidFill>
                  <a:srgbClr val="FFFF00"/>
                </a:solidFill>
                <a:latin typeface="Cambria" panose="02040503050406030204" pitchFamily="18" charset="0"/>
              </a:rPr>
              <a:t>The </a:t>
            </a:r>
            <a:r>
              <a:rPr lang="en-US" altLang="en-US" sz="3200" dirty="0">
                <a:solidFill>
                  <a:srgbClr val="FFFF00"/>
                </a:solidFill>
                <a:latin typeface="Cambria" panose="02040503050406030204" pitchFamily="18" charset="0"/>
              </a:rPr>
              <a:t>height of a tree consisting of a single root </a:t>
            </a:r>
            <a:r>
              <a:rPr lang="en-US" altLang="en-US" sz="3200" dirty="0">
                <a:latin typeface="Cambria" panose="02040503050406030204" pitchFamily="18" charset="0"/>
              </a:rPr>
              <a:t>node </a:t>
            </a:r>
            <a:r>
              <a:rPr lang="en-US" altLang="en-US" sz="3200" dirty="0" smtClean="0">
                <a:latin typeface="Cambria" panose="02040503050406030204" pitchFamily="18" charset="0"/>
              </a:rPr>
              <a:t>is</a:t>
            </a:r>
          </a:p>
          <a:p>
            <a:r>
              <a:rPr lang="en-US" altLang="en-US" sz="3200" dirty="0">
                <a:latin typeface="Cambria" panose="02040503050406030204" pitchFamily="18" charset="0"/>
              </a:rPr>
              <a:t>	</a:t>
            </a:r>
            <a:r>
              <a:rPr lang="en-US" altLang="en-US" sz="3200" dirty="0" smtClean="0">
                <a:latin typeface="Cambria" panose="02040503050406030204" pitchFamily="18" charset="0"/>
              </a:rPr>
              <a:t>		 </a:t>
            </a:r>
            <a:r>
              <a:rPr lang="en-US" altLang="en-US" sz="3200" i="1" dirty="0">
                <a:latin typeface="Cambria" panose="02040503050406030204" pitchFamily="18" charset="0"/>
              </a:rPr>
              <a:t>h</a:t>
            </a:r>
            <a:r>
              <a:rPr lang="en-US" altLang="en-US" sz="3200" dirty="0">
                <a:latin typeface="Cambria" panose="02040503050406030204" pitchFamily="18" charset="0"/>
              </a:rPr>
              <a:t>(</a:t>
            </a:r>
            <a:r>
              <a:rPr lang="en-US" altLang="en-US" sz="3200" i="1" dirty="0">
                <a:latin typeface="Cambria" panose="02040503050406030204" pitchFamily="18" charset="0"/>
              </a:rPr>
              <a:t>T</a:t>
            </a:r>
            <a:r>
              <a:rPr lang="en-US" altLang="en-US" sz="3200" dirty="0" smtClean="0">
                <a:latin typeface="Cambria" panose="02040503050406030204" pitchFamily="18" charset="0"/>
              </a:rPr>
              <a:t>) = 0</a:t>
            </a:r>
            <a:endParaRPr lang="en-US" altLang="en-US" sz="3200" dirty="0">
              <a:latin typeface="Cambria" panose="02040503050406030204" pitchFamily="18" charset="0"/>
            </a:endParaRPr>
          </a:p>
          <a:p>
            <a:r>
              <a:rPr lang="en-US" altLang="en-US" sz="3200" b="1" u="sng" dirty="0" smtClean="0">
                <a:solidFill>
                  <a:srgbClr val="66FF33"/>
                </a:solidFill>
                <a:latin typeface="Cambria" panose="02040503050406030204" pitchFamily="18" charset="0"/>
              </a:rPr>
              <a:t>Recursive </a:t>
            </a:r>
            <a:r>
              <a:rPr lang="en-US" altLang="en-US" sz="3200" b="1" u="sng" dirty="0">
                <a:solidFill>
                  <a:srgbClr val="66FF33"/>
                </a:solidFill>
                <a:latin typeface="Cambria" panose="02040503050406030204" pitchFamily="18" charset="0"/>
              </a:rPr>
              <a:t>Step</a:t>
            </a:r>
            <a:r>
              <a:rPr lang="en-US" altLang="en-US" sz="3200" b="1" u="sng" dirty="0">
                <a:solidFill>
                  <a:srgbClr val="FFFF00"/>
                </a:solidFill>
                <a:latin typeface="Cambria" panose="02040503050406030204" pitchFamily="18" charset="0"/>
              </a:rPr>
              <a:t>:</a:t>
            </a:r>
            <a:r>
              <a:rPr lang="en-US" altLang="en-US" sz="3200" dirty="0">
                <a:solidFill>
                  <a:srgbClr val="FFFF00"/>
                </a:solidFill>
                <a:latin typeface="Cambria" panose="02040503050406030204" pitchFamily="18" charset="0"/>
              </a:rPr>
              <a:t> </a:t>
            </a:r>
            <a:r>
              <a:rPr lang="en-US" altLang="en-US" sz="3200" dirty="0" smtClean="0">
                <a:solidFill>
                  <a:srgbClr val="FFFF00"/>
                </a:solidFill>
                <a:latin typeface="Cambria" panose="02040503050406030204" pitchFamily="18" charset="0"/>
              </a:rPr>
              <a:t>If </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1</a:t>
            </a:r>
            <a:r>
              <a:rPr lang="en-US" altLang="en-US" sz="3200" dirty="0">
                <a:solidFill>
                  <a:srgbClr val="FFFF00"/>
                </a:solidFill>
                <a:latin typeface="Cambria" panose="02040503050406030204" pitchFamily="18" charset="0"/>
              </a:rPr>
              <a:t> and </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2</a:t>
            </a:r>
            <a:r>
              <a:rPr lang="en-US" altLang="en-US" sz="3200" dirty="0">
                <a:solidFill>
                  <a:srgbClr val="FFFF00"/>
                </a:solidFill>
                <a:latin typeface="Cambria" panose="02040503050406030204" pitchFamily="18" charset="0"/>
              </a:rPr>
              <a:t> are full binary trees, then the full binary tree </a:t>
            </a:r>
            <a:r>
              <a:rPr lang="en-US" altLang="en-US" sz="3200" i="1" dirty="0" smtClean="0">
                <a:solidFill>
                  <a:srgbClr val="FFFF00"/>
                </a:solidFill>
                <a:latin typeface="Cambria" panose="02040503050406030204" pitchFamily="18" charset="0"/>
              </a:rPr>
              <a:t>T</a:t>
            </a:r>
            <a:r>
              <a:rPr lang="en-US" altLang="en-US" sz="3200" dirty="0" smtClean="0">
                <a:solidFill>
                  <a:srgbClr val="FFFF00"/>
                </a:solidFill>
                <a:latin typeface="Cambria" panose="02040503050406030204" pitchFamily="18" charset="0"/>
              </a:rPr>
              <a:t> </a:t>
            </a:r>
            <a:r>
              <a:rPr lang="en-US" altLang="en-US" sz="3200" dirty="0">
                <a:solidFill>
                  <a:srgbClr val="FFFF00"/>
                </a:solidFill>
                <a:latin typeface="Cambria" panose="02040503050406030204" pitchFamily="18" charset="0"/>
              </a:rPr>
              <a:t>= </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1</a:t>
            </a:r>
            <a:r>
              <a:rPr lang="en-US" altLang="en-US" sz="3200" dirty="0">
                <a:solidFill>
                  <a:srgbClr val="FFFF00"/>
                </a:solidFill>
                <a:latin typeface="Cambria" panose="02040503050406030204" pitchFamily="18" charset="0"/>
              </a:rPr>
              <a:t>.</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2</a:t>
            </a:r>
            <a:r>
              <a:rPr lang="en-US" altLang="en-US" sz="3200" dirty="0">
                <a:solidFill>
                  <a:srgbClr val="FFFF00"/>
                </a:solidFill>
                <a:latin typeface="Cambria" panose="02040503050406030204" pitchFamily="18" charset="0"/>
              </a:rPr>
              <a:t> has height </a:t>
            </a:r>
            <a:r>
              <a:rPr lang="en-US" altLang="en-US" sz="3200" dirty="0">
                <a:latin typeface="Cambria" panose="02040503050406030204" pitchFamily="18" charset="0"/>
              </a:rPr>
              <a:t/>
            </a:r>
            <a:br>
              <a:rPr lang="en-US" altLang="en-US" sz="3200" dirty="0">
                <a:latin typeface="Cambria" panose="02040503050406030204" pitchFamily="18" charset="0"/>
              </a:rPr>
            </a:br>
            <a:r>
              <a:rPr lang="en-US" altLang="en-US" sz="3200" dirty="0" smtClean="0">
                <a:latin typeface="Cambria" panose="02040503050406030204" pitchFamily="18" charset="0"/>
              </a:rPr>
              <a:t>			</a:t>
            </a:r>
            <a:r>
              <a:rPr lang="en-US" altLang="en-US" sz="3200" i="1" dirty="0" smtClean="0">
                <a:latin typeface="Cambria" panose="02040503050406030204" pitchFamily="18" charset="0"/>
              </a:rPr>
              <a:t>h</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dirty="0">
                <a:latin typeface="Cambria" panose="02040503050406030204" pitchFamily="18" charset="0"/>
              </a:rPr>
              <a:t>) = </a:t>
            </a:r>
            <a:r>
              <a:rPr lang="en-US" altLang="en-US" sz="3200" dirty="0" smtClean="0">
                <a:latin typeface="Cambria" panose="02040503050406030204" pitchFamily="18" charset="0"/>
              </a:rPr>
              <a:t>1 + max(</a:t>
            </a:r>
            <a:r>
              <a:rPr lang="en-US" altLang="en-US" sz="3200" i="1" dirty="0" smtClean="0">
                <a:latin typeface="Cambria" panose="02040503050406030204" pitchFamily="18" charset="0"/>
              </a:rPr>
              <a:t>h</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baseline="-25000" dirty="0" smtClean="0">
                <a:latin typeface="Cambria" panose="02040503050406030204" pitchFamily="18" charset="0"/>
              </a:rPr>
              <a:t>1</a:t>
            </a:r>
            <a:r>
              <a:rPr lang="en-US" altLang="en-US" sz="3200" dirty="0" smtClean="0">
                <a:latin typeface="Cambria" panose="02040503050406030204" pitchFamily="18" charset="0"/>
              </a:rPr>
              <a:t>), </a:t>
            </a:r>
            <a:r>
              <a:rPr lang="en-US" altLang="en-US" sz="3200" i="1" dirty="0" smtClean="0">
                <a:latin typeface="Cambria" panose="02040503050406030204" pitchFamily="18" charset="0"/>
              </a:rPr>
              <a:t>h</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baseline="-25000" dirty="0" smtClean="0">
                <a:latin typeface="Cambria" panose="02040503050406030204" pitchFamily="18" charset="0"/>
              </a:rPr>
              <a:t>2</a:t>
            </a:r>
            <a:r>
              <a:rPr lang="en-US" altLang="en-US" sz="3200" dirty="0" smtClean="0">
                <a:latin typeface="Cambria" panose="02040503050406030204" pitchFamily="18" charset="0"/>
              </a:rPr>
              <a:t>))</a:t>
            </a:r>
            <a:endParaRPr lang="en-US" altLang="en-US" sz="3200" b="1" u="sng" dirty="0">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41</a:t>
            </a:fld>
            <a:endParaRPr lang="en-US" altLang="en-US"/>
          </a:p>
        </p:txBody>
      </p:sp>
    </p:spTree>
    <p:extLst>
      <p:ext uri="{BB962C8B-B14F-4D97-AF65-F5344CB8AC3E}">
        <p14:creationId xmlns:p14="http://schemas.microsoft.com/office/powerpoint/2010/main" val="302438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84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84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844">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84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66800" y="152400"/>
            <a:ext cx="9121775" cy="1143000"/>
          </a:xfrm>
        </p:spPr>
        <p:txBody>
          <a:bodyPr>
            <a:normAutofit fontScale="90000"/>
          </a:bodyPr>
          <a:lstStyle/>
          <a:p>
            <a:r>
              <a:rPr lang="en-US" altLang="en-US" sz="4000" dirty="0"/>
              <a:t>Number of </a:t>
            </a:r>
            <a:r>
              <a:rPr lang="en-US" altLang="en-US" sz="4000" dirty="0" smtClean="0"/>
              <a:t>vertices (size) </a:t>
            </a:r>
            <a:r>
              <a:rPr lang="en-US" altLang="en-US" sz="4000" dirty="0"/>
              <a:t>in a full binary tree</a:t>
            </a:r>
          </a:p>
        </p:txBody>
      </p:sp>
      <p:sp>
        <p:nvSpPr>
          <p:cNvPr id="35845" name="Text Box 5"/>
          <p:cNvSpPr txBox="1">
            <a:spLocks noChangeArrowheads="1"/>
          </p:cNvSpPr>
          <p:nvPr/>
        </p:nvSpPr>
        <p:spPr bwMode="auto">
          <a:xfrm>
            <a:off x="1860550" y="1295400"/>
            <a:ext cx="926465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200" i="1" dirty="0">
                <a:solidFill>
                  <a:srgbClr val="FFFF00"/>
                </a:solidFill>
                <a:latin typeface="Cambria" panose="02040503050406030204" pitchFamily="18" charset="0"/>
              </a:rPr>
              <a:t>n</a:t>
            </a:r>
            <a:r>
              <a:rPr lang="en-US" altLang="en-US" sz="3200" dirty="0">
                <a:solidFill>
                  <a:srgbClr val="FFFF00"/>
                </a:solidFill>
                <a:latin typeface="Cambria" panose="02040503050406030204" pitchFamily="18" charset="0"/>
              </a:rPr>
              <a:t>(</a:t>
            </a:r>
            <a:r>
              <a:rPr lang="en-US" altLang="en-US" sz="3200" i="1" dirty="0">
                <a:solidFill>
                  <a:srgbClr val="FFFF00"/>
                </a:solidFill>
                <a:latin typeface="Cambria" panose="02040503050406030204" pitchFamily="18" charset="0"/>
              </a:rPr>
              <a:t>T</a:t>
            </a:r>
            <a:r>
              <a:rPr lang="en-US" altLang="en-US" sz="3200" dirty="0">
                <a:solidFill>
                  <a:srgbClr val="FFFF00"/>
                </a:solidFill>
                <a:latin typeface="Cambria" panose="02040503050406030204" pitchFamily="18" charset="0"/>
              </a:rPr>
              <a:t>) is the number of vertices in the tree.</a:t>
            </a:r>
          </a:p>
          <a:p>
            <a:endParaRPr lang="en-US" altLang="en-US" sz="3200" dirty="0">
              <a:latin typeface="Cambria" panose="02040503050406030204" pitchFamily="18" charset="0"/>
            </a:endParaRPr>
          </a:p>
          <a:p>
            <a:r>
              <a:rPr lang="en-US" altLang="en-US" sz="3200" dirty="0">
                <a:latin typeface="Cambria" panose="02040503050406030204" pitchFamily="18" charset="0"/>
              </a:rPr>
              <a:t>Recursive definition:</a:t>
            </a:r>
          </a:p>
          <a:p>
            <a:r>
              <a:rPr lang="en-US" altLang="en-US" sz="3200" b="1" u="sng" dirty="0" smtClean="0">
                <a:solidFill>
                  <a:srgbClr val="66FF33"/>
                </a:solidFill>
                <a:latin typeface="Cambria" panose="02040503050406030204" pitchFamily="18" charset="0"/>
              </a:rPr>
              <a:t>Basis </a:t>
            </a:r>
            <a:r>
              <a:rPr lang="en-US" altLang="en-US" sz="3200" b="1" u="sng" dirty="0">
                <a:solidFill>
                  <a:srgbClr val="66FF33"/>
                </a:solidFill>
                <a:latin typeface="Cambria" panose="02040503050406030204" pitchFamily="18" charset="0"/>
              </a:rPr>
              <a:t>Step: </a:t>
            </a:r>
            <a:r>
              <a:rPr lang="en-US" altLang="en-US" sz="3200" dirty="0">
                <a:solidFill>
                  <a:srgbClr val="66FF33"/>
                </a:solidFill>
                <a:latin typeface="Cambria" panose="02040503050406030204" pitchFamily="18" charset="0"/>
              </a:rPr>
              <a:t> </a:t>
            </a:r>
            <a:r>
              <a:rPr lang="en-US" altLang="en-US" sz="3200" dirty="0">
                <a:solidFill>
                  <a:srgbClr val="FFFF00"/>
                </a:solidFill>
                <a:latin typeface="Cambria" panose="02040503050406030204" pitchFamily="18" charset="0"/>
              </a:rPr>
              <a:t>The number of vertices of a tree consisting of a single root node is:</a:t>
            </a:r>
          </a:p>
          <a:p>
            <a:r>
              <a:rPr lang="en-US" altLang="en-US" sz="3200" i="1" dirty="0" smtClean="0">
                <a:latin typeface="Cambria" panose="02040503050406030204" pitchFamily="18" charset="0"/>
              </a:rPr>
              <a:t>			n</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dirty="0">
                <a:latin typeface="Cambria" panose="02040503050406030204" pitchFamily="18" charset="0"/>
              </a:rPr>
              <a:t>) = 1;</a:t>
            </a:r>
          </a:p>
          <a:p>
            <a:r>
              <a:rPr lang="en-US" altLang="en-US" sz="3200" b="1" u="sng" dirty="0" smtClean="0">
                <a:solidFill>
                  <a:srgbClr val="66FF33"/>
                </a:solidFill>
                <a:latin typeface="Cambria" panose="02040503050406030204" pitchFamily="18" charset="0"/>
              </a:rPr>
              <a:t>Recursive </a:t>
            </a:r>
            <a:r>
              <a:rPr lang="en-US" altLang="en-US" sz="3200" b="1" u="sng" dirty="0">
                <a:solidFill>
                  <a:srgbClr val="66FF33"/>
                </a:solidFill>
                <a:latin typeface="Cambria" panose="02040503050406030204" pitchFamily="18" charset="0"/>
              </a:rPr>
              <a:t>Step</a:t>
            </a:r>
            <a:r>
              <a:rPr lang="en-US" altLang="en-US" sz="3200" b="1" u="sng" dirty="0">
                <a:latin typeface="Cambria" panose="02040503050406030204" pitchFamily="18" charset="0"/>
              </a:rPr>
              <a:t>:</a:t>
            </a:r>
            <a:r>
              <a:rPr lang="en-US" altLang="en-US" sz="3200" dirty="0">
                <a:latin typeface="Cambria" panose="02040503050406030204" pitchFamily="18" charset="0"/>
              </a:rPr>
              <a:t> </a:t>
            </a:r>
            <a:r>
              <a:rPr lang="en-US" altLang="en-US" sz="3200" dirty="0">
                <a:solidFill>
                  <a:srgbClr val="FFFF00"/>
                </a:solidFill>
                <a:latin typeface="Cambria" panose="02040503050406030204" pitchFamily="18" charset="0"/>
              </a:rPr>
              <a:t>If </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1</a:t>
            </a:r>
            <a:r>
              <a:rPr lang="en-US" altLang="en-US" sz="3200" dirty="0">
                <a:solidFill>
                  <a:srgbClr val="FFFF00"/>
                </a:solidFill>
                <a:latin typeface="Cambria" panose="02040503050406030204" pitchFamily="18" charset="0"/>
              </a:rPr>
              <a:t> and </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2</a:t>
            </a:r>
            <a:r>
              <a:rPr lang="en-US" altLang="en-US" sz="3200" dirty="0">
                <a:solidFill>
                  <a:srgbClr val="FFFF00"/>
                </a:solidFill>
                <a:latin typeface="Cambria" panose="02040503050406030204" pitchFamily="18" charset="0"/>
              </a:rPr>
              <a:t> are full binary trees, then the number of vertices of the tree </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1</a:t>
            </a:r>
            <a:r>
              <a:rPr lang="en-US" altLang="en-US" sz="3200" dirty="0">
                <a:solidFill>
                  <a:srgbClr val="FFFF00"/>
                </a:solidFill>
                <a:latin typeface="Cambria" panose="02040503050406030204" pitchFamily="18" charset="0"/>
              </a:rPr>
              <a:t>.</a:t>
            </a:r>
            <a:r>
              <a:rPr lang="en-US" altLang="en-US" sz="3200" i="1" dirty="0">
                <a:solidFill>
                  <a:srgbClr val="FFFF00"/>
                </a:solidFill>
                <a:latin typeface="Cambria" panose="02040503050406030204" pitchFamily="18" charset="0"/>
              </a:rPr>
              <a:t>T</a:t>
            </a:r>
            <a:r>
              <a:rPr lang="en-US" altLang="en-US" sz="3200" baseline="-25000" dirty="0">
                <a:solidFill>
                  <a:srgbClr val="FFFF00"/>
                </a:solidFill>
                <a:latin typeface="Cambria" panose="02040503050406030204" pitchFamily="18" charset="0"/>
              </a:rPr>
              <a:t>2</a:t>
            </a:r>
            <a:r>
              <a:rPr lang="en-US" altLang="en-US" sz="3200" dirty="0">
                <a:solidFill>
                  <a:srgbClr val="FFFF00"/>
                </a:solidFill>
                <a:latin typeface="Cambria" panose="02040503050406030204" pitchFamily="18" charset="0"/>
              </a:rPr>
              <a:t> is </a:t>
            </a:r>
          </a:p>
          <a:p>
            <a:r>
              <a:rPr lang="en-US" altLang="en-US" sz="3200" i="1" dirty="0" smtClean="0">
                <a:latin typeface="Cambria" panose="02040503050406030204" pitchFamily="18" charset="0"/>
              </a:rPr>
              <a:t>			n</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dirty="0">
                <a:latin typeface="Cambria" panose="02040503050406030204" pitchFamily="18" charset="0"/>
              </a:rPr>
              <a:t>) = </a:t>
            </a:r>
            <a:r>
              <a:rPr lang="en-US" altLang="en-US" sz="3200" dirty="0" smtClean="0">
                <a:latin typeface="Cambria" panose="02040503050406030204" pitchFamily="18" charset="0"/>
              </a:rPr>
              <a:t>1 + </a:t>
            </a:r>
            <a:r>
              <a:rPr lang="en-US" altLang="en-US" sz="3200" i="1" dirty="0" smtClean="0">
                <a:latin typeface="Cambria" panose="02040503050406030204" pitchFamily="18" charset="0"/>
              </a:rPr>
              <a:t>n</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baseline="-25000" dirty="0" smtClean="0">
                <a:latin typeface="Cambria" panose="02040503050406030204" pitchFamily="18" charset="0"/>
              </a:rPr>
              <a:t>1</a:t>
            </a:r>
            <a:r>
              <a:rPr lang="en-US" altLang="en-US" sz="3200" dirty="0" smtClean="0">
                <a:latin typeface="Cambria" panose="02040503050406030204" pitchFamily="18" charset="0"/>
              </a:rPr>
              <a:t>) + </a:t>
            </a:r>
            <a:r>
              <a:rPr lang="en-US" altLang="en-US" sz="3200" i="1" dirty="0" smtClean="0">
                <a:latin typeface="Cambria" panose="02040503050406030204" pitchFamily="18" charset="0"/>
              </a:rPr>
              <a:t>n</a:t>
            </a:r>
            <a:r>
              <a:rPr lang="en-US" altLang="en-US" sz="3200" dirty="0" smtClean="0">
                <a:latin typeface="Cambria" panose="02040503050406030204" pitchFamily="18" charset="0"/>
              </a:rPr>
              <a:t>(</a:t>
            </a:r>
            <a:r>
              <a:rPr lang="en-US" altLang="en-US" sz="3200" i="1" dirty="0" smtClean="0">
                <a:latin typeface="Cambria" panose="02040503050406030204" pitchFamily="18" charset="0"/>
              </a:rPr>
              <a:t>T</a:t>
            </a:r>
            <a:r>
              <a:rPr lang="en-US" altLang="en-US" sz="3200" baseline="-25000" dirty="0" smtClean="0">
                <a:latin typeface="Cambria" panose="02040503050406030204" pitchFamily="18" charset="0"/>
              </a:rPr>
              <a:t>2</a:t>
            </a:r>
            <a:r>
              <a:rPr lang="en-US" altLang="en-US" sz="3200" dirty="0">
                <a:latin typeface="Cambria" panose="02040503050406030204" pitchFamily="18" charset="0"/>
              </a:rPr>
              <a:t>).</a:t>
            </a:r>
            <a:endParaRPr lang="en-US" altLang="en-US" sz="3200" b="1" u="sng" dirty="0">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42</a:t>
            </a:fld>
            <a:endParaRPr lang="en-US" altLang="en-US"/>
          </a:p>
        </p:txBody>
      </p:sp>
    </p:spTree>
    <p:extLst>
      <p:ext uri="{BB962C8B-B14F-4D97-AF65-F5344CB8AC3E}">
        <p14:creationId xmlns:p14="http://schemas.microsoft.com/office/powerpoint/2010/main" val="294241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84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84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84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771430" y="297660"/>
            <a:ext cx="10515600" cy="70167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altLang="zh-CN" sz="4000" dirty="0">
                <a:ea typeface="ＭＳ Ｐゴシック" panose="020B0600070205080204" pitchFamily="34" charset="-128"/>
              </a:rPr>
              <a:t>Structural Induction and Binary Trees</a:t>
            </a:r>
          </a:p>
        </p:txBody>
      </p:sp>
      <p:sp>
        <p:nvSpPr>
          <p:cNvPr id="15363" name="Content Placeholder 2"/>
          <p:cNvSpPr>
            <a:spLocks noGrp="1"/>
          </p:cNvSpPr>
          <p:nvPr>
            <p:ph idx="1"/>
          </p:nvPr>
        </p:nvSpPr>
        <p:spPr bwMode="auto">
          <a:xfrm>
            <a:off x="754224" y="1143000"/>
            <a:ext cx="9837576" cy="480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0" eaLnBrk="1" hangingPunct="1">
              <a:lnSpc>
                <a:spcPct val="100000"/>
              </a:lnSpc>
              <a:spcBef>
                <a:spcPts val="0"/>
              </a:spcBef>
              <a:buFont typeface="Wingdings 2" panose="05020102010507070707" pitchFamily="18" charset="2"/>
              <a:buNone/>
            </a:pPr>
            <a:r>
              <a:rPr lang="en-US" altLang="zh-CN" sz="3600" b="1" dirty="0" smtClean="0">
                <a:solidFill>
                  <a:schemeClr val="tx1"/>
                </a:solidFill>
                <a:ea typeface="宋体" panose="02010600030101010101" pitchFamily="2" charset="-122"/>
              </a:rPr>
              <a:t>  </a:t>
            </a:r>
            <a:r>
              <a:rPr lang="en-US" altLang="zh-CN" sz="3600" b="1" dirty="0">
                <a:solidFill>
                  <a:schemeClr val="tx1"/>
                </a:solidFill>
                <a:ea typeface="宋体" panose="02010600030101010101" pitchFamily="2" charset="-122"/>
              </a:rPr>
              <a:t>Theorem</a:t>
            </a:r>
            <a:r>
              <a:rPr lang="en-US" altLang="zh-CN" sz="3600" dirty="0">
                <a:solidFill>
                  <a:schemeClr val="tx1"/>
                </a:solidFill>
                <a:ea typeface="宋体" panose="02010600030101010101" pitchFamily="2" charset="-122"/>
              </a:rPr>
              <a:t>: </a:t>
            </a:r>
            <a:r>
              <a:rPr lang="en-US" altLang="zh-CN" sz="3600" dirty="0" smtClean="0">
                <a:solidFill>
                  <a:schemeClr val="tx1"/>
                </a:solidFill>
                <a:ea typeface="宋体" panose="02010600030101010101" pitchFamily="2" charset="-122"/>
              </a:rPr>
              <a:t> </a:t>
            </a:r>
            <a:endParaRPr lang="en-US" altLang="zh-CN" sz="3600" dirty="0">
              <a:solidFill>
                <a:schemeClr val="tx1"/>
              </a:solidFill>
              <a:ea typeface="宋体" panose="02010600030101010101" pitchFamily="2" charset="-122"/>
            </a:endParaRPr>
          </a:p>
          <a:p>
            <a:pPr marL="0" eaLnBrk="1" hangingPunct="1">
              <a:lnSpc>
                <a:spcPct val="100000"/>
              </a:lnSpc>
              <a:spcBef>
                <a:spcPts val="0"/>
              </a:spcBef>
              <a:buFont typeface="Wingdings 2" panose="05020102010507070707" pitchFamily="18" charset="2"/>
              <a:buNone/>
            </a:pPr>
            <a:r>
              <a:rPr lang="en-US" altLang="zh-CN" sz="3600" dirty="0">
                <a:solidFill>
                  <a:schemeClr val="tx1"/>
                </a:solidFill>
                <a:ea typeface="宋体" panose="02010600030101010101" pitchFamily="2" charset="-122"/>
              </a:rPr>
              <a:t>	</a:t>
            </a:r>
            <a:r>
              <a:rPr lang="en-US" altLang="zh-CN" sz="3600" dirty="0" smtClean="0">
                <a:solidFill>
                  <a:schemeClr val="tx1"/>
                </a:solidFill>
                <a:ea typeface="宋体" panose="02010600030101010101" pitchFamily="2" charset="-122"/>
              </a:rPr>
              <a:t>If </a:t>
            </a:r>
            <a:r>
              <a:rPr lang="en-US" altLang="zh-CN" sz="3600" i="1" dirty="0">
                <a:solidFill>
                  <a:schemeClr val="tx1"/>
                </a:solidFill>
                <a:ea typeface="宋体" panose="02010600030101010101" pitchFamily="2" charset="-122"/>
              </a:rPr>
              <a:t>T</a:t>
            </a:r>
            <a:r>
              <a:rPr lang="en-US" altLang="zh-CN" sz="3600" dirty="0">
                <a:solidFill>
                  <a:schemeClr val="tx1"/>
                </a:solidFill>
                <a:ea typeface="宋体" panose="02010600030101010101" pitchFamily="2" charset="-122"/>
              </a:rPr>
              <a:t> is a full binary tree, then   </a:t>
            </a:r>
            <a:endParaRPr lang="en-US" altLang="zh-CN" sz="3600" dirty="0" smtClean="0">
              <a:solidFill>
                <a:schemeClr val="tx1"/>
              </a:solidFill>
              <a:ea typeface="宋体" panose="02010600030101010101" pitchFamily="2" charset="-122"/>
            </a:endParaRPr>
          </a:p>
          <a:p>
            <a:pPr marL="0" eaLnBrk="1" hangingPunct="1">
              <a:lnSpc>
                <a:spcPct val="100000"/>
              </a:lnSpc>
              <a:spcBef>
                <a:spcPts val="0"/>
              </a:spcBef>
              <a:buFont typeface="Wingdings 2" panose="05020102010507070707" pitchFamily="18" charset="2"/>
              <a:buNone/>
            </a:pPr>
            <a:r>
              <a:rPr lang="en-US" altLang="zh-TW" sz="3600" i="1" dirty="0">
                <a:solidFill>
                  <a:schemeClr val="tx1"/>
                </a:solidFill>
                <a:ea typeface="宋体" panose="02010600030101010101" pitchFamily="2" charset="-122"/>
              </a:rPr>
              <a:t>	</a:t>
            </a:r>
            <a:r>
              <a:rPr lang="en-US" altLang="zh-TW" sz="3600" i="1" dirty="0" smtClean="0">
                <a:solidFill>
                  <a:schemeClr val="tx1"/>
                </a:solidFill>
                <a:ea typeface="宋体" panose="02010600030101010101" pitchFamily="2" charset="-122"/>
              </a:rPr>
              <a:t>		</a:t>
            </a:r>
            <a:br>
              <a:rPr lang="en-US" altLang="zh-TW" sz="3600" i="1" dirty="0" smtClean="0">
                <a:solidFill>
                  <a:schemeClr val="tx1"/>
                </a:solidFill>
                <a:ea typeface="宋体" panose="02010600030101010101" pitchFamily="2" charset="-122"/>
              </a:rPr>
            </a:br>
            <a:r>
              <a:rPr lang="en-US" altLang="zh-TW" sz="3600" i="1" dirty="0" smtClean="0">
                <a:solidFill>
                  <a:schemeClr val="tx1"/>
                </a:solidFill>
                <a:ea typeface="宋体" panose="02010600030101010101" pitchFamily="2" charset="-122"/>
              </a:rPr>
              <a:t>			</a:t>
            </a:r>
            <a:r>
              <a:rPr lang="en-US" altLang="zh-TW" sz="3600" i="1" dirty="0" smtClean="0"/>
              <a:t>n</a:t>
            </a:r>
            <a:r>
              <a:rPr lang="en-US" altLang="zh-TW" sz="3600" dirty="0" smtClean="0"/>
              <a:t>(</a:t>
            </a:r>
            <a:r>
              <a:rPr lang="en-US" altLang="zh-TW" sz="3600" i="1" dirty="0" smtClean="0"/>
              <a:t>T</a:t>
            </a:r>
            <a:r>
              <a:rPr lang="en-US" altLang="zh-TW" sz="3600" dirty="0"/>
              <a:t>) ≤ </a:t>
            </a:r>
            <a:r>
              <a:rPr lang="en-US" altLang="zh-TW" sz="3600" dirty="0" smtClean="0"/>
              <a:t>2</a:t>
            </a:r>
            <a:r>
              <a:rPr lang="en-US" altLang="zh-TW" sz="3600" baseline="30000" dirty="0" smtClean="0"/>
              <a:t>(</a:t>
            </a:r>
            <a:r>
              <a:rPr lang="en-US" altLang="zh-TW" sz="3600" i="1" baseline="30000" dirty="0" smtClean="0"/>
              <a:t>h</a:t>
            </a:r>
            <a:r>
              <a:rPr lang="en-US" altLang="zh-TW" sz="3600" baseline="30000" dirty="0" smtClean="0"/>
              <a:t>(</a:t>
            </a:r>
            <a:r>
              <a:rPr lang="en-US" altLang="zh-TW" sz="3600" i="1" baseline="30000" dirty="0" smtClean="0"/>
              <a:t>T</a:t>
            </a:r>
            <a:r>
              <a:rPr lang="en-US" altLang="zh-TW" sz="3600" baseline="30000" dirty="0"/>
              <a:t>) </a:t>
            </a:r>
            <a:r>
              <a:rPr lang="en-US" altLang="zh-TW" sz="3600" baseline="30000" dirty="0" smtClean="0"/>
              <a:t>+ 1) </a:t>
            </a:r>
            <a:r>
              <a:rPr lang="en-US" altLang="zh-TW" sz="3600" dirty="0" smtClean="0"/>
              <a:t>– 1</a:t>
            </a:r>
          </a:p>
          <a:p>
            <a:pPr marL="0" eaLnBrk="1" hangingPunct="1">
              <a:lnSpc>
                <a:spcPct val="100000"/>
              </a:lnSpc>
              <a:spcBef>
                <a:spcPts val="0"/>
              </a:spcBef>
              <a:buFont typeface="Wingdings 2" panose="05020102010507070707" pitchFamily="18" charset="2"/>
              <a:buNone/>
            </a:pPr>
            <a:endParaRPr lang="en-US" altLang="zh-CN" sz="3600" dirty="0">
              <a:latin typeface="Cambria Math" panose="02040503050406030204" pitchFamily="18" charset="0"/>
              <a:ea typeface="宋体" panose="02010600030101010101" pitchFamily="2" charset="-122"/>
            </a:endParaRPr>
          </a:p>
          <a:p>
            <a:pPr marL="0">
              <a:lnSpc>
                <a:spcPct val="100000"/>
              </a:lnSpc>
              <a:spcBef>
                <a:spcPts val="0"/>
              </a:spcBef>
              <a:buNone/>
            </a:pPr>
            <a:r>
              <a:rPr lang="en-US" altLang="zh-CN" sz="3600" dirty="0" smtClean="0">
                <a:solidFill>
                  <a:schemeClr val="tx1"/>
                </a:solidFill>
                <a:latin typeface="Cambria Math" panose="02040503050406030204" pitchFamily="18" charset="0"/>
                <a:ea typeface="宋体" panose="02010600030101010101" pitchFamily="2" charset="-122"/>
              </a:rPr>
              <a:t>Where </a:t>
            </a:r>
            <a:r>
              <a:rPr lang="en-US" sz="3600" i="1" dirty="0" smtClean="0">
                <a:solidFill>
                  <a:schemeClr val="tx1"/>
                </a:solidFill>
              </a:rPr>
              <a:t>n</a:t>
            </a:r>
            <a:r>
              <a:rPr lang="en-US" sz="3600" dirty="0" smtClean="0">
                <a:solidFill>
                  <a:schemeClr val="tx1"/>
                </a:solidFill>
              </a:rPr>
              <a:t>(</a:t>
            </a:r>
            <a:r>
              <a:rPr lang="en-US" sz="3600" i="1" dirty="0" smtClean="0">
                <a:solidFill>
                  <a:schemeClr val="tx1"/>
                </a:solidFill>
              </a:rPr>
              <a:t>T</a:t>
            </a:r>
            <a:r>
              <a:rPr lang="en-US" sz="3600" dirty="0" smtClean="0">
                <a:solidFill>
                  <a:schemeClr val="tx1"/>
                </a:solidFill>
              </a:rPr>
              <a:t>)</a:t>
            </a:r>
            <a:r>
              <a:rPr lang="en-US" sz="3600" i="1" dirty="0" smtClean="0">
                <a:solidFill>
                  <a:schemeClr val="tx1"/>
                </a:solidFill>
              </a:rPr>
              <a:t> </a:t>
            </a:r>
            <a:r>
              <a:rPr lang="en-US" sz="3600" dirty="0">
                <a:solidFill>
                  <a:schemeClr val="tx1"/>
                </a:solidFill>
              </a:rPr>
              <a:t>denote the number of </a:t>
            </a:r>
            <a:r>
              <a:rPr lang="en-US" sz="3600" dirty="0" smtClean="0">
                <a:solidFill>
                  <a:schemeClr val="tx1"/>
                </a:solidFill>
              </a:rPr>
              <a:t>vertices (nodes) </a:t>
            </a:r>
            <a:r>
              <a:rPr lang="en-US" sz="3600" dirty="0">
                <a:solidFill>
                  <a:schemeClr val="tx1"/>
                </a:solidFill>
              </a:rPr>
              <a:t>in a full binary </a:t>
            </a:r>
            <a:r>
              <a:rPr lang="en-US" sz="3600" dirty="0" smtClean="0">
                <a:solidFill>
                  <a:schemeClr val="tx1"/>
                </a:solidFill>
              </a:rPr>
              <a:t>tree and </a:t>
            </a:r>
            <a:r>
              <a:rPr lang="en-US" sz="3600" i="1" dirty="0" smtClean="0">
                <a:solidFill>
                  <a:schemeClr val="tx1"/>
                </a:solidFill>
              </a:rPr>
              <a:t>h</a:t>
            </a:r>
            <a:r>
              <a:rPr lang="en-US" sz="3600" dirty="0" smtClean="0">
                <a:solidFill>
                  <a:schemeClr val="tx1"/>
                </a:solidFill>
              </a:rPr>
              <a:t>(</a:t>
            </a:r>
            <a:r>
              <a:rPr lang="en-US" sz="3600" i="1" dirty="0" smtClean="0">
                <a:solidFill>
                  <a:schemeClr val="tx1"/>
                </a:solidFill>
              </a:rPr>
              <a:t>T</a:t>
            </a:r>
            <a:r>
              <a:rPr lang="en-US" sz="3600" dirty="0" smtClean="0">
                <a:solidFill>
                  <a:schemeClr val="tx1"/>
                </a:solidFill>
              </a:rPr>
              <a:t>) is the height of the tree.</a:t>
            </a:r>
            <a:endParaRPr lang="en-US" altLang="zh-CN" sz="3600" dirty="0">
              <a:solidFill>
                <a:schemeClr val="tx1"/>
              </a:solidFill>
              <a:latin typeface="Cambria Math" panose="02040503050406030204" pitchFamily="18" charset="0"/>
              <a:ea typeface="宋体" panose="02010600030101010101" pitchFamily="2" charset="-122"/>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43</a:t>
            </a:fld>
            <a:endParaRPr lang="en-US" altLang="en-US"/>
          </a:p>
        </p:txBody>
      </p:sp>
    </p:spTree>
    <p:extLst>
      <p:ext uri="{BB962C8B-B14F-4D97-AF65-F5344CB8AC3E}">
        <p14:creationId xmlns:p14="http://schemas.microsoft.com/office/powerpoint/2010/main" val="851961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771430" y="297660"/>
            <a:ext cx="10515600" cy="70167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altLang="zh-CN" sz="4000" dirty="0">
                <a:ea typeface="ＭＳ Ｐゴシック" panose="020B0600070205080204" pitchFamily="34" charset="-128"/>
              </a:rPr>
              <a:t>Structural Induction and Binary Trees</a:t>
            </a:r>
          </a:p>
        </p:txBody>
      </p:sp>
      <p:sp>
        <p:nvSpPr>
          <p:cNvPr id="15363" name="Content Placeholder 2"/>
          <p:cNvSpPr>
            <a:spLocks noGrp="1"/>
          </p:cNvSpPr>
          <p:nvPr>
            <p:ph idx="1"/>
          </p:nvPr>
        </p:nvSpPr>
        <p:spPr bwMode="auto">
          <a:xfrm>
            <a:off x="754224" y="1143000"/>
            <a:ext cx="9837576" cy="434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eaLnBrk="1" hangingPunct="1">
              <a:lnSpc>
                <a:spcPct val="100000"/>
              </a:lnSpc>
              <a:spcBef>
                <a:spcPts val="0"/>
              </a:spcBef>
              <a:buFont typeface="Wingdings 2" panose="05020102010507070707" pitchFamily="18" charset="2"/>
              <a:buNone/>
            </a:pPr>
            <a:r>
              <a:rPr lang="en-US" altLang="zh-CN" sz="3200" b="1" dirty="0" smtClean="0">
                <a:ea typeface="宋体" panose="02010600030101010101" pitchFamily="2" charset="-122"/>
              </a:rPr>
              <a:t>  </a:t>
            </a:r>
            <a:r>
              <a:rPr lang="en-US" altLang="zh-CN" sz="3200" b="1" dirty="0">
                <a:solidFill>
                  <a:schemeClr val="tx1"/>
                </a:solidFill>
                <a:ea typeface="宋体" panose="02010600030101010101" pitchFamily="2" charset="-122"/>
              </a:rPr>
              <a:t>Theorem</a:t>
            </a:r>
            <a:r>
              <a:rPr lang="en-US" altLang="zh-CN" sz="3200" dirty="0">
                <a:solidFill>
                  <a:schemeClr val="tx1"/>
                </a:solidFill>
                <a:ea typeface="宋体" panose="02010600030101010101" pitchFamily="2" charset="-122"/>
              </a:rPr>
              <a:t>: </a:t>
            </a:r>
            <a:r>
              <a:rPr lang="en-US" altLang="zh-CN" sz="3200" dirty="0" smtClean="0">
                <a:solidFill>
                  <a:schemeClr val="tx1"/>
                </a:solidFill>
                <a:ea typeface="宋体" panose="02010600030101010101" pitchFamily="2" charset="-122"/>
              </a:rPr>
              <a:t> </a:t>
            </a:r>
            <a:r>
              <a:rPr lang="en-US" altLang="zh-CN" sz="3200" dirty="0">
                <a:solidFill>
                  <a:schemeClr val="tx1"/>
                </a:solidFill>
                <a:ea typeface="宋体" panose="02010600030101010101" pitchFamily="2" charset="-122"/>
              </a:rPr>
              <a:t>	If </a:t>
            </a:r>
            <a:r>
              <a:rPr lang="en-US" altLang="zh-CN" sz="3200" i="1" dirty="0">
                <a:solidFill>
                  <a:schemeClr val="tx1"/>
                </a:solidFill>
                <a:ea typeface="宋体" panose="02010600030101010101" pitchFamily="2" charset="-122"/>
              </a:rPr>
              <a:t>T</a:t>
            </a:r>
            <a:r>
              <a:rPr lang="en-US" altLang="zh-CN" sz="3200" dirty="0">
                <a:solidFill>
                  <a:schemeClr val="tx1"/>
                </a:solidFill>
                <a:ea typeface="宋体" panose="02010600030101010101" pitchFamily="2" charset="-122"/>
              </a:rPr>
              <a:t> is a full binary tree, then   </a:t>
            </a:r>
            <a:endParaRPr lang="en-US" altLang="zh-CN" sz="3200" dirty="0" smtClean="0">
              <a:solidFill>
                <a:schemeClr val="tx1"/>
              </a:solidFill>
              <a:ea typeface="宋体" panose="02010600030101010101" pitchFamily="2" charset="-122"/>
            </a:endParaRPr>
          </a:p>
          <a:p>
            <a:pPr marL="0" eaLnBrk="1" hangingPunct="1">
              <a:lnSpc>
                <a:spcPct val="100000"/>
              </a:lnSpc>
              <a:spcBef>
                <a:spcPts val="0"/>
              </a:spcBef>
              <a:buFont typeface="Wingdings 2" panose="05020102010507070707" pitchFamily="18" charset="2"/>
              <a:buNone/>
            </a:pPr>
            <a:r>
              <a:rPr lang="en-US" altLang="zh-TW" sz="3200" i="1" dirty="0">
                <a:solidFill>
                  <a:schemeClr val="tx1"/>
                </a:solidFill>
                <a:ea typeface="宋体" panose="02010600030101010101" pitchFamily="2" charset="-122"/>
              </a:rPr>
              <a:t>	</a:t>
            </a:r>
            <a:r>
              <a:rPr lang="en-US" altLang="zh-TW" sz="3200" i="1" dirty="0" smtClean="0">
                <a:solidFill>
                  <a:schemeClr val="tx1"/>
                </a:solidFill>
                <a:ea typeface="宋体" panose="02010600030101010101" pitchFamily="2" charset="-122"/>
              </a:rPr>
              <a:t>		</a:t>
            </a:r>
            <a:r>
              <a:rPr lang="en-US" altLang="zh-TW" sz="3200" i="1" dirty="0" smtClean="0">
                <a:solidFill>
                  <a:schemeClr val="tx1"/>
                </a:solidFill>
              </a:rPr>
              <a:t>n</a:t>
            </a:r>
            <a:r>
              <a:rPr lang="en-US" altLang="zh-TW" sz="3200" dirty="0" smtClean="0">
                <a:solidFill>
                  <a:schemeClr val="tx1"/>
                </a:solidFill>
              </a:rPr>
              <a:t>(</a:t>
            </a:r>
            <a:r>
              <a:rPr lang="en-US" altLang="zh-TW" sz="3200" i="1" dirty="0" smtClean="0">
                <a:solidFill>
                  <a:schemeClr val="tx1"/>
                </a:solidFill>
              </a:rPr>
              <a:t>T</a:t>
            </a:r>
            <a:r>
              <a:rPr lang="en-US" altLang="zh-TW" sz="3200" dirty="0">
                <a:solidFill>
                  <a:schemeClr val="tx1"/>
                </a:solidFill>
              </a:rPr>
              <a:t>) ≤ </a:t>
            </a:r>
            <a:r>
              <a:rPr lang="en-US" altLang="zh-TW" sz="3200" dirty="0" smtClean="0">
                <a:solidFill>
                  <a:schemeClr val="tx1"/>
                </a:solidFill>
              </a:rPr>
              <a:t>2</a:t>
            </a:r>
            <a:r>
              <a:rPr lang="en-US" altLang="zh-TW" sz="3200" baseline="30000" dirty="0" smtClean="0">
                <a:solidFill>
                  <a:schemeClr val="tx1"/>
                </a:solidFill>
              </a:rPr>
              <a:t>(</a:t>
            </a:r>
            <a:r>
              <a:rPr lang="en-US" altLang="zh-TW" sz="3200" i="1" baseline="30000" dirty="0" smtClean="0">
                <a:solidFill>
                  <a:schemeClr val="tx1"/>
                </a:solidFill>
              </a:rPr>
              <a:t>h</a:t>
            </a:r>
            <a:r>
              <a:rPr lang="en-US" altLang="zh-TW" sz="3200" baseline="30000" dirty="0" smtClean="0">
                <a:solidFill>
                  <a:schemeClr val="tx1"/>
                </a:solidFill>
              </a:rPr>
              <a:t>(</a:t>
            </a:r>
            <a:r>
              <a:rPr lang="en-US" altLang="zh-TW" sz="3200" i="1" baseline="30000" dirty="0" smtClean="0">
                <a:solidFill>
                  <a:schemeClr val="tx1"/>
                </a:solidFill>
              </a:rPr>
              <a:t>T</a:t>
            </a:r>
            <a:r>
              <a:rPr lang="en-US" altLang="zh-TW" sz="3200" baseline="30000" dirty="0">
                <a:solidFill>
                  <a:schemeClr val="tx1"/>
                </a:solidFill>
              </a:rPr>
              <a:t>) </a:t>
            </a:r>
            <a:r>
              <a:rPr lang="en-US" altLang="zh-TW" sz="3200" baseline="30000" dirty="0" smtClean="0">
                <a:solidFill>
                  <a:schemeClr val="tx1"/>
                </a:solidFill>
              </a:rPr>
              <a:t>+ 1) </a:t>
            </a:r>
            <a:r>
              <a:rPr lang="en-US" altLang="zh-TW" sz="3200" dirty="0" smtClean="0">
                <a:solidFill>
                  <a:schemeClr val="tx1"/>
                </a:solidFill>
              </a:rPr>
              <a:t>- 1</a:t>
            </a:r>
            <a:endParaRPr lang="en-US" altLang="zh-CN" sz="3200" dirty="0">
              <a:solidFill>
                <a:schemeClr val="tx1"/>
              </a:solidFill>
              <a:latin typeface="Cambria Math" panose="02040503050406030204" pitchFamily="18" charset="0"/>
              <a:ea typeface="宋体" panose="02010600030101010101" pitchFamily="2" charset="-122"/>
            </a:endParaRPr>
          </a:p>
          <a:p>
            <a:pPr eaLnBrk="1" hangingPunct="1">
              <a:buFont typeface="Wingdings 2" panose="05020102010507070707" pitchFamily="18" charset="2"/>
              <a:buNone/>
            </a:pPr>
            <a:r>
              <a:rPr lang="en-US" altLang="zh-CN" sz="3200" b="1" dirty="0">
                <a:ea typeface="宋体" panose="02010600030101010101" pitchFamily="2" charset="-122"/>
              </a:rPr>
              <a:t>   Proof</a:t>
            </a:r>
            <a:r>
              <a:rPr lang="en-US" altLang="zh-CN" sz="3200" dirty="0">
                <a:ea typeface="宋体" panose="02010600030101010101" pitchFamily="2" charset="-122"/>
              </a:rPr>
              <a:t>: 	Use structural </a:t>
            </a:r>
            <a:r>
              <a:rPr lang="en-US" altLang="zh-CN" sz="3200" dirty="0" smtClean="0">
                <a:ea typeface="宋体" panose="02010600030101010101" pitchFamily="2" charset="-122"/>
              </a:rPr>
              <a:t>induction</a:t>
            </a:r>
            <a:endParaRPr lang="en-US" altLang="zh-CN" sz="3200" dirty="0">
              <a:ea typeface="宋体" panose="02010600030101010101" pitchFamily="2" charset="-122"/>
            </a:endParaRPr>
          </a:p>
          <a:p>
            <a:pPr lvl="1" eaLnBrk="1" hangingPunct="1">
              <a:buFont typeface="Arial" panose="020B0604020202020204" pitchFamily="34" charset="0"/>
              <a:buNone/>
            </a:pPr>
            <a:r>
              <a:rPr lang="en-US" altLang="zh-CN" sz="3200" dirty="0">
                <a:solidFill>
                  <a:srgbClr val="66FF33"/>
                </a:solidFill>
                <a:ea typeface="宋体" panose="02010600030101010101" pitchFamily="2" charset="-122"/>
              </a:rPr>
              <a:t>BASIS  STEP: </a:t>
            </a:r>
            <a:r>
              <a:rPr lang="en-US" altLang="zh-CN" sz="3200" dirty="0">
                <a:ea typeface="宋体" panose="02010600030101010101" pitchFamily="2" charset="-122"/>
              </a:rPr>
              <a:t>The result holds for a full binary </a:t>
            </a:r>
            <a:r>
              <a:rPr lang="en-US" altLang="zh-CN" sz="3200" dirty="0" smtClean="0">
                <a:ea typeface="宋体" panose="02010600030101010101" pitchFamily="2" charset="-122"/>
              </a:rPr>
              <a:t>tree (</a:t>
            </a:r>
            <a:r>
              <a:rPr lang="en-US" altLang="zh-CN" sz="3200" i="1" dirty="0" smtClean="0">
                <a:ea typeface="宋体" panose="02010600030101010101" pitchFamily="2" charset="-122"/>
              </a:rPr>
              <a:t>T</a:t>
            </a:r>
            <a:r>
              <a:rPr lang="en-US" altLang="zh-CN" sz="3200" dirty="0" smtClean="0">
                <a:ea typeface="宋体" panose="02010600030101010101" pitchFamily="2" charset="-122"/>
              </a:rPr>
              <a:t>) </a:t>
            </a:r>
            <a:r>
              <a:rPr lang="en-US" altLang="zh-CN" sz="3200" dirty="0">
                <a:ea typeface="宋体" panose="02010600030101010101" pitchFamily="2" charset="-122"/>
              </a:rPr>
              <a:t>consisting only of a root, </a:t>
            </a:r>
            <a:endParaRPr lang="en-US" altLang="zh-CN" sz="3200" dirty="0" smtClean="0">
              <a:ea typeface="宋体" panose="02010600030101010101" pitchFamily="2" charset="-122"/>
            </a:endParaRPr>
          </a:p>
          <a:p>
            <a:pPr lvl="1" eaLnBrk="1" hangingPunct="1">
              <a:buFont typeface="Arial" panose="020B0604020202020204" pitchFamily="34" charset="0"/>
              <a:buNone/>
            </a:pPr>
            <a:r>
              <a:rPr lang="en-US" altLang="zh-CN" sz="3200" i="1" dirty="0">
                <a:ea typeface="宋体" panose="02010600030101010101" pitchFamily="2" charset="-122"/>
              </a:rPr>
              <a:t> </a:t>
            </a:r>
            <a:r>
              <a:rPr lang="en-US" altLang="zh-CN" sz="3200" i="1" dirty="0" smtClean="0">
                <a:ea typeface="宋体" panose="02010600030101010101" pitchFamily="2" charset="-122"/>
              </a:rPr>
              <a:t>  </a:t>
            </a:r>
            <a:r>
              <a:rPr lang="en-US" altLang="zh-CN" sz="3200" i="1" dirty="0" smtClean="0">
                <a:solidFill>
                  <a:srgbClr val="FFFF00"/>
                </a:solidFill>
                <a:ea typeface="宋体" panose="02010600030101010101" pitchFamily="2" charset="-122"/>
              </a:rPr>
              <a:t>n</a:t>
            </a:r>
            <a:r>
              <a:rPr lang="en-US" altLang="zh-CN" sz="3200" dirty="0" smtClean="0">
                <a:solidFill>
                  <a:srgbClr val="FFFF00"/>
                </a:solidFill>
                <a:ea typeface="宋体" panose="02010600030101010101" pitchFamily="2" charset="-122"/>
              </a:rPr>
              <a:t>(</a:t>
            </a:r>
            <a:r>
              <a:rPr lang="en-US" altLang="zh-CN" sz="3200" i="1" dirty="0" smtClean="0">
                <a:solidFill>
                  <a:srgbClr val="FFFF00"/>
                </a:solidFill>
                <a:ea typeface="宋体" panose="02010600030101010101" pitchFamily="2" charset="-122"/>
              </a:rPr>
              <a:t>T</a:t>
            </a:r>
            <a:r>
              <a:rPr lang="en-US" altLang="zh-CN" sz="3200" dirty="0">
                <a:solidFill>
                  <a:srgbClr val="FFFF00"/>
                </a:solidFill>
                <a:ea typeface="宋体" panose="02010600030101010101" pitchFamily="2" charset="-122"/>
              </a:rPr>
              <a:t>) = </a:t>
            </a:r>
            <a:r>
              <a:rPr lang="en-US" altLang="zh-CN" sz="3200" dirty="0">
                <a:solidFill>
                  <a:srgbClr val="FFFF00"/>
                </a:solidFill>
                <a:latin typeface="Cambria Math" panose="02040503050406030204" pitchFamily="18" charset="0"/>
                <a:ea typeface="宋体" panose="02010600030101010101" pitchFamily="2" charset="-122"/>
              </a:rPr>
              <a:t>1</a:t>
            </a:r>
            <a:r>
              <a:rPr lang="en-US" altLang="zh-CN" sz="3200" dirty="0">
                <a:solidFill>
                  <a:srgbClr val="FFFF00"/>
                </a:solidFill>
                <a:ea typeface="宋体" panose="02010600030101010101" pitchFamily="2" charset="-122"/>
              </a:rPr>
              <a:t> and </a:t>
            </a:r>
            <a:r>
              <a:rPr lang="en-US" altLang="zh-CN" sz="3200" i="1" dirty="0">
                <a:solidFill>
                  <a:srgbClr val="FFFF00"/>
                </a:solidFill>
                <a:ea typeface="宋体" panose="02010600030101010101" pitchFamily="2" charset="-122"/>
              </a:rPr>
              <a:t>h</a:t>
            </a:r>
            <a:r>
              <a:rPr lang="en-US" altLang="zh-CN" sz="3200" dirty="0">
                <a:solidFill>
                  <a:srgbClr val="FFFF00"/>
                </a:solidFill>
                <a:ea typeface="宋体" panose="02010600030101010101" pitchFamily="2" charset="-122"/>
              </a:rPr>
              <a:t>(</a:t>
            </a:r>
            <a:r>
              <a:rPr lang="en-US" altLang="zh-CN" sz="3200" i="1" dirty="0">
                <a:solidFill>
                  <a:srgbClr val="FFFF00"/>
                </a:solidFill>
                <a:ea typeface="宋体" panose="02010600030101010101" pitchFamily="2" charset="-122"/>
              </a:rPr>
              <a:t>T</a:t>
            </a:r>
            <a:r>
              <a:rPr lang="en-US" altLang="zh-CN" sz="3200" dirty="0">
                <a:solidFill>
                  <a:srgbClr val="FFFF00"/>
                </a:solidFill>
                <a:ea typeface="宋体" panose="02010600030101010101" pitchFamily="2" charset="-122"/>
              </a:rPr>
              <a:t>) = </a:t>
            </a:r>
            <a:r>
              <a:rPr lang="en-US" altLang="zh-CN" sz="3200" dirty="0">
                <a:solidFill>
                  <a:srgbClr val="FFFF00"/>
                </a:solidFill>
                <a:latin typeface="Cambria Math" panose="02040503050406030204" pitchFamily="18" charset="0"/>
                <a:ea typeface="宋体" panose="02010600030101010101" pitchFamily="2" charset="-122"/>
              </a:rPr>
              <a:t>0</a:t>
            </a:r>
            <a:r>
              <a:rPr lang="en-US" altLang="zh-CN" sz="3200" dirty="0">
                <a:solidFill>
                  <a:srgbClr val="FFFF00"/>
                </a:solidFill>
                <a:ea typeface="宋体" panose="02010600030101010101" pitchFamily="2" charset="-122"/>
              </a:rPr>
              <a:t>.  </a:t>
            </a:r>
            <a:endParaRPr lang="en-US" altLang="zh-CN" sz="3200" dirty="0" smtClean="0">
              <a:solidFill>
                <a:srgbClr val="FFFF00"/>
              </a:solidFill>
              <a:ea typeface="宋体" panose="02010600030101010101" pitchFamily="2" charset="-122"/>
            </a:endParaRPr>
          </a:p>
          <a:p>
            <a:pPr lvl="1" eaLnBrk="1" hangingPunct="1">
              <a:buFont typeface="Arial" panose="020B0604020202020204" pitchFamily="34" charset="0"/>
              <a:buNone/>
            </a:pPr>
            <a:r>
              <a:rPr lang="en-US" altLang="zh-CN" sz="3200" dirty="0">
                <a:ea typeface="宋体" panose="02010600030101010101" pitchFamily="2" charset="-122"/>
              </a:rPr>
              <a:t> </a:t>
            </a:r>
            <a:r>
              <a:rPr lang="en-US" altLang="zh-CN" sz="3200" dirty="0" smtClean="0">
                <a:ea typeface="宋体" panose="02010600030101010101" pitchFamily="2" charset="-122"/>
              </a:rPr>
              <a:t>  Hence</a:t>
            </a:r>
            <a:r>
              <a:rPr lang="en-US" altLang="zh-CN" sz="3200" dirty="0">
                <a:ea typeface="宋体" panose="02010600030101010101" pitchFamily="2" charset="-122"/>
              </a:rPr>
              <a:t>, </a:t>
            </a:r>
            <a:r>
              <a:rPr lang="en-US" altLang="zh-CN" sz="3200" i="1" dirty="0">
                <a:ea typeface="宋体" panose="02010600030101010101" pitchFamily="2" charset="-122"/>
              </a:rPr>
              <a:t>n</a:t>
            </a:r>
            <a:r>
              <a:rPr lang="en-US" altLang="zh-CN" sz="3200" dirty="0">
                <a:ea typeface="宋体" panose="02010600030101010101" pitchFamily="2" charset="-122"/>
              </a:rPr>
              <a:t>(</a:t>
            </a:r>
            <a:r>
              <a:rPr lang="en-US" altLang="zh-CN" sz="3200" i="1" dirty="0">
                <a:ea typeface="宋体" panose="02010600030101010101" pitchFamily="2" charset="-122"/>
              </a:rPr>
              <a:t>T</a:t>
            </a:r>
            <a:r>
              <a:rPr lang="en-US" altLang="zh-CN" sz="3200" dirty="0">
                <a:ea typeface="宋体" panose="02010600030101010101" pitchFamily="2" charset="-122"/>
              </a:rPr>
              <a:t>) = </a:t>
            </a:r>
            <a:r>
              <a:rPr lang="en-US" altLang="zh-CN" sz="3200" dirty="0">
                <a:latin typeface="Cambria Math" panose="02040503050406030204" pitchFamily="18" charset="0"/>
                <a:ea typeface="宋体" panose="02010600030101010101" pitchFamily="2" charset="-122"/>
              </a:rPr>
              <a:t>1</a:t>
            </a:r>
            <a:r>
              <a:rPr lang="en-US" altLang="zh-CN" sz="3200" dirty="0">
                <a:ea typeface="宋体" panose="02010600030101010101" pitchFamily="2" charset="-122"/>
              </a:rPr>
              <a:t>  ≤ </a:t>
            </a:r>
            <a:r>
              <a:rPr lang="en-US" altLang="zh-CN" sz="3200" dirty="0" smtClean="0">
                <a:latin typeface="Cambria Math" panose="02040503050406030204" pitchFamily="18" charset="0"/>
                <a:ea typeface="宋体" panose="02010600030101010101" pitchFamily="2" charset="-122"/>
              </a:rPr>
              <a:t>2</a:t>
            </a:r>
            <a:r>
              <a:rPr lang="en-US" altLang="zh-CN" sz="3200" baseline="30000" dirty="0" smtClean="0">
                <a:latin typeface="Cambria Math" panose="02040503050406030204" pitchFamily="18" charset="0"/>
                <a:ea typeface="宋体" panose="02010600030101010101" pitchFamily="2" charset="-122"/>
              </a:rPr>
              <a:t>(0 </a:t>
            </a:r>
            <a:r>
              <a:rPr lang="en-US" altLang="zh-CN" sz="3200" baseline="30000" dirty="0" smtClean="0">
                <a:ea typeface="宋体" panose="02010600030101010101" pitchFamily="2" charset="-122"/>
              </a:rPr>
              <a:t>+ 1)  </a:t>
            </a:r>
            <a:r>
              <a:rPr lang="en-US" altLang="zh-CN" sz="3200" dirty="0" smtClean="0">
                <a:ea typeface="宋体" panose="02010600030101010101" pitchFamily="2" charset="-122"/>
              </a:rPr>
              <a:t>– </a:t>
            </a:r>
            <a:r>
              <a:rPr lang="en-US" altLang="zh-CN" sz="3200" dirty="0">
                <a:latin typeface="Cambria Math" panose="02040503050406030204" pitchFamily="18" charset="0"/>
                <a:ea typeface="宋体" panose="02010600030101010101" pitchFamily="2" charset="-122"/>
              </a:rPr>
              <a:t>1</a:t>
            </a:r>
            <a:r>
              <a:rPr lang="en-US" altLang="zh-CN" sz="3200" dirty="0">
                <a:ea typeface="宋体" panose="02010600030101010101" pitchFamily="2" charset="-122"/>
              </a:rPr>
              <a:t>   = </a:t>
            </a:r>
            <a:r>
              <a:rPr lang="en-US" altLang="zh-CN" sz="3200" dirty="0">
                <a:latin typeface="Cambria Math" panose="02040503050406030204" pitchFamily="18" charset="0"/>
                <a:ea typeface="宋体" panose="02010600030101010101" pitchFamily="2" charset="-122"/>
              </a:rPr>
              <a:t>1.</a:t>
            </a:r>
          </a:p>
          <a:p>
            <a:pPr lvl="1" eaLnBrk="1" hangingPunct="1">
              <a:buFont typeface="Arial" panose="020B0604020202020204" pitchFamily="34" charset="0"/>
              <a:buNone/>
            </a:pPr>
            <a:endParaRPr lang="en-US" altLang="zh-CN" sz="1400" dirty="0" smtClean="0">
              <a:ea typeface="宋体" panose="02010600030101010101" pitchFamily="2" charset="-122"/>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44</a:t>
            </a:fld>
            <a:endParaRPr lang="en-US" altLang="en-US"/>
          </a:p>
        </p:txBody>
      </p:sp>
      <p:sp>
        <p:nvSpPr>
          <p:cNvPr id="3" name="Rectangle 2"/>
          <p:cNvSpPr/>
          <p:nvPr/>
        </p:nvSpPr>
        <p:spPr>
          <a:xfrm>
            <a:off x="1219200" y="5070901"/>
            <a:ext cx="6553200" cy="107721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3200" dirty="0">
                <a:latin typeface="Cambria" panose="02040503050406030204" pitchFamily="18" charset="0"/>
              </a:rPr>
              <a:t>we have </a:t>
            </a:r>
            <a:r>
              <a:rPr lang="en-US" sz="3200" i="1" dirty="0">
                <a:latin typeface="Cambria" panose="02040503050406030204" pitchFamily="18" charset="0"/>
              </a:rPr>
              <a:t>n</a:t>
            </a:r>
            <a:r>
              <a:rPr lang="en-US" sz="3200" dirty="0">
                <a:latin typeface="Cambria" panose="02040503050406030204" pitchFamily="18" charset="0"/>
              </a:rPr>
              <a:t>(</a:t>
            </a:r>
            <a:r>
              <a:rPr lang="en-US" sz="3200" i="1" dirty="0">
                <a:latin typeface="Cambria" panose="02040503050406030204" pitchFamily="18" charset="0"/>
              </a:rPr>
              <a:t>T </a:t>
            </a:r>
            <a:r>
              <a:rPr lang="en-US" sz="3200" dirty="0">
                <a:latin typeface="Cambria" panose="02040503050406030204" pitchFamily="18" charset="0"/>
              </a:rPr>
              <a:t>)</a:t>
            </a:r>
            <a:r>
              <a:rPr lang="en-US" sz="3200" i="1" dirty="0">
                <a:latin typeface="Cambria" panose="02040503050406030204" pitchFamily="18" charset="0"/>
              </a:rPr>
              <a:t> </a:t>
            </a:r>
            <a:r>
              <a:rPr lang="en-US" sz="3200" dirty="0">
                <a:latin typeface="Cambria" panose="02040503050406030204" pitchFamily="18" charset="0"/>
              </a:rPr>
              <a:t>= 1 + </a:t>
            </a:r>
            <a:r>
              <a:rPr lang="en-US" sz="3200" i="1" dirty="0">
                <a:latin typeface="Cambria" panose="02040503050406030204" pitchFamily="18" charset="0"/>
              </a:rPr>
              <a:t>n</a:t>
            </a:r>
            <a:r>
              <a:rPr lang="en-US" sz="3200" dirty="0">
                <a:latin typeface="Cambria" panose="02040503050406030204" pitchFamily="18" charset="0"/>
              </a:rPr>
              <a:t>(</a:t>
            </a:r>
            <a:r>
              <a:rPr lang="en-US" sz="3200" i="1" dirty="0">
                <a:latin typeface="Cambria" panose="02040503050406030204" pitchFamily="18" charset="0"/>
              </a:rPr>
              <a:t>T</a:t>
            </a:r>
            <a:r>
              <a:rPr lang="en-US" sz="3200" dirty="0">
                <a:latin typeface="Cambria" panose="02040503050406030204" pitchFamily="18" charset="0"/>
              </a:rPr>
              <a:t>1)</a:t>
            </a:r>
            <a:r>
              <a:rPr lang="en-US" sz="3200" i="1" dirty="0">
                <a:latin typeface="Cambria" panose="02040503050406030204" pitchFamily="18" charset="0"/>
              </a:rPr>
              <a:t> </a:t>
            </a:r>
            <a:r>
              <a:rPr lang="en-US" sz="3200" dirty="0">
                <a:latin typeface="Cambria" panose="02040503050406030204" pitchFamily="18" charset="0"/>
              </a:rPr>
              <a:t>+ </a:t>
            </a:r>
            <a:r>
              <a:rPr lang="en-US" sz="3200" i="1" dirty="0">
                <a:latin typeface="Cambria" panose="02040503050406030204" pitchFamily="18" charset="0"/>
              </a:rPr>
              <a:t>n</a:t>
            </a:r>
            <a:r>
              <a:rPr lang="en-US" sz="3200" dirty="0">
                <a:latin typeface="Cambria" panose="02040503050406030204" pitchFamily="18" charset="0"/>
              </a:rPr>
              <a:t>(</a:t>
            </a:r>
            <a:r>
              <a:rPr lang="en-US" sz="3200" i="1" dirty="0">
                <a:latin typeface="Cambria" panose="02040503050406030204" pitchFamily="18" charset="0"/>
              </a:rPr>
              <a:t>T</a:t>
            </a:r>
            <a:r>
              <a:rPr lang="en-US" sz="3200" dirty="0">
                <a:latin typeface="Cambria" panose="02040503050406030204" pitchFamily="18" charset="0"/>
              </a:rPr>
              <a:t>2)</a:t>
            </a:r>
            <a:r>
              <a:rPr lang="en-US" sz="3200" i="1" dirty="0">
                <a:latin typeface="Cambria" panose="02040503050406030204" pitchFamily="18" charset="0"/>
              </a:rPr>
              <a:t> </a:t>
            </a:r>
            <a:endParaRPr lang="en-US" sz="3200" i="1" dirty="0" smtClean="0">
              <a:latin typeface="Cambria" panose="02040503050406030204" pitchFamily="18" charset="0"/>
            </a:endParaRPr>
          </a:p>
          <a:p>
            <a:r>
              <a:rPr lang="en-US" sz="3200" dirty="0" smtClean="0">
                <a:latin typeface="Cambria" panose="02040503050406030204" pitchFamily="18" charset="0"/>
              </a:rPr>
              <a:t>and </a:t>
            </a:r>
            <a:r>
              <a:rPr lang="en-US" sz="3200" i="1" dirty="0">
                <a:solidFill>
                  <a:srgbClr val="FFFF00"/>
                </a:solidFill>
                <a:latin typeface="Cambria" panose="02040503050406030204" pitchFamily="18" charset="0"/>
              </a:rPr>
              <a:t>h</a:t>
            </a:r>
            <a:r>
              <a:rPr lang="en-US" sz="3200" dirty="0">
                <a:solidFill>
                  <a:srgbClr val="FFFF00"/>
                </a:solidFill>
                <a:latin typeface="Cambria" panose="02040503050406030204" pitchFamily="18" charset="0"/>
              </a:rPr>
              <a:t>(</a:t>
            </a:r>
            <a:r>
              <a:rPr lang="en-US" sz="3200" i="1" dirty="0">
                <a:solidFill>
                  <a:srgbClr val="FFFF00"/>
                </a:solidFill>
                <a:latin typeface="Cambria" panose="02040503050406030204" pitchFamily="18" charset="0"/>
              </a:rPr>
              <a:t>T </a:t>
            </a:r>
            <a:r>
              <a:rPr lang="en-US" sz="3200" dirty="0">
                <a:solidFill>
                  <a:srgbClr val="FFFF00"/>
                </a:solidFill>
                <a:latin typeface="Cambria" panose="02040503050406030204" pitchFamily="18" charset="0"/>
              </a:rPr>
              <a:t>) = 1 + max(</a:t>
            </a:r>
            <a:r>
              <a:rPr lang="en-US" sz="3200" i="1" dirty="0">
                <a:solidFill>
                  <a:srgbClr val="FFFF00"/>
                </a:solidFill>
                <a:latin typeface="Cambria" panose="02040503050406030204" pitchFamily="18" charset="0"/>
              </a:rPr>
              <a:t>h</a:t>
            </a:r>
            <a:r>
              <a:rPr lang="en-US" sz="3200" dirty="0">
                <a:solidFill>
                  <a:srgbClr val="FFFF00"/>
                </a:solidFill>
                <a:latin typeface="Cambria" panose="02040503050406030204" pitchFamily="18" charset="0"/>
              </a:rPr>
              <a:t>(</a:t>
            </a:r>
            <a:r>
              <a:rPr lang="en-US" sz="3200" i="1" dirty="0">
                <a:solidFill>
                  <a:srgbClr val="FFFF00"/>
                </a:solidFill>
                <a:latin typeface="Cambria" panose="02040503050406030204" pitchFamily="18" charset="0"/>
              </a:rPr>
              <a:t>T</a:t>
            </a:r>
            <a:r>
              <a:rPr lang="en-US" sz="3200" dirty="0">
                <a:solidFill>
                  <a:srgbClr val="FFFF00"/>
                </a:solidFill>
                <a:latin typeface="Cambria" panose="02040503050406030204" pitchFamily="18" charset="0"/>
              </a:rPr>
              <a:t>1),</a:t>
            </a:r>
            <a:r>
              <a:rPr lang="en-US" sz="3200" i="1" dirty="0">
                <a:solidFill>
                  <a:srgbClr val="FFFF00"/>
                </a:solidFill>
                <a:latin typeface="Cambria" panose="02040503050406030204" pitchFamily="18" charset="0"/>
              </a:rPr>
              <a:t> h</a:t>
            </a:r>
            <a:r>
              <a:rPr lang="en-US" sz="3200" dirty="0">
                <a:solidFill>
                  <a:srgbClr val="FFFF00"/>
                </a:solidFill>
                <a:latin typeface="Cambria" panose="02040503050406030204" pitchFamily="18" charset="0"/>
              </a:rPr>
              <a:t>(</a:t>
            </a:r>
            <a:r>
              <a:rPr lang="en-US" sz="3200" i="1" dirty="0">
                <a:solidFill>
                  <a:srgbClr val="FFFF00"/>
                </a:solidFill>
                <a:latin typeface="Cambria" panose="02040503050406030204" pitchFamily="18" charset="0"/>
              </a:rPr>
              <a:t>T</a:t>
            </a:r>
            <a:r>
              <a:rPr lang="en-US" sz="3200" dirty="0">
                <a:solidFill>
                  <a:srgbClr val="FFFF00"/>
                </a:solidFill>
                <a:latin typeface="Cambria" panose="02040503050406030204" pitchFamily="18" charset="0"/>
              </a:rPr>
              <a:t>2)).</a:t>
            </a:r>
          </a:p>
        </p:txBody>
      </p:sp>
    </p:spTree>
    <p:extLst>
      <p:ext uri="{BB962C8B-B14F-4D97-AF65-F5344CB8AC3E}">
        <p14:creationId xmlns:p14="http://schemas.microsoft.com/office/powerpoint/2010/main" val="3526297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771430" y="297660"/>
            <a:ext cx="10515600" cy="70167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altLang="zh-CN" sz="4000" dirty="0">
                <a:ea typeface="ＭＳ Ｐゴシック" panose="020B0600070205080204" pitchFamily="34" charset="-128"/>
              </a:rPr>
              <a:t>Structural Induction and Binary Trees</a:t>
            </a:r>
          </a:p>
        </p:txBody>
      </p:sp>
      <p:sp>
        <p:nvSpPr>
          <p:cNvPr id="15365" name="Content Placeholder 2"/>
          <p:cNvSpPr txBox="1">
            <a:spLocks/>
          </p:cNvSpPr>
          <p:nvPr/>
        </p:nvSpPr>
        <p:spPr bwMode="auto">
          <a:xfrm>
            <a:off x="771431" y="1181893"/>
            <a:ext cx="10666346" cy="5371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0BD0D9"/>
              </a:buClr>
              <a:buSzPct val="95000"/>
            </a:pPr>
            <a:r>
              <a:rPr lang="en-US" altLang="zh-CN" sz="3200" dirty="0">
                <a:solidFill>
                  <a:srgbClr val="66FF33"/>
                </a:solidFill>
                <a:latin typeface="Cambria" panose="02040503050406030204" pitchFamily="18" charset="0"/>
                <a:ea typeface="宋体" panose="02010600030101010101" pitchFamily="2" charset="-122"/>
              </a:rPr>
              <a:t>RECURSIVE STEP:  </a:t>
            </a:r>
            <a:r>
              <a:rPr lang="en-US" altLang="zh-CN" sz="3200" dirty="0">
                <a:latin typeface="Cambria" panose="02040503050406030204" pitchFamily="18" charset="0"/>
                <a:ea typeface="宋体" panose="02010600030101010101" pitchFamily="2" charset="-122"/>
              </a:rPr>
              <a:t>Assume </a:t>
            </a:r>
            <a:r>
              <a:rPr lang="en-US" altLang="zh-CN" sz="3200" i="1" dirty="0">
                <a:latin typeface="Cambria" panose="02040503050406030204" pitchFamily="18" charset="0"/>
                <a:ea typeface="宋体" panose="02010600030101010101" pitchFamily="2" charset="-122"/>
              </a:rPr>
              <a:t>n</a:t>
            </a:r>
            <a:r>
              <a:rPr lang="en-US" altLang="zh-CN" sz="3200" dirty="0">
                <a:latin typeface="Cambria" panose="02040503050406030204" pitchFamily="18" charset="0"/>
                <a:ea typeface="宋体" panose="02010600030101010101" pitchFamily="2" charset="-122"/>
              </a:rPr>
              <a:t>(</a:t>
            </a:r>
            <a:r>
              <a:rPr lang="en-US" altLang="zh-CN" sz="3200" i="1" dirty="0">
                <a:latin typeface="Cambria" panose="02040503050406030204" pitchFamily="18" charset="0"/>
                <a:ea typeface="宋体" panose="02010600030101010101" pitchFamily="2" charset="-122"/>
              </a:rPr>
              <a:t>T</a:t>
            </a:r>
            <a:r>
              <a:rPr lang="en-US" altLang="zh-CN" sz="3200" baseline="-25000" dirty="0">
                <a:latin typeface="Cambria" panose="02040503050406030204" pitchFamily="18" charset="0"/>
                <a:ea typeface="宋体" panose="02010600030101010101" pitchFamily="2" charset="-122"/>
              </a:rPr>
              <a:t>1</a:t>
            </a:r>
            <a:r>
              <a:rPr lang="en-US" altLang="zh-CN" sz="3200" dirty="0">
                <a:latin typeface="Cambria" panose="02040503050406030204" pitchFamily="18" charset="0"/>
                <a:ea typeface="宋体" panose="02010600030101010101" pitchFamily="2" charset="-122"/>
              </a:rPr>
              <a:t>) ≤ 2</a:t>
            </a:r>
            <a:r>
              <a:rPr lang="en-US" altLang="zh-CN" sz="3200" baseline="30000" dirty="0">
                <a:latin typeface="Cambria" panose="02040503050406030204" pitchFamily="18" charset="0"/>
                <a:ea typeface="宋体" panose="02010600030101010101" pitchFamily="2" charset="-122"/>
              </a:rPr>
              <a:t>(</a:t>
            </a:r>
            <a:r>
              <a:rPr lang="en-US" altLang="zh-CN" sz="3200" i="1" baseline="30000" dirty="0">
                <a:latin typeface="Cambria" panose="02040503050406030204" pitchFamily="18" charset="0"/>
                <a:ea typeface="宋体" panose="02010600030101010101" pitchFamily="2" charset="-122"/>
              </a:rPr>
              <a:t>h</a:t>
            </a:r>
            <a:r>
              <a:rPr lang="en-US" altLang="zh-CN" sz="3200" baseline="30000" dirty="0">
                <a:latin typeface="Cambria" panose="02040503050406030204" pitchFamily="18" charset="0"/>
                <a:ea typeface="宋体" panose="02010600030101010101" pitchFamily="2" charset="-122"/>
              </a:rPr>
              <a:t>(</a:t>
            </a:r>
            <a:r>
              <a:rPr lang="en-US" altLang="zh-CN" sz="3200" i="1" baseline="30000" dirty="0">
                <a:latin typeface="Cambria" panose="02040503050406030204" pitchFamily="18" charset="0"/>
                <a:ea typeface="宋体" panose="02010600030101010101" pitchFamily="2" charset="-122"/>
              </a:rPr>
              <a:t>T</a:t>
            </a:r>
            <a:r>
              <a:rPr lang="en-US" altLang="zh-CN" sz="3200" baseline="30000" dirty="0">
                <a:latin typeface="Cambria" panose="02040503050406030204" pitchFamily="18" charset="0"/>
                <a:ea typeface="宋体" panose="02010600030101010101" pitchFamily="2" charset="-122"/>
              </a:rPr>
              <a:t>1) + 1) </a:t>
            </a:r>
            <a:r>
              <a:rPr lang="en-US" altLang="zh-CN" sz="3200" dirty="0">
                <a:latin typeface="Cambria" panose="02040503050406030204" pitchFamily="18" charset="0"/>
                <a:ea typeface="宋体" panose="02010600030101010101" pitchFamily="2" charset="-122"/>
              </a:rPr>
              <a:t>– 1 and </a:t>
            </a:r>
            <a:br>
              <a:rPr lang="en-US" altLang="zh-CN" sz="3200" dirty="0">
                <a:latin typeface="Cambria" panose="02040503050406030204" pitchFamily="18" charset="0"/>
                <a:ea typeface="宋体" panose="02010600030101010101" pitchFamily="2" charset="-122"/>
              </a:rPr>
            </a:br>
            <a:r>
              <a:rPr lang="en-US" altLang="zh-CN" sz="3200" i="1" dirty="0" smtClean="0">
                <a:latin typeface="Cambria" panose="02040503050406030204" pitchFamily="18" charset="0"/>
                <a:ea typeface="宋体" panose="02010600030101010101" pitchFamily="2" charset="-122"/>
              </a:rPr>
              <a:t>n</a:t>
            </a:r>
            <a:r>
              <a:rPr lang="en-US" altLang="zh-CN" sz="3200" dirty="0" smtClean="0">
                <a:latin typeface="Cambria" panose="02040503050406030204" pitchFamily="18" charset="0"/>
                <a:ea typeface="宋体" panose="02010600030101010101" pitchFamily="2" charset="-122"/>
              </a:rPr>
              <a:t>(</a:t>
            </a:r>
            <a:r>
              <a:rPr lang="en-US" altLang="zh-CN" sz="3200" i="1" dirty="0" smtClean="0">
                <a:latin typeface="Cambria" panose="02040503050406030204" pitchFamily="18" charset="0"/>
                <a:ea typeface="宋体" panose="02010600030101010101" pitchFamily="2" charset="-122"/>
              </a:rPr>
              <a:t>T</a:t>
            </a:r>
            <a:r>
              <a:rPr lang="en-US" altLang="zh-CN" sz="3200" baseline="-25000" dirty="0" smtClean="0">
                <a:latin typeface="Cambria" panose="02040503050406030204" pitchFamily="18" charset="0"/>
                <a:ea typeface="宋体" panose="02010600030101010101" pitchFamily="2" charset="-122"/>
              </a:rPr>
              <a:t>2</a:t>
            </a:r>
            <a:r>
              <a:rPr lang="en-US" altLang="zh-CN" sz="3200" dirty="0">
                <a:latin typeface="Cambria" panose="02040503050406030204" pitchFamily="18" charset="0"/>
                <a:ea typeface="宋体" panose="02010600030101010101" pitchFamily="2" charset="-122"/>
              </a:rPr>
              <a:t>) ≤ 2</a:t>
            </a:r>
            <a:r>
              <a:rPr lang="en-US" altLang="zh-CN" sz="3200" baseline="30000" dirty="0">
                <a:latin typeface="Cambria" panose="02040503050406030204" pitchFamily="18" charset="0"/>
                <a:ea typeface="宋体" panose="02010600030101010101" pitchFamily="2" charset="-122"/>
              </a:rPr>
              <a:t>(</a:t>
            </a:r>
            <a:r>
              <a:rPr lang="en-US" altLang="zh-CN" sz="3200" i="1" baseline="30000" dirty="0">
                <a:latin typeface="Cambria" panose="02040503050406030204" pitchFamily="18" charset="0"/>
                <a:ea typeface="宋体" panose="02010600030101010101" pitchFamily="2" charset="-122"/>
              </a:rPr>
              <a:t>h</a:t>
            </a:r>
            <a:r>
              <a:rPr lang="en-US" altLang="zh-CN" sz="3200" baseline="30000" dirty="0">
                <a:latin typeface="Cambria" panose="02040503050406030204" pitchFamily="18" charset="0"/>
                <a:ea typeface="宋体" panose="02010600030101010101" pitchFamily="2" charset="-122"/>
              </a:rPr>
              <a:t>(</a:t>
            </a:r>
            <a:r>
              <a:rPr lang="en-US" altLang="zh-CN" sz="3200" i="1" baseline="30000" dirty="0">
                <a:latin typeface="Cambria" panose="02040503050406030204" pitchFamily="18" charset="0"/>
              </a:rPr>
              <a:t>T</a:t>
            </a:r>
            <a:r>
              <a:rPr lang="en-US" altLang="zh-CN" sz="3200" baseline="30000" dirty="0">
                <a:latin typeface="Cambria" panose="02040503050406030204" pitchFamily="18" charset="0"/>
              </a:rPr>
              <a:t>2</a:t>
            </a:r>
            <a:r>
              <a:rPr lang="en-US" altLang="zh-CN" sz="3200" baseline="30000" dirty="0">
                <a:latin typeface="Cambria" panose="02040503050406030204" pitchFamily="18" charset="0"/>
                <a:ea typeface="宋体" panose="02010600030101010101" pitchFamily="2" charset="-122"/>
              </a:rPr>
              <a:t>) + 1)  </a:t>
            </a:r>
            <a:r>
              <a:rPr lang="en-US" altLang="zh-CN" sz="3200" dirty="0">
                <a:latin typeface="Cambria" panose="02040503050406030204" pitchFamily="18" charset="0"/>
                <a:ea typeface="宋体" panose="02010600030101010101" pitchFamily="2" charset="-122"/>
              </a:rPr>
              <a:t>– 1 whenever </a:t>
            </a:r>
            <a:r>
              <a:rPr lang="en-US" altLang="zh-CN" sz="3200" i="1" dirty="0">
                <a:latin typeface="Cambria" panose="02040503050406030204" pitchFamily="18" charset="0"/>
                <a:ea typeface="宋体" panose="02010600030101010101" pitchFamily="2" charset="-122"/>
              </a:rPr>
              <a:t>T</a:t>
            </a:r>
            <a:r>
              <a:rPr lang="en-US" altLang="zh-CN" sz="3200" baseline="-25000" dirty="0">
                <a:latin typeface="Cambria" panose="02040503050406030204" pitchFamily="18" charset="0"/>
                <a:ea typeface="宋体" panose="02010600030101010101" pitchFamily="2" charset="-122"/>
              </a:rPr>
              <a:t>1</a:t>
            </a:r>
            <a:r>
              <a:rPr lang="en-US" altLang="zh-CN" sz="3200" dirty="0">
                <a:latin typeface="Cambria" panose="02040503050406030204" pitchFamily="18" charset="0"/>
                <a:ea typeface="宋体" panose="02010600030101010101" pitchFamily="2" charset="-122"/>
              </a:rPr>
              <a:t> and </a:t>
            </a:r>
            <a:r>
              <a:rPr lang="en-US" altLang="zh-CN" sz="3200" i="1" dirty="0">
                <a:latin typeface="Cambria" panose="02040503050406030204" pitchFamily="18" charset="0"/>
                <a:ea typeface="宋体" panose="02010600030101010101" pitchFamily="2" charset="-122"/>
              </a:rPr>
              <a:t>T</a:t>
            </a:r>
            <a:r>
              <a:rPr lang="en-US" altLang="zh-CN" sz="3200" baseline="-25000" dirty="0">
                <a:latin typeface="Cambria" panose="02040503050406030204" pitchFamily="18" charset="0"/>
                <a:ea typeface="宋体" panose="02010600030101010101" pitchFamily="2" charset="-122"/>
              </a:rPr>
              <a:t>2</a:t>
            </a:r>
            <a:r>
              <a:rPr lang="en-US" altLang="zh-CN" sz="3200" dirty="0">
                <a:latin typeface="Cambria" panose="02040503050406030204" pitchFamily="18" charset="0"/>
                <a:ea typeface="宋体" panose="02010600030101010101" pitchFamily="2" charset="-122"/>
              </a:rPr>
              <a:t> are </a:t>
            </a:r>
            <a:r>
              <a:rPr lang="en-US" altLang="zh-CN" sz="2800" dirty="0">
                <a:latin typeface="Cambria" panose="02040503050406030204" pitchFamily="18" charset="0"/>
                <a:ea typeface="宋体" panose="02010600030101010101" pitchFamily="2" charset="-122"/>
              </a:rPr>
              <a:t>full binary trees.</a:t>
            </a:r>
            <a:endParaRPr lang="en-US" altLang="zh-CN" sz="3200" dirty="0">
              <a:latin typeface="Cambria" panose="02040503050406030204" pitchFamily="18" charset="0"/>
              <a:ea typeface="宋体" panose="02010600030101010101" pitchFamily="2" charset="-122"/>
            </a:endParaRPr>
          </a:p>
          <a:p>
            <a:pPr eaLnBrk="1" hangingPunct="1">
              <a:spcBef>
                <a:spcPct val="20000"/>
              </a:spcBef>
              <a:buClr>
                <a:srgbClr val="0BD0D9"/>
              </a:buClr>
              <a:buSzPct val="95000"/>
              <a:buFont typeface="Wingdings 2" panose="05020102010507070707" pitchFamily="18" charset="2"/>
              <a:buNone/>
            </a:pPr>
            <a:r>
              <a:rPr lang="en-US" altLang="zh-CN" sz="3200" i="1" dirty="0" smtClean="0">
                <a:solidFill>
                  <a:srgbClr val="FFFF00"/>
                </a:solidFill>
                <a:latin typeface="Cambria" panose="02040503050406030204" pitchFamily="18" charset="0"/>
              </a:rPr>
              <a:t>n</a:t>
            </a:r>
            <a:r>
              <a:rPr lang="en-US" altLang="zh-CN" sz="3200" dirty="0" smtClean="0">
                <a:solidFill>
                  <a:srgbClr val="FFFF00"/>
                </a:solidFill>
                <a:latin typeface="Cambria" panose="02040503050406030204" pitchFamily="18" charset="0"/>
              </a:rPr>
              <a:t>(</a:t>
            </a:r>
            <a:r>
              <a:rPr lang="en-US" altLang="zh-CN" sz="3200" i="1" dirty="0" smtClean="0">
                <a:solidFill>
                  <a:srgbClr val="FFFF00"/>
                </a:solidFill>
                <a:latin typeface="Cambria" panose="02040503050406030204" pitchFamily="18" charset="0"/>
              </a:rPr>
              <a:t>T</a:t>
            </a:r>
            <a:r>
              <a:rPr lang="en-US" altLang="zh-CN" sz="3200" dirty="0" smtClean="0">
                <a:solidFill>
                  <a:srgbClr val="FFFF00"/>
                </a:solidFill>
                <a:latin typeface="Cambria" panose="02040503050406030204" pitchFamily="18" charset="0"/>
              </a:rPr>
              <a:t>)  =  1 + </a:t>
            </a:r>
            <a:r>
              <a:rPr lang="en-US" altLang="zh-CN" sz="3200" i="1" dirty="0" smtClean="0">
                <a:solidFill>
                  <a:srgbClr val="FFFF00"/>
                </a:solidFill>
                <a:latin typeface="Cambria" panose="02040503050406030204" pitchFamily="18" charset="0"/>
              </a:rPr>
              <a:t>n</a:t>
            </a:r>
            <a:r>
              <a:rPr lang="en-US" altLang="zh-CN" sz="3200" dirty="0" smtClean="0">
                <a:solidFill>
                  <a:srgbClr val="FFFF00"/>
                </a:solidFill>
                <a:latin typeface="Cambria" panose="02040503050406030204" pitchFamily="18" charset="0"/>
              </a:rPr>
              <a:t>(</a:t>
            </a:r>
            <a:r>
              <a:rPr lang="en-US" altLang="zh-CN" sz="3200" i="1" dirty="0" smtClean="0">
                <a:solidFill>
                  <a:srgbClr val="FFFF00"/>
                </a:solidFill>
                <a:latin typeface="Cambria" panose="02040503050406030204" pitchFamily="18" charset="0"/>
              </a:rPr>
              <a:t>T</a:t>
            </a:r>
            <a:r>
              <a:rPr lang="en-US" altLang="zh-CN" sz="3200" baseline="-25000" dirty="0" smtClean="0">
                <a:solidFill>
                  <a:srgbClr val="FFFF00"/>
                </a:solidFill>
                <a:latin typeface="Cambria" panose="02040503050406030204" pitchFamily="18" charset="0"/>
              </a:rPr>
              <a:t>1</a:t>
            </a:r>
            <a:r>
              <a:rPr lang="en-US" altLang="zh-CN" sz="3200" dirty="0" smtClean="0">
                <a:solidFill>
                  <a:srgbClr val="FFFF00"/>
                </a:solidFill>
                <a:latin typeface="Cambria" panose="02040503050406030204" pitchFamily="18" charset="0"/>
              </a:rPr>
              <a:t>) + </a:t>
            </a:r>
            <a:r>
              <a:rPr lang="en-US" altLang="zh-CN" sz="3200" i="1" dirty="0" smtClean="0">
                <a:solidFill>
                  <a:srgbClr val="FFFF00"/>
                </a:solidFill>
                <a:latin typeface="Cambria" panose="02040503050406030204" pitchFamily="18" charset="0"/>
              </a:rPr>
              <a:t>n</a:t>
            </a:r>
            <a:r>
              <a:rPr lang="en-US" altLang="zh-CN" sz="3200" dirty="0" smtClean="0">
                <a:solidFill>
                  <a:srgbClr val="FFFF00"/>
                </a:solidFill>
                <a:latin typeface="Cambria" panose="02040503050406030204" pitchFamily="18" charset="0"/>
              </a:rPr>
              <a:t>(</a:t>
            </a:r>
            <a:r>
              <a:rPr lang="en-US" altLang="zh-CN" sz="3200" i="1" dirty="0" smtClean="0">
                <a:solidFill>
                  <a:srgbClr val="FFFF00"/>
                </a:solidFill>
                <a:latin typeface="Cambria" panose="02040503050406030204" pitchFamily="18" charset="0"/>
              </a:rPr>
              <a:t>T</a:t>
            </a:r>
            <a:r>
              <a:rPr lang="en-US" altLang="zh-CN" sz="3200" baseline="-25000" dirty="0" smtClean="0">
                <a:solidFill>
                  <a:srgbClr val="FFFF00"/>
                </a:solidFill>
                <a:latin typeface="Cambria" panose="02040503050406030204" pitchFamily="18" charset="0"/>
              </a:rPr>
              <a:t>2</a:t>
            </a:r>
            <a:r>
              <a:rPr lang="en-US" altLang="zh-CN" sz="2800" dirty="0" smtClean="0">
                <a:solidFill>
                  <a:srgbClr val="FFFF00"/>
                </a:solidFill>
                <a:latin typeface="Cambria" panose="02040503050406030204" pitchFamily="18" charset="0"/>
              </a:rPr>
              <a:t>)            </a:t>
            </a:r>
            <a:r>
              <a:rPr lang="en-US" altLang="zh-CN" sz="2800" dirty="0" smtClean="0">
                <a:latin typeface="Cambria" panose="02040503050406030204" pitchFamily="18" charset="0"/>
              </a:rPr>
              <a:t>(</a:t>
            </a:r>
            <a:r>
              <a:rPr lang="en-US" altLang="zh-CN" sz="2800" i="1" dirty="0" smtClean="0">
                <a:latin typeface="Cambria" panose="02040503050406030204" pitchFamily="18" charset="0"/>
              </a:rPr>
              <a:t>by recursive formula of n</a:t>
            </a:r>
            <a:r>
              <a:rPr lang="en-US" altLang="zh-CN" sz="2800" dirty="0" smtClean="0">
                <a:latin typeface="Cambria" panose="02040503050406030204" pitchFamily="18" charset="0"/>
              </a:rPr>
              <a:t>(</a:t>
            </a:r>
            <a:r>
              <a:rPr lang="en-US" altLang="zh-CN" sz="2800" i="1" dirty="0" smtClean="0">
                <a:latin typeface="Cambria" panose="02040503050406030204" pitchFamily="18" charset="0"/>
              </a:rPr>
              <a:t>T</a:t>
            </a:r>
            <a:r>
              <a:rPr lang="en-US" altLang="zh-CN" sz="2800" dirty="0" smtClean="0">
                <a:latin typeface="Cambria" panose="02040503050406030204" pitchFamily="18" charset="0"/>
              </a:rPr>
              <a:t>))</a:t>
            </a:r>
          </a:p>
          <a:p>
            <a:pPr eaLnBrk="1" hangingPunct="1">
              <a:spcBef>
                <a:spcPct val="20000"/>
              </a:spcBef>
              <a:buClr>
                <a:srgbClr val="0BD0D9"/>
              </a:buClr>
              <a:buSzPct val="95000"/>
              <a:buFont typeface="Wingdings 2" panose="05020102010507070707" pitchFamily="18" charset="2"/>
              <a:buNone/>
            </a:pPr>
            <a:r>
              <a:rPr lang="en-US" altLang="zh-CN" sz="3200" dirty="0" smtClean="0">
                <a:latin typeface="Cambria" panose="02040503050406030204" pitchFamily="18" charset="0"/>
              </a:rPr>
              <a:t>     ≤ 1 + (2</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h</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T</a:t>
            </a:r>
            <a:r>
              <a:rPr lang="en-US" altLang="zh-CN" sz="3200" baseline="30000" dirty="0" smtClean="0">
                <a:latin typeface="Cambria" panose="02040503050406030204" pitchFamily="18" charset="0"/>
              </a:rPr>
              <a:t>1) + 1) </a:t>
            </a:r>
            <a:r>
              <a:rPr lang="en-US" altLang="zh-CN" sz="3200" dirty="0" smtClean="0">
                <a:latin typeface="Cambria" panose="02040503050406030204" pitchFamily="18" charset="0"/>
              </a:rPr>
              <a:t>– 1) + (2</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h</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T</a:t>
            </a:r>
            <a:r>
              <a:rPr lang="en-US" altLang="zh-CN" sz="3200" baseline="30000" dirty="0" smtClean="0">
                <a:latin typeface="Cambria" panose="02040503050406030204" pitchFamily="18" charset="0"/>
              </a:rPr>
              <a:t>2) + 1) </a:t>
            </a:r>
            <a:r>
              <a:rPr lang="en-US" altLang="zh-CN" sz="3200" dirty="0" smtClean="0">
                <a:latin typeface="Cambria" panose="02040503050406030204" pitchFamily="18" charset="0"/>
              </a:rPr>
              <a:t>– 1)  </a:t>
            </a:r>
            <a:r>
              <a:rPr lang="en-US" altLang="zh-CN" sz="2800" dirty="0" smtClean="0">
                <a:solidFill>
                  <a:srgbClr val="FFFF00"/>
                </a:solidFill>
                <a:latin typeface="Cambria" panose="02040503050406030204" pitchFamily="18" charset="0"/>
              </a:rPr>
              <a:t>(</a:t>
            </a:r>
            <a:r>
              <a:rPr lang="en-US" altLang="zh-CN" sz="2800" i="1" dirty="0" smtClean="0">
                <a:solidFill>
                  <a:srgbClr val="FFFF00"/>
                </a:solidFill>
                <a:latin typeface="Cambria" panose="02040503050406030204" pitchFamily="18" charset="0"/>
              </a:rPr>
              <a:t>by inductive hypothesis</a:t>
            </a:r>
            <a:r>
              <a:rPr lang="en-US" altLang="zh-CN" sz="2800" dirty="0" smtClean="0">
                <a:solidFill>
                  <a:srgbClr val="FFFF00"/>
                </a:solidFill>
                <a:latin typeface="Cambria" panose="02040503050406030204" pitchFamily="18" charset="0"/>
              </a:rPr>
              <a:t>)</a:t>
            </a:r>
            <a:endParaRPr lang="en-US" altLang="zh-CN" sz="3200" dirty="0" smtClean="0">
              <a:solidFill>
                <a:srgbClr val="FFFF00"/>
              </a:solidFill>
              <a:latin typeface="Cambria" panose="02040503050406030204" pitchFamily="18" charset="0"/>
            </a:endParaRPr>
          </a:p>
          <a:p>
            <a:r>
              <a:rPr lang="en-US" altLang="zh-CN" sz="3200" b="1" dirty="0" smtClean="0">
                <a:solidFill>
                  <a:srgbClr val="FFFF00"/>
                </a:solidFill>
                <a:latin typeface="Cambria" panose="02040503050406030204" pitchFamily="18" charset="0"/>
              </a:rPr>
              <a:t>     </a:t>
            </a:r>
            <a:r>
              <a:rPr lang="en-US" altLang="zh-CN" sz="3200" dirty="0" smtClean="0">
                <a:solidFill>
                  <a:srgbClr val="FFFF00"/>
                </a:solidFill>
                <a:latin typeface="Cambria" panose="02040503050406030204" pitchFamily="18" charset="0"/>
              </a:rPr>
              <a:t>≤ 2∙max(2</a:t>
            </a:r>
            <a:r>
              <a:rPr lang="en-US" altLang="zh-CN" sz="3200" baseline="30000" dirty="0" smtClean="0">
                <a:solidFill>
                  <a:srgbClr val="FFFF00"/>
                </a:solidFill>
                <a:latin typeface="Cambria" panose="02040503050406030204" pitchFamily="18" charset="0"/>
              </a:rPr>
              <a:t>(</a:t>
            </a:r>
            <a:r>
              <a:rPr lang="en-US" altLang="zh-CN" sz="3200" i="1" baseline="30000" dirty="0" smtClean="0">
                <a:solidFill>
                  <a:srgbClr val="FFFF00"/>
                </a:solidFill>
                <a:latin typeface="Cambria" panose="02040503050406030204" pitchFamily="18" charset="0"/>
              </a:rPr>
              <a:t>h</a:t>
            </a:r>
            <a:r>
              <a:rPr lang="en-US" altLang="zh-CN" sz="3200" baseline="30000" dirty="0" smtClean="0">
                <a:solidFill>
                  <a:srgbClr val="FFFF00"/>
                </a:solidFill>
                <a:latin typeface="Cambria" panose="02040503050406030204" pitchFamily="18" charset="0"/>
              </a:rPr>
              <a:t>(</a:t>
            </a:r>
            <a:r>
              <a:rPr lang="en-US" altLang="zh-CN" sz="3200" i="1" baseline="30000" dirty="0" smtClean="0">
                <a:solidFill>
                  <a:srgbClr val="FFFF00"/>
                </a:solidFill>
                <a:latin typeface="Cambria" panose="02040503050406030204" pitchFamily="18" charset="0"/>
              </a:rPr>
              <a:t>T</a:t>
            </a:r>
            <a:r>
              <a:rPr lang="en-US" altLang="zh-CN" sz="3200" baseline="30000" dirty="0" smtClean="0">
                <a:solidFill>
                  <a:srgbClr val="FFFF00"/>
                </a:solidFill>
                <a:latin typeface="Cambria" panose="02040503050406030204" pitchFamily="18" charset="0"/>
              </a:rPr>
              <a:t>1) + 1)</a:t>
            </a:r>
            <a:r>
              <a:rPr lang="en-US" altLang="zh-CN" sz="3200" dirty="0" smtClean="0">
                <a:solidFill>
                  <a:srgbClr val="FFFF00"/>
                </a:solidFill>
                <a:latin typeface="Cambria" panose="02040503050406030204" pitchFamily="18" charset="0"/>
              </a:rPr>
              <a:t>, 2</a:t>
            </a:r>
            <a:r>
              <a:rPr lang="en-US" altLang="zh-CN" sz="3200" baseline="30000" dirty="0" smtClean="0">
                <a:solidFill>
                  <a:srgbClr val="FFFF00"/>
                </a:solidFill>
                <a:latin typeface="Cambria" panose="02040503050406030204" pitchFamily="18" charset="0"/>
              </a:rPr>
              <a:t>(</a:t>
            </a:r>
            <a:r>
              <a:rPr lang="en-US" altLang="zh-CN" sz="3200" i="1" baseline="30000" dirty="0" smtClean="0">
                <a:solidFill>
                  <a:srgbClr val="FFFF00"/>
                </a:solidFill>
                <a:latin typeface="Cambria" panose="02040503050406030204" pitchFamily="18" charset="0"/>
              </a:rPr>
              <a:t>h</a:t>
            </a:r>
            <a:r>
              <a:rPr lang="en-US" altLang="zh-CN" sz="3200" baseline="30000" dirty="0" smtClean="0">
                <a:solidFill>
                  <a:srgbClr val="FFFF00"/>
                </a:solidFill>
                <a:latin typeface="Cambria" panose="02040503050406030204" pitchFamily="18" charset="0"/>
              </a:rPr>
              <a:t>(</a:t>
            </a:r>
            <a:r>
              <a:rPr lang="en-US" altLang="zh-CN" sz="3200" i="1" baseline="30000" dirty="0" smtClean="0">
                <a:solidFill>
                  <a:srgbClr val="FFFF00"/>
                </a:solidFill>
                <a:latin typeface="Cambria" panose="02040503050406030204" pitchFamily="18" charset="0"/>
              </a:rPr>
              <a:t>T</a:t>
            </a:r>
            <a:r>
              <a:rPr lang="en-US" altLang="zh-CN" sz="3200" baseline="30000" dirty="0" smtClean="0">
                <a:solidFill>
                  <a:srgbClr val="FFFF00"/>
                </a:solidFill>
                <a:latin typeface="Cambria" panose="02040503050406030204" pitchFamily="18" charset="0"/>
              </a:rPr>
              <a:t>2) + 1)</a:t>
            </a:r>
            <a:r>
              <a:rPr lang="en-US" altLang="zh-CN" sz="3200" dirty="0" smtClean="0">
                <a:solidFill>
                  <a:srgbClr val="FFFF00"/>
                </a:solidFill>
                <a:latin typeface="Cambria" panose="02040503050406030204" pitchFamily="18" charset="0"/>
              </a:rPr>
              <a:t>)</a:t>
            </a:r>
            <a:r>
              <a:rPr lang="en-US" altLang="zh-CN" sz="3200" baseline="30000" dirty="0" smtClean="0">
                <a:solidFill>
                  <a:srgbClr val="FFFF00"/>
                </a:solidFill>
                <a:latin typeface="Cambria" panose="02040503050406030204" pitchFamily="18" charset="0"/>
              </a:rPr>
              <a:t> </a:t>
            </a:r>
            <a:r>
              <a:rPr lang="en-US" altLang="zh-CN" sz="3200" dirty="0" smtClean="0">
                <a:solidFill>
                  <a:srgbClr val="FFFF00"/>
                </a:solidFill>
                <a:latin typeface="Cambria" panose="02040503050406030204" pitchFamily="18" charset="0"/>
              </a:rPr>
              <a:t>– 1       </a:t>
            </a:r>
            <a:br>
              <a:rPr lang="en-US" altLang="zh-CN" sz="3200" dirty="0" smtClean="0">
                <a:solidFill>
                  <a:srgbClr val="FFFF00"/>
                </a:solidFill>
                <a:latin typeface="Cambria" panose="02040503050406030204" pitchFamily="18" charset="0"/>
              </a:rPr>
            </a:br>
            <a:r>
              <a:rPr lang="en-US" altLang="zh-CN" sz="3200" dirty="0" smtClean="0">
                <a:solidFill>
                  <a:srgbClr val="FFFF00"/>
                </a:solidFill>
                <a:latin typeface="Cambria" panose="02040503050406030204" pitchFamily="18" charset="0"/>
              </a:rPr>
              <a:t>		</a:t>
            </a:r>
            <a:r>
              <a:rPr lang="en-US" sz="2800" i="1" dirty="0" smtClean="0">
                <a:latin typeface="Cambria" panose="02040503050406030204" pitchFamily="18" charset="0"/>
              </a:rPr>
              <a:t>the </a:t>
            </a:r>
            <a:r>
              <a:rPr lang="en-US" sz="2800" i="1" dirty="0">
                <a:latin typeface="Cambria" panose="02040503050406030204" pitchFamily="18" charset="0"/>
              </a:rPr>
              <a:t>sum of two terms is at most 2 times the larger</a:t>
            </a:r>
            <a:r>
              <a:rPr lang="en-US" altLang="zh-CN" sz="2800" i="1" dirty="0">
                <a:latin typeface="Cambria" panose="02040503050406030204" pitchFamily="18" charset="0"/>
              </a:rPr>
              <a:t> </a:t>
            </a:r>
          </a:p>
          <a:p>
            <a:pPr eaLnBrk="1" hangingPunct="1">
              <a:spcBef>
                <a:spcPct val="20000"/>
              </a:spcBef>
              <a:buClr>
                <a:srgbClr val="0BD0D9"/>
              </a:buClr>
              <a:buSzPct val="95000"/>
            </a:pPr>
            <a:r>
              <a:rPr lang="en-US" altLang="zh-CN" sz="3200" dirty="0" smtClean="0">
                <a:solidFill>
                  <a:srgbClr val="FFFF00"/>
                </a:solidFill>
                <a:latin typeface="Cambria" panose="02040503050406030204" pitchFamily="18" charset="0"/>
              </a:rPr>
              <a:t>     </a:t>
            </a:r>
            <a:r>
              <a:rPr lang="en-US" altLang="zh-CN" sz="3200" dirty="0" smtClean="0">
                <a:latin typeface="Cambria" panose="02040503050406030204" pitchFamily="18" charset="0"/>
              </a:rPr>
              <a:t>= 2∙2</a:t>
            </a:r>
            <a:r>
              <a:rPr lang="en-US" altLang="zh-CN" sz="3200" baseline="30000" dirty="0" smtClean="0">
                <a:latin typeface="Cambria" panose="02040503050406030204" pitchFamily="18" charset="0"/>
              </a:rPr>
              <a:t>(max(</a:t>
            </a:r>
            <a:r>
              <a:rPr lang="en-US" altLang="zh-CN" sz="3200" i="1" baseline="30000" dirty="0" smtClean="0">
                <a:latin typeface="Cambria" panose="02040503050406030204" pitchFamily="18" charset="0"/>
              </a:rPr>
              <a:t>h</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T</a:t>
            </a:r>
            <a:r>
              <a:rPr lang="en-US" altLang="zh-CN" sz="3200" baseline="30000" dirty="0" smtClean="0">
                <a:latin typeface="Cambria" panose="02040503050406030204" pitchFamily="18" charset="0"/>
              </a:rPr>
              <a:t>1), </a:t>
            </a:r>
            <a:r>
              <a:rPr lang="en-US" altLang="zh-CN" sz="3200" i="1" baseline="30000" dirty="0" smtClean="0">
                <a:latin typeface="Cambria" panose="02040503050406030204" pitchFamily="18" charset="0"/>
              </a:rPr>
              <a:t>h</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T</a:t>
            </a:r>
            <a:r>
              <a:rPr lang="en-US" altLang="zh-CN" sz="3200" baseline="30000" dirty="0" smtClean="0">
                <a:latin typeface="Cambria" panose="02040503050406030204" pitchFamily="18" charset="0"/>
              </a:rPr>
              <a:t>2)) + 1) </a:t>
            </a:r>
            <a:r>
              <a:rPr lang="en-US" altLang="zh-CN" sz="3200" dirty="0" smtClean="0">
                <a:latin typeface="Cambria" panose="02040503050406030204" pitchFamily="18" charset="0"/>
              </a:rPr>
              <a:t>– 1                   </a:t>
            </a:r>
            <a:r>
              <a:rPr lang="en-US" altLang="zh-CN" sz="2800" dirty="0" smtClean="0">
                <a:solidFill>
                  <a:srgbClr val="FFFF00"/>
                </a:solidFill>
                <a:latin typeface="Cambria" panose="02040503050406030204" pitchFamily="18" charset="0"/>
              </a:rPr>
              <a:t>(max(2</a:t>
            </a:r>
            <a:r>
              <a:rPr lang="en-US" altLang="zh-CN" sz="2800" i="1" baseline="30000" dirty="0" smtClean="0">
                <a:solidFill>
                  <a:srgbClr val="FFFF00"/>
                </a:solidFill>
                <a:latin typeface="Cambria" panose="02040503050406030204" pitchFamily="18" charset="0"/>
              </a:rPr>
              <a:t>x</a:t>
            </a:r>
            <a:r>
              <a:rPr lang="en-US" altLang="zh-CN" sz="2800" dirty="0" smtClean="0">
                <a:solidFill>
                  <a:srgbClr val="FFFF00"/>
                </a:solidFill>
                <a:latin typeface="Cambria" panose="02040503050406030204" pitchFamily="18" charset="0"/>
              </a:rPr>
              <a:t>, 2</a:t>
            </a:r>
            <a:r>
              <a:rPr lang="en-US" altLang="zh-CN" sz="2800" i="1" baseline="30000" dirty="0" smtClean="0">
                <a:solidFill>
                  <a:srgbClr val="FFFF00"/>
                </a:solidFill>
                <a:latin typeface="Cambria" panose="02040503050406030204" pitchFamily="18" charset="0"/>
              </a:rPr>
              <a:t>y</a:t>
            </a:r>
            <a:r>
              <a:rPr lang="en-US" altLang="zh-CN" sz="2800" dirty="0" smtClean="0">
                <a:solidFill>
                  <a:srgbClr val="FFFF00"/>
                </a:solidFill>
                <a:latin typeface="Cambria" panose="02040503050406030204" pitchFamily="18" charset="0"/>
              </a:rPr>
              <a:t>) = 2</a:t>
            </a:r>
            <a:r>
              <a:rPr lang="en-US" altLang="zh-CN" sz="2800" baseline="30000" dirty="0" smtClean="0">
                <a:solidFill>
                  <a:srgbClr val="FFFF00"/>
                </a:solidFill>
                <a:latin typeface="Cambria" panose="02040503050406030204" pitchFamily="18" charset="0"/>
              </a:rPr>
              <a:t>max(</a:t>
            </a:r>
            <a:r>
              <a:rPr lang="en-US" altLang="zh-CN" sz="2800" i="1" baseline="30000" dirty="0" smtClean="0">
                <a:solidFill>
                  <a:srgbClr val="FFFF00"/>
                </a:solidFill>
                <a:latin typeface="Cambria" panose="02040503050406030204" pitchFamily="18" charset="0"/>
              </a:rPr>
              <a:t>x, y</a:t>
            </a:r>
            <a:r>
              <a:rPr lang="en-US" altLang="zh-CN" sz="2800" baseline="30000" dirty="0" smtClean="0">
                <a:solidFill>
                  <a:srgbClr val="FFFF00"/>
                </a:solidFill>
                <a:latin typeface="Cambria" panose="02040503050406030204" pitchFamily="18" charset="0"/>
              </a:rPr>
              <a:t>)</a:t>
            </a:r>
            <a:r>
              <a:rPr lang="en-US" altLang="zh-CN" sz="2800" dirty="0" smtClean="0">
                <a:solidFill>
                  <a:srgbClr val="FFFF00"/>
                </a:solidFill>
                <a:latin typeface="Cambria" panose="02040503050406030204" pitchFamily="18" charset="0"/>
              </a:rPr>
              <a:t> )</a:t>
            </a:r>
          </a:p>
          <a:p>
            <a:pPr eaLnBrk="1" hangingPunct="1">
              <a:spcBef>
                <a:spcPct val="20000"/>
              </a:spcBef>
              <a:buClr>
                <a:srgbClr val="0BD0D9"/>
              </a:buClr>
              <a:buSzPct val="95000"/>
            </a:pPr>
            <a:r>
              <a:rPr lang="en-US" altLang="zh-CN" sz="3200" dirty="0" smtClean="0">
                <a:solidFill>
                  <a:srgbClr val="FFFF00"/>
                </a:solidFill>
                <a:latin typeface="Cambria" panose="02040503050406030204" pitchFamily="18" charset="0"/>
              </a:rPr>
              <a:t>     = 2∙2</a:t>
            </a:r>
            <a:r>
              <a:rPr lang="en-US" altLang="zh-CN" sz="3200" i="1" baseline="30000" dirty="0" smtClean="0">
                <a:solidFill>
                  <a:srgbClr val="FFFF00"/>
                </a:solidFill>
                <a:latin typeface="Cambria" panose="02040503050406030204" pitchFamily="18" charset="0"/>
              </a:rPr>
              <a:t>h</a:t>
            </a:r>
            <a:r>
              <a:rPr lang="en-US" altLang="zh-CN" sz="3200" baseline="30000" dirty="0" smtClean="0">
                <a:solidFill>
                  <a:srgbClr val="FFFF00"/>
                </a:solidFill>
                <a:latin typeface="Cambria" panose="02040503050406030204" pitchFamily="18" charset="0"/>
              </a:rPr>
              <a:t>(</a:t>
            </a:r>
            <a:r>
              <a:rPr lang="en-US" altLang="zh-CN" sz="3200" i="1" baseline="30000" dirty="0" smtClean="0">
                <a:solidFill>
                  <a:srgbClr val="FFFF00"/>
                </a:solidFill>
                <a:latin typeface="Cambria" panose="02040503050406030204" pitchFamily="18" charset="0"/>
              </a:rPr>
              <a:t>T</a:t>
            </a:r>
            <a:r>
              <a:rPr lang="en-US" altLang="zh-CN" sz="3200" baseline="30000" dirty="0" smtClean="0">
                <a:solidFill>
                  <a:srgbClr val="FFFF00"/>
                </a:solidFill>
                <a:latin typeface="Cambria" panose="02040503050406030204" pitchFamily="18" charset="0"/>
              </a:rPr>
              <a:t>)</a:t>
            </a:r>
            <a:r>
              <a:rPr lang="en-US" altLang="zh-CN" sz="3200" dirty="0" smtClean="0">
                <a:solidFill>
                  <a:srgbClr val="FFFF00"/>
                </a:solidFill>
                <a:latin typeface="Cambria" panose="02040503050406030204" pitchFamily="18" charset="0"/>
              </a:rPr>
              <a:t> – 1                              </a:t>
            </a:r>
            <a:r>
              <a:rPr lang="en-US" altLang="zh-CN" sz="2800" dirty="0" smtClean="0">
                <a:latin typeface="Cambria" panose="02040503050406030204" pitchFamily="18" charset="0"/>
              </a:rPr>
              <a:t>(</a:t>
            </a:r>
            <a:r>
              <a:rPr lang="en-US" altLang="zh-CN" sz="2800" i="1" dirty="0" smtClean="0">
                <a:latin typeface="Cambria" panose="02040503050406030204" pitchFamily="18" charset="0"/>
              </a:rPr>
              <a:t>by recursive definition of h(T)</a:t>
            </a:r>
            <a:r>
              <a:rPr lang="en-US" altLang="zh-CN" sz="2800" dirty="0" smtClean="0">
                <a:latin typeface="Cambria" panose="02040503050406030204" pitchFamily="18" charset="0"/>
              </a:rPr>
              <a:t>)</a:t>
            </a:r>
          </a:p>
          <a:p>
            <a:pPr eaLnBrk="1" hangingPunct="1">
              <a:spcBef>
                <a:spcPct val="20000"/>
              </a:spcBef>
              <a:buClr>
                <a:srgbClr val="0BD0D9"/>
              </a:buClr>
              <a:buSzPct val="95000"/>
              <a:buFont typeface="Wingdings 2" panose="05020102010507070707" pitchFamily="18" charset="2"/>
              <a:buNone/>
            </a:pPr>
            <a:r>
              <a:rPr lang="en-US" altLang="zh-CN" sz="3200" dirty="0" smtClean="0">
                <a:solidFill>
                  <a:srgbClr val="FFFF00"/>
                </a:solidFill>
                <a:latin typeface="Cambria" panose="02040503050406030204" pitchFamily="18" charset="0"/>
              </a:rPr>
              <a:t>     </a:t>
            </a:r>
            <a:r>
              <a:rPr lang="en-US" altLang="zh-CN" sz="3200" dirty="0" smtClean="0">
                <a:latin typeface="Cambria" panose="02040503050406030204" pitchFamily="18" charset="0"/>
              </a:rPr>
              <a:t>= 2</a:t>
            </a:r>
            <a:r>
              <a:rPr lang="en-US" altLang="zh-CN" sz="3200" i="1" baseline="30000" dirty="0" smtClean="0">
                <a:latin typeface="Cambria" panose="02040503050406030204" pitchFamily="18" charset="0"/>
              </a:rPr>
              <a:t>h</a:t>
            </a:r>
            <a:r>
              <a:rPr lang="en-US" altLang="zh-CN" sz="3200" baseline="30000" dirty="0" smtClean="0">
                <a:latin typeface="Cambria" panose="02040503050406030204" pitchFamily="18" charset="0"/>
              </a:rPr>
              <a:t>(</a:t>
            </a:r>
            <a:r>
              <a:rPr lang="en-US" altLang="zh-CN" sz="3200" i="1" baseline="30000" dirty="0" smtClean="0">
                <a:latin typeface="Cambria" panose="02040503050406030204" pitchFamily="18" charset="0"/>
              </a:rPr>
              <a:t>T</a:t>
            </a:r>
            <a:r>
              <a:rPr lang="en-US" altLang="zh-CN" sz="3200" baseline="30000" dirty="0" smtClean="0">
                <a:latin typeface="Cambria" panose="02040503050406030204" pitchFamily="18" charset="0"/>
              </a:rPr>
              <a:t>) + 1</a:t>
            </a:r>
            <a:r>
              <a:rPr lang="en-US" altLang="zh-CN" sz="3200" dirty="0" smtClean="0">
                <a:latin typeface="Cambria" panose="02040503050406030204" pitchFamily="18" charset="0"/>
              </a:rPr>
              <a:t> – 1 </a:t>
            </a:r>
            <a:endParaRPr lang="en-US" altLang="zh-CN" sz="3200" dirty="0">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45</a:t>
            </a:fld>
            <a:endParaRPr lang="en-US" altLang="en-US"/>
          </a:p>
        </p:txBody>
      </p:sp>
      <p:sp>
        <p:nvSpPr>
          <p:cNvPr id="3" name="Rectangle 2"/>
          <p:cNvSpPr/>
          <p:nvPr/>
        </p:nvSpPr>
        <p:spPr>
          <a:xfrm>
            <a:off x="6934200" y="3505200"/>
            <a:ext cx="5029200" cy="954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zh-CN" sz="2800" dirty="0" smtClean="0">
                <a:latin typeface="Cambria" panose="02040503050406030204" pitchFamily="18" charset="0"/>
              </a:rPr>
              <a:t>1 </a:t>
            </a:r>
            <a:r>
              <a:rPr lang="en-US" altLang="zh-CN" sz="2800" dirty="0">
                <a:latin typeface="Cambria" panose="02040503050406030204" pitchFamily="18" charset="0"/>
              </a:rPr>
              <a:t>+ </a:t>
            </a:r>
            <a:r>
              <a:rPr lang="en-US" altLang="zh-CN" sz="2800" dirty="0" smtClean="0">
                <a:latin typeface="Cambria" panose="02040503050406030204" pitchFamily="18" charset="0"/>
              </a:rPr>
              <a:t>2</a:t>
            </a:r>
            <a:r>
              <a:rPr lang="en-US" altLang="zh-CN" sz="2800" baseline="30000" dirty="0" smtClean="0">
                <a:latin typeface="Cambria" panose="02040503050406030204" pitchFamily="18" charset="0"/>
              </a:rPr>
              <a:t>(</a:t>
            </a:r>
            <a:r>
              <a:rPr lang="en-US" altLang="zh-CN" sz="2800" i="1" baseline="30000" dirty="0" smtClean="0">
                <a:latin typeface="Cambria" panose="02040503050406030204" pitchFamily="18" charset="0"/>
              </a:rPr>
              <a:t>h</a:t>
            </a:r>
            <a:r>
              <a:rPr lang="en-US" altLang="zh-CN" sz="2800" baseline="30000" dirty="0" smtClean="0">
                <a:latin typeface="Cambria" panose="02040503050406030204" pitchFamily="18" charset="0"/>
              </a:rPr>
              <a:t>(</a:t>
            </a:r>
            <a:r>
              <a:rPr lang="en-US" altLang="zh-CN" sz="2800" i="1" baseline="30000" dirty="0" smtClean="0">
                <a:latin typeface="Cambria" panose="02040503050406030204" pitchFamily="18" charset="0"/>
              </a:rPr>
              <a:t>T</a:t>
            </a:r>
            <a:r>
              <a:rPr lang="en-US" altLang="zh-CN" sz="2800" baseline="30000" dirty="0" smtClean="0">
                <a:latin typeface="Cambria" panose="02040503050406030204" pitchFamily="18" charset="0"/>
              </a:rPr>
              <a:t>1</a:t>
            </a:r>
            <a:r>
              <a:rPr lang="en-US" altLang="zh-CN" sz="2800" baseline="30000" dirty="0">
                <a:latin typeface="Cambria" panose="02040503050406030204" pitchFamily="18" charset="0"/>
              </a:rPr>
              <a:t>) + 1) </a:t>
            </a:r>
            <a:r>
              <a:rPr lang="en-US" altLang="zh-CN" sz="2800" dirty="0">
                <a:latin typeface="Cambria" panose="02040503050406030204" pitchFamily="18" charset="0"/>
              </a:rPr>
              <a:t>– </a:t>
            </a:r>
            <a:r>
              <a:rPr lang="en-US" altLang="zh-CN" sz="2800" dirty="0" smtClean="0">
                <a:latin typeface="Cambria" panose="02040503050406030204" pitchFamily="18" charset="0"/>
              </a:rPr>
              <a:t>1 </a:t>
            </a:r>
            <a:r>
              <a:rPr lang="en-US" altLang="zh-CN" sz="2800" dirty="0">
                <a:latin typeface="Cambria" panose="02040503050406030204" pitchFamily="18" charset="0"/>
              </a:rPr>
              <a:t>+ </a:t>
            </a:r>
            <a:r>
              <a:rPr lang="en-US" altLang="zh-CN" sz="2800" dirty="0" smtClean="0">
                <a:latin typeface="Cambria" panose="02040503050406030204" pitchFamily="18" charset="0"/>
              </a:rPr>
              <a:t>2</a:t>
            </a:r>
            <a:r>
              <a:rPr lang="en-US" altLang="zh-CN" sz="2800" baseline="30000" dirty="0" smtClean="0">
                <a:latin typeface="Cambria" panose="02040503050406030204" pitchFamily="18" charset="0"/>
              </a:rPr>
              <a:t>(</a:t>
            </a:r>
            <a:r>
              <a:rPr lang="en-US" altLang="zh-CN" sz="2800" i="1" baseline="30000" dirty="0" smtClean="0">
                <a:latin typeface="Cambria" panose="02040503050406030204" pitchFamily="18" charset="0"/>
              </a:rPr>
              <a:t>h</a:t>
            </a:r>
            <a:r>
              <a:rPr lang="en-US" altLang="zh-CN" sz="2800" baseline="30000" dirty="0" smtClean="0">
                <a:latin typeface="Cambria" panose="02040503050406030204" pitchFamily="18" charset="0"/>
              </a:rPr>
              <a:t>(</a:t>
            </a:r>
            <a:r>
              <a:rPr lang="en-US" altLang="zh-CN" sz="2800" i="1" baseline="30000" dirty="0" smtClean="0">
                <a:latin typeface="Cambria" panose="02040503050406030204" pitchFamily="18" charset="0"/>
              </a:rPr>
              <a:t>T</a:t>
            </a:r>
            <a:r>
              <a:rPr lang="en-US" altLang="zh-CN" sz="2800" baseline="30000" dirty="0" smtClean="0">
                <a:latin typeface="Cambria" panose="02040503050406030204" pitchFamily="18" charset="0"/>
              </a:rPr>
              <a:t>2</a:t>
            </a:r>
            <a:r>
              <a:rPr lang="en-US" altLang="zh-CN" sz="2800" baseline="30000" dirty="0">
                <a:latin typeface="Cambria" panose="02040503050406030204" pitchFamily="18" charset="0"/>
              </a:rPr>
              <a:t>) + 1) </a:t>
            </a:r>
            <a:r>
              <a:rPr lang="en-US" altLang="zh-CN" sz="2800" dirty="0">
                <a:latin typeface="Cambria" panose="02040503050406030204" pitchFamily="18" charset="0"/>
              </a:rPr>
              <a:t>– </a:t>
            </a:r>
            <a:r>
              <a:rPr lang="en-US" altLang="zh-CN" sz="2800" dirty="0" smtClean="0">
                <a:latin typeface="Cambria" panose="02040503050406030204" pitchFamily="18" charset="0"/>
              </a:rPr>
              <a:t>1</a:t>
            </a:r>
          </a:p>
          <a:p>
            <a:r>
              <a:rPr lang="en-US" altLang="zh-CN" sz="2800" dirty="0" smtClean="0">
                <a:latin typeface="Cambria" panose="02040503050406030204" pitchFamily="18" charset="0"/>
              </a:rPr>
              <a:t>= </a:t>
            </a:r>
            <a:r>
              <a:rPr lang="en-US" altLang="zh-CN" sz="2800" dirty="0">
                <a:latin typeface="Cambria" panose="02040503050406030204" pitchFamily="18" charset="0"/>
              </a:rPr>
              <a:t>2</a:t>
            </a:r>
            <a:r>
              <a:rPr lang="en-US" altLang="zh-CN" sz="2800" baseline="30000" dirty="0">
                <a:latin typeface="Cambria" panose="02040503050406030204" pitchFamily="18" charset="0"/>
              </a:rPr>
              <a:t>(</a:t>
            </a:r>
            <a:r>
              <a:rPr lang="en-US" altLang="zh-CN" sz="2800" i="1" baseline="30000" dirty="0">
                <a:latin typeface="Cambria" panose="02040503050406030204" pitchFamily="18" charset="0"/>
              </a:rPr>
              <a:t>h</a:t>
            </a:r>
            <a:r>
              <a:rPr lang="en-US" altLang="zh-CN" sz="2800" baseline="30000" dirty="0">
                <a:latin typeface="Cambria" panose="02040503050406030204" pitchFamily="18" charset="0"/>
              </a:rPr>
              <a:t>(</a:t>
            </a:r>
            <a:r>
              <a:rPr lang="en-US" altLang="zh-CN" sz="2800" i="1" baseline="30000" dirty="0">
                <a:latin typeface="Cambria" panose="02040503050406030204" pitchFamily="18" charset="0"/>
              </a:rPr>
              <a:t>T</a:t>
            </a:r>
            <a:r>
              <a:rPr lang="en-US" altLang="zh-CN" sz="2800" baseline="30000" dirty="0">
                <a:latin typeface="Cambria" panose="02040503050406030204" pitchFamily="18" charset="0"/>
              </a:rPr>
              <a:t>1) + 1) </a:t>
            </a:r>
            <a:r>
              <a:rPr lang="en-US" altLang="zh-CN" sz="2800" dirty="0">
                <a:latin typeface="Cambria" panose="02040503050406030204" pitchFamily="18" charset="0"/>
              </a:rPr>
              <a:t>+ 2</a:t>
            </a:r>
            <a:r>
              <a:rPr lang="en-US" altLang="zh-CN" sz="2800" baseline="30000" dirty="0">
                <a:latin typeface="Cambria" panose="02040503050406030204" pitchFamily="18" charset="0"/>
              </a:rPr>
              <a:t>(</a:t>
            </a:r>
            <a:r>
              <a:rPr lang="en-US" altLang="zh-CN" sz="2800" i="1" baseline="30000" dirty="0">
                <a:latin typeface="Cambria" panose="02040503050406030204" pitchFamily="18" charset="0"/>
              </a:rPr>
              <a:t>h</a:t>
            </a:r>
            <a:r>
              <a:rPr lang="en-US" altLang="zh-CN" sz="2800" baseline="30000" dirty="0">
                <a:latin typeface="Cambria" panose="02040503050406030204" pitchFamily="18" charset="0"/>
              </a:rPr>
              <a:t>(</a:t>
            </a:r>
            <a:r>
              <a:rPr lang="en-US" altLang="zh-CN" sz="2800" i="1" baseline="30000" dirty="0">
                <a:latin typeface="Cambria" panose="02040503050406030204" pitchFamily="18" charset="0"/>
              </a:rPr>
              <a:t>T</a:t>
            </a:r>
            <a:r>
              <a:rPr lang="en-US" altLang="zh-CN" sz="2800" baseline="30000" dirty="0">
                <a:latin typeface="Cambria" panose="02040503050406030204" pitchFamily="18" charset="0"/>
              </a:rPr>
              <a:t>2) + 1) </a:t>
            </a:r>
            <a:r>
              <a:rPr lang="en-US" altLang="zh-CN" sz="2800" dirty="0">
                <a:latin typeface="Cambria" panose="02040503050406030204" pitchFamily="18" charset="0"/>
              </a:rPr>
              <a:t>– 1 </a:t>
            </a:r>
            <a:r>
              <a:rPr lang="en-US" altLang="zh-CN" sz="2800" dirty="0" smtClean="0">
                <a:latin typeface="Cambria" panose="02040503050406030204" pitchFamily="18" charset="0"/>
              </a:rPr>
              <a:t> </a:t>
            </a:r>
            <a:endParaRPr lang="en-US" sz="2800" dirty="0">
              <a:latin typeface="Cambria" panose="02040503050406030204" pitchFamily="18" charset="0"/>
            </a:endParaRPr>
          </a:p>
        </p:txBody>
      </p:sp>
      <p:sp>
        <p:nvSpPr>
          <p:cNvPr id="4" name="Rectangle 3"/>
          <p:cNvSpPr/>
          <p:nvPr/>
        </p:nvSpPr>
        <p:spPr>
          <a:xfrm>
            <a:off x="9817936" y="1411307"/>
            <a:ext cx="1824538" cy="461665"/>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pPr algn="ctr">
              <a:defRPr/>
            </a:pPr>
            <a:r>
              <a:rPr lang="en-US" b="1" dirty="0" smtClean="0">
                <a:latin typeface="Cambria" panose="02040503050406030204" pitchFamily="18" charset="0"/>
              </a:rPr>
              <a:t>(</a:t>
            </a:r>
            <a:r>
              <a:rPr lang="en-US" b="1" i="1" dirty="0" smtClean="0">
                <a:latin typeface="Cambria" panose="02040503050406030204" pitchFamily="18" charset="0"/>
              </a:rPr>
              <a:t>T</a:t>
            </a:r>
            <a:r>
              <a:rPr lang="en-US" b="1" dirty="0" smtClean="0">
                <a:latin typeface="Cambria" panose="02040503050406030204" pitchFamily="18" charset="0"/>
              </a:rPr>
              <a:t> = </a:t>
            </a:r>
            <a:r>
              <a:rPr lang="en-US" b="1" i="1" dirty="0" smtClean="0">
                <a:latin typeface="Cambria" panose="02040503050406030204" pitchFamily="18" charset="0"/>
              </a:rPr>
              <a:t>T</a:t>
            </a:r>
            <a:r>
              <a:rPr lang="en-US" b="1" baseline="-25000" dirty="0" smtClean="0">
                <a:latin typeface="Cambria" panose="02040503050406030204" pitchFamily="18" charset="0"/>
              </a:rPr>
              <a:t>1</a:t>
            </a:r>
            <a:r>
              <a:rPr lang="en-US" dirty="0" smtClean="0"/>
              <a:t> </a:t>
            </a:r>
            <a:r>
              <a:rPr lang="en-US" dirty="0"/>
              <a:t>• </a:t>
            </a:r>
            <a:r>
              <a:rPr lang="en-US" b="1" i="1" dirty="0">
                <a:latin typeface="Cambria" panose="02040503050406030204" pitchFamily="18" charset="0"/>
              </a:rPr>
              <a:t>T</a:t>
            </a:r>
            <a:r>
              <a:rPr lang="en-US" b="1" baseline="-25000" dirty="0">
                <a:latin typeface="Cambria" panose="02040503050406030204" pitchFamily="18" charset="0"/>
              </a:rPr>
              <a:t>2</a:t>
            </a:r>
            <a:r>
              <a:rPr lang="en-US" b="1" dirty="0">
                <a:latin typeface="Cambria" panose="02040503050406030204" pitchFamily="18" charset="0"/>
              </a:rPr>
              <a:t>)</a:t>
            </a:r>
            <a:endParaRPr lang="en-US" b="1" baseline="-25000" dirty="0">
              <a:latin typeface="Cambria" panose="02040503050406030204" pitchFamily="18" charset="0"/>
            </a:endParaRPr>
          </a:p>
        </p:txBody>
      </p:sp>
    </p:spTree>
    <p:extLst>
      <p:ext uri="{BB962C8B-B14F-4D97-AF65-F5344CB8AC3E}">
        <p14:creationId xmlns:p14="http://schemas.microsoft.com/office/powerpoint/2010/main" val="4276694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5">
                                            <p:txEl>
                                              <p:pRg st="3" end="3"/>
                                            </p:txEl>
                                          </p:spTgt>
                                        </p:tgtEl>
                                        <p:attrNameLst>
                                          <p:attrName>style.visibility</p:attrName>
                                        </p:attrNameLst>
                                      </p:cBhvr>
                                      <p:to>
                                        <p:strVal val="visible"/>
                                      </p:to>
                                    </p:set>
                                  </p:childTnLst>
                                </p:cTn>
                              </p:par>
                            </p:childTnLst>
                          </p:cTn>
                        </p:par>
                        <p:par>
                          <p:cTn id="27" fill="hold">
                            <p:stCondLst>
                              <p:cond delay="0"/>
                            </p:stCondLst>
                            <p:childTnLst>
                              <p:par>
                                <p:cTn id="28" presetID="1" presetClass="exit" presetSubtype="0" fill="hold" grpId="1" nodeType="afterEffect">
                                  <p:stCondLst>
                                    <p:cond delay="500"/>
                                  </p:stCondLst>
                                  <p:childTnLst>
                                    <p:set>
                                      <p:cBhvr>
                                        <p:cTn id="29" dur="1" fill="hold">
                                          <p:stCondLst>
                                            <p:cond delay="0"/>
                                          </p:stCondLst>
                                        </p:cTn>
                                        <p:tgtEl>
                                          <p:spTgt spid="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5365">
                                            <p:txEl>
                                              <p:pRg st="4" end="4"/>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5365">
                                            <p:txEl>
                                              <p:pRg st="5" end="5"/>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536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771430" y="297660"/>
            <a:ext cx="10515600" cy="70167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altLang="zh-CN" sz="4000" dirty="0">
                <a:ea typeface="ＭＳ Ｐゴシック" panose="020B0600070205080204" pitchFamily="34" charset="-128"/>
              </a:rPr>
              <a:t>Structural Induction and Binary Trees</a:t>
            </a:r>
          </a:p>
        </p:txBody>
      </p:sp>
      <p:sp>
        <p:nvSpPr>
          <p:cNvPr id="15363" name="Content Placeholder 2"/>
          <p:cNvSpPr>
            <a:spLocks noGrp="1"/>
          </p:cNvSpPr>
          <p:nvPr>
            <p:ph idx="1"/>
          </p:nvPr>
        </p:nvSpPr>
        <p:spPr bwMode="auto">
          <a:xfrm>
            <a:off x="717534" y="950632"/>
            <a:ext cx="10294776" cy="25402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eaLnBrk="1" hangingPunct="1">
              <a:lnSpc>
                <a:spcPct val="100000"/>
              </a:lnSpc>
              <a:spcBef>
                <a:spcPts val="0"/>
              </a:spcBef>
              <a:buFont typeface="Wingdings 2" panose="05020102010507070707" pitchFamily="18" charset="2"/>
              <a:buNone/>
            </a:pPr>
            <a:r>
              <a:rPr lang="en-US" altLang="zh-CN" sz="2400" b="1" dirty="0" smtClean="0">
                <a:ea typeface="宋体" panose="02010600030101010101" pitchFamily="2" charset="-122"/>
              </a:rPr>
              <a:t>  </a:t>
            </a:r>
            <a:r>
              <a:rPr lang="en-US" altLang="zh-CN" sz="2400" b="1" dirty="0">
                <a:ea typeface="宋体" panose="02010600030101010101" pitchFamily="2" charset="-122"/>
              </a:rPr>
              <a:t>Theorem</a:t>
            </a:r>
            <a:r>
              <a:rPr lang="en-US" altLang="zh-CN" sz="2400" dirty="0">
                <a:ea typeface="宋体" panose="02010600030101010101" pitchFamily="2" charset="-122"/>
              </a:rPr>
              <a:t>: </a:t>
            </a:r>
            <a:r>
              <a:rPr lang="en-US" altLang="zh-CN" sz="2400" dirty="0" smtClean="0">
                <a:ea typeface="宋体" panose="02010600030101010101" pitchFamily="2" charset="-122"/>
              </a:rPr>
              <a:t> </a:t>
            </a:r>
            <a:r>
              <a:rPr lang="en-US" altLang="zh-CN" sz="2400" dirty="0">
                <a:ea typeface="宋体" panose="02010600030101010101" pitchFamily="2" charset="-122"/>
              </a:rPr>
              <a:t>	If </a:t>
            </a:r>
            <a:r>
              <a:rPr lang="en-US" altLang="zh-CN" sz="2400" i="1" dirty="0">
                <a:ea typeface="宋体" panose="02010600030101010101" pitchFamily="2" charset="-122"/>
              </a:rPr>
              <a:t>T</a:t>
            </a:r>
            <a:r>
              <a:rPr lang="en-US" altLang="zh-CN" sz="2400" dirty="0">
                <a:ea typeface="宋体" panose="02010600030101010101" pitchFamily="2" charset="-122"/>
              </a:rPr>
              <a:t> is a full binary tree, then   </a:t>
            </a:r>
            <a:r>
              <a:rPr lang="en-US" altLang="zh-TW" sz="2400" i="1" dirty="0"/>
              <a:t>n</a:t>
            </a:r>
            <a:r>
              <a:rPr lang="en-US" altLang="zh-TW" sz="2400" dirty="0"/>
              <a:t>(</a:t>
            </a:r>
            <a:r>
              <a:rPr lang="en-US" altLang="zh-TW" sz="2400" i="1" dirty="0"/>
              <a:t>T</a:t>
            </a:r>
            <a:r>
              <a:rPr lang="en-US" altLang="zh-TW" sz="2400" dirty="0"/>
              <a:t>) ≤ </a:t>
            </a:r>
            <a:r>
              <a:rPr lang="en-US" altLang="zh-TW" sz="2400" dirty="0" smtClean="0"/>
              <a:t>2</a:t>
            </a:r>
            <a:r>
              <a:rPr lang="en-US" altLang="zh-TW" sz="2400" baseline="30000" dirty="0" smtClean="0"/>
              <a:t>(</a:t>
            </a:r>
            <a:r>
              <a:rPr lang="en-US" altLang="zh-TW" sz="2400" i="1" baseline="30000" dirty="0" smtClean="0"/>
              <a:t>h</a:t>
            </a:r>
            <a:r>
              <a:rPr lang="en-US" altLang="zh-TW" sz="2400" baseline="30000" dirty="0" smtClean="0"/>
              <a:t>(</a:t>
            </a:r>
            <a:r>
              <a:rPr lang="en-US" altLang="zh-TW" sz="2400" i="1" baseline="30000" dirty="0" smtClean="0"/>
              <a:t>T</a:t>
            </a:r>
            <a:r>
              <a:rPr lang="en-US" altLang="zh-TW" sz="2400" baseline="30000" dirty="0"/>
              <a:t>) </a:t>
            </a:r>
            <a:r>
              <a:rPr lang="en-US" altLang="zh-TW" sz="2400" baseline="30000" dirty="0" smtClean="0"/>
              <a:t>+ 1) </a:t>
            </a:r>
            <a:r>
              <a:rPr lang="en-US" altLang="zh-TW" sz="2400" dirty="0" smtClean="0"/>
              <a:t>- 1</a:t>
            </a:r>
            <a:endParaRPr lang="en-US" altLang="zh-CN" sz="2400" dirty="0">
              <a:latin typeface="Cambria Math" panose="02040503050406030204" pitchFamily="18" charset="0"/>
              <a:ea typeface="宋体" panose="02010600030101010101" pitchFamily="2" charset="-122"/>
            </a:endParaRPr>
          </a:p>
          <a:p>
            <a:pPr eaLnBrk="1" hangingPunct="1">
              <a:buFont typeface="Wingdings 2" panose="05020102010507070707" pitchFamily="18" charset="2"/>
              <a:buNone/>
            </a:pPr>
            <a:r>
              <a:rPr lang="en-US" altLang="zh-CN" sz="2400" b="1" dirty="0">
                <a:ea typeface="宋体" panose="02010600030101010101" pitchFamily="2" charset="-122"/>
              </a:rPr>
              <a:t>   Proof</a:t>
            </a:r>
            <a:r>
              <a:rPr lang="en-US" altLang="zh-CN" sz="2400" dirty="0">
                <a:ea typeface="宋体" panose="02010600030101010101" pitchFamily="2" charset="-122"/>
              </a:rPr>
              <a:t>: 	Use structural </a:t>
            </a:r>
            <a:r>
              <a:rPr lang="en-US" altLang="zh-CN" sz="2400" dirty="0" smtClean="0">
                <a:ea typeface="宋体" panose="02010600030101010101" pitchFamily="2" charset="-122"/>
              </a:rPr>
              <a:t>induction</a:t>
            </a:r>
            <a:endParaRPr lang="en-US" altLang="zh-CN" sz="2400" dirty="0">
              <a:ea typeface="宋体" panose="02010600030101010101" pitchFamily="2" charset="-122"/>
            </a:endParaRPr>
          </a:p>
          <a:p>
            <a:pPr lvl="1" eaLnBrk="1" hangingPunct="1">
              <a:buFont typeface="Arial" panose="020B0604020202020204" pitchFamily="34" charset="0"/>
              <a:buNone/>
            </a:pPr>
            <a:r>
              <a:rPr lang="en-US" altLang="zh-CN" sz="2400" dirty="0">
                <a:solidFill>
                  <a:srgbClr val="66FF33"/>
                </a:solidFill>
                <a:ea typeface="宋体" panose="02010600030101010101" pitchFamily="2" charset="-122"/>
              </a:rPr>
              <a:t>BASIS  STEP: </a:t>
            </a:r>
            <a:r>
              <a:rPr lang="en-US" altLang="zh-CN" sz="2400" dirty="0">
                <a:ea typeface="宋体" panose="02010600030101010101" pitchFamily="2" charset="-122"/>
              </a:rPr>
              <a:t>The result holds for a full binary tree consisting only of a root, </a:t>
            </a:r>
            <a:r>
              <a:rPr lang="en-US" altLang="zh-CN" sz="2400" i="1" dirty="0">
                <a:ea typeface="宋体" panose="02010600030101010101" pitchFamily="2" charset="-122"/>
              </a:rPr>
              <a:t>n</a:t>
            </a:r>
            <a:r>
              <a:rPr lang="en-US" altLang="zh-CN" sz="2400" dirty="0">
                <a:ea typeface="宋体" panose="02010600030101010101" pitchFamily="2" charset="-122"/>
              </a:rPr>
              <a:t>(</a:t>
            </a:r>
            <a:r>
              <a:rPr lang="en-US" altLang="zh-CN" sz="2400" i="1" dirty="0">
                <a:ea typeface="宋体" panose="02010600030101010101" pitchFamily="2" charset="-122"/>
              </a:rPr>
              <a:t>T</a:t>
            </a:r>
            <a:r>
              <a:rPr lang="en-US" altLang="zh-CN" sz="2400" dirty="0">
                <a:ea typeface="宋体" panose="02010600030101010101" pitchFamily="2" charset="-122"/>
              </a:rPr>
              <a:t>) = </a:t>
            </a:r>
            <a:r>
              <a:rPr lang="en-US" altLang="zh-CN" sz="24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and </a:t>
            </a:r>
            <a:r>
              <a:rPr lang="en-US" altLang="zh-CN" sz="2400" i="1" dirty="0">
                <a:ea typeface="宋体" panose="02010600030101010101" pitchFamily="2" charset="-122"/>
              </a:rPr>
              <a:t>h</a:t>
            </a:r>
            <a:r>
              <a:rPr lang="en-US" altLang="zh-CN" sz="2400" dirty="0">
                <a:ea typeface="宋体" panose="02010600030101010101" pitchFamily="2" charset="-122"/>
              </a:rPr>
              <a:t>(</a:t>
            </a:r>
            <a:r>
              <a:rPr lang="en-US" altLang="zh-CN" sz="2400" i="1" dirty="0">
                <a:ea typeface="宋体" panose="02010600030101010101" pitchFamily="2" charset="-122"/>
              </a:rPr>
              <a:t>T</a:t>
            </a:r>
            <a:r>
              <a:rPr lang="en-US" altLang="zh-CN" sz="2400" dirty="0">
                <a:ea typeface="宋体" panose="02010600030101010101" pitchFamily="2" charset="-122"/>
              </a:rPr>
              <a:t>) = </a:t>
            </a:r>
            <a:r>
              <a:rPr lang="en-US" altLang="zh-CN" sz="2400" dirty="0">
                <a:latin typeface="Cambria Math" panose="02040503050406030204" pitchFamily="18" charset="0"/>
                <a:ea typeface="宋体" panose="02010600030101010101" pitchFamily="2" charset="-122"/>
              </a:rPr>
              <a:t>0</a:t>
            </a:r>
            <a:r>
              <a:rPr lang="en-US" altLang="zh-CN" sz="2400" dirty="0">
                <a:ea typeface="宋体" panose="02010600030101010101" pitchFamily="2" charset="-122"/>
              </a:rPr>
              <a:t>.  Hence, </a:t>
            </a:r>
            <a:r>
              <a:rPr lang="en-US" altLang="zh-CN" sz="2400" i="1" dirty="0">
                <a:ea typeface="宋体" panose="02010600030101010101" pitchFamily="2" charset="-122"/>
              </a:rPr>
              <a:t>n</a:t>
            </a:r>
            <a:r>
              <a:rPr lang="en-US" altLang="zh-CN" sz="2400" dirty="0">
                <a:ea typeface="宋体" panose="02010600030101010101" pitchFamily="2" charset="-122"/>
              </a:rPr>
              <a:t>(</a:t>
            </a:r>
            <a:r>
              <a:rPr lang="en-US" altLang="zh-CN" sz="2400" i="1" dirty="0">
                <a:ea typeface="宋体" panose="02010600030101010101" pitchFamily="2" charset="-122"/>
              </a:rPr>
              <a:t>T</a:t>
            </a:r>
            <a:r>
              <a:rPr lang="en-US" altLang="zh-CN" sz="2400" dirty="0">
                <a:ea typeface="宋体" panose="02010600030101010101" pitchFamily="2" charset="-122"/>
              </a:rPr>
              <a:t>) = </a:t>
            </a:r>
            <a:r>
              <a:rPr lang="en-US" altLang="zh-CN" sz="24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 </a:t>
            </a:r>
            <a:r>
              <a:rPr lang="en-US" altLang="zh-CN" sz="2400" dirty="0" smtClean="0">
                <a:latin typeface="Cambria Math" panose="02040503050406030204" pitchFamily="18" charset="0"/>
                <a:ea typeface="宋体" panose="02010600030101010101" pitchFamily="2" charset="-122"/>
              </a:rPr>
              <a:t>2</a:t>
            </a:r>
            <a:r>
              <a:rPr lang="en-US" altLang="zh-CN" sz="2400" baseline="30000" dirty="0" smtClean="0">
                <a:latin typeface="Cambria Math" panose="02040503050406030204" pitchFamily="18" charset="0"/>
                <a:ea typeface="宋体" panose="02010600030101010101" pitchFamily="2" charset="-122"/>
              </a:rPr>
              <a:t>(0 </a:t>
            </a:r>
            <a:r>
              <a:rPr lang="en-US" altLang="zh-CN" sz="2400" baseline="30000" dirty="0" smtClean="0">
                <a:ea typeface="宋体" panose="02010600030101010101" pitchFamily="2" charset="-122"/>
              </a:rPr>
              <a:t>+ 1)  </a:t>
            </a:r>
            <a:r>
              <a:rPr lang="en-US" altLang="zh-CN" sz="2400" dirty="0" smtClean="0">
                <a:ea typeface="宋体" panose="02010600030101010101" pitchFamily="2" charset="-122"/>
              </a:rPr>
              <a:t>– </a:t>
            </a:r>
            <a:r>
              <a:rPr lang="en-US" altLang="zh-CN" sz="24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 </a:t>
            </a:r>
            <a:r>
              <a:rPr lang="en-US" altLang="zh-CN" sz="2400" dirty="0">
                <a:latin typeface="Cambria Math" panose="02040503050406030204" pitchFamily="18" charset="0"/>
                <a:ea typeface="宋体" panose="02010600030101010101" pitchFamily="2" charset="-122"/>
              </a:rPr>
              <a:t>1.</a:t>
            </a:r>
          </a:p>
          <a:p>
            <a:pPr lvl="1" eaLnBrk="1" hangingPunct="1">
              <a:buFont typeface="Arial" panose="020B0604020202020204" pitchFamily="34" charset="0"/>
              <a:buNone/>
            </a:pPr>
            <a:endParaRPr lang="en-US" altLang="zh-CN" sz="200" dirty="0" smtClean="0">
              <a:ea typeface="宋体" panose="02010600030101010101" pitchFamily="2" charset="-122"/>
            </a:endParaRPr>
          </a:p>
          <a:p>
            <a:pPr lvl="1">
              <a:buNone/>
            </a:pPr>
            <a:r>
              <a:rPr lang="en-US" altLang="zh-CN" sz="2400" dirty="0" smtClean="0">
                <a:solidFill>
                  <a:srgbClr val="66FF33"/>
                </a:solidFill>
                <a:ea typeface="宋体" panose="02010600030101010101" pitchFamily="2" charset="-122"/>
              </a:rPr>
              <a:t>RECURSIVE </a:t>
            </a:r>
            <a:r>
              <a:rPr lang="en-US" altLang="zh-CN" sz="2400" dirty="0">
                <a:solidFill>
                  <a:srgbClr val="66FF33"/>
                </a:solidFill>
                <a:ea typeface="宋体" panose="02010600030101010101" pitchFamily="2" charset="-122"/>
              </a:rPr>
              <a:t>STEP:  </a:t>
            </a:r>
            <a:r>
              <a:rPr lang="en-US" altLang="zh-CN" sz="2400" dirty="0">
                <a:ea typeface="宋体" panose="02010600030101010101" pitchFamily="2" charset="-122"/>
              </a:rPr>
              <a:t>Assume </a:t>
            </a:r>
            <a:r>
              <a:rPr lang="en-US" altLang="zh-CN" sz="2400" i="1" dirty="0">
                <a:ea typeface="宋体" panose="02010600030101010101" pitchFamily="2" charset="-122"/>
              </a:rPr>
              <a:t>n</a:t>
            </a:r>
            <a:r>
              <a:rPr lang="en-US" altLang="zh-CN" sz="2400" dirty="0">
                <a:ea typeface="宋体" panose="02010600030101010101" pitchFamily="2" charset="-122"/>
              </a:rPr>
              <a:t>(</a:t>
            </a:r>
            <a:r>
              <a:rPr lang="en-US" altLang="zh-CN" sz="2400" i="1" dirty="0">
                <a:ea typeface="宋体" panose="02010600030101010101" pitchFamily="2" charset="-122"/>
              </a:rPr>
              <a:t>T</a:t>
            </a:r>
            <a:r>
              <a:rPr lang="en-US" altLang="zh-CN" sz="2400" baseline="-250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 </a:t>
            </a:r>
            <a:r>
              <a:rPr lang="en-US" altLang="zh-CN" sz="2400" dirty="0" smtClean="0">
                <a:latin typeface="Cambria Math" panose="02040503050406030204" pitchFamily="18" charset="0"/>
                <a:ea typeface="宋体" panose="02010600030101010101" pitchFamily="2" charset="-122"/>
              </a:rPr>
              <a:t>2</a:t>
            </a:r>
            <a:r>
              <a:rPr lang="en-US" altLang="zh-CN" sz="2400" baseline="30000" dirty="0" smtClean="0">
                <a:ea typeface="宋体" panose="02010600030101010101" pitchFamily="2" charset="-122"/>
              </a:rPr>
              <a:t>(</a:t>
            </a:r>
            <a:r>
              <a:rPr lang="en-US" altLang="zh-CN" sz="2400" i="1" baseline="30000" dirty="0" smtClean="0">
                <a:ea typeface="宋体" panose="02010600030101010101" pitchFamily="2" charset="-122"/>
              </a:rPr>
              <a:t>h</a:t>
            </a:r>
            <a:r>
              <a:rPr lang="en-US" altLang="zh-CN" sz="2400" baseline="30000" dirty="0" smtClean="0">
                <a:ea typeface="宋体" panose="02010600030101010101" pitchFamily="2" charset="-122"/>
              </a:rPr>
              <a:t>(</a:t>
            </a:r>
            <a:r>
              <a:rPr lang="en-US" altLang="zh-CN" sz="2400" i="1" baseline="30000" dirty="0" smtClean="0">
                <a:ea typeface="宋体" panose="02010600030101010101" pitchFamily="2" charset="-122"/>
              </a:rPr>
              <a:t>T</a:t>
            </a:r>
            <a:r>
              <a:rPr lang="en-US" altLang="zh-CN" sz="1800" baseline="30000" dirty="0" smtClean="0">
                <a:latin typeface="Cambria Math" panose="02040503050406030204" pitchFamily="18" charset="0"/>
                <a:ea typeface="宋体" panose="02010600030101010101" pitchFamily="2" charset="-122"/>
              </a:rPr>
              <a:t>1</a:t>
            </a:r>
            <a:r>
              <a:rPr lang="en-US" altLang="zh-CN" sz="2400" baseline="30000" dirty="0" smtClean="0">
                <a:ea typeface="宋体" panose="02010600030101010101" pitchFamily="2" charset="-122"/>
              </a:rPr>
              <a:t>) + 1) </a:t>
            </a:r>
            <a:r>
              <a:rPr lang="en-US" altLang="zh-CN" sz="2400" dirty="0">
                <a:ea typeface="宋体" panose="02010600030101010101" pitchFamily="2" charset="-122"/>
              </a:rPr>
              <a:t>– </a:t>
            </a:r>
            <a:r>
              <a:rPr lang="en-US" altLang="zh-CN" sz="24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and also </a:t>
            </a:r>
            <a:r>
              <a:rPr lang="en-US" altLang="zh-CN" sz="2400" i="1" dirty="0">
                <a:ea typeface="宋体" panose="02010600030101010101" pitchFamily="2" charset="-122"/>
              </a:rPr>
              <a:t>n</a:t>
            </a:r>
            <a:r>
              <a:rPr lang="en-US" altLang="zh-CN" sz="2400" dirty="0">
                <a:ea typeface="宋体" panose="02010600030101010101" pitchFamily="2" charset="-122"/>
              </a:rPr>
              <a:t>(</a:t>
            </a:r>
            <a:r>
              <a:rPr lang="en-US" altLang="zh-CN" sz="2400" i="1" dirty="0">
                <a:ea typeface="宋体" panose="02010600030101010101" pitchFamily="2" charset="-122"/>
              </a:rPr>
              <a:t>T</a:t>
            </a:r>
            <a:r>
              <a:rPr lang="en-US" altLang="zh-CN" sz="2400" baseline="-25000" dirty="0">
                <a:latin typeface="Cambria Math" panose="02040503050406030204" pitchFamily="18" charset="0"/>
                <a:ea typeface="宋体" panose="02010600030101010101" pitchFamily="2" charset="-122"/>
              </a:rPr>
              <a:t>2</a:t>
            </a:r>
            <a:r>
              <a:rPr lang="en-US" altLang="zh-CN" sz="2400" dirty="0">
                <a:ea typeface="宋体" panose="02010600030101010101" pitchFamily="2" charset="-122"/>
              </a:rPr>
              <a:t>) ≤ </a:t>
            </a:r>
            <a:r>
              <a:rPr lang="en-US" altLang="zh-CN" sz="2400" dirty="0" smtClean="0">
                <a:latin typeface="Cambria Math" panose="02040503050406030204" pitchFamily="18" charset="0"/>
                <a:ea typeface="宋体" panose="02010600030101010101" pitchFamily="2" charset="-122"/>
              </a:rPr>
              <a:t>2</a:t>
            </a:r>
            <a:r>
              <a:rPr lang="en-US" altLang="zh-CN" sz="2400" baseline="30000" dirty="0" smtClean="0">
                <a:ea typeface="宋体" panose="02010600030101010101" pitchFamily="2" charset="-122"/>
              </a:rPr>
              <a:t>(</a:t>
            </a:r>
            <a:r>
              <a:rPr lang="en-US" altLang="zh-CN" sz="2400" i="1" baseline="30000" dirty="0" smtClean="0">
                <a:ea typeface="宋体" panose="02010600030101010101" pitchFamily="2" charset="-122"/>
              </a:rPr>
              <a:t>h</a:t>
            </a:r>
            <a:r>
              <a:rPr lang="en-US" altLang="zh-CN" sz="2400" baseline="30000" dirty="0" smtClean="0">
                <a:ea typeface="宋体" panose="02010600030101010101" pitchFamily="2" charset="-122"/>
              </a:rPr>
              <a:t>(</a:t>
            </a:r>
            <a:r>
              <a:rPr lang="en-US" altLang="zh-CN" sz="2400" i="1" baseline="30000" dirty="0" smtClean="0"/>
              <a:t>T</a:t>
            </a:r>
            <a:r>
              <a:rPr lang="en-US" altLang="zh-CN" sz="1800" baseline="30000" dirty="0" smtClean="0">
                <a:latin typeface="Cambria Math" panose="02040503050406030204" pitchFamily="18" charset="0"/>
              </a:rPr>
              <a:t>2</a:t>
            </a:r>
            <a:r>
              <a:rPr lang="en-US" altLang="zh-CN" sz="2400" baseline="30000" dirty="0" smtClean="0">
                <a:ea typeface="宋体" panose="02010600030101010101" pitchFamily="2" charset="-122"/>
              </a:rPr>
              <a:t>) + 1)</a:t>
            </a:r>
            <a:r>
              <a:rPr lang="en-US" altLang="zh-CN" sz="2400" baseline="30000" dirty="0" smtClean="0">
                <a:latin typeface="Cambria Math" panose="02040503050406030204" pitchFamily="18" charset="0"/>
                <a:ea typeface="宋体" panose="02010600030101010101" pitchFamily="2" charset="-122"/>
              </a:rPr>
              <a:t>  </a:t>
            </a:r>
            <a:r>
              <a:rPr lang="en-US" altLang="zh-CN" sz="2400" dirty="0">
                <a:ea typeface="宋体" panose="02010600030101010101" pitchFamily="2" charset="-122"/>
              </a:rPr>
              <a:t>– </a:t>
            </a:r>
            <a:r>
              <a:rPr lang="en-US" altLang="zh-CN" sz="24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whenever </a:t>
            </a:r>
            <a:r>
              <a:rPr lang="en-US" altLang="zh-CN" sz="2400" i="1" dirty="0">
                <a:ea typeface="宋体" panose="02010600030101010101" pitchFamily="2" charset="-122"/>
              </a:rPr>
              <a:t>T</a:t>
            </a:r>
            <a:r>
              <a:rPr lang="en-US" altLang="zh-CN" sz="2400" baseline="-25000" dirty="0">
                <a:latin typeface="Cambria Math" panose="02040503050406030204" pitchFamily="18" charset="0"/>
                <a:ea typeface="宋体" panose="02010600030101010101" pitchFamily="2" charset="-122"/>
              </a:rPr>
              <a:t>1</a:t>
            </a:r>
            <a:r>
              <a:rPr lang="en-US" altLang="zh-CN" sz="2400" dirty="0">
                <a:ea typeface="宋体" panose="02010600030101010101" pitchFamily="2" charset="-122"/>
              </a:rPr>
              <a:t> and </a:t>
            </a:r>
            <a:r>
              <a:rPr lang="en-US" altLang="zh-CN" sz="2400" i="1" dirty="0">
                <a:ea typeface="宋体" panose="02010600030101010101" pitchFamily="2" charset="-122"/>
              </a:rPr>
              <a:t>T</a:t>
            </a:r>
            <a:r>
              <a:rPr lang="en-US" altLang="zh-CN" sz="2400" baseline="-25000" dirty="0">
                <a:latin typeface="Cambria Math" panose="02040503050406030204" pitchFamily="18" charset="0"/>
                <a:ea typeface="宋体" panose="02010600030101010101" pitchFamily="2" charset="-122"/>
              </a:rPr>
              <a:t>2</a:t>
            </a:r>
            <a:r>
              <a:rPr lang="en-US" altLang="zh-CN" sz="2400" dirty="0">
                <a:latin typeface="Cambria Math" panose="02040503050406030204" pitchFamily="18" charset="0"/>
                <a:ea typeface="宋体" panose="02010600030101010101" pitchFamily="2" charset="-122"/>
              </a:rPr>
              <a:t> </a:t>
            </a:r>
            <a:r>
              <a:rPr lang="en-US" altLang="zh-CN" sz="2400" dirty="0">
                <a:ea typeface="宋体" panose="02010600030101010101" pitchFamily="2" charset="-122"/>
              </a:rPr>
              <a:t>are full binary trees</a:t>
            </a:r>
            <a:r>
              <a:rPr lang="en-US" altLang="zh-CN" sz="2400" dirty="0" smtClean="0">
                <a:ea typeface="宋体" panose="02010600030101010101" pitchFamily="2" charset="-122"/>
              </a:rPr>
              <a:t>.</a:t>
            </a:r>
            <a:endParaRPr lang="en-US" altLang="zh-CN" sz="2400" dirty="0">
              <a:ea typeface="宋体" panose="02010600030101010101" pitchFamily="2" charset="-122"/>
            </a:endParaRPr>
          </a:p>
        </p:txBody>
      </p:sp>
      <p:sp>
        <p:nvSpPr>
          <p:cNvPr id="15365" name="Content Placeholder 2"/>
          <p:cNvSpPr txBox="1">
            <a:spLocks/>
          </p:cNvSpPr>
          <p:nvPr/>
        </p:nvSpPr>
        <p:spPr bwMode="auto">
          <a:xfrm>
            <a:off x="726215" y="3802797"/>
            <a:ext cx="10666346" cy="284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0BD0D9"/>
              </a:buClr>
              <a:buSzPct val="95000"/>
              <a:buFont typeface="Wingdings 2" panose="05020102010507070707" pitchFamily="18" charset="2"/>
              <a:buNone/>
            </a:pPr>
            <a:r>
              <a:rPr lang="en-US" altLang="zh-CN" i="1" dirty="0" smtClean="0">
                <a:solidFill>
                  <a:srgbClr val="FFFF00"/>
                </a:solidFill>
                <a:latin typeface="Constantia" panose="02030602050306030303" pitchFamily="18" charset="0"/>
              </a:rPr>
              <a:t>n</a:t>
            </a:r>
            <a:r>
              <a:rPr lang="en-US" altLang="zh-CN" dirty="0" smtClean="0">
                <a:solidFill>
                  <a:srgbClr val="FFFF00"/>
                </a:solidFill>
                <a:latin typeface="Constantia" panose="02030602050306030303" pitchFamily="18" charset="0"/>
              </a:rPr>
              <a:t>(</a:t>
            </a:r>
            <a:r>
              <a:rPr lang="en-US" altLang="zh-CN" i="1" dirty="0" smtClean="0">
                <a:solidFill>
                  <a:srgbClr val="FFFF00"/>
                </a:solidFill>
                <a:latin typeface="Constantia" panose="02030602050306030303" pitchFamily="18" charset="0"/>
              </a:rPr>
              <a:t>T</a:t>
            </a:r>
            <a:r>
              <a:rPr lang="en-US" altLang="zh-CN" dirty="0" smtClean="0">
                <a:solidFill>
                  <a:srgbClr val="FFFF00"/>
                </a:solidFill>
                <a:latin typeface="Constantia" panose="02030602050306030303" pitchFamily="18" charset="0"/>
              </a:rPr>
              <a:t>)  =  </a:t>
            </a:r>
            <a:r>
              <a:rPr lang="en-US" altLang="zh-CN" dirty="0" smtClean="0">
                <a:solidFill>
                  <a:srgbClr val="FFFF00"/>
                </a:solidFill>
                <a:latin typeface="Cambria Math" panose="02040503050406030204" pitchFamily="18" charset="0"/>
              </a:rPr>
              <a:t>1 </a:t>
            </a:r>
            <a:r>
              <a:rPr lang="en-US" altLang="zh-CN" dirty="0" smtClean="0">
                <a:solidFill>
                  <a:srgbClr val="FFFF00"/>
                </a:solidFill>
                <a:latin typeface="Constantia" panose="02030602050306030303" pitchFamily="18" charset="0"/>
              </a:rPr>
              <a:t>+ </a:t>
            </a:r>
            <a:r>
              <a:rPr lang="en-US" altLang="zh-CN" i="1" dirty="0" smtClean="0">
                <a:solidFill>
                  <a:srgbClr val="FFFF00"/>
                </a:solidFill>
                <a:latin typeface="Constantia" panose="02030602050306030303" pitchFamily="18" charset="0"/>
              </a:rPr>
              <a:t>n</a:t>
            </a:r>
            <a:r>
              <a:rPr lang="en-US" altLang="zh-CN" dirty="0" smtClean="0">
                <a:solidFill>
                  <a:srgbClr val="FFFF00"/>
                </a:solidFill>
                <a:latin typeface="Constantia" panose="02030602050306030303" pitchFamily="18" charset="0"/>
              </a:rPr>
              <a:t>(</a:t>
            </a:r>
            <a:r>
              <a:rPr lang="en-US" altLang="zh-CN" i="1" dirty="0" smtClean="0">
                <a:solidFill>
                  <a:srgbClr val="FFFF00"/>
                </a:solidFill>
                <a:latin typeface="Constantia" panose="02030602050306030303" pitchFamily="18" charset="0"/>
              </a:rPr>
              <a:t>T</a:t>
            </a:r>
            <a:r>
              <a:rPr lang="en-US" altLang="zh-CN" baseline="-25000" dirty="0" smtClean="0">
                <a:solidFill>
                  <a:srgbClr val="FFFF00"/>
                </a:solidFill>
                <a:latin typeface="Cambria Math" panose="02040503050406030204" pitchFamily="18" charset="0"/>
              </a:rPr>
              <a:t>1</a:t>
            </a:r>
            <a:r>
              <a:rPr lang="en-US" altLang="zh-CN" dirty="0" smtClean="0">
                <a:solidFill>
                  <a:srgbClr val="FFFF00"/>
                </a:solidFill>
                <a:latin typeface="Constantia" panose="02030602050306030303" pitchFamily="18" charset="0"/>
              </a:rPr>
              <a:t>) + </a:t>
            </a:r>
            <a:r>
              <a:rPr lang="en-US" altLang="zh-CN" i="1" dirty="0" smtClean="0">
                <a:solidFill>
                  <a:srgbClr val="FFFF00"/>
                </a:solidFill>
                <a:latin typeface="Constantia" panose="02030602050306030303" pitchFamily="18" charset="0"/>
              </a:rPr>
              <a:t>n</a:t>
            </a:r>
            <a:r>
              <a:rPr lang="en-US" altLang="zh-CN" dirty="0" smtClean="0">
                <a:solidFill>
                  <a:srgbClr val="FFFF00"/>
                </a:solidFill>
                <a:latin typeface="Constantia" panose="02030602050306030303" pitchFamily="18" charset="0"/>
              </a:rPr>
              <a:t>(</a:t>
            </a:r>
            <a:r>
              <a:rPr lang="en-US" altLang="zh-CN" i="1" dirty="0" smtClean="0">
                <a:solidFill>
                  <a:srgbClr val="FFFF00"/>
                </a:solidFill>
                <a:latin typeface="Constantia" panose="02030602050306030303" pitchFamily="18" charset="0"/>
              </a:rPr>
              <a:t>T</a:t>
            </a:r>
            <a:r>
              <a:rPr lang="en-US" altLang="zh-CN" baseline="-25000" dirty="0" smtClean="0">
                <a:solidFill>
                  <a:srgbClr val="FFFF00"/>
                </a:solidFill>
                <a:latin typeface="Cambria Math" panose="02040503050406030204" pitchFamily="18" charset="0"/>
              </a:rPr>
              <a:t>2</a:t>
            </a:r>
            <a:r>
              <a:rPr lang="en-US" altLang="zh-CN" dirty="0" smtClean="0">
                <a:solidFill>
                  <a:srgbClr val="FFFF00"/>
                </a:solidFill>
                <a:latin typeface="Constantia" panose="02030602050306030303" pitchFamily="18" charset="0"/>
              </a:rPr>
              <a:t>)        </a:t>
            </a:r>
            <a:r>
              <a:rPr lang="en-US" altLang="zh-CN" dirty="0" smtClean="0">
                <a:latin typeface="Constantia" panose="02030602050306030303" pitchFamily="18" charset="0"/>
              </a:rPr>
              <a:t>(</a:t>
            </a:r>
            <a:r>
              <a:rPr lang="en-US" altLang="zh-CN" i="1" dirty="0" smtClean="0">
                <a:latin typeface="Constantia" panose="02030602050306030303" pitchFamily="18" charset="0"/>
              </a:rPr>
              <a:t>by recursive formula of n(T)</a:t>
            </a:r>
            <a:r>
              <a:rPr lang="en-US" altLang="zh-CN" dirty="0" smtClean="0">
                <a:latin typeface="Constantia" panose="02030602050306030303" pitchFamily="18" charset="0"/>
              </a:rPr>
              <a:t>)</a:t>
            </a:r>
          </a:p>
          <a:p>
            <a:pPr eaLnBrk="1" hangingPunct="1">
              <a:spcBef>
                <a:spcPct val="20000"/>
              </a:spcBef>
              <a:buClr>
                <a:srgbClr val="0BD0D9"/>
              </a:buClr>
              <a:buSzPct val="95000"/>
              <a:buFont typeface="Wingdings 2" panose="05020102010507070707" pitchFamily="18" charset="2"/>
              <a:buNone/>
            </a:pPr>
            <a:r>
              <a:rPr lang="en-US" altLang="zh-CN" dirty="0" smtClean="0">
                <a:latin typeface="Constantia" panose="02030602050306030303" pitchFamily="18" charset="0"/>
              </a:rPr>
              <a:t>     ≤ </a:t>
            </a:r>
            <a:r>
              <a:rPr lang="en-US" altLang="zh-CN" dirty="0" smtClean="0">
                <a:latin typeface="Cambria Math" panose="02040503050406030204" pitchFamily="18" charset="0"/>
              </a:rPr>
              <a:t>1</a:t>
            </a:r>
            <a:r>
              <a:rPr lang="en-US" altLang="zh-CN" dirty="0" smtClean="0">
                <a:latin typeface="Constantia" panose="02030602050306030303" pitchFamily="18" charset="0"/>
              </a:rPr>
              <a:t> + (</a:t>
            </a:r>
            <a:r>
              <a:rPr lang="en-US" altLang="zh-CN" dirty="0" smtClean="0">
                <a:latin typeface="Cambria Math" panose="02040503050406030204" pitchFamily="18" charset="0"/>
              </a:rPr>
              <a:t>2</a:t>
            </a:r>
            <a:r>
              <a:rPr lang="en-US" altLang="zh-CN" baseline="30000" dirty="0" smtClean="0">
                <a:latin typeface="Cambria Math" panose="02040503050406030204" pitchFamily="18" charset="0"/>
              </a:rPr>
              <a:t>(</a:t>
            </a:r>
            <a:r>
              <a:rPr lang="en-US" altLang="zh-CN" i="1" baseline="30000" dirty="0" smtClean="0">
                <a:latin typeface="Constantia" panose="02030602050306030303" pitchFamily="18" charset="0"/>
              </a:rPr>
              <a:t>h</a:t>
            </a:r>
            <a:r>
              <a:rPr lang="en-US" altLang="zh-CN" baseline="30000" dirty="0" smtClean="0">
                <a:latin typeface="Constantia" panose="02030602050306030303" pitchFamily="18" charset="0"/>
              </a:rPr>
              <a:t>(</a:t>
            </a:r>
            <a:r>
              <a:rPr lang="en-US" altLang="zh-CN" i="1" baseline="30000" dirty="0" smtClean="0">
                <a:latin typeface="Constantia" panose="02030602050306030303" pitchFamily="18" charset="0"/>
              </a:rPr>
              <a:t>T</a:t>
            </a:r>
            <a:r>
              <a:rPr lang="en-US" altLang="zh-CN" baseline="30000" dirty="0" smtClean="0">
                <a:latin typeface="Constantia" panose="02030602050306030303" pitchFamily="18" charset="0"/>
              </a:rPr>
              <a:t>1) + </a:t>
            </a:r>
            <a:r>
              <a:rPr lang="en-US" altLang="zh-CN" baseline="30000" dirty="0" smtClean="0">
                <a:latin typeface="Cambria Math" panose="02040503050406030204" pitchFamily="18" charset="0"/>
              </a:rPr>
              <a:t>1)</a:t>
            </a:r>
            <a:r>
              <a:rPr lang="en-US" altLang="zh-CN" baseline="30000" dirty="0" smtClean="0">
                <a:latin typeface="Constantia" panose="02030602050306030303" pitchFamily="18" charset="0"/>
              </a:rPr>
              <a:t> </a:t>
            </a:r>
            <a:r>
              <a:rPr lang="en-US" altLang="zh-CN" dirty="0" smtClean="0">
                <a:latin typeface="Constantia" panose="02030602050306030303" pitchFamily="18" charset="0"/>
              </a:rPr>
              <a:t>– </a:t>
            </a:r>
            <a:r>
              <a:rPr lang="en-US" altLang="zh-CN" dirty="0" smtClean="0">
                <a:latin typeface="Cambria Math" panose="02040503050406030204" pitchFamily="18" charset="0"/>
              </a:rPr>
              <a:t>1</a:t>
            </a:r>
            <a:r>
              <a:rPr lang="en-US" altLang="zh-CN" dirty="0" smtClean="0">
                <a:latin typeface="Constantia" panose="02030602050306030303" pitchFamily="18" charset="0"/>
              </a:rPr>
              <a:t>) + (</a:t>
            </a:r>
            <a:r>
              <a:rPr lang="en-US" altLang="zh-CN" dirty="0" smtClean="0">
                <a:latin typeface="Cambria Math" panose="02040503050406030204" pitchFamily="18" charset="0"/>
              </a:rPr>
              <a:t>2</a:t>
            </a:r>
            <a:r>
              <a:rPr lang="en-US" altLang="zh-CN" baseline="30000" dirty="0" smtClean="0">
                <a:latin typeface="Cambria Math" panose="02040503050406030204" pitchFamily="18" charset="0"/>
              </a:rPr>
              <a:t>(</a:t>
            </a:r>
            <a:r>
              <a:rPr lang="en-US" altLang="zh-CN" i="1" baseline="30000" dirty="0" smtClean="0">
                <a:latin typeface="Constantia" panose="02030602050306030303" pitchFamily="18" charset="0"/>
              </a:rPr>
              <a:t>h</a:t>
            </a:r>
            <a:r>
              <a:rPr lang="en-US" altLang="zh-CN" baseline="30000" dirty="0" smtClean="0">
                <a:latin typeface="Constantia" panose="02030602050306030303" pitchFamily="18" charset="0"/>
              </a:rPr>
              <a:t>(</a:t>
            </a:r>
            <a:r>
              <a:rPr lang="en-US" altLang="zh-CN" i="1" baseline="30000" dirty="0" smtClean="0">
                <a:latin typeface="Constantia" panose="02030602050306030303" pitchFamily="18" charset="0"/>
              </a:rPr>
              <a:t>T</a:t>
            </a:r>
            <a:r>
              <a:rPr lang="en-US" altLang="zh-CN" baseline="30000" dirty="0" smtClean="0">
                <a:latin typeface="Constantia" panose="02030602050306030303" pitchFamily="18" charset="0"/>
              </a:rPr>
              <a:t>2) + </a:t>
            </a:r>
            <a:r>
              <a:rPr lang="en-US" altLang="zh-CN" baseline="30000" dirty="0" smtClean="0">
                <a:latin typeface="Cambria Math" panose="02040503050406030204" pitchFamily="18" charset="0"/>
              </a:rPr>
              <a:t>1) </a:t>
            </a:r>
            <a:r>
              <a:rPr lang="en-US" altLang="zh-CN" dirty="0" smtClean="0">
                <a:latin typeface="Constantia" panose="02030602050306030303" pitchFamily="18" charset="0"/>
              </a:rPr>
              <a:t>– </a:t>
            </a:r>
            <a:r>
              <a:rPr lang="en-US" altLang="zh-CN" dirty="0" smtClean="0">
                <a:latin typeface="Cambria Math" panose="02040503050406030204" pitchFamily="18" charset="0"/>
              </a:rPr>
              <a:t>1</a:t>
            </a:r>
            <a:r>
              <a:rPr lang="en-US" altLang="zh-CN" dirty="0" smtClean="0">
                <a:latin typeface="Constantia" panose="02030602050306030303" pitchFamily="18" charset="0"/>
              </a:rPr>
              <a:t>)  </a:t>
            </a:r>
            <a:r>
              <a:rPr lang="en-US" altLang="zh-CN" dirty="0" smtClean="0">
                <a:solidFill>
                  <a:srgbClr val="FFFF00"/>
                </a:solidFill>
                <a:latin typeface="Constantia" panose="02030602050306030303" pitchFamily="18" charset="0"/>
              </a:rPr>
              <a:t>(</a:t>
            </a:r>
            <a:r>
              <a:rPr lang="en-US" altLang="zh-CN" i="1" dirty="0" smtClean="0">
                <a:solidFill>
                  <a:srgbClr val="FFFF00"/>
                </a:solidFill>
                <a:latin typeface="Constantia" panose="02030602050306030303" pitchFamily="18" charset="0"/>
              </a:rPr>
              <a:t>by inductive hypothesis</a:t>
            </a:r>
            <a:r>
              <a:rPr lang="en-US" altLang="zh-CN" dirty="0" smtClean="0">
                <a:solidFill>
                  <a:srgbClr val="FFFF00"/>
                </a:solidFill>
                <a:latin typeface="Constantia" panose="02030602050306030303" pitchFamily="18" charset="0"/>
              </a:rPr>
              <a:t>)</a:t>
            </a:r>
          </a:p>
          <a:p>
            <a:r>
              <a:rPr lang="en-US" altLang="zh-CN" b="1" dirty="0" smtClean="0">
                <a:solidFill>
                  <a:srgbClr val="FFFF00"/>
                </a:solidFill>
                <a:latin typeface="Constantia" panose="02030602050306030303" pitchFamily="18" charset="0"/>
              </a:rPr>
              <a:t>     </a:t>
            </a:r>
            <a:r>
              <a:rPr lang="en-US" altLang="zh-CN" dirty="0" smtClean="0">
                <a:solidFill>
                  <a:srgbClr val="FFFF00"/>
                </a:solidFill>
                <a:latin typeface="Constantia" panose="02030602050306030303" pitchFamily="18" charset="0"/>
              </a:rPr>
              <a:t>≤ </a:t>
            </a:r>
            <a:r>
              <a:rPr lang="en-US" altLang="zh-CN" dirty="0" smtClean="0">
                <a:solidFill>
                  <a:srgbClr val="FFFF00"/>
                </a:solidFill>
                <a:latin typeface="Cambria Math" panose="02040503050406030204" pitchFamily="18" charset="0"/>
              </a:rPr>
              <a:t>2</a:t>
            </a:r>
            <a:r>
              <a:rPr lang="en-US" altLang="zh-CN" dirty="0" smtClean="0">
                <a:solidFill>
                  <a:srgbClr val="FFFF00"/>
                </a:solidFill>
                <a:latin typeface="Constantia" panose="02030602050306030303" pitchFamily="18" charset="0"/>
              </a:rPr>
              <a:t>∙max(</a:t>
            </a:r>
            <a:r>
              <a:rPr lang="en-US" altLang="zh-CN" dirty="0" smtClean="0">
                <a:solidFill>
                  <a:srgbClr val="FFFF00"/>
                </a:solidFill>
                <a:latin typeface="Cambria Math" panose="02040503050406030204" pitchFamily="18" charset="0"/>
              </a:rPr>
              <a:t>2</a:t>
            </a:r>
            <a:r>
              <a:rPr lang="en-US" altLang="zh-CN" baseline="30000" dirty="0" smtClean="0">
                <a:solidFill>
                  <a:srgbClr val="FFFF00"/>
                </a:solidFill>
                <a:latin typeface="Cambria Math" panose="02040503050406030204" pitchFamily="18" charset="0"/>
              </a:rPr>
              <a:t>(</a:t>
            </a:r>
            <a:r>
              <a:rPr lang="en-US" altLang="zh-CN" i="1" baseline="30000" dirty="0" smtClean="0">
                <a:solidFill>
                  <a:srgbClr val="FFFF00"/>
                </a:solidFill>
                <a:latin typeface="Constantia" panose="02030602050306030303" pitchFamily="18" charset="0"/>
              </a:rPr>
              <a:t>h</a:t>
            </a:r>
            <a:r>
              <a:rPr lang="en-US" altLang="zh-CN" baseline="30000" dirty="0" smtClean="0">
                <a:solidFill>
                  <a:srgbClr val="FFFF00"/>
                </a:solidFill>
                <a:latin typeface="Constantia" panose="02030602050306030303" pitchFamily="18" charset="0"/>
              </a:rPr>
              <a:t>(</a:t>
            </a:r>
            <a:r>
              <a:rPr lang="en-US" altLang="zh-CN" i="1" baseline="30000" dirty="0" smtClean="0">
                <a:solidFill>
                  <a:srgbClr val="FFFF00"/>
                </a:solidFill>
                <a:latin typeface="Constantia" panose="02030602050306030303" pitchFamily="18" charset="0"/>
              </a:rPr>
              <a:t>T</a:t>
            </a:r>
            <a:r>
              <a:rPr lang="en-US" altLang="zh-CN" baseline="30000" dirty="0" smtClean="0">
                <a:solidFill>
                  <a:srgbClr val="FFFF00"/>
                </a:solidFill>
                <a:latin typeface="Constantia" panose="02030602050306030303" pitchFamily="18" charset="0"/>
              </a:rPr>
              <a:t>1) + </a:t>
            </a:r>
            <a:r>
              <a:rPr lang="en-US" altLang="zh-CN" baseline="30000" dirty="0" smtClean="0">
                <a:solidFill>
                  <a:srgbClr val="FFFF00"/>
                </a:solidFill>
                <a:latin typeface="Cambria Math" panose="02040503050406030204" pitchFamily="18" charset="0"/>
              </a:rPr>
              <a:t>1)</a:t>
            </a:r>
            <a:r>
              <a:rPr lang="en-US" altLang="zh-CN" dirty="0" smtClean="0">
                <a:solidFill>
                  <a:srgbClr val="FFFF00"/>
                </a:solidFill>
                <a:latin typeface="Constantia" panose="02030602050306030303" pitchFamily="18" charset="0"/>
              </a:rPr>
              <a:t>, </a:t>
            </a:r>
            <a:r>
              <a:rPr lang="en-US" altLang="zh-CN" dirty="0" smtClean="0">
                <a:solidFill>
                  <a:srgbClr val="FFFF00"/>
                </a:solidFill>
                <a:latin typeface="Cambria Math" panose="02040503050406030204" pitchFamily="18" charset="0"/>
              </a:rPr>
              <a:t>2</a:t>
            </a:r>
            <a:r>
              <a:rPr lang="en-US" altLang="zh-CN" baseline="30000" dirty="0" smtClean="0">
                <a:solidFill>
                  <a:srgbClr val="FFFF00"/>
                </a:solidFill>
                <a:latin typeface="Cambria Math" panose="02040503050406030204" pitchFamily="18" charset="0"/>
              </a:rPr>
              <a:t>(</a:t>
            </a:r>
            <a:r>
              <a:rPr lang="en-US" altLang="zh-CN" i="1" baseline="30000" dirty="0" smtClean="0">
                <a:solidFill>
                  <a:srgbClr val="FFFF00"/>
                </a:solidFill>
                <a:latin typeface="Constantia" panose="02030602050306030303" pitchFamily="18" charset="0"/>
              </a:rPr>
              <a:t>h</a:t>
            </a:r>
            <a:r>
              <a:rPr lang="en-US" altLang="zh-CN" baseline="30000" dirty="0" smtClean="0">
                <a:solidFill>
                  <a:srgbClr val="FFFF00"/>
                </a:solidFill>
                <a:latin typeface="Constantia" panose="02030602050306030303" pitchFamily="18" charset="0"/>
              </a:rPr>
              <a:t>(</a:t>
            </a:r>
            <a:r>
              <a:rPr lang="en-US" altLang="zh-CN" i="1" baseline="30000" dirty="0" smtClean="0">
                <a:solidFill>
                  <a:srgbClr val="FFFF00"/>
                </a:solidFill>
                <a:latin typeface="Constantia" panose="02030602050306030303" pitchFamily="18" charset="0"/>
              </a:rPr>
              <a:t>T</a:t>
            </a:r>
            <a:r>
              <a:rPr lang="en-US" altLang="zh-CN" baseline="30000" dirty="0" smtClean="0">
                <a:solidFill>
                  <a:srgbClr val="FFFF00"/>
                </a:solidFill>
                <a:latin typeface="Constantia" panose="02030602050306030303" pitchFamily="18" charset="0"/>
              </a:rPr>
              <a:t>2) + </a:t>
            </a:r>
            <a:r>
              <a:rPr lang="en-US" altLang="zh-CN" baseline="30000" dirty="0" smtClean="0">
                <a:solidFill>
                  <a:srgbClr val="FFFF00"/>
                </a:solidFill>
                <a:latin typeface="Cambria Math" panose="02040503050406030204" pitchFamily="18" charset="0"/>
              </a:rPr>
              <a:t>1)</a:t>
            </a:r>
            <a:r>
              <a:rPr lang="en-US" altLang="zh-CN" dirty="0" smtClean="0">
                <a:solidFill>
                  <a:srgbClr val="FFFF00"/>
                </a:solidFill>
                <a:latin typeface="Constantia" panose="02030602050306030303" pitchFamily="18" charset="0"/>
              </a:rPr>
              <a:t>)</a:t>
            </a:r>
            <a:r>
              <a:rPr lang="en-US" altLang="zh-CN" baseline="30000" dirty="0" smtClean="0">
                <a:solidFill>
                  <a:srgbClr val="FFFF00"/>
                </a:solidFill>
                <a:latin typeface="Constantia" panose="02030602050306030303" pitchFamily="18" charset="0"/>
              </a:rPr>
              <a:t> </a:t>
            </a:r>
            <a:r>
              <a:rPr lang="en-US" altLang="zh-CN" dirty="0" smtClean="0">
                <a:solidFill>
                  <a:srgbClr val="FFFF00"/>
                </a:solidFill>
                <a:latin typeface="Constantia" panose="02030602050306030303" pitchFamily="18" charset="0"/>
              </a:rPr>
              <a:t>– </a:t>
            </a:r>
            <a:r>
              <a:rPr lang="en-US" altLang="zh-CN" dirty="0" smtClean="0">
                <a:solidFill>
                  <a:srgbClr val="FFFF00"/>
                </a:solidFill>
                <a:latin typeface="Cambria Math" panose="02040503050406030204" pitchFamily="18" charset="0"/>
              </a:rPr>
              <a:t>1       </a:t>
            </a:r>
            <a:r>
              <a:rPr lang="en-US" sz="2000" i="1" dirty="0" smtClean="0">
                <a:latin typeface="Constantia" panose="02030602050306030303" pitchFamily="18" charset="0"/>
              </a:rPr>
              <a:t>the </a:t>
            </a:r>
            <a:r>
              <a:rPr lang="en-US" sz="2000" i="1" dirty="0">
                <a:latin typeface="Constantia" panose="02030602050306030303" pitchFamily="18" charset="0"/>
              </a:rPr>
              <a:t>sum of two terms is at most 2 times the larger</a:t>
            </a:r>
            <a:r>
              <a:rPr lang="en-US" altLang="zh-CN" sz="2000" i="1" dirty="0">
                <a:latin typeface="Constantia" panose="02030602050306030303" pitchFamily="18" charset="0"/>
              </a:rPr>
              <a:t> </a:t>
            </a:r>
          </a:p>
          <a:p>
            <a:pPr eaLnBrk="1" hangingPunct="1">
              <a:spcBef>
                <a:spcPct val="20000"/>
              </a:spcBef>
              <a:buClr>
                <a:srgbClr val="0BD0D9"/>
              </a:buClr>
              <a:buSzPct val="95000"/>
            </a:pPr>
            <a:r>
              <a:rPr lang="en-US" altLang="zh-CN" dirty="0" smtClean="0">
                <a:solidFill>
                  <a:srgbClr val="FFFF00"/>
                </a:solidFill>
                <a:latin typeface="Constantia" panose="02030602050306030303" pitchFamily="18" charset="0"/>
              </a:rPr>
              <a:t>     </a:t>
            </a:r>
            <a:r>
              <a:rPr lang="en-US" altLang="zh-CN" dirty="0" smtClean="0">
                <a:latin typeface="Constantia" panose="02030602050306030303" pitchFamily="18" charset="0"/>
              </a:rPr>
              <a:t>= </a:t>
            </a:r>
            <a:r>
              <a:rPr lang="en-US" altLang="zh-CN" dirty="0" smtClean="0">
                <a:latin typeface="Cambria Math" panose="02040503050406030204" pitchFamily="18" charset="0"/>
              </a:rPr>
              <a:t>2∙2</a:t>
            </a:r>
            <a:r>
              <a:rPr lang="en-US" altLang="zh-CN" baseline="30000" dirty="0" smtClean="0">
                <a:latin typeface="Constantia" panose="02030602050306030303" pitchFamily="18" charset="0"/>
              </a:rPr>
              <a:t>(max(</a:t>
            </a:r>
            <a:r>
              <a:rPr lang="en-US" altLang="zh-CN" i="1" baseline="30000" dirty="0" smtClean="0">
                <a:latin typeface="Constantia" panose="02030602050306030303" pitchFamily="18" charset="0"/>
              </a:rPr>
              <a:t>h</a:t>
            </a:r>
            <a:r>
              <a:rPr lang="en-US" altLang="zh-CN" baseline="30000" dirty="0" smtClean="0">
                <a:latin typeface="Constantia" panose="02030602050306030303" pitchFamily="18" charset="0"/>
              </a:rPr>
              <a:t>(</a:t>
            </a:r>
            <a:r>
              <a:rPr lang="en-US" altLang="zh-CN" i="1" baseline="30000" dirty="0" smtClean="0">
                <a:latin typeface="Constantia" panose="02030602050306030303" pitchFamily="18" charset="0"/>
              </a:rPr>
              <a:t>T</a:t>
            </a:r>
            <a:r>
              <a:rPr lang="en-US" altLang="zh-CN" baseline="30000" dirty="0" smtClean="0">
                <a:latin typeface="Constantia" panose="02030602050306030303" pitchFamily="18" charset="0"/>
              </a:rPr>
              <a:t>1), </a:t>
            </a:r>
            <a:r>
              <a:rPr lang="en-US" altLang="zh-CN" i="1" baseline="30000" dirty="0" smtClean="0">
                <a:latin typeface="Constantia" panose="02030602050306030303" pitchFamily="18" charset="0"/>
              </a:rPr>
              <a:t>h</a:t>
            </a:r>
            <a:r>
              <a:rPr lang="en-US" altLang="zh-CN" baseline="30000" dirty="0" smtClean="0">
                <a:latin typeface="Constantia" panose="02030602050306030303" pitchFamily="18" charset="0"/>
              </a:rPr>
              <a:t>(</a:t>
            </a:r>
            <a:r>
              <a:rPr lang="en-US" altLang="zh-CN" i="1" baseline="30000" dirty="0" smtClean="0">
                <a:latin typeface="Constantia" panose="02030602050306030303" pitchFamily="18" charset="0"/>
              </a:rPr>
              <a:t>T</a:t>
            </a:r>
            <a:r>
              <a:rPr lang="en-US" altLang="zh-CN" baseline="30000" dirty="0" smtClean="0">
                <a:latin typeface="Constantia" panose="02030602050306030303" pitchFamily="18" charset="0"/>
              </a:rPr>
              <a:t>2)) + </a:t>
            </a:r>
            <a:r>
              <a:rPr lang="en-US" altLang="zh-CN" baseline="30000" dirty="0" smtClean="0">
                <a:latin typeface="Cambria Math" panose="02040503050406030204" pitchFamily="18" charset="0"/>
              </a:rPr>
              <a:t>1)</a:t>
            </a:r>
            <a:r>
              <a:rPr lang="en-US" altLang="zh-CN" baseline="30000" dirty="0" smtClean="0">
                <a:latin typeface="Constantia" panose="02030602050306030303" pitchFamily="18" charset="0"/>
              </a:rPr>
              <a:t> </a:t>
            </a:r>
            <a:r>
              <a:rPr lang="en-US" altLang="zh-CN" dirty="0" smtClean="0">
                <a:latin typeface="Constantia" panose="02030602050306030303" pitchFamily="18" charset="0"/>
              </a:rPr>
              <a:t>– </a:t>
            </a:r>
            <a:r>
              <a:rPr lang="en-US" altLang="zh-CN" dirty="0" smtClean="0">
                <a:latin typeface="Cambria Math" panose="02040503050406030204" pitchFamily="18" charset="0"/>
              </a:rPr>
              <a:t>1</a:t>
            </a:r>
            <a:r>
              <a:rPr lang="en-US" altLang="zh-CN" dirty="0" smtClean="0">
                <a:latin typeface="Constantia" panose="02030602050306030303" pitchFamily="18" charset="0"/>
              </a:rPr>
              <a:t>                   </a:t>
            </a:r>
            <a:r>
              <a:rPr lang="en-US" altLang="zh-CN" dirty="0" smtClean="0">
                <a:solidFill>
                  <a:srgbClr val="FFFF00"/>
                </a:solidFill>
                <a:latin typeface="Constantia" panose="02030602050306030303" pitchFamily="18" charset="0"/>
              </a:rPr>
              <a:t>(max(</a:t>
            </a:r>
            <a:r>
              <a:rPr lang="en-US" altLang="zh-CN" dirty="0" smtClean="0">
                <a:solidFill>
                  <a:srgbClr val="FFFF00"/>
                </a:solidFill>
                <a:latin typeface="Cambria Math" panose="02040503050406030204" pitchFamily="18" charset="0"/>
              </a:rPr>
              <a:t>2</a:t>
            </a:r>
            <a:r>
              <a:rPr lang="en-US" altLang="zh-CN" i="1" baseline="30000" dirty="0" smtClean="0">
                <a:solidFill>
                  <a:srgbClr val="FFFF00"/>
                </a:solidFill>
                <a:latin typeface="Constantia" panose="02030602050306030303" pitchFamily="18" charset="0"/>
              </a:rPr>
              <a:t>x</a:t>
            </a:r>
            <a:r>
              <a:rPr lang="en-US" altLang="zh-CN" dirty="0" smtClean="0">
                <a:solidFill>
                  <a:srgbClr val="FFFF00"/>
                </a:solidFill>
                <a:latin typeface="Constantia" panose="02030602050306030303" pitchFamily="18" charset="0"/>
              </a:rPr>
              <a:t>,</a:t>
            </a:r>
            <a:r>
              <a:rPr lang="en-US" altLang="zh-CN" dirty="0" smtClean="0">
                <a:solidFill>
                  <a:srgbClr val="FFFF00"/>
                </a:solidFill>
                <a:latin typeface="Cambria Math" panose="02040503050406030204" pitchFamily="18" charset="0"/>
              </a:rPr>
              <a:t> 2</a:t>
            </a:r>
            <a:r>
              <a:rPr lang="en-US" altLang="zh-CN" i="1" baseline="30000" dirty="0" smtClean="0">
                <a:solidFill>
                  <a:srgbClr val="FFFF00"/>
                </a:solidFill>
                <a:latin typeface="Constantia" panose="02030602050306030303" pitchFamily="18" charset="0"/>
              </a:rPr>
              <a:t>y</a:t>
            </a:r>
            <a:r>
              <a:rPr lang="en-US" altLang="zh-CN" dirty="0" smtClean="0">
                <a:solidFill>
                  <a:srgbClr val="FFFF00"/>
                </a:solidFill>
                <a:latin typeface="Constantia" panose="02030602050306030303" pitchFamily="18" charset="0"/>
              </a:rPr>
              <a:t>) = </a:t>
            </a:r>
            <a:r>
              <a:rPr lang="en-US" altLang="zh-CN" dirty="0" smtClean="0">
                <a:solidFill>
                  <a:srgbClr val="FFFF00"/>
                </a:solidFill>
                <a:latin typeface="Cambria Math" panose="02040503050406030204" pitchFamily="18" charset="0"/>
              </a:rPr>
              <a:t>2</a:t>
            </a:r>
            <a:r>
              <a:rPr lang="en-US" altLang="zh-CN" baseline="30000" dirty="0" smtClean="0">
                <a:solidFill>
                  <a:srgbClr val="FFFF00"/>
                </a:solidFill>
                <a:latin typeface="Constantia" panose="02030602050306030303" pitchFamily="18" charset="0"/>
              </a:rPr>
              <a:t>max(</a:t>
            </a:r>
            <a:r>
              <a:rPr lang="en-US" altLang="zh-CN" i="1" baseline="30000" dirty="0" smtClean="0">
                <a:solidFill>
                  <a:srgbClr val="FFFF00"/>
                </a:solidFill>
                <a:latin typeface="Constantia" panose="02030602050306030303" pitchFamily="18" charset="0"/>
              </a:rPr>
              <a:t>x, y</a:t>
            </a:r>
            <a:r>
              <a:rPr lang="en-US" altLang="zh-CN" baseline="30000" dirty="0" smtClean="0">
                <a:solidFill>
                  <a:srgbClr val="FFFF00"/>
                </a:solidFill>
                <a:latin typeface="Constantia" panose="02030602050306030303" pitchFamily="18" charset="0"/>
              </a:rPr>
              <a:t>)</a:t>
            </a:r>
            <a:r>
              <a:rPr lang="en-US" altLang="zh-CN" dirty="0" smtClean="0">
                <a:solidFill>
                  <a:srgbClr val="FFFF00"/>
                </a:solidFill>
                <a:latin typeface="Constantia" panose="02030602050306030303" pitchFamily="18" charset="0"/>
              </a:rPr>
              <a:t> )</a:t>
            </a:r>
          </a:p>
          <a:p>
            <a:pPr eaLnBrk="1" hangingPunct="1">
              <a:spcBef>
                <a:spcPct val="20000"/>
              </a:spcBef>
              <a:buClr>
                <a:srgbClr val="0BD0D9"/>
              </a:buClr>
              <a:buSzPct val="95000"/>
            </a:pPr>
            <a:r>
              <a:rPr lang="en-US" altLang="zh-CN" dirty="0" smtClean="0">
                <a:solidFill>
                  <a:srgbClr val="FFFF00"/>
                </a:solidFill>
                <a:latin typeface="Constantia" panose="02030602050306030303" pitchFamily="18" charset="0"/>
              </a:rPr>
              <a:t>     = </a:t>
            </a:r>
            <a:r>
              <a:rPr lang="en-US" altLang="zh-CN" dirty="0" smtClean="0">
                <a:solidFill>
                  <a:srgbClr val="FFFF00"/>
                </a:solidFill>
                <a:latin typeface="Cambria Math" panose="02040503050406030204" pitchFamily="18" charset="0"/>
              </a:rPr>
              <a:t>2∙2</a:t>
            </a:r>
            <a:r>
              <a:rPr lang="en-US" altLang="zh-CN" i="1" baseline="30000" dirty="0" smtClean="0">
                <a:solidFill>
                  <a:srgbClr val="FFFF00"/>
                </a:solidFill>
                <a:latin typeface="Constantia" panose="02030602050306030303" pitchFamily="18" charset="0"/>
              </a:rPr>
              <a:t>h</a:t>
            </a:r>
            <a:r>
              <a:rPr lang="en-US" altLang="zh-CN" baseline="30000" dirty="0" smtClean="0">
                <a:solidFill>
                  <a:srgbClr val="FFFF00"/>
                </a:solidFill>
                <a:latin typeface="Constantia" panose="02030602050306030303" pitchFamily="18" charset="0"/>
              </a:rPr>
              <a:t>(</a:t>
            </a:r>
            <a:r>
              <a:rPr lang="en-US" altLang="zh-CN" i="1" baseline="30000" dirty="0" smtClean="0">
                <a:solidFill>
                  <a:srgbClr val="FFFF00"/>
                </a:solidFill>
                <a:latin typeface="Constantia" panose="02030602050306030303" pitchFamily="18" charset="0"/>
              </a:rPr>
              <a:t>T</a:t>
            </a:r>
            <a:r>
              <a:rPr lang="en-US" altLang="zh-CN" baseline="30000" dirty="0" smtClean="0">
                <a:solidFill>
                  <a:srgbClr val="FFFF00"/>
                </a:solidFill>
                <a:latin typeface="Constantia" panose="02030602050306030303" pitchFamily="18" charset="0"/>
              </a:rPr>
              <a:t>)</a:t>
            </a:r>
            <a:r>
              <a:rPr lang="en-US" altLang="zh-CN" dirty="0" smtClean="0">
                <a:solidFill>
                  <a:srgbClr val="FFFF00"/>
                </a:solidFill>
                <a:latin typeface="Constantia" panose="02030602050306030303" pitchFamily="18" charset="0"/>
              </a:rPr>
              <a:t> – </a:t>
            </a:r>
            <a:r>
              <a:rPr lang="en-US" altLang="zh-CN" dirty="0" smtClean="0">
                <a:solidFill>
                  <a:srgbClr val="FFFF00"/>
                </a:solidFill>
                <a:latin typeface="Cambria Math" panose="02040503050406030204" pitchFamily="18" charset="0"/>
              </a:rPr>
              <a:t>1</a:t>
            </a:r>
            <a:r>
              <a:rPr lang="en-US" altLang="zh-CN" dirty="0" smtClean="0">
                <a:solidFill>
                  <a:srgbClr val="FFFF00"/>
                </a:solidFill>
                <a:latin typeface="Constantia" panose="02030602050306030303" pitchFamily="18" charset="0"/>
              </a:rPr>
              <a:t>                                    </a:t>
            </a:r>
            <a:r>
              <a:rPr lang="en-US" altLang="zh-CN" dirty="0" smtClean="0">
                <a:latin typeface="Constantia" panose="02030602050306030303" pitchFamily="18" charset="0"/>
              </a:rPr>
              <a:t>(</a:t>
            </a:r>
            <a:r>
              <a:rPr lang="en-US" altLang="zh-CN" i="1" dirty="0" smtClean="0">
                <a:latin typeface="Constantia" panose="02030602050306030303" pitchFamily="18" charset="0"/>
              </a:rPr>
              <a:t>by recursive definition of h(T)</a:t>
            </a:r>
            <a:r>
              <a:rPr lang="en-US" altLang="zh-CN" dirty="0" smtClean="0">
                <a:latin typeface="Constantia" panose="02030602050306030303" pitchFamily="18" charset="0"/>
              </a:rPr>
              <a:t>)</a:t>
            </a:r>
          </a:p>
          <a:p>
            <a:pPr eaLnBrk="1" hangingPunct="1">
              <a:spcBef>
                <a:spcPct val="20000"/>
              </a:spcBef>
              <a:buClr>
                <a:srgbClr val="0BD0D9"/>
              </a:buClr>
              <a:buSzPct val="95000"/>
              <a:buFont typeface="Wingdings 2" panose="05020102010507070707" pitchFamily="18" charset="2"/>
              <a:buNone/>
            </a:pPr>
            <a:r>
              <a:rPr lang="en-US" altLang="zh-CN" dirty="0" smtClean="0">
                <a:solidFill>
                  <a:srgbClr val="FFFF00"/>
                </a:solidFill>
                <a:latin typeface="Constantia" panose="02030602050306030303" pitchFamily="18" charset="0"/>
              </a:rPr>
              <a:t>     </a:t>
            </a:r>
            <a:r>
              <a:rPr lang="en-US" altLang="zh-CN" dirty="0" smtClean="0">
                <a:latin typeface="Constantia" panose="02030602050306030303" pitchFamily="18" charset="0"/>
              </a:rPr>
              <a:t>= </a:t>
            </a:r>
            <a:r>
              <a:rPr lang="en-US" altLang="zh-CN" dirty="0" smtClean="0">
                <a:latin typeface="Cambria Math" panose="02040503050406030204" pitchFamily="18" charset="0"/>
              </a:rPr>
              <a:t>2</a:t>
            </a:r>
            <a:r>
              <a:rPr lang="en-US" altLang="zh-CN" i="1" baseline="30000" dirty="0" smtClean="0">
                <a:latin typeface="Constantia" panose="02030602050306030303" pitchFamily="18" charset="0"/>
              </a:rPr>
              <a:t>h</a:t>
            </a:r>
            <a:r>
              <a:rPr lang="en-US" altLang="zh-CN" baseline="30000" dirty="0" smtClean="0">
                <a:latin typeface="Constantia" panose="02030602050306030303" pitchFamily="18" charset="0"/>
              </a:rPr>
              <a:t>(</a:t>
            </a:r>
            <a:r>
              <a:rPr lang="en-US" altLang="zh-CN" i="1" baseline="30000" dirty="0" smtClean="0">
                <a:latin typeface="Constantia" panose="02030602050306030303" pitchFamily="18" charset="0"/>
              </a:rPr>
              <a:t>T</a:t>
            </a:r>
            <a:r>
              <a:rPr lang="en-US" altLang="zh-CN" baseline="30000" dirty="0" smtClean="0">
                <a:latin typeface="Constantia" panose="02030602050306030303" pitchFamily="18" charset="0"/>
              </a:rPr>
              <a:t>) + </a:t>
            </a:r>
            <a:r>
              <a:rPr lang="en-US" altLang="zh-CN" baseline="30000" dirty="0" smtClean="0">
                <a:latin typeface="Cambria Math" panose="02040503050406030204" pitchFamily="18" charset="0"/>
              </a:rPr>
              <a:t>1</a:t>
            </a:r>
            <a:r>
              <a:rPr lang="en-US" altLang="zh-CN" dirty="0" smtClean="0">
                <a:latin typeface="Constantia" panose="02030602050306030303" pitchFamily="18" charset="0"/>
              </a:rPr>
              <a:t> – </a:t>
            </a:r>
            <a:r>
              <a:rPr lang="en-US" altLang="zh-CN" dirty="0" smtClean="0">
                <a:latin typeface="Cambria Math" panose="02040503050406030204" pitchFamily="18" charset="0"/>
              </a:rPr>
              <a:t>1</a:t>
            </a:r>
            <a:r>
              <a:rPr lang="en-US" altLang="zh-CN" dirty="0" smtClean="0">
                <a:latin typeface="Constantia" panose="02030602050306030303" pitchFamily="18" charset="0"/>
              </a:rPr>
              <a:t> </a:t>
            </a:r>
            <a:endParaRPr lang="en-US" altLang="zh-CN" dirty="0">
              <a:latin typeface="Constantia" panose="02030602050306030303" pitchFamily="18" charset="0"/>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46</a:t>
            </a:fld>
            <a:endParaRPr lang="en-US" altLang="en-US"/>
          </a:p>
        </p:txBody>
      </p:sp>
      <p:sp>
        <p:nvSpPr>
          <p:cNvPr id="3" name="Rectangle 2"/>
          <p:cNvSpPr/>
          <p:nvPr/>
        </p:nvSpPr>
        <p:spPr>
          <a:xfrm>
            <a:off x="7086600" y="3055203"/>
            <a:ext cx="4700975"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zh-CN" dirty="0">
                <a:latin typeface="Cambria" panose="02040503050406030204" pitchFamily="18" charset="0"/>
              </a:rPr>
              <a:t>≤ 1 + </a:t>
            </a:r>
            <a:r>
              <a:rPr lang="en-US" altLang="zh-CN" dirty="0" smtClean="0">
                <a:latin typeface="Cambria" panose="02040503050406030204" pitchFamily="18" charset="0"/>
              </a:rPr>
              <a:t>2</a:t>
            </a:r>
            <a:r>
              <a:rPr lang="en-US" altLang="zh-CN" baseline="30000" dirty="0" smtClean="0">
                <a:latin typeface="Cambria" panose="02040503050406030204" pitchFamily="18" charset="0"/>
              </a:rPr>
              <a:t>(</a:t>
            </a:r>
            <a:r>
              <a:rPr lang="en-US" altLang="zh-CN" i="1" baseline="30000" dirty="0" smtClean="0">
                <a:latin typeface="Cambria" panose="02040503050406030204" pitchFamily="18" charset="0"/>
              </a:rPr>
              <a:t>h</a:t>
            </a:r>
            <a:r>
              <a:rPr lang="en-US" altLang="zh-CN" baseline="30000" dirty="0" smtClean="0">
                <a:latin typeface="Cambria" panose="02040503050406030204" pitchFamily="18" charset="0"/>
              </a:rPr>
              <a:t>(</a:t>
            </a:r>
            <a:r>
              <a:rPr lang="en-US" altLang="zh-CN" i="1" baseline="30000" dirty="0" smtClean="0">
                <a:latin typeface="Cambria" panose="02040503050406030204" pitchFamily="18" charset="0"/>
              </a:rPr>
              <a:t>T</a:t>
            </a:r>
            <a:r>
              <a:rPr lang="en-US" altLang="zh-CN" baseline="30000" dirty="0" smtClean="0">
                <a:latin typeface="Cambria" panose="02040503050406030204" pitchFamily="18" charset="0"/>
              </a:rPr>
              <a:t>1</a:t>
            </a:r>
            <a:r>
              <a:rPr lang="en-US" altLang="zh-CN" baseline="30000" dirty="0">
                <a:latin typeface="Cambria" panose="02040503050406030204" pitchFamily="18" charset="0"/>
              </a:rPr>
              <a:t>) + 1) </a:t>
            </a:r>
            <a:r>
              <a:rPr lang="en-US" altLang="zh-CN" dirty="0">
                <a:latin typeface="Cambria" panose="02040503050406030204" pitchFamily="18" charset="0"/>
              </a:rPr>
              <a:t>– </a:t>
            </a:r>
            <a:r>
              <a:rPr lang="en-US" altLang="zh-CN" dirty="0" smtClean="0">
                <a:latin typeface="Cambria" panose="02040503050406030204" pitchFamily="18" charset="0"/>
              </a:rPr>
              <a:t>1 </a:t>
            </a:r>
            <a:r>
              <a:rPr lang="en-US" altLang="zh-CN" dirty="0">
                <a:latin typeface="Cambria" panose="02040503050406030204" pitchFamily="18" charset="0"/>
              </a:rPr>
              <a:t>+ </a:t>
            </a:r>
            <a:r>
              <a:rPr lang="en-US" altLang="zh-CN" dirty="0" smtClean="0">
                <a:latin typeface="Cambria" panose="02040503050406030204" pitchFamily="18" charset="0"/>
              </a:rPr>
              <a:t>2</a:t>
            </a:r>
            <a:r>
              <a:rPr lang="en-US" altLang="zh-CN" baseline="30000" dirty="0" smtClean="0">
                <a:latin typeface="Cambria" panose="02040503050406030204" pitchFamily="18" charset="0"/>
              </a:rPr>
              <a:t>(</a:t>
            </a:r>
            <a:r>
              <a:rPr lang="en-US" altLang="zh-CN" i="1" baseline="30000" dirty="0" smtClean="0">
                <a:latin typeface="Cambria" panose="02040503050406030204" pitchFamily="18" charset="0"/>
              </a:rPr>
              <a:t>h</a:t>
            </a:r>
            <a:r>
              <a:rPr lang="en-US" altLang="zh-CN" baseline="30000" dirty="0" smtClean="0">
                <a:latin typeface="Cambria" panose="02040503050406030204" pitchFamily="18" charset="0"/>
              </a:rPr>
              <a:t>(</a:t>
            </a:r>
            <a:r>
              <a:rPr lang="en-US" altLang="zh-CN" i="1" baseline="30000" dirty="0" smtClean="0">
                <a:latin typeface="Cambria" panose="02040503050406030204" pitchFamily="18" charset="0"/>
              </a:rPr>
              <a:t>T</a:t>
            </a:r>
            <a:r>
              <a:rPr lang="en-US" altLang="zh-CN" baseline="30000" dirty="0" smtClean="0">
                <a:latin typeface="Cambria" panose="02040503050406030204" pitchFamily="18" charset="0"/>
              </a:rPr>
              <a:t>2</a:t>
            </a:r>
            <a:r>
              <a:rPr lang="en-US" altLang="zh-CN" baseline="30000" dirty="0">
                <a:latin typeface="Cambria" panose="02040503050406030204" pitchFamily="18" charset="0"/>
              </a:rPr>
              <a:t>) + 1) </a:t>
            </a:r>
            <a:r>
              <a:rPr lang="en-US" altLang="zh-CN" dirty="0">
                <a:latin typeface="Cambria" panose="02040503050406030204" pitchFamily="18" charset="0"/>
              </a:rPr>
              <a:t>– </a:t>
            </a:r>
            <a:r>
              <a:rPr lang="en-US" altLang="zh-CN" dirty="0" smtClean="0">
                <a:latin typeface="Cambria" panose="02040503050406030204" pitchFamily="18" charset="0"/>
              </a:rPr>
              <a:t>1</a:t>
            </a:r>
          </a:p>
          <a:p>
            <a:r>
              <a:rPr lang="en-US" altLang="zh-CN" dirty="0">
                <a:latin typeface="Cambria" panose="02040503050406030204" pitchFamily="18" charset="0"/>
              </a:rPr>
              <a:t>≤ 2</a:t>
            </a:r>
            <a:r>
              <a:rPr lang="en-US" altLang="zh-CN" baseline="30000" dirty="0">
                <a:latin typeface="Cambria" panose="02040503050406030204" pitchFamily="18" charset="0"/>
              </a:rPr>
              <a:t>(</a:t>
            </a:r>
            <a:r>
              <a:rPr lang="en-US" altLang="zh-CN" i="1" baseline="30000" dirty="0">
                <a:latin typeface="Cambria" panose="02040503050406030204" pitchFamily="18" charset="0"/>
              </a:rPr>
              <a:t>h</a:t>
            </a:r>
            <a:r>
              <a:rPr lang="en-US" altLang="zh-CN" baseline="30000" dirty="0">
                <a:latin typeface="Cambria" panose="02040503050406030204" pitchFamily="18" charset="0"/>
              </a:rPr>
              <a:t>(</a:t>
            </a:r>
            <a:r>
              <a:rPr lang="en-US" altLang="zh-CN" i="1" baseline="30000" dirty="0">
                <a:latin typeface="Cambria" panose="02040503050406030204" pitchFamily="18" charset="0"/>
              </a:rPr>
              <a:t>T</a:t>
            </a:r>
            <a:r>
              <a:rPr lang="en-US" altLang="zh-CN" baseline="30000" dirty="0">
                <a:latin typeface="Cambria" panose="02040503050406030204" pitchFamily="18" charset="0"/>
              </a:rPr>
              <a:t>1) + 1) </a:t>
            </a:r>
            <a:r>
              <a:rPr lang="en-US" altLang="zh-CN" dirty="0">
                <a:latin typeface="Cambria" panose="02040503050406030204" pitchFamily="18" charset="0"/>
              </a:rPr>
              <a:t>+ 2</a:t>
            </a:r>
            <a:r>
              <a:rPr lang="en-US" altLang="zh-CN" baseline="30000" dirty="0">
                <a:latin typeface="Cambria" panose="02040503050406030204" pitchFamily="18" charset="0"/>
              </a:rPr>
              <a:t>(</a:t>
            </a:r>
            <a:r>
              <a:rPr lang="en-US" altLang="zh-CN" i="1" baseline="30000" dirty="0">
                <a:latin typeface="Cambria" panose="02040503050406030204" pitchFamily="18" charset="0"/>
              </a:rPr>
              <a:t>h</a:t>
            </a:r>
            <a:r>
              <a:rPr lang="en-US" altLang="zh-CN" baseline="30000" dirty="0">
                <a:latin typeface="Cambria" panose="02040503050406030204" pitchFamily="18" charset="0"/>
              </a:rPr>
              <a:t>(</a:t>
            </a:r>
            <a:r>
              <a:rPr lang="en-US" altLang="zh-CN" i="1" baseline="30000" dirty="0">
                <a:latin typeface="Cambria" panose="02040503050406030204" pitchFamily="18" charset="0"/>
              </a:rPr>
              <a:t>T</a:t>
            </a:r>
            <a:r>
              <a:rPr lang="en-US" altLang="zh-CN" baseline="30000" dirty="0">
                <a:latin typeface="Cambria" panose="02040503050406030204" pitchFamily="18" charset="0"/>
              </a:rPr>
              <a:t>2) + 1) </a:t>
            </a:r>
            <a:r>
              <a:rPr lang="en-US" altLang="zh-CN" dirty="0">
                <a:latin typeface="Cambria" panose="02040503050406030204" pitchFamily="18" charset="0"/>
              </a:rPr>
              <a:t>– 1 </a:t>
            </a:r>
            <a:r>
              <a:rPr lang="en-US" altLang="zh-CN" dirty="0" smtClean="0">
                <a:latin typeface="Cambria" panose="02040503050406030204" pitchFamily="18" charset="0"/>
              </a:rPr>
              <a:t> </a:t>
            </a:r>
            <a:endParaRPr lang="en-US" dirty="0">
              <a:latin typeface="Cambria" panose="02040503050406030204" pitchFamily="18" charset="0"/>
            </a:endParaRPr>
          </a:p>
        </p:txBody>
      </p:sp>
    </p:spTree>
    <p:extLst>
      <p:ext uri="{BB962C8B-B14F-4D97-AF65-F5344CB8AC3E}">
        <p14:creationId xmlns:p14="http://schemas.microsoft.com/office/powerpoint/2010/main" val="96840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smtClean="0"/>
              <a:t>Fractals</a:t>
            </a:r>
          </a:p>
        </p:txBody>
      </p:sp>
      <p:pic>
        <p:nvPicPr>
          <p:cNvPr id="5123" name="Picture 5" descr="fractal"/>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572000" y="1417638"/>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7"/>
          <p:cNvSpPr txBox="1">
            <a:spLocks noChangeArrowheads="1"/>
          </p:cNvSpPr>
          <p:nvPr/>
        </p:nvSpPr>
        <p:spPr bwMode="auto">
          <a:xfrm>
            <a:off x="3184524" y="4450140"/>
            <a:ext cx="580707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dirty="0"/>
              <a:t> a fractal is “a fragmented geometric shape that can be split into parts, each of which is (at least approximately) a reduced-size copy of the whole".</a:t>
            </a:r>
          </a:p>
        </p:txBody>
      </p:sp>
      <p:sp>
        <p:nvSpPr>
          <p:cNvPr id="2" name="Slide Number Placeholder 1"/>
          <p:cNvSpPr>
            <a:spLocks noGrp="1"/>
          </p:cNvSpPr>
          <p:nvPr>
            <p:ph type="sldNum" sz="quarter" idx="12"/>
          </p:nvPr>
        </p:nvSpPr>
        <p:spPr/>
        <p:txBody>
          <a:bodyPr/>
          <a:lstStyle/>
          <a:p>
            <a:fld id="{A49DCD20-C8F3-40BD-8F93-95AEED967F38}" type="slidenum">
              <a:rPr lang="en-US" altLang="en-US" smtClean="0"/>
              <a:pPr/>
              <a:t>5</a:t>
            </a:fld>
            <a:endParaRPr lang="en-US" altLang="en-US"/>
          </a:p>
        </p:txBody>
      </p:sp>
    </p:spTree>
    <p:extLst>
      <p:ext uri="{BB962C8B-B14F-4D97-AF65-F5344CB8AC3E}">
        <p14:creationId xmlns:p14="http://schemas.microsoft.com/office/powerpoint/2010/main" val="935230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981200" y="274639"/>
            <a:ext cx="8229600" cy="885825"/>
          </a:xfrm>
        </p:spPr>
        <p:txBody>
          <a:bodyPr/>
          <a:lstStyle/>
          <a:p>
            <a:pPr rtl="0"/>
            <a:r>
              <a:rPr lang="en-US" sz="3600" dirty="0"/>
              <a:t>Startup</a:t>
            </a:r>
          </a:p>
        </p:txBody>
      </p:sp>
      <p:sp>
        <p:nvSpPr>
          <p:cNvPr id="5123" name="Rectangle 3"/>
          <p:cNvSpPr>
            <a:spLocks noGrp="1" noChangeArrowheads="1"/>
          </p:cNvSpPr>
          <p:nvPr>
            <p:ph idx="1"/>
          </p:nvPr>
        </p:nvSpPr>
        <p:spPr>
          <a:xfrm>
            <a:off x="1973264" y="1266826"/>
            <a:ext cx="8345487" cy="4525963"/>
          </a:xfrm>
        </p:spPr>
        <p:txBody>
          <a:bodyPr/>
          <a:lstStyle/>
          <a:p>
            <a:pPr algn="l" rtl="0">
              <a:buFontTx/>
              <a:buNone/>
            </a:pPr>
            <a:r>
              <a:rPr lang="en-US" sz="2400" dirty="0"/>
              <a:t>    Examine each sequence and tell how you would compute the 20</a:t>
            </a:r>
            <a:r>
              <a:rPr lang="en-US" sz="2400" baseline="30000" dirty="0"/>
              <a:t>th</a:t>
            </a:r>
            <a:r>
              <a:rPr lang="en-US" sz="2400" dirty="0"/>
              <a:t> term if you were given the 19</a:t>
            </a:r>
            <a:r>
              <a:rPr lang="en-US" sz="2400" baseline="30000" dirty="0"/>
              <a:t>th</a:t>
            </a:r>
            <a:r>
              <a:rPr lang="en-US" sz="2400" dirty="0"/>
              <a:t> term:</a:t>
            </a:r>
          </a:p>
          <a:p>
            <a:pPr algn="l" rtl="0">
              <a:buFontTx/>
              <a:buNone/>
            </a:pPr>
            <a:endParaRPr lang="en-US" sz="2400" dirty="0"/>
          </a:p>
          <a:p>
            <a:pPr algn="l" rtl="0">
              <a:buFontTx/>
              <a:buNone/>
            </a:pPr>
            <a:r>
              <a:rPr lang="en-US" sz="2400" dirty="0"/>
              <a:t>    1)  6, 15, 24, 33, …</a:t>
            </a:r>
          </a:p>
          <a:p>
            <a:pPr algn="l" rtl="0">
              <a:buFontTx/>
              <a:buNone/>
            </a:pPr>
            <a:r>
              <a:rPr lang="en-US" sz="2400" dirty="0"/>
              <a:t>    2)  5, 10, 20, 40, …</a:t>
            </a:r>
          </a:p>
          <a:p>
            <a:pPr algn="l" rtl="0">
              <a:buFontTx/>
              <a:buNone/>
            </a:pPr>
            <a:r>
              <a:rPr lang="en-US" sz="2400" dirty="0"/>
              <a:t>    3)  1,  2,  6,  24,  120, …</a:t>
            </a:r>
          </a:p>
          <a:p>
            <a:pPr algn="l" rtl="0">
              <a:buFontTx/>
              <a:buNone/>
            </a:pPr>
            <a:r>
              <a:rPr lang="en-US" sz="2400" dirty="0"/>
              <a:t>    4)  −1, −3, −5, −7, …</a:t>
            </a:r>
          </a:p>
          <a:p>
            <a:pPr algn="l" rtl="0">
              <a:buFontTx/>
              <a:buNone/>
            </a:pPr>
            <a:r>
              <a:rPr lang="en-US" sz="2400" dirty="0"/>
              <a:t>    5)  1, 3, 7, 15, 31, …</a:t>
            </a:r>
          </a:p>
          <a:p>
            <a:pPr algn="l" rtl="0">
              <a:buFontTx/>
              <a:buNone/>
            </a:pPr>
            <a:r>
              <a:rPr lang="en-US" sz="2400" dirty="0" smtClean="0"/>
              <a:t> </a:t>
            </a:r>
          </a:p>
          <a:p>
            <a:pPr algn="l" rtl="0">
              <a:buFontTx/>
              <a:buNone/>
            </a:pPr>
            <a:r>
              <a:rPr lang="en-US" sz="2400" dirty="0" smtClean="0"/>
              <a:t>   </a:t>
            </a:r>
            <a:r>
              <a:rPr lang="en-US" sz="2400" dirty="0"/>
              <a:t>6)  1, 2, 8, 64, 1024, …</a:t>
            </a:r>
          </a:p>
        </p:txBody>
      </p:sp>
      <p:sp>
        <p:nvSpPr>
          <p:cNvPr id="29700" name="Text Box 4"/>
          <p:cNvSpPr txBox="1">
            <a:spLocks noChangeArrowheads="1"/>
          </p:cNvSpPr>
          <p:nvPr/>
        </p:nvSpPr>
        <p:spPr bwMode="auto">
          <a:xfrm>
            <a:off x="6361114" y="2447925"/>
            <a:ext cx="16305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r>
              <a:rPr lang="en-US" sz="2400" dirty="0">
                <a:solidFill>
                  <a:srgbClr val="66FF33"/>
                </a:solidFill>
                <a:latin typeface="Cambria" panose="02040503050406030204" pitchFamily="18" charset="0"/>
              </a:rPr>
              <a:t> + 9</a:t>
            </a:r>
          </a:p>
        </p:txBody>
      </p:sp>
      <p:sp>
        <p:nvSpPr>
          <p:cNvPr id="29701" name="Text Box 5"/>
          <p:cNvSpPr txBox="1">
            <a:spLocks noChangeArrowheads="1"/>
          </p:cNvSpPr>
          <p:nvPr/>
        </p:nvSpPr>
        <p:spPr bwMode="auto">
          <a:xfrm>
            <a:off x="6389688" y="2906714"/>
            <a:ext cx="14125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2·</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endParaRPr lang="en-US" sz="2400" dirty="0">
              <a:solidFill>
                <a:srgbClr val="66FF33"/>
              </a:solidFill>
              <a:latin typeface="Cambria" panose="02040503050406030204" pitchFamily="18" charset="0"/>
            </a:endParaRPr>
          </a:p>
        </p:txBody>
      </p:sp>
      <p:sp>
        <p:nvSpPr>
          <p:cNvPr id="29702" name="Text Box 6"/>
          <p:cNvSpPr txBox="1">
            <a:spLocks noChangeArrowheads="1"/>
          </p:cNvSpPr>
          <p:nvPr/>
        </p:nvSpPr>
        <p:spPr bwMode="auto">
          <a:xfrm>
            <a:off x="6383339" y="3333751"/>
            <a:ext cx="1580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20·</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endParaRPr lang="en-US" sz="2400" dirty="0">
              <a:solidFill>
                <a:srgbClr val="66FF33"/>
              </a:solidFill>
              <a:latin typeface="Cambria" panose="02040503050406030204" pitchFamily="18" charset="0"/>
            </a:endParaRPr>
          </a:p>
        </p:txBody>
      </p:sp>
      <p:sp>
        <p:nvSpPr>
          <p:cNvPr id="29703" name="Text Box 7"/>
          <p:cNvSpPr txBox="1">
            <a:spLocks noChangeArrowheads="1"/>
          </p:cNvSpPr>
          <p:nvPr/>
        </p:nvSpPr>
        <p:spPr bwMode="auto">
          <a:xfrm>
            <a:off x="6378575" y="3781425"/>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r>
              <a:rPr lang="en-US" sz="2400" dirty="0">
                <a:solidFill>
                  <a:srgbClr val="66FF33"/>
                </a:solidFill>
                <a:latin typeface="Cambria" panose="02040503050406030204" pitchFamily="18" charset="0"/>
              </a:rPr>
              <a:t> – 2</a:t>
            </a:r>
          </a:p>
        </p:txBody>
      </p:sp>
      <p:sp>
        <p:nvSpPr>
          <p:cNvPr id="29704" name="Text Box 8"/>
          <p:cNvSpPr txBox="1">
            <a:spLocks noChangeArrowheads="1"/>
          </p:cNvSpPr>
          <p:nvPr/>
        </p:nvSpPr>
        <p:spPr bwMode="auto">
          <a:xfrm>
            <a:off x="6391276" y="4264026"/>
            <a:ext cx="41200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2·</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r>
              <a:rPr lang="en-US" sz="2400" dirty="0">
                <a:solidFill>
                  <a:srgbClr val="66FF33"/>
                </a:solidFill>
                <a:latin typeface="Cambria" panose="02040503050406030204" pitchFamily="18" charset="0"/>
              </a:rPr>
              <a:t> + 1  or  </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r>
              <a:rPr lang="en-US" sz="2400" dirty="0">
                <a:solidFill>
                  <a:srgbClr val="66FF33"/>
                </a:solidFill>
                <a:latin typeface="Cambria" panose="02040503050406030204" pitchFamily="18" charset="0"/>
              </a:rPr>
              <a:t> + 2</a:t>
            </a:r>
            <a:r>
              <a:rPr lang="en-US" sz="2400" baseline="30000" dirty="0">
                <a:solidFill>
                  <a:srgbClr val="66FF33"/>
                </a:solidFill>
                <a:latin typeface="Cambria" panose="02040503050406030204" pitchFamily="18" charset="0"/>
              </a:rPr>
              <a:t>19</a:t>
            </a:r>
          </a:p>
        </p:txBody>
      </p:sp>
      <p:sp>
        <p:nvSpPr>
          <p:cNvPr id="29705" name="Text Box 9"/>
          <p:cNvSpPr txBox="1">
            <a:spLocks noChangeArrowheads="1"/>
          </p:cNvSpPr>
          <p:nvPr/>
        </p:nvSpPr>
        <p:spPr bwMode="auto">
          <a:xfrm>
            <a:off x="6416727" y="5140324"/>
            <a:ext cx="16401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20</a:t>
            </a:r>
            <a:r>
              <a:rPr lang="en-US" sz="2400" dirty="0">
                <a:solidFill>
                  <a:srgbClr val="66FF33"/>
                </a:solidFill>
                <a:latin typeface="Cambria" panose="02040503050406030204" pitchFamily="18" charset="0"/>
              </a:rPr>
              <a:t> = 2</a:t>
            </a:r>
            <a:r>
              <a:rPr lang="en-US" sz="2400" baseline="30000" dirty="0">
                <a:solidFill>
                  <a:srgbClr val="66FF33"/>
                </a:solidFill>
                <a:latin typeface="Cambria" panose="02040503050406030204" pitchFamily="18" charset="0"/>
              </a:rPr>
              <a:t>19</a:t>
            </a:r>
            <a:r>
              <a:rPr lang="en-US" sz="2400" dirty="0">
                <a:solidFill>
                  <a:srgbClr val="66FF33"/>
                </a:solidFill>
                <a:latin typeface="Cambria" panose="02040503050406030204" pitchFamily="18" charset="0"/>
              </a:rPr>
              <a:t>·</a:t>
            </a:r>
            <a:r>
              <a:rPr lang="en-US" sz="2400" i="1" dirty="0">
                <a:solidFill>
                  <a:srgbClr val="66FF33"/>
                </a:solidFill>
                <a:latin typeface="Cambria" panose="02040503050406030204" pitchFamily="18" charset="0"/>
              </a:rPr>
              <a:t>t</a:t>
            </a:r>
            <a:r>
              <a:rPr lang="en-US" sz="2400" baseline="-25000" dirty="0">
                <a:solidFill>
                  <a:srgbClr val="66FF33"/>
                </a:solidFill>
                <a:latin typeface="Cambria" panose="02040503050406030204" pitchFamily="18" charset="0"/>
              </a:rPr>
              <a:t>19</a:t>
            </a:r>
            <a:endParaRPr lang="en-US" sz="2400" dirty="0">
              <a:solidFill>
                <a:srgbClr val="66FF33"/>
              </a:solidFill>
              <a:latin typeface="Cambria" panose="02040503050406030204" pitchFamily="18" charset="0"/>
            </a:endParaRPr>
          </a:p>
        </p:txBody>
      </p:sp>
      <p:sp>
        <p:nvSpPr>
          <p:cNvPr id="29706" name="Text Box 10"/>
          <p:cNvSpPr txBox="1">
            <a:spLocks noChangeArrowheads="1"/>
          </p:cNvSpPr>
          <p:nvPr/>
        </p:nvSpPr>
        <p:spPr bwMode="auto">
          <a:xfrm>
            <a:off x="2179638" y="5535614"/>
            <a:ext cx="797686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a:latin typeface="Cambria" panose="02040503050406030204" pitchFamily="18" charset="0"/>
              </a:rPr>
              <a:t>These example computations involve </a:t>
            </a:r>
            <a:r>
              <a:rPr lang="en-US" sz="2400" i="1">
                <a:latin typeface="Cambria" panose="02040503050406030204" pitchFamily="18" charset="0"/>
              </a:rPr>
              <a:t>recursion</a:t>
            </a:r>
            <a:r>
              <a:rPr lang="en-US" sz="2400">
                <a:latin typeface="Cambria" panose="02040503050406030204" pitchFamily="18" charset="0"/>
              </a:rPr>
              <a:t> – defining</a:t>
            </a:r>
          </a:p>
          <a:p>
            <a:pPr eaLnBrk="1" hangingPunct="1">
              <a:spcBef>
                <a:spcPct val="0"/>
              </a:spcBef>
              <a:buFontTx/>
              <a:buNone/>
            </a:pPr>
            <a:r>
              <a:rPr lang="en-US" sz="2400">
                <a:latin typeface="Cambria" panose="02040503050406030204" pitchFamily="18" charset="0"/>
              </a:rPr>
              <a:t>something in terms of itself / relying on what has preceded.</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6</a:t>
            </a:fld>
            <a:endParaRPr lang="en-US" altLang="en-US"/>
          </a:p>
        </p:txBody>
      </p:sp>
      <p:sp>
        <p:nvSpPr>
          <p:cNvPr id="3" name="Rectangle 2"/>
          <p:cNvSpPr/>
          <p:nvPr/>
        </p:nvSpPr>
        <p:spPr>
          <a:xfrm>
            <a:off x="8441278" y="3368379"/>
            <a:ext cx="1362874" cy="461665"/>
          </a:xfrm>
          <a:prstGeom prst="rect">
            <a:avLst/>
          </a:prstGeom>
        </p:spPr>
        <p:txBody>
          <a:bodyPr wrap="none">
            <a:spAutoFit/>
          </a:bodyPr>
          <a:lstStyle/>
          <a:p>
            <a:pPr eaLnBrk="1" hangingPunct="1"/>
            <a:r>
              <a:rPr lang="en-US" i="1" dirty="0" err="1" smtClean="0">
                <a:latin typeface="Cambria" panose="02040503050406030204" pitchFamily="18" charset="0"/>
              </a:rPr>
              <a:t>t</a:t>
            </a:r>
            <a:r>
              <a:rPr lang="en-US" i="1" baseline="-25000" dirty="0" err="1" smtClean="0">
                <a:latin typeface="Cambria" panose="02040503050406030204" pitchFamily="18" charset="0"/>
              </a:rPr>
              <a:t>n</a:t>
            </a:r>
            <a:r>
              <a:rPr lang="en-US" dirty="0" smtClean="0">
                <a:latin typeface="Cambria" panose="02040503050406030204" pitchFamily="18" charset="0"/>
              </a:rPr>
              <a:t> </a:t>
            </a:r>
            <a:r>
              <a:rPr lang="en-US" dirty="0">
                <a:latin typeface="Cambria" panose="02040503050406030204" pitchFamily="18" charset="0"/>
              </a:rPr>
              <a:t>= </a:t>
            </a:r>
            <a:r>
              <a:rPr lang="en-US" dirty="0" smtClean="0">
                <a:latin typeface="Cambria" panose="02040503050406030204" pitchFamily="18" charset="0"/>
              </a:rPr>
              <a:t>n·</a:t>
            </a:r>
            <a:r>
              <a:rPr lang="en-US" i="1" dirty="0" smtClean="0">
                <a:latin typeface="Cambria" panose="02040503050406030204" pitchFamily="18" charset="0"/>
              </a:rPr>
              <a:t>t</a:t>
            </a:r>
            <a:r>
              <a:rPr lang="en-US" i="1" baseline="-25000" dirty="0" smtClean="0">
                <a:latin typeface="Cambria" panose="02040503050406030204" pitchFamily="18" charset="0"/>
              </a:rPr>
              <a:t>n</a:t>
            </a:r>
            <a:r>
              <a:rPr lang="en-US" baseline="-25000" dirty="0" smtClean="0">
                <a:latin typeface="Cambria" panose="02040503050406030204" pitchFamily="18" charset="0"/>
              </a:rPr>
              <a:t>-1</a:t>
            </a:r>
            <a:endParaRPr lang="en-US" dirty="0">
              <a:latin typeface="Cambria" panose="02040503050406030204" pitchFamily="18" charset="0"/>
            </a:endParaRPr>
          </a:p>
        </p:txBody>
      </p:sp>
      <p:sp>
        <p:nvSpPr>
          <p:cNvPr id="13" name="Text Box 4"/>
          <p:cNvSpPr txBox="1">
            <a:spLocks noChangeArrowheads="1"/>
          </p:cNvSpPr>
          <p:nvPr/>
        </p:nvSpPr>
        <p:spPr bwMode="auto">
          <a:xfrm>
            <a:off x="8344694" y="2457453"/>
            <a:ext cx="15792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err="1" smtClean="0">
                <a:latin typeface="Cambria" panose="02040503050406030204" pitchFamily="18" charset="0"/>
              </a:rPr>
              <a:t>t</a:t>
            </a:r>
            <a:r>
              <a:rPr lang="en-US" sz="2400" i="1" baseline="-25000" dirty="0" err="1" smtClean="0">
                <a:latin typeface="Cambria" panose="02040503050406030204" pitchFamily="18" charset="0"/>
              </a:rPr>
              <a:t>n</a:t>
            </a:r>
            <a:r>
              <a:rPr lang="en-US" sz="2400" dirty="0" smtClean="0">
                <a:latin typeface="Cambria" panose="02040503050406030204" pitchFamily="18" charset="0"/>
              </a:rPr>
              <a:t> </a:t>
            </a:r>
            <a:r>
              <a:rPr lang="en-US" sz="2400" dirty="0">
                <a:latin typeface="Cambria" panose="02040503050406030204" pitchFamily="18" charset="0"/>
              </a:rPr>
              <a:t>= </a:t>
            </a:r>
            <a:r>
              <a:rPr lang="en-US" sz="2400" i="1" dirty="0" smtClean="0">
                <a:latin typeface="Cambria" panose="02040503050406030204" pitchFamily="18" charset="0"/>
              </a:rPr>
              <a:t>t</a:t>
            </a:r>
            <a:r>
              <a:rPr lang="en-US" sz="2400" i="1" baseline="-25000" dirty="0" smtClean="0">
                <a:latin typeface="Cambria" panose="02040503050406030204" pitchFamily="18" charset="0"/>
              </a:rPr>
              <a:t>n</a:t>
            </a:r>
            <a:r>
              <a:rPr lang="en-US" sz="2400" baseline="-25000" dirty="0" smtClean="0">
                <a:latin typeface="Cambria" panose="02040503050406030204" pitchFamily="18" charset="0"/>
              </a:rPr>
              <a:t>-1</a:t>
            </a:r>
            <a:r>
              <a:rPr lang="en-US" sz="2400" dirty="0" smtClean="0">
                <a:latin typeface="Cambria" panose="02040503050406030204" pitchFamily="18" charset="0"/>
              </a:rPr>
              <a:t> </a:t>
            </a:r>
            <a:r>
              <a:rPr lang="en-US" sz="2400" dirty="0">
                <a:latin typeface="Cambria" panose="02040503050406030204" pitchFamily="18" charset="0"/>
              </a:rPr>
              <a:t>+ 9</a:t>
            </a:r>
          </a:p>
        </p:txBody>
      </p:sp>
      <p:sp>
        <p:nvSpPr>
          <p:cNvPr id="14" name="Rectangle 13"/>
          <p:cNvSpPr/>
          <p:nvPr/>
        </p:nvSpPr>
        <p:spPr>
          <a:xfrm>
            <a:off x="8383609" y="2910981"/>
            <a:ext cx="1361270" cy="461665"/>
          </a:xfrm>
          <a:prstGeom prst="rect">
            <a:avLst/>
          </a:prstGeom>
        </p:spPr>
        <p:txBody>
          <a:bodyPr wrap="none">
            <a:spAutoFit/>
          </a:bodyPr>
          <a:lstStyle/>
          <a:p>
            <a:pPr eaLnBrk="1" hangingPunct="1"/>
            <a:r>
              <a:rPr lang="en-US" i="1" dirty="0" err="1" smtClean="0">
                <a:latin typeface="Cambria" panose="02040503050406030204" pitchFamily="18" charset="0"/>
              </a:rPr>
              <a:t>t</a:t>
            </a:r>
            <a:r>
              <a:rPr lang="en-US" i="1" baseline="-25000" dirty="0" err="1" smtClean="0">
                <a:latin typeface="Cambria" panose="02040503050406030204" pitchFamily="18" charset="0"/>
              </a:rPr>
              <a:t>n</a:t>
            </a:r>
            <a:r>
              <a:rPr lang="en-US" dirty="0" smtClean="0">
                <a:latin typeface="Cambria" panose="02040503050406030204" pitchFamily="18" charset="0"/>
              </a:rPr>
              <a:t> </a:t>
            </a:r>
            <a:r>
              <a:rPr lang="en-US" dirty="0">
                <a:latin typeface="Cambria" panose="02040503050406030204" pitchFamily="18" charset="0"/>
              </a:rPr>
              <a:t>= </a:t>
            </a:r>
            <a:r>
              <a:rPr lang="en-US" dirty="0" smtClean="0">
                <a:latin typeface="Cambria" panose="02040503050406030204" pitchFamily="18" charset="0"/>
              </a:rPr>
              <a:t>2·</a:t>
            </a:r>
            <a:r>
              <a:rPr lang="en-US" i="1" dirty="0" smtClean="0">
                <a:latin typeface="Cambria" panose="02040503050406030204" pitchFamily="18" charset="0"/>
              </a:rPr>
              <a:t>t</a:t>
            </a:r>
            <a:r>
              <a:rPr lang="en-US" i="1" baseline="-25000" dirty="0" smtClean="0">
                <a:latin typeface="Cambria" panose="02040503050406030204" pitchFamily="18" charset="0"/>
              </a:rPr>
              <a:t>n</a:t>
            </a:r>
            <a:r>
              <a:rPr lang="en-US" baseline="-25000" dirty="0" smtClean="0">
                <a:latin typeface="Cambria" panose="02040503050406030204" pitchFamily="18" charset="0"/>
              </a:rPr>
              <a:t>-1</a:t>
            </a:r>
            <a:endParaRPr lang="en-US" dirty="0">
              <a:latin typeface="Cambria" panose="02040503050406030204" pitchFamily="18" charset="0"/>
            </a:endParaRPr>
          </a:p>
        </p:txBody>
      </p:sp>
      <p:sp>
        <p:nvSpPr>
          <p:cNvPr id="15" name="Text Box 4"/>
          <p:cNvSpPr txBox="1">
            <a:spLocks noChangeArrowheads="1"/>
          </p:cNvSpPr>
          <p:nvPr/>
        </p:nvSpPr>
        <p:spPr bwMode="auto">
          <a:xfrm>
            <a:off x="8399311" y="3828009"/>
            <a:ext cx="15119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2400" i="1" dirty="0" err="1" smtClean="0">
                <a:latin typeface="Cambria" panose="02040503050406030204" pitchFamily="18" charset="0"/>
              </a:rPr>
              <a:t>t</a:t>
            </a:r>
            <a:r>
              <a:rPr lang="en-US" sz="2400" i="1" baseline="-25000" dirty="0" err="1" smtClean="0">
                <a:latin typeface="Cambria" panose="02040503050406030204" pitchFamily="18" charset="0"/>
              </a:rPr>
              <a:t>n</a:t>
            </a:r>
            <a:r>
              <a:rPr lang="en-US" sz="2400" dirty="0" smtClean="0">
                <a:latin typeface="Cambria" panose="02040503050406030204" pitchFamily="18" charset="0"/>
              </a:rPr>
              <a:t> </a:t>
            </a:r>
            <a:r>
              <a:rPr lang="en-US" sz="2400" dirty="0">
                <a:latin typeface="Cambria" panose="02040503050406030204" pitchFamily="18" charset="0"/>
              </a:rPr>
              <a:t>= </a:t>
            </a:r>
            <a:r>
              <a:rPr lang="en-US" sz="2400" i="1" dirty="0" smtClean="0">
                <a:latin typeface="Cambria" panose="02040503050406030204" pitchFamily="18" charset="0"/>
              </a:rPr>
              <a:t>t</a:t>
            </a:r>
            <a:r>
              <a:rPr lang="en-US" sz="2400" i="1" baseline="-25000" dirty="0" smtClean="0">
                <a:latin typeface="Cambria" panose="02040503050406030204" pitchFamily="18" charset="0"/>
              </a:rPr>
              <a:t>n</a:t>
            </a:r>
            <a:r>
              <a:rPr lang="en-US" sz="2400" baseline="-25000" dirty="0" smtClean="0">
                <a:latin typeface="Cambria" panose="02040503050406030204" pitchFamily="18" charset="0"/>
              </a:rPr>
              <a:t>-1</a:t>
            </a:r>
            <a:r>
              <a:rPr lang="en-US" sz="2400" dirty="0" smtClean="0">
                <a:latin typeface="Cambria" panose="02040503050406030204" pitchFamily="18" charset="0"/>
              </a:rPr>
              <a:t> - 2</a:t>
            </a:r>
            <a:endParaRPr lang="en-US" sz="2400" dirty="0">
              <a:latin typeface="Cambria" panose="02040503050406030204" pitchFamily="18" charset="0"/>
            </a:endParaRPr>
          </a:p>
        </p:txBody>
      </p:sp>
      <p:sp>
        <p:nvSpPr>
          <p:cNvPr id="16" name="Text Box 4"/>
          <p:cNvSpPr txBox="1">
            <a:spLocks noChangeArrowheads="1"/>
          </p:cNvSpPr>
          <p:nvPr/>
        </p:nvSpPr>
        <p:spPr bwMode="auto">
          <a:xfrm>
            <a:off x="6376065" y="4674560"/>
            <a:ext cx="41681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None/>
            </a:pPr>
            <a:r>
              <a:rPr lang="en-US" sz="2400" i="1" dirty="0" err="1" smtClean="0">
                <a:latin typeface="Cambria" panose="02040503050406030204" pitchFamily="18" charset="0"/>
              </a:rPr>
              <a:t>t</a:t>
            </a:r>
            <a:r>
              <a:rPr lang="en-US" sz="2400" i="1" baseline="-25000" dirty="0" err="1" smtClean="0">
                <a:latin typeface="Cambria" panose="02040503050406030204" pitchFamily="18" charset="0"/>
              </a:rPr>
              <a:t>n</a:t>
            </a:r>
            <a:r>
              <a:rPr lang="en-US" sz="2400" dirty="0" smtClean="0">
                <a:latin typeface="Cambria" panose="02040503050406030204" pitchFamily="18" charset="0"/>
              </a:rPr>
              <a:t> </a:t>
            </a:r>
            <a:r>
              <a:rPr lang="en-US" sz="2400" dirty="0">
                <a:latin typeface="Cambria" panose="02040503050406030204" pitchFamily="18" charset="0"/>
              </a:rPr>
              <a:t>= </a:t>
            </a:r>
            <a:r>
              <a:rPr lang="en-US" sz="2400" dirty="0" smtClean="0">
                <a:latin typeface="Cambria" panose="02040503050406030204" pitchFamily="18" charset="0"/>
              </a:rPr>
              <a:t>2.</a:t>
            </a:r>
            <a:r>
              <a:rPr lang="en-US" sz="2400" i="1" dirty="0" smtClean="0">
                <a:latin typeface="Cambria" panose="02040503050406030204" pitchFamily="18" charset="0"/>
              </a:rPr>
              <a:t>t</a:t>
            </a:r>
            <a:r>
              <a:rPr lang="en-US" sz="2400" i="1" baseline="-25000" dirty="0" smtClean="0">
                <a:latin typeface="Cambria" panose="02040503050406030204" pitchFamily="18" charset="0"/>
              </a:rPr>
              <a:t>n</a:t>
            </a:r>
            <a:r>
              <a:rPr lang="en-US" sz="2400" baseline="-25000" dirty="0" smtClean="0">
                <a:latin typeface="Cambria" panose="02040503050406030204" pitchFamily="18" charset="0"/>
              </a:rPr>
              <a:t>-1</a:t>
            </a:r>
            <a:r>
              <a:rPr lang="en-US" sz="2400" dirty="0" smtClean="0">
                <a:latin typeface="Cambria" panose="02040503050406030204" pitchFamily="18" charset="0"/>
              </a:rPr>
              <a:t> </a:t>
            </a:r>
            <a:r>
              <a:rPr lang="en-US" sz="2400" dirty="0">
                <a:latin typeface="Cambria" panose="02040503050406030204" pitchFamily="18" charset="0"/>
              </a:rPr>
              <a:t>+ 1  or </a:t>
            </a:r>
            <a:r>
              <a:rPr lang="en-US" sz="2400" i="1" dirty="0" err="1">
                <a:latin typeface="Cambria" panose="02040503050406030204" pitchFamily="18" charset="0"/>
              </a:rPr>
              <a:t>t</a:t>
            </a:r>
            <a:r>
              <a:rPr lang="en-US" sz="2400" i="1" baseline="-25000" dirty="0" err="1">
                <a:latin typeface="Cambria" panose="02040503050406030204" pitchFamily="18" charset="0"/>
              </a:rPr>
              <a:t>n</a:t>
            </a:r>
            <a:r>
              <a:rPr lang="en-US" sz="2400" dirty="0">
                <a:latin typeface="Cambria" panose="02040503050406030204" pitchFamily="18" charset="0"/>
              </a:rPr>
              <a:t> </a:t>
            </a:r>
            <a:r>
              <a:rPr lang="en-US" sz="2400" dirty="0" smtClean="0">
                <a:latin typeface="Cambria" panose="02040503050406030204" pitchFamily="18" charset="0"/>
              </a:rPr>
              <a:t>= </a:t>
            </a:r>
            <a:r>
              <a:rPr lang="en-US" sz="2400" i="1" dirty="0" smtClean="0">
                <a:latin typeface="Cambria" panose="02040503050406030204" pitchFamily="18" charset="0"/>
              </a:rPr>
              <a:t>t</a:t>
            </a:r>
            <a:r>
              <a:rPr lang="en-US" sz="2400" i="1" baseline="-25000" dirty="0" smtClean="0">
                <a:latin typeface="Cambria" panose="02040503050406030204" pitchFamily="18" charset="0"/>
              </a:rPr>
              <a:t>n</a:t>
            </a:r>
            <a:r>
              <a:rPr lang="en-US" sz="2400" baseline="-25000" dirty="0" smtClean="0">
                <a:latin typeface="Cambria" panose="02040503050406030204" pitchFamily="18" charset="0"/>
              </a:rPr>
              <a:t>-1</a:t>
            </a:r>
            <a:r>
              <a:rPr lang="en-US" sz="2400" dirty="0" smtClean="0">
                <a:latin typeface="Cambria" panose="02040503050406030204" pitchFamily="18" charset="0"/>
              </a:rPr>
              <a:t> </a:t>
            </a:r>
            <a:r>
              <a:rPr lang="en-US" sz="2400" dirty="0">
                <a:latin typeface="Cambria" panose="02040503050406030204" pitchFamily="18" charset="0"/>
              </a:rPr>
              <a:t>+ </a:t>
            </a:r>
            <a:r>
              <a:rPr lang="en-US" sz="2400" dirty="0" smtClean="0">
                <a:latin typeface="Cambria" panose="02040503050406030204" pitchFamily="18" charset="0"/>
              </a:rPr>
              <a:t>2</a:t>
            </a:r>
            <a:r>
              <a:rPr lang="en-US" sz="2400" i="1" baseline="30000" dirty="0">
                <a:latin typeface="Cambria" panose="02040503050406030204" pitchFamily="18" charset="0"/>
              </a:rPr>
              <a:t>n</a:t>
            </a:r>
            <a:r>
              <a:rPr lang="en-US" sz="2400" baseline="30000" dirty="0">
                <a:latin typeface="Cambria" panose="02040503050406030204" pitchFamily="18" charset="0"/>
              </a:rPr>
              <a:t>-1</a:t>
            </a:r>
          </a:p>
        </p:txBody>
      </p:sp>
      <p:sp>
        <p:nvSpPr>
          <p:cNvPr id="4" name="Rectangle 3"/>
          <p:cNvSpPr/>
          <p:nvPr/>
        </p:nvSpPr>
        <p:spPr>
          <a:xfrm>
            <a:off x="8543630" y="5127713"/>
            <a:ext cx="2894145" cy="461665"/>
          </a:xfrm>
          <a:prstGeom prst="rect">
            <a:avLst/>
          </a:prstGeom>
        </p:spPr>
        <p:txBody>
          <a:bodyPr wrap="square">
            <a:spAutoFit/>
          </a:bodyPr>
          <a:lstStyle/>
          <a:p>
            <a:r>
              <a:rPr lang="en-US" i="1" dirty="0" err="1">
                <a:latin typeface="Cambria" panose="02040503050406030204" pitchFamily="18" charset="0"/>
              </a:rPr>
              <a:t>t</a:t>
            </a:r>
            <a:r>
              <a:rPr lang="en-US" i="1" baseline="-25000" dirty="0" err="1">
                <a:latin typeface="Cambria" panose="02040503050406030204" pitchFamily="18" charset="0"/>
              </a:rPr>
              <a:t>n</a:t>
            </a:r>
            <a:r>
              <a:rPr lang="en-US" dirty="0">
                <a:latin typeface="Cambria" panose="02040503050406030204" pitchFamily="18" charset="0"/>
              </a:rPr>
              <a:t> = </a:t>
            </a:r>
            <a:r>
              <a:rPr lang="en-US" dirty="0" smtClean="0">
                <a:latin typeface="Cambria" panose="02040503050406030204" pitchFamily="18" charset="0"/>
              </a:rPr>
              <a:t>2</a:t>
            </a:r>
            <a:r>
              <a:rPr lang="en-US" i="1" baseline="30000" dirty="0" smtClean="0">
                <a:latin typeface="Cambria" panose="02040503050406030204" pitchFamily="18" charset="0"/>
              </a:rPr>
              <a:t>n</a:t>
            </a:r>
            <a:r>
              <a:rPr lang="en-US" baseline="30000" dirty="0" smtClean="0">
                <a:latin typeface="Cambria" panose="02040503050406030204" pitchFamily="18" charset="0"/>
              </a:rPr>
              <a:t>-1 </a:t>
            </a:r>
            <a:r>
              <a:rPr lang="en-US" i="1" dirty="0" smtClean="0">
                <a:latin typeface="Cambria" panose="02040503050406030204" pitchFamily="18" charset="0"/>
              </a:rPr>
              <a:t>t</a:t>
            </a:r>
            <a:r>
              <a:rPr lang="en-US" i="1" baseline="-25000" dirty="0" smtClean="0">
                <a:latin typeface="Cambria" panose="02040503050406030204" pitchFamily="18" charset="0"/>
              </a:rPr>
              <a:t>n</a:t>
            </a:r>
            <a:r>
              <a:rPr lang="en-US" baseline="-25000" dirty="0" smtClean="0">
                <a:latin typeface="Cambria" panose="02040503050406030204" pitchFamily="18" charset="0"/>
              </a:rPr>
              <a:t>-1</a:t>
            </a:r>
            <a:endParaRPr lang="en-US" dirty="0">
              <a:latin typeface="Cambria" panose="02040503050406030204" pitchFamily="18" charset="0"/>
            </a:endParaRPr>
          </a:p>
        </p:txBody>
      </p:sp>
    </p:spTree>
    <p:extLst>
      <p:ext uri="{BB962C8B-B14F-4D97-AF65-F5344CB8AC3E}">
        <p14:creationId xmlns:p14="http://schemas.microsoft.com/office/powerpoint/2010/main" val="2747096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checkerboard(across)">
                                      <p:cBhvr>
                                        <p:cTn id="7" dur="500"/>
                                        <p:tgtEl>
                                          <p:spTgt spid="2970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9701"/>
                                        </p:tgtEl>
                                        <p:attrNameLst>
                                          <p:attrName>style.visibility</p:attrName>
                                        </p:attrNameLst>
                                      </p:cBhvr>
                                      <p:to>
                                        <p:strVal val="visible"/>
                                      </p:to>
                                    </p:set>
                                    <p:animEffect transition="in" filter="checkerboard(across)">
                                      <p:cBhvr>
                                        <p:cTn id="17" dur="500"/>
                                        <p:tgtEl>
                                          <p:spTgt spid="29701"/>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29702"/>
                                        </p:tgtEl>
                                        <p:attrNameLst>
                                          <p:attrName>style.visibility</p:attrName>
                                        </p:attrNameLst>
                                      </p:cBhvr>
                                      <p:to>
                                        <p:strVal val="visible"/>
                                      </p:to>
                                    </p:set>
                                    <p:animEffect transition="in" filter="checkerboard(across)">
                                      <p:cBhvr>
                                        <p:cTn id="26" dur="500"/>
                                        <p:tgtEl>
                                          <p:spTgt spid="2970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9703"/>
                                        </p:tgtEl>
                                        <p:attrNameLst>
                                          <p:attrName>style.visibility</p:attrName>
                                        </p:attrNameLst>
                                      </p:cBhvr>
                                      <p:to>
                                        <p:strVal val="visible"/>
                                      </p:to>
                                    </p:set>
                                    <p:animEffect transition="in" filter="checkerboard(across)">
                                      <p:cBhvr>
                                        <p:cTn id="35" dur="500"/>
                                        <p:tgtEl>
                                          <p:spTgt spid="29703"/>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checkerboard(across)">
                                      <p:cBhvr>
                                        <p:cTn id="40" dur="500"/>
                                        <p:tgtEl>
                                          <p:spTgt spid="1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29704"/>
                                        </p:tgtEl>
                                        <p:attrNameLst>
                                          <p:attrName>style.visibility</p:attrName>
                                        </p:attrNameLst>
                                      </p:cBhvr>
                                      <p:to>
                                        <p:strVal val="visible"/>
                                      </p:to>
                                    </p:set>
                                    <p:animEffect transition="in" filter="checkerboard(across)">
                                      <p:cBhvr>
                                        <p:cTn id="45" dur="500"/>
                                        <p:tgtEl>
                                          <p:spTgt spid="2970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checkerboard(across)">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29705"/>
                                        </p:tgtEl>
                                        <p:attrNameLst>
                                          <p:attrName>style.visibility</p:attrName>
                                        </p:attrNameLst>
                                      </p:cBhvr>
                                      <p:to>
                                        <p:strVal val="visible"/>
                                      </p:to>
                                    </p:set>
                                    <p:animEffect transition="in" filter="checkerboard(across)">
                                      <p:cBhvr>
                                        <p:cTn id="55" dur="500"/>
                                        <p:tgtEl>
                                          <p:spTgt spid="29705"/>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4"/>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29706"/>
                                        </p:tgtEl>
                                        <p:attrNameLst>
                                          <p:attrName>style.visibility</p:attrName>
                                        </p:attrNameLst>
                                      </p:cBhvr>
                                      <p:to>
                                        <p:strVal val="visible"/>
                                      </p:to>
                                    </p:set>
                                    <p:animEffect transition="in" filter="fade">
                                      <p:cBhvr>
                                        <p:cTn id="64" dur="1000"/>
                                        <p:tgtEl>
                                          <p:spTgt spid="29706"/>
                                        </p:tgtEl>
                                      </p:cBhvr>
                                    </p:animEffect>
                                    <p:anim calcmode="lin" valueType="num">
                                      <p:cBhvr>
                                        <p:cTn id="65" dur="1000" fill="hold"/>
                                        <p:tgtEl>
                                          <p:spTgt spid="29706"/>
                                        </p:tgtEl>
                                        <p:attrNameLst>
                                          <p:attrName>ppt_x</p:attrName>
                                        </p:attrNameLst>
                                      </p:cBhvr>
                                      <p:tavLst>
                                        <p:tav tm="0">
                                          <p:val>
                                            <p:strVal val="#ppt_x"/>
                                          </p:val>
                                        </p:tav>
                                        <p:tav tm="100000">
                                          <p:val>
                                            <p:strVal val="#ppt_x"/>
                                          </p:val>
                                        </p:tav>
                                      </p:tavLst>
                                    </p:anim>
                                    <p:anim calcmode="lin" valueType="num">
                                      <p:cBhvr>
                                        <p:cTn id="66" dur="1000" fill="hold"/>
                                        <p:tgtEl>
                                          <p:spTgt spid="297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1" grpId="0"/>
      <p:bldP spid="29702" grpId="0"/>
      <p:bldP spid="29703" grpId="0"/>
      <p:bldP spid="29704" grpId="0"/>
      <p:bldP spid="29705" grpId="0"/>
      <p:bldP spid="29706" grpId="0"/>
      <p:bldP spid="3" grpId="0"/>
      <p:bldP spid="13" grpId="0"/>
      <p:bldP spid="14" grpId="0"/>
      <p:bldP spid="15" grpId="0"/>
      <p:bldP spid="16"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965325" y="141289"/>
            <a:ext cx="8229600" cy="909637"/>
          </a:xfrm>
        </p:spPr>
        <p:txBody>
          <a:bodyPr/>
          <a:lstStyle/>
          <a:p>
            <a:pPr rtl="0"/>
            <a:r>
              <a:rPr lang="en-US" sz="3600"/>
              <a:t>Explicit vs. Recursive Definitions</a:t>
            </a:r>
          </a:p>
        </p:txBody>
      </p:sp>
      <p:sp>
        <p:nvSpPr>
          <p:cNvPr id="23555" name="Rectangle 3"/>
          <p:cNvSpPr>
            <a:spLocks noGrp="1" noChangeArrowheads="1"/>
          </p:cNvSpPr>
          <p:nvPr>
            <p:ph idx="1"/>
          </p:nvPr>
        </p:nvSpPr>
        <p:spPr>
          <a:xfrm>
            <a:off x="1938338" y="1166813"/>
            <a:ext cx="9110662" cy="5422900"/>
          </a:xfrm>
        </p:spPr>
        <p:txBody>
          <a:bodyPr>
            <a:normAutofit/>
          </a:bodyPr>
          <a:lstStyle/>
          <a:p>
            <a:pPr algn="l" rtl="0">
              <a:buFontTx/>
              <a:buNone/>
            </a:pPr>
            <a:r>
              <a:rPr lang="en-US" sz="2800" dirty="0"/>
              <a:t>    Previously, most sequence definitions were </a:t>
            </a:r>
            <a:r>
              <a:rPr lang="en-US" sz="2800" u="sng" dirty="0"/>
              <a:t>explicit</a:t>
            </a:r>
            <a:r>
              <a:rPr lang="en-US" sz="2800" dirty="0"/>
              <a:t>.  You can find the value of any term given the formula.</a:t>
            </a:r>
          </a:p>
          <a:p>
            <a:pPr marL="976313" lvl="1" indent="-519113">
              <a:buNone/>
            </a:pPr>
            <a:endParaRPr lang="en-US" sz="2800" dirty="0"/>
          </a:p>
          <a:p>
            <a:pPr marL="976313" lvl="1" indent="-519113">
              <a:buNone/>
            </a:pPr>
            <a:r>
              <a:rPr lang="en-US" sz="2800" dirty="0"/>
              <a:t>Ex: Find the 1</a:t>
            </a:r>
            <a:r>
              <a:rPr lang="en-US" sz="2800" baseline="30000" dirty="0"/>
              <a:t>st</a:t>
            </a:r>
            <a:r>
              <a:rPr lang="en-US" sz="2800" dirty="0"/>
              <a:t> six terms and the 100</a:t>
            </a:r>
            <a:r>
              <a:rPr lang="en-US" sz="2800" baseline="30000" dirty="0"/>
              <a:t>th</a:t>
            </a:r>
            <a:r>
              <a:rPr lang="en-US" sz="2800" dirty="0"/>
              <a:t> term of the sequence in which </a:t>
            </a:r>
            <a:r>
              <a:rPr lang="en-US" sz="2800" i="1" dirty="0" err="1"/>
              <a:t>t</a:t>
            </a:r>
            <a:r>
              <a:rPr lang="en-US" sz="2800" i="1" baseline="-25000" dirty="0" err="1"/>
              <a:t>n</a:t>
            </a:r>
            <a:r>
              <a:rPr lang="en-US" sz="2800" dirty="0"/>
              <a:t>= </a:t>
            </a:r>
            <a:r>
              <a:rPr lang="en-US" sz="2800" i="1" dirty="0"/>
              <a:t>n</a:t>
            </a:r>
            <a:r>
              <a:rPr lang="en-US" sz="2800" baseline="30000" dirty="0"/>
              <a:t>2</a:t>
            </a:r>
            <a:r>
              <a:rPr lang="en-US" sz="2800" dirty="0"/>
              <a:t> – 1 </a:t>
            </a:r>
          </a:p>
          <a:p>
            <a:pPr marL="976313" lvl="1" indent="-519113">
              <a:buNone/>
            </a:pPr>
            <a:r>
              <a:rPr lang="en-US" sz="2800" dirty="0"/>
              <a:t>      </a:t>
            </a:r>
            <a:r>
              <a:rPr lang="en-US" sz="2800" i="1" dirty="0">
                <a:solidFill>
                  <a:srgbClr val="FFFF00"/>
                </a:solidFill>
              </a:rPr>
              <a:t>t</a:t>
            </a:r>
            <a:r>
              <a:rPr lang="en-US" sz="2800" baseline="-25000" dirty="0">
                <a:solidFill>
                  <a:srgbClr val="FFFF00"/>
                </a:solidFill>
              </a:rPr>
              <a:t>1</a:t>
            </a:r>
            <a:r>
              <a:rPr lang="en-US" sz="2800" dirty="0">
                <a:solidFill>
                  <a:srgbClr val="FFFF00"/>
                </a:solidFill>
              </a:rPr>
              <a:t> = 1</a:t>
            </a:r>
            <a:r>
              <a:rPr lang="en-US" sz="2800" baseline="30000" dirty="0">
                <a:solidFill>
                  <a:srgbClr val="FFFF00"/>
                </a:solidFill>
              </a:rPr>
              <a:t>2</a:t>
            </a:r>
            <a:r>
              <a:rPr lang="en-US" sz="2800" dirty="0">
                <a:solidFill>
                  <a:srgbClr val="FFFF00"/>
                </a:solidFill>
              </a:rPr>
              <a:t> – 1 = 0       </a:t>
            </a:r>
            <a:r>
              <a:rPr lang="en-US" sz="2800" i="1" dirty="0">
                <a:solidFill>
                  <a:srgbClr val="FFFF00"/>
                </a:solidFill>
              </a:rPr>
              <a:t>t</a:t>
            </a:r>
            <a:r>
              <a:rPr lang="en-US" sz="2800" baseline="-25000" dirty="0">
                <a:solidFill>
                  <a:srgbClr val="FFFF00"/>
                </a:solidFill>
              </a:rPr>
              <a:t>2</a:t>
            </a:r>
            <a:r>
              <a:rPr lang="en-US" sz="2800" dirty="0">
                <a:solidFill>
                  <a:srgbClr val="FFFF00"/>
                </a:solidFill>
              </a:rPr>
              <a:t> = 2</a:t>
            </a:r>
            <a:r>
              <a:rPr lang="en-US" sz="2800" baseline="30000" dirty="0">
                <a:solidFill>
                  <a:srgbClr val="FFFF00"/>
                </a:solidFill>
              </a:rPr>
              <a:t>2</a:t>
            </a:r>
            <a:r>
              <a:rPr lang="en-US" sz="2800" dirty="0">
                <a:solidFill>
                  <a:srgbClr val="FFFF00"/>
                </a:solidFill>
              </a:rPr>
              <a:t> – 1 = 3      </a:t>
            </a:r>
            <a:r>
              <a:rPr lang="en-US" sz="2800" i="1" dirty="0">
                <a:solidFill>
                  <a:srgbClr val="FFFF00"/>
                </a:solidFill>
              </a:rPr>
              <a:t>t</a:t>
            </a:r>
            <a:r>
              <a:rPr lang="en-US" sz="2800" baseline="-25000" dirty="0">
                <a:solidFill>
                  <a:srgbClr val="FFFF00"/>
                </a:solidFill>
              </a:rPr>
              <a:t>3</a:t>
            </a:r>
            <a:r>
              <a:rPr lang="en-US" sz="2800" dirty="0">
                <a:solidFill>
                  <a:srgbClr val="FFFF00"/>
                </a:solidFill>
              </a:rPr>
              <a:t> = 3</a:t>
            </a:r>
            <a:r>
              <a:rPr lang="en-US" sz="2800" baseline="30000" dirty="0">
                <a:solidFill>
                  <a:srgbClr val="FFFF00"/>
                </a:solidFill>
              </a:rPr>
              <a:t>2</a:t>
            </a:r>
            <a:r>
              <a:rPr lang="en-US" sz="2800" dirty="0">
                <a:solidFill>
                  <a:srgbClr val="FFFF00"/>
                </a:solidFill>
              </a:rPr>
              <a:t> – 1 = 8</a:t>
            </a:r>
          </a:p>
          <a:p>
            <a:pPr marL="976313" lvl="1" indent="-519113">
              <a:buNone/>
            </a:pPr>
            <a:r>
              <a:rPr lang="en-US" sz="2800" dirty="0"/>
              <a:t>      </a:t>
            </a:r>
            <a:r>
              <a:rPr lang="en-US" sz="2800" i="1" dirty="0"/>
              <a:t>t</a:t>
            </a:r>
            <a:r>
              <a:rPr lang="en-US" sz="2800" baseline="-25000" dirty="0"/>
              <a:t>4</a:t>
            </a:r>
            <a:r>
              <a:rPr lang="en-US" sz="2800" dirty="0"/>
              <a:t> = 4</a:t>
            </a:r>
            <a:r>
              <a:rPr lang="en-US" sz="2800" baseline="30000" dirty="0"/>
              <a:t>2</a:t>
            </a:r>
            <a:r>
              <a:rPr lang="en-US" sz="2800" dirty="0"/>
              <a:t> – 1 </a:t>
            </a:r>
            <a:r>
              <a:rPr lang="en-US" sz="2800"/>
              <a:t>= </a:t>
            </a:r>
            <a:r>
              <a:rPr lang="en-US" sz="2800" smtClean="0"/>
              <a:t>15       </a:t>
            </a:r>
            <a:r>
              <a:rPr lang="en-US" sz="2800" i="1" dirty="0"/>
              <a:t>t</a:t>
            </a:r>
            <a:r>
              <a:rPr lang="en-US" sz="2800" baseline="-25000" dirty="0"/>
              <a:t>5</a:t>
            </a:r>
            <a:r>
              <a:rPr lang="en-US" sz="2800" dirty="0"/>
              <a:t> = 5</a:t>
            </a:r>
            <a:r>
              <a:rPr lang="en-US" sz="2800" baseline="30000" dirty="0"/>
              <a:t>2</a:t>
            </a:r>
            <a:r>
              <a:rPr lang="en-US" sz="2800" dirty="0"/>
              <a:t> – 1 = 24    </a:t>
            </a:r>
            <a:r>
              <a:rPr lang="en-US" sz="2800" i="1" dirty="0"/>
              <a:t>t</a:t>
            </a:r>
            <a:r>
              <a:rPr lang="en-US" sz="2800" baseline="-25000" dirty="0"/>
              <a:t>6</a:t>
            </a:r>
            <a:r>
              <a:rPr lang="en-US" sz="2800" dirty="0"/>
              <a:t> = 6</a:t>
            </a:r>
            <a:r>
              <a:rPr lang="en-US" sz="2800" baseline="30000" dirty="0"/>
              <a:t>2</a:t>
            </a:r>
            <a:r>
              <a:rPr lang="en-US" sz="2800" dirty="0"/>
              <a:t> – 1 = 35</a:t>
            </a:r>
          </a:p>
          <a:p>
            <a:pPr marL="976313" lvl="1" indent="-519113">
              <a:buNone/>
            </a:pPr>
            <a:r>
              <a:rPr lang="en-US" sz="2800" dirty="0"/>
              <a:t>      </a:t>
            </a:r>
            <a:r>
              <a:rPr lang="en-US" sz="2800" i="1" dirty="0">
                <a:solidFill>
                  <a:srgbClr val="FFFF00"/>
                </a:solidFill>
              </a:rPr>
              <a:t>t</a:t>
            </a:r>
            <a:r>
              <a:rPr lang="en-US" sz="2800" baseline="-25000" dirty="0">
                <a:solidFill>
                  <a:srgbClr val="FFFF00"/>
                </a:solidFill>
              </a:rPr>
              <a:t>100</a:t>
            </a:r>
            <a:r>
              <a:rPr lang="en-US" sz="2800" dirty="0">
                <a:solidFill>
                  <a:srgbClr val="FFFF00"/>
                </a:solidFill>
              </a:rPr>
              <a:t> = 100</a:t>
            </a:r>
            <a:r>
              <a:rPr lang="en-US" sz="2800" baseline="30000" dirty="0">
                <a:solidFill>
                  <a:srgbClr val="FFFF00"/>
                </a:solidFill>
              </a:rPr>
              <a:t>2</a:t>
            </a:r>
            <a:r>
              <a:rPr lang="en-US" sz="2800" dirty="0">
                <a:solidFill>
                  <a:srgbClr val="FFFF00"/>
                </a:solidFill>
              </a:rPr>
              <a:t> – 1 = 9,999</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7</a:t>
            </a:fld>
            <a:endParaRPr lang="en-US" altLang="en-US"/>
          </a:p>
        </p:txBody>
      </p:sp>
    </p:spTree>
    <p:extLst>
      <p:ext uri="{BB962C8B-B14F-4D97-AF65-F5344CB8AC3E}">
        <p14:creationId xmlns:p14="http://schemas.microsoft.com/office/powerpoint/2010/main" val="976576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nodeType="click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animEffect transition="in" filter="checkerboard(across)">
                                      <p:cBhvr>
                                        <p:cTn id="15" dur="500"/>
                                        <p:tgtEl>
                                          <p:spTgt spid="2355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23555">
                                            <p:txEl>
                                              <p:pRg st="4" end="4"/>
                                            </p:txEl>
                                          </p:spTgt>
                                        </p:tgtEl>
                                        <p:attrNameLst>
                                          <p:attrName>style.visibility</p:attrName>
                                        </p:attrNameLst>
                                      </p:cBhvr>
                                      <p:to>
                                        <p:strVal val="visible"/>
                                      </p:to>
                                    </p:set>
                                    <p:animEffect transition="in" filter="checkerboard(across)">
                                      <p:cBhvr>
                                        <p:cTn id="20" dur="500"/>
                                        <p:tgtEl>
                                          <p:spTgt spid="23555">
                                            <p:txEl>
                                              <p:pRg st="4" end="4"/>
                                            </p:txEl>
                                          </p:spTgt>
                                        </p:tgtEl>
                                      </p:cBhvr>
                                    </p:animEffect>
                                  </p:childTnLst>
                                </p:cTn>
                              </p:par>
                            </p:childTnLst>
                          </p:cTn>
                        </p:par>
                        <p:par>
                          <p:cTn id="21" fill="hold">
                            <p:stCondLst>
                              <p:cond delay="500"/>
                            </p:stCondLst>
                            <p:childTnLst>
                              <p:par>
                                <p:cTn id="22" presetID="5" presetClass="entr" presetSubtype="10" fill="hold" nodeType="afterEffect">
                                  <p:stCondLst>
                                    <p:cond delay="1250"/>
                                  </p:stCondLst>
                                  <p:childTnLst>
                                    <p:set>
                                      <p:cBhvr>
                                        <p:cTn id="23" dur="1" fill="hold">
                                          <p:stCondLst>
                                            <p:cond delay="0"/>
                                          </p:stCondLst>
                                        </p:cTn>
                                        <p:tgtEl>
                                          <p:spTgt spid="23555">
                                            <p:txEl>
                                              <p:pRg st="5" end="5"/>
                                            </p:txEl>
                                          </p:spTgt>
                                        </p:tgtEl>
                                        <p:attrNameLst>
                                          <p:attrName>style.visibility</p:attrName>
                                        </p:attrNameLst>
                                      </p:cBhvr>
                                      <p:to>
                                        <p:strVal val="visible"/>
                                      </p:to>
                                    </p:set>
                                    <p:animEffect transition="in" filter="checkerboard(across)">
                                      <p:cBhvr>
                                        <p:cTn id="24" dur="500"/>
                                        <p:tgtEl>
                                          <p:spTgt spid="23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816100" y="120291"/>
            <a:ext cx="8229600" cy="909638"/>
          </a:xfrm>
        </p:spPr>
        <p:txBody>
          <a:bodyPr/>
          <a:lstStyle/>
          <a:p>
            <a:pPr rtl="0"/>
            <a:r>
              <a:rPr lang="en-US" sz="3600" dirty="0"/>
              <a:t>Explicit vs. Recursive Definitions</a:t>
            </a:r>
          </a:p>
        </p:txBody>
      </p:sp>
      <p:sp>
        <p:nvSpPr>
          <p:cNvPr id="25603" name="Rectangle 3"/>
          <p:cNvSpPr>
            <a:spLocks noGrp="1" noChangeArrowheads="1"/>
          </p:cNvSpPr>
          <p:nvPr>
            <p:ph idx="1"/>
          </p:nvPr>
        </p:nvSpPr>
        <p:spPr>
          <a:xfrm>
            <a:off x="1422400" y="1066800"/>
            <a:ext cx="7645400" cy="3733800"/>
          </a:xfrm>
        </p:spPr>
        <p:txBody>
          <a:bodyPr>
            <a:normAutofit/>
          </a:bodyPr>
          <a:lstStyle/>
          <a:p>
            <a:pPr algn="l" rtl="0">
              <a:lnSpc>
                <a:spcPct val="90000"/>
              </a:lnSpc>
              <a:buFontTx/>
              <a:buNone/>
            </a:pPr>
            <a:r>
              <a:rPr lang="en-US" sz="3200" dirty="0"/>
              <a:t>    A </a:t>
            </a:r>
            <a:r>
              <a:rPr lang="en-US" sz="3200" u="sng" dirty="0"/>
              <a:t>recursive</a:t>
            </a:r>
            <a:r>
              <a:rPr lang="en-US" sz="3200" dirty="0"/>
              <a:t> definition of a sequence has 2 parts:</a:t>
            </a:r>
          </a:p>
          <a:p>
            <a:pPr marL="976313" lvl="1" indent="-519113"/>
            <a:r>
              <a:rPr lang="en-US" sz="3200" dirty="0"/>
              <a:t>An initial condition that tells how the sequence starts. </a:t>
            </a:r>
          </a:p>
          <a:p>
            <a:pPr marL="976313" lvl="1" indent="-519113"/>
            <a:r>
              <a:rPr lang="en-US" sz="3200" dirty="0">
                <a:solidFill>
                  <a:srgbClr val="FFFF00"/>
                </a:solidFill>
              </a:rPr>
              <a:t>A recursive formula that tells how any term in the sequence is related to the preceding term(s</a:t>
            </a:r>
            <a:r>
              <a:rPr lang="en-US" sz="3200" dirty="0" smtClean="0">
                <a:solidFill>
                  <a:srgbClr val="FFFF00"/>
                </a:solidFill>
              </a:rPr>
              <a:t>).</a:t>
            </a:r>
            <a:endParaRPr lang="en-US" sz="3200" dirty="0">
              <a:solidFill>
                <a:srgbClr val="FFFF00"/>
              </a:solidFill>
            </a:endParaRPr>
          </a:p>
        </p:txBody>
      </p:sp>
      <p:sp>
        <p:nvSpPr>
          <p:cNvPr id="25604" name="AutoShape 4"/>
          <p:cNvSpPr>
            <a:spLocks noChangeArrowheads="1"/>
          </p:cNvSpPr>
          <p:nvPr/>
        </p:nvSpPr>
        <p:spPr bwMode="auto">
          <a:xfrm>
            <a:off x="8534400" y="1295400"/>
            <a:ext cx="3505200" cy="1174749"/>
          </a:xfrm>
          <a:prstGeom prst="cloudCallout">
            <a:avLst>
              <a:gd name="adj1" fmla="val -48829"/>
              <a:gd name="adj2" fmla="val 51940"/>
            </a:avLst>
          </a:prstGeom>
          <a:solidFill>
            <a:srgbClr val="0070C0"/>
          </a:solidFill>
          <a:ln w="9525">
            <a:solidFill>
              <a:srgbClr val="0070C0"/>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US" sz="2800" dirty="0">
                <a:latin typeface="Cambria" panose="02040503050406030204" pitchFamily="18" charset="0"/>
              </a:rPr>
              <a:t>a.k.a</a:t>
            </a:r>
            <a:r>
              <a:rPr lang="en-US" sz="2800" dirty="0"/>
              <a:t>.</a:t>
            </a:r>
            <a:br>
              <a:rPr lang="en-US" sz="2800" dirty="0"/>
            </a:br>
            <a:r>
              <a:rPr lang="en-US" sz="2800" dirty="0"/>
              <a:t>“seed” value</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8</a:t>
            </a:fld>
            <a:endParaRPr lang="en-US" altLang="en-US"/>
          </a:p>
        </p:txBody>
      </p:sp>
    </p:spTree>
    <p:extLst>
      <p:ext uri="{BB962C8B-B14F-4D97-AF65-F5344CB8AC3E}">
        <p14:creationId xmlns:p14="http://schemas.microsoft.com/office/powerpoint/2010/main" val="2756357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par>
                          <p:cTn id="11" fill="hold" nodeType="afterGroup">
                            <p:stCondLst>
                              <p:cond delay="0"/>
                            </p:stCondLst>
                            <p:childTnLst>
                              <p:par>
                                <p:cTn id="12" presetID="5" presetClass="entr" presetSubtype="10" fill="hold" grpId="0" nodeType="afterEffect">
                                  <p:stCondLst>
                                    <p:cond delay="0"/>
                                  </p:stCondLst>
                                  <p:childTnLst>
                                    <p:set>
                                      <p:cBhvr>
                                        <p:cTn id="13" dur="1" fill="hold">
                                          <p:stCondLst>
                                            <p:cond delay="0"/>
                                          </p:stCondLst>
                                        </p:cTn>
                                        <p:tgtEl>
                                          <p:spTgt spid="25604"/>
                                        </p:tgtEl>
                                        <p:attrNameLst>
                                          <p:attrName>style.visibility</p:attrName>
                                        </p:attrNameLst>
                                      </p:cBhvr>
                                      <p:to>
                                        <p:strVal val="visible"/>
                                      </p:to>
                                    </p:set>
                                    <p:animEffect transition="in" filter="checkerboard(across)">
                                      <p:cBhvr>
                                        <p:cTn id="14" dur="1000"/>
                                        <p:tgtEl>
                                          <p:spTgt spid="2560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924050" y="0"/>
            <a:ext cx="8229600" cy="909638"/>
          </a:xfrm>
        </p:spPr>
        <p:txBody>
          <a:bodyPr/>
          <a:lstStyle/>
          <a:p>
            <a:pPr rtl="0"/>
            <a:r>
              <a:rPr lang="en-US" sz="3600" dirty="0"/>
              <a:t>Explicit vs. Recursive Definitions</a:t>
            </a:r>
          </a:p>
        </p:txBody>
      </p:sp>
      <p:sp>
        <p:nvSpPr>
          <p:cNvPr id="25603" name="Rectangle 3"/>
          <p:cNvSpPr>
            <a:spLocks noGrp="1" noChangeArrowheads="1"/>
          </p:cNvSpPr>
          <p:nvPr>
            <p:ph idx="1"/>
          </p:nvPr>
        </p:nvSpPr>
        <p:spPr>
          <a:xfrm>
            <a:off x="1422400" y="1074738"/>
            <a:ext cx="9779000" cy="4945062"/>
          </a:xfrm>
        </p:spPr>
        <p:txBody>
          <a:bodyPr>
            <a:noAutofit/>
          </a:bodyPr>
          <a:lstStyle/>
          <a:p>
            <a:pPr marL="976313" lvl="1" indent="-519113">
              <a:buNone/>
            </a:pPr>
            <a:r>
              <a:rPr lang="en-US" sz="3000" dirty="0" smtClean="0"/>
              <a:t>Ex</a:t>
            </a:r>
            <a:r>
              <a:rPr lang="en-US" sz="3000" dirty="0"/>
              <a:t>: Find the 1</a:t>
            </a:r>
            <a:r>
              <a:rPr lang="en-US" sz="3000" baseline="30000" dirty="0"/>
              <a:t>st</a:t>
            </a:r>
            <a:r>
              <a:rPr lang="en-US" sz="3000" dirty="0"/>
              <a:t> six terms and the 100</a:t>
            </a:r>
            <a:r>
              <a:rPr lang="en-US" sz="3000" baseline="30000" dirty="0"/>
              <a:t>th</a:t>
            </a:r>
            <a:r>
              <a:rPr lang="en-US" sz="3000" dirty="0"/>
              <a:t> term of the sequence in which </a:t>
            </a:r>
            <a:r>
              <a:rPr lang="en-US" sz="3000" i="1" dirty="0"/>
              <a:t>t</a:t>
            </a:r>
            <a:r>
              <a:rPr lang="en-US" sz="3000" baseline="-25000" dirty="0"/>
              <a:t>1</a:t>
            </a:r>
            <a:r>
              <a:rPr lang="en-US" sz="3000" dirty="0"/>
              <a:t>= 3 and </a:t>
            </a:r>
            <a:r>
              <a:rPr lang="en-US" sz="3000" i="1" dirty="0" err="1"/>
              <a:t>t</a:t>
            </a:r>
            <a:r>
              <a:rPr lang="en-US" sz="3000" i="1" baseline="-25000" dirty="0" err="1"/>
              <a:t>n</a:t>
            </a:r>
            <a:r>
              <a:rPr lang="en-US" sz="3000" dirty="0"/>
              <a:t>= </a:t>
            </a:r>
            <a:r>
              <a:rPr lang="en-US" sz="3000" i="1" dirty="0"/>
              <a:t>t</a:t>
            </a:r>
            <a:r>
              <a:rPr lang="en-US" sz="3000" i="1" baseline="-25000" dirty="0"/>
              <a:t>n</a:t>
            </a:r>
            <a:r>
              <a:rPr lang="en-US" sz="3000" baseline="-25000" dirty="0"/>
              <a:t>-1</a:t>
            </a:r>
            <a:r>
              <a:rPr lang="en-US" sz="3000" dirty="0"/>
              <a:t> + 2 for all </a:t>
            </a:r>
            <a:r>
              <a:rPr lang="en-US" sz="3000" i="1" dirty="0"/>
              <a:t>n</a:t>
            </a:r>
            <a:r>
              <a:rPr lang="en-US" sz="3000" dirty="0"/>
              <a:t> &gt; 1 </a:t>
            </a:r>
          </a:p>
          <a:p>
            <a:pPr marL="976313" lvl="1" indent="-519113">
              <a:buNone/>
            </a:pPr>
            <a:r>
              <a:rPr lang="en-US" sz="3000" dirty="0">
                <a:solidFill>
                  <a:srgbClr val="FFFF00"/>
                </a:solidFill>
              </a:rPr>
              <a:t>      </a:t>
            </a:r>
            <a:r>
              <a:rPr lang="en-US" sz="3000" i="1" dirty="0">
                <a:solidFill>
                  <a:srgbClr val="FFFF00"/>
                </a:solidFill>
              </a:rPr>
              <a:t>t</a:t>
            </a:r>
            <a:r>
              <a:rPr lang="en-US" sz="3000" baseline="-25000" dirty="0">
                <a:solidFill>
                  <a:srgbClr val="FFFF00"/>
                </a:solidFill>
              </a:rPr>
              <a:t>1</a:t>
            </a:r>
            <a:r>
              <a:rPr lang="en-US" sz="3000" dirty="0">
                <a:solidFill>
                  <a:srgbClr val="FFFF00"/>
                </a:solidFill>
              </a:rPr>
              <a:t> = 3                 </a:t>
            </a:r>
          </a:p>
          <a:p>
            <a:pPr marL="976313" lvl="1" indent="-519113">
              <a:buNone/>
            </a:pPr>
            <a:r>
              <a:rPr lang="en-US" sz="3000" dirty="0"/>
              <a:t>      </a:t>
            </a:r>
            <a:r>
              <a:rPr lang="en-US" sz="3000" i="1" dirty="0"/>
              <a:t>t</a:t>
            </a:r>
            <a:r>
              <a:rPr lang="en-US" sz="3000" baseline="-25000" dirty="0"/>
              <a:t>4</a:t>
            </a:r>
            <a:r>
              <a:rPr lang="en-US" sz="3000" dirty="0"/>
              <a:t> = </a:t>
            </a:r>
            <a:r>
              <a:rPr lang="en-US" sz="3000" i="1" dirty="0"/>
              <a:t>t</a:t>
            </a:r>
            <a:r>
              <a:rPr lang="en-US" sz="3000" baseline="-25000" dirty="0"/>
              <a:t>3</a:t>
            </a:r>
            <a:r>
              <a:rPr lang="en-US" sz="3000" dirty="0"/>
              <a:t> + 2 = 9     </a:t>
            </a:r>
            <a:r>
              <a:rPr lang="en-US" sz="3000" i="1" dirty="0"/>
              <a:t>t</a:t>
            </a:r>
            <a:r>
              <a:rPr lang="en-US" sz="3000" baseline="-25000" dirty="0"/>
              <a:t>5</a:t>
            </a:r>
            <a:r>
              <a:rPr lang="en-US" sz="3000" dirty="0"/>
              <a:t> = </a:t>
            </a:r>
            <a:r>
              <a:rPr lang="en-US" sz="3000" i="1" dirty="0"/>
              <a:t>t</a:t>
            </a:r>
            <a:r>
              <a:rPr lang="en-US" sz="3000" baseline="-25000" dirty="0"/>
              <a:t>4</a:t>
            </a:r>
            <a:r>
              <a:rPr lang="en-US" sz="3000" dirty="0"/>
              <a:t> + 2 = 11          </a:t>
            </a:r>
            <a:r>
              <a:rPr lang="en-US" sz="3000" i="1" dirty="0"/>
              <a:t>t</a:t>
            </a:r>
            <a:r>
              <a:rPr lang="en-US" sz="3000" baseline="-25000" dirty="0"/>
              <a:t>6</a:t>
            </a:r>
            <a:r>
              <a:rPr lang="en-US" sz="3000" dirty="0"/>
              <a:t> = </a:t>
            </a:r>
            <a:r>
              <a:rPr lang="en-US" sz="3000" i="1" dirty="0"/>
              <a:t>t</a:t>
            </a:r>
            <a:r>
              <a:rPr lang="en-US" sz="3000" baseline="-25000" dirty="0"/>
              <a:t>5</a:t>
            </a:r>
            <a:r>
              <a:rPr lang="en-US" sz="3000" dirty="0"/>
              <a:t> + 2 = 13</a:t>
            </a:r>
          </a:p>
          <a:p>
            <a:pPr marL="976313" lvl="1" indent="-519113">
              <a:buNone/>
            </a:pPr>
            <a:r>
              <a:rPr lang="en-US" sz="3000" dirty="0">
                <a:solidFill>
                  <a:srgbClr val="FFFF00"/>
                </a:solidFill>
              </a:rPr>
              <a:t>      </a:t>
            </a:r>
            <a:r>
              <a:rPr lang="en-US" sz="3000" i="1" dirty="0">
                <a:solidFill>
                  <a:srgbClr val="FFFF00"/>
                </a:solidFill>
              </a:rPr>
              <a:t>t</a:t>
            </a:r>
            <a:r>
              <a:rPr lang="en-US" sz="3000" baseline="-25000" dirty="0">
                <a:solidFill>
                  <a:srgbClr val="FFFF00"/>
                </a:solidFill>
              </a:rPr>
              <a:t>100</a:t>
            </a:r>
            <a:r>
              <a:rPr lang="en-US" sz="3000" dirty="0">
                <a:solidFill>
                  <a:srgbClr val="FFFF00"/>
                </a:solidFill>
              </a:rPr>
              <a:t> = </a:t>
            </a:r>
            <a:r>
              <a:rPr lang="en-US" sz="3000" i="1" dirty="0">
                <a:solidFill>
                  <a:srgbClr val="FFFF00"/>
                </a:solidFill>
              </a:rPr>
              <a:t>t</a:t>
            </a:r>
            <a:r>
              <a:rPr lang="en-US" sz="3000" baseline="-25000" dirty="0">
                <a:solidFill>
                  <a:srgbClr val="FFFF00"/>
                </a:solidFill>
              </a:rPr>
              <a:t>99</a:t>
            </a:r>
            <a:r>
              <a:rPr lang="en-US" sz="3000" dirty="0">
                <a:solidFill>
                  <a:srgbClr val="FFFF00"/>
                </a:solidFill>
              </a:rPr>
              <a:t> + 2 = ??  </a:t>
            </a:r>
          </a:p>
          <a:p>
            <a:pPr marL="976313" lvl="1" indent="-519113">
              <a:spcBef>
                <a:spcPct val="40000"/>
              </a:spcBef>
              <a:buNone/>
            </a:pPr>
            <a:r>
              <a:rPr lang="en-US" sz="3000" dirty="0"/>
              <a:t>      Finding the 100</a:t>
            </a:r>
            <a:r>
              <a:rPr lang="en-US" sz="3000" baseline="30000" dirty="0"/>
              <a:t>th</a:t>
            </a:r>
            <a:r>
              <a:rPr lang="en-US" sz="3000" dirty="0"/>
              <a:t> term requires the prior, 99</a:t>
            </a:r>
            <a:r>
              <a:rPr lang="en-US" sz="3000" baseline="30000" dirty="0"/>
              <a:t>th</a:t>
            </a:r>
            <a:r>
              <a:rPr lang="en-US" sz="3000" dirty="0"/>
              <a:t> term! </a:t>
            </a:r>
          </a:p>
          <a:p>
            <a:pPr marL="976313" lvl="1" indent="-519113">
              <a:buNone/>
            </a:pPr>
            <a:r>
              <a:rPr lang="en-US" sz="3000" dirty="0"/>
              <a:t>      </a:t>
            </a:r>
            <a:r>
              <a:rPr lang="en-US" sz="3000" dirty="0">
                <a:solidFill>
                  <a:srgbClr val="FFFF00"/>
                </a:solidFill>
              </a:rPr>
              <a:t>In this particular case, since this is an arithmetic sequence with </a:t>
            </a:r>
            <a:r>
              <a:rPr lang="en-US" sz="3000" i="1" dirty="0">
                <a:solidFill>
                  <a:srgbClr val="FFFF00"/>
                </a:solidFill>
              </a:rPr>
              <a:t>t</a:t>
            </a:r>
            <a:r>
              <a:rPr lang="en-US" sz="3000" baseline="-25000" dirty="0">
                <a:solidFill>
                  <a:srgbClr val="FFFF00"/>
                </a:solidFill>
              </a:rPr>
              <a:t>1</a:t>
            </a:r>
            <a:r>
              <a:rPr lang="en-US" sz="3000" dirty="0">
                <a:solidFill>
                  <a:srgbClr val="FFFF00"/>
                </a:solidFill>
              </a:rPr>
              <a:t> = 3 and </a:t>
            </a:r>
            <a:r>
              <a:rPr lang="en-US" sz="3000" i="1" dirty="0">
                <a:solidFill>
                  <a:srgbClr val="FFFF00"/>
                </a:solidFill>
              </a:rPr>
              <a:t>d</a:t>
            </a:r>
            <a:r>
              <a:rPr lang="en-US" sz="3000" dirty="0">
                <a:solidFill>
                  <a:srgbClr val="FFFF00"/>
                </a:solidFill>
              </a:rPr>
              <a:t> = 2, we can deduce the explicit formula. </a:t>
            </a:r>
            <a:br>
              <a:rPr lang="en-US" sz="3000" dirty="0">
                <a:solidFill>
                  <a:srgbClr val="FFFF00"/>
                </a:solidFill>
              </a:rPr>
            </a:br>
            <a:r>
              <a:rPr lang="en-US" sz="3000" dirty="0"/>
              <a:t>                              </a:t>
            </a:r>
            <a:r>
              <a:rPr lang="en-US" sz="3000" i="1" dirty="0" smtClean="0"/>
              <a:t>t</a:t>
            </a:r>
            <a:r>
              <a:rPr lang="en-US" sz="3000" baseline="-25000" dirty="0" smtClean="0"/>
              <a:t>100</a:t>
            </a:r>
            <a:r>
              <a:rPr lang="en-US" sz="3000" dirty="0" smtClean="0"/>
              <a:t> </a:t>
            </a:r>
            <a:r>
              <a:rPr lang="en-US" sz="3000" dirty="0"/>
              <a:t>=  3 + (100 – 1</a:t>
            </a:r>
            <a:r>
              <a:rPr lang="en-US" sz="3000" dirty="0" smtClean="0"/>
              <a:t>) 2 </a:t>
            </a:r>
            <a:r>
              <a:rPr lang="en-US" sz="3000" dirty="0"/>
              <a:t>= 201</a:t>
            </a:r>
          </a:p>
        </p:txBody>
      </p:sp>
      <p:sp>
        <p:nvSpPr>
          <p:cNvPr id="5" name="TextBox 4"/>
          <p:cNvSpPr txBox="1">
            <a:spLocks noChangeArrowheads="1"/>
          </p:cNvSpPr>
          <p:nvPr/>
        </p:nvSpPr>
        <p:spPr bwMode="auto">
          <a:xfrm>
            <a:off x="4217245" y="1905000"/>
            <a:ext cx="218842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3000" i="1" dirty="0">
                <a:solidFill>
                  <a:srgbClr val="FFFF00"/>
                </a:solidFill>
                <a:latin typeface="+mn-lt"/>
              </a:rPr>
              <a:t>t</a:t>
            </a:r>
            <a:r>
              <a:rPr lang="en-US" sz="3000" baseline="-25000" dirty="0">
                <a:solidFill>
                  <a:srgbClr val="FFFF00"/>
                </a:solidFill>
                <a:latin typeface="+mn-lt"/>
              </a:rPr>
              <a:t>2</a:t>
            </a:r>
            <a:r>
              <a:rPr lang="en-US" sz="3000" dirty="0">
                <a:solidFill>
                  <a:srgbClr val="FFFF00"/>
                </a:solidFill>
                <a:latin typeface="+mn-lt"/>
              </a:rPr>
              <a:t> = </a:t>
            </a:r>
            <a:r>
              <a:rPr lang="en-US" sz="3000" i="1" dirty="0">
                <a:solidFill>
                  <a:srgbClr val="FFFF00"/>
                </a:solidFill>
                <a:latin typeface="+mn-lt"/>
              </a:rPr>
              <a:t>t</a:t>
            </a:r>
            <a:r>
              <a:rPr lang="en-US" sz="3000" baseline="-25000" dirty="0">
                <a:solidFill>
                  <a:srgbClr val="FFFF00"/>
                </a:solidFill>
                <a:latin typeface="+mn-lt"/>
              </a:rPr>
              <a:t>1</a:t>
            </a:r>
            <a:r>
              <a:rPr lang="en-US" sz="3000" dirty="0">
                <a:solidFill>
                  <a:srgbClr val="FFFF00"/>
                </a:solidFill>
                <a:latin typeface="+mn-lt"/>
              </a:rPr>
              <a:t> + 2 = 5</a:t>
            </a:r>
          </a:p>
        </p:txBody>
      </p:sp>
      <p:sp>
        <p:nvSpPr>
          <p:cNvPr id="6" name="TextBox 5"/>
          <p:cNvSpPr txBox="1">
            <a:spLocks noChangeArrowheads="1"/>
          </p:cNvSpPr>
          <p:nvPr/>
        </p:nvSpPr>
        <p:spPr bwMode="auto">
          <a:xfrm>
            <a:off x="7031780" y="1907458"/>
            <a:ext cx="218842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sz="3000" i="1" dirty="0">
                <a:solidFill>
                  <a:srgbClr val="FFFF00"/>
                </a:solidFill>
                <a:latin typeface="+mn-lt"/>
              </a:rPr>
              <a:t>t</a:t>
            </a:r>
            <a:r>
              <a:rPr lang="en-US" sz="3000" baseline="-25000" dirty="0">
                <a:solidFill>
                  <a:srgbClr val="FFFF00"/>
                </a:solidFill>
                <a:latin typeface="+mn-lt"/>
              </a:rPr>
              <a:t>3</a:t>
            </a:r>
            <a:r>
              <a:rPr lang="en-US" sz="3000" dirty="0">
                <a:solidFill>
                  <a:srgbClr val="FFFF00"/>
                </a:solidFill>
                <a:latin typeface="+mn-lt"/>
              </a:rPr>
              <a:t> =</a:t>
            </a:r>
            <a:r>
              <a:rPr lang="en-US" sz="3000" i="1" dirty="0">
                <a:solidFill>
                  <a:srgbClr val="FFFF00"/>
                </a:solidFill>
                <a:latin typeface="+mn-lt"/>
              </a:rPr>
              <a:t> t</a:t>
            </a:r>
            <a:r>
              <a:rPr lang="en-US" sz="3000" baseline="-25000" dirty="0">
                <a:solidFill>
                  <a:srgbClr val="FFFF00"/>
                </a:solidFill>
                <a:latin typeface="+mn-lt"/>
              </a:rPr>
              <a:t>2</a:t>
            </a:r>
            <a:r>
              <a:rPr lang="en-US" sz="3000" dirty="0">
                <a:solidFill>
                  <a:srgbClr val="FFFF00"/>
                </a:solidFill>
                <a:latin typeface="+mn-lt"/>
              </a:rPr>
              <a:t> + 2 = 7</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9</a:t>
            </a:fld>
            <a:endParaRPr lang="en-US" altLang="en-US"/>
          </a:p>
        </p:txBody>
      </p:sp>
    </p:spTree>
    <p:extLst>
      <p:ext uri="{BB962C8B-B14F-4D97-AF65-F5344CB8AC3E}">
        <p14:creationId xmlns:p14="http://schemas.microsoft.com/office/powerpoint/2010/main" val="34897875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5603">
                                            <p:txEl>
                                              <p:pRg st="4" end="4"/>
                                            </p:txEl>
                                          </p:spTgt>
                                        </p:tgtEl>
                                        <p:attrNameLst>
                                          <p:attrName>style.visibility</p:attrName>
                                        </p:attrNameLst>
                                      </p:cBhvr>
                                      <p:to>
                                        <p:strVal val="visible"/>
                                      </p:to>
                                    </p:set>
                                    <p:anim calcmode="lin" valueType="num">
                                      <p:cBhvr additive="base">
                                        <p:cTn id="31" dur="5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3PropositionalEquivalences">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1.6Rules of Inference</Template>
  <TotalTime>0</TotalTime>
  <Words>2935</Words>
  <Application>Microsoft Office PowerPoint</Application>
  <PresentationFormat>Widescreen</PresentationFormat>
  <Paragraphs>537</Paragraphs>
  <Slides>46</Slides>
  <Notes>12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46</vt:i4>
      </vt:variant>
    </vt:vector>
  </HeadingPairs>
  <TitlesOfParts>
    <vt:vector size="62" baseType="lpstr">
      <vt:lpstr>ＭＳ Ｐゴシック</vt:lpstr>
      <vt:lpstr>ＭＳ Ｐゴシック</vt:lpstr>
      <vt:lpstr>宋体</vt:lpstr>
      <vt:lpstr>Arial</vt:lpstr>
      <vt:lpstr>Calibri</vt:lpstr>
      <vt:lpstr>Calibri Light</vt:lpstr>
      <vt:lpstr>Cambria</vt:lpstr>
      <vt:lpstr>Cambria Math</vt:lpstr>
      <vt:lpstr>Constantia</vt:lpstr>
      <vt:lpstr>Gulim</vt:lpstr>
      <vt:lpstr>新細明體</vt:lpstr>
      <vt:lpstr>Symbol</vt:lpstr>
      <vt:lpstr>Times New Roman</vt:lpstr>
      <vt:lpstr>Wingdings</vt:lpstr>
      <vt:lpstr>Wingdings 2</vt:lpstr>
      <vt:lpstr>1.3PropositionalEquivalences</vt:lpstr>
      <vt:lpstr>5.3 Recursive Definitions and Structural Induction</vt:lpstr>
      <vt:lpstr>PowerPoint Presentation</vt:lpstr>
      <vt:lpstr>PowerPoint Presentation</vt:lpstr>
      <vt:lpstr>PowerPoint Presentation</vt:lpstr>
      <vt:lpstr>Fractals</vt:lpstr>
      <vt:lpstr>Startup</vt:lpstr>
      <vt:lpstr>Explicit vs. Recursive Definitions</vt:lpstr>
      <vt:lpstr>Explicit vs. Recursive Definitions</vt:lpstr>
      <vt:lpstr>Explicit vs. Recursive Definitions</vt:lpstr>
      <vt:lpstr>Explicit vs. Recursive Definitions</vt:lpstr>
      <vt:lpstr>Recursive Definitions</vt:lpstr>
      <vt:lpstr>Recursive Definitions</vt:lpstr>
      <vt:lpstr>Recursively Defined Functions</vt:lpstr>
      <vt:lpstr>Recursively Defined Functions</vt:lpstr>
      <vt:lpstr>Recursively Defined Functions</vt:lpstr>
      <vt:lpstr>Fibonacci Numbers</vt:lpstr>
      <vt:lpstr>More on Fibonacci</vt:lpstr>
      <vt:lpstr>More Fibonacci</vt:lpstr>
      <vt:lpstr>Golden Section</vt:lpstr>
      <vt:lpstr>Recursively Defined Sets and Structures</vt:lpstr>
      <vt:lpstr>Recursively defined sets </vt:lpstr>
      <vt:lpstr>Recursively defined sets</vt:lpstr>
      <vt:lpstr>Recursively Defined Sets and Structures Repeating previous slide using textbook notation</vt:lpstr>
      <vt:lpstr>Recursively Defined Sets and Structures</vt:lpstr>
      <vt:lpstr>PowerPoint Presentation</vt:lpstr>
      <vt:lpstr>Introduction</vt:lpstr>
      <vt:lpstr>Introduction -Some Terminology</vt:lpstr>
      <vt:lpstr>Introduction- Some Terminology (cont’d)</vt:lpstr>
      <vt:lpstr>Introduction</vt:lpstr>
      <vt:lpstr>Rooted Trees</vt:lpstr>
      <vt:lpstr>PowerPoint Presentation</vt:lpstr>
      <vt:lpstr>Extended Binary Trees</vt:lpstr>
      <vt:lpstr>Building Up Extended Binary Trees</vt:lpstr>
      <vt:lpstr>Building Up Extended Binary Trees (continue…)</vt:lpstr>
      <vt:lpstr>PowerPoint Presentation</vt:lpstr>
      <vt:lpstr>PowerPoint Presentation</vt:lpstr>
      <vt:lpstr>PowerPoint Presentation</vt:lpstr>
      <vt:lpstr>Binary trees</vt:lpstr>
      <vt:lpstr>functions defined on binary trees</vt:lpstr>
      <vt:lpstr>Structural Induction</vt:lpstr>
      <vt:lpstr>Height of a full binary tree</vt:lpstr>
      <vt:lpstr>Number of vertices (size) in a full binary tree</vt:lpstr>
      <vt:lpstr>Structural Induction and Binary Trees</vt:lpstr>
      <vt:lpstr>Structural Induction and Binary Trees</vt:lpstr>
      <vt:lpstr>Structural Induction and Binary Trees</vt:lpstr>
      <vt:lpstr>Structural Induction and Binary Trees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Recursive Definitions and Structural Induction</dc:title>
  <dc:subject>Diacrete Structure</dc:subject>
  <dc:creator/>
  <cp:lastModifiedBy/>
  <cp:revision>1</cp:revision>
  <dcterms:created xsi:type="dcterms:W3CDTF">2013-09-26T11:26:00Z</dcterms:created>
  <dcterms:modified xsi:type="dcterms:W3CDTF">2018-11-13T09:38:14Z</dcterms:modified>
</cp:coreProperties>
</file>