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4852" r:id="rId1"/>
  </p:sldMasterIdLst>
  <p:notesMasterIdLst>
    <p:notesMasterId r:id="rId18"/>
  </p:notesMasterIdLst>
  <p:handoutMasterIdLst>
    <p:handoutMasterId r:id="rId19"/>
  </p:handoutMasterIdLst>
  <p:sldIdLst>
    <p:sldId id="737" r:id="rId2"/>
    <p:sldId id="761" r:id="rId3"/>
    <p:sldId id="762" r:id="rId4"/>
    <p:sldId id="745" r:id="rId5"/>
    <p:sldId id="756" r:id="rId6"/>
    <p:sldId id="746" r:id="rId7"/>
    <p:sldId id="757" r:id="rId8"/>
    <p:sldId id="747" r:id="rId9"/>
    <p:sldId id="758" r:id="rId10"/>
    <p:sldId id="748" r:id="rId11"/>
    <p:sldId id="749" r:id="rId12"/>
    <p:sldId id="759" r:id="rId13"/>
    <p:sldId id="750" r:id="rId14"/>
    <p:sldId id="751" r:id="rId15"/>
    <p:sldId id="752" r:id="rId16"/>
    <p:sldId id="760" r:id="rId17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33FF"/>
    <a:srgbClr val="93E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0288" autoAdjust="0"/>
    <p:restoredTop sz="90886" autoAdjust="0"/>
  </p:normalViewPr>
  <p:slideViewPr>
    <p:cSldViewPr>
      <p:cViewPr varScale="1">
        <p:scale>
          <a:sx n="83" d="100"/>
          <a:sy n="83" d="100"/>
        </p:scale>
        <p:origin x="96" y="4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83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36816E-B12D-4CB4-A266-AF1FBE0E7F1A}" type="datetimeFigureOut">
              <a:rPr lang="en-US" altLang="en-US"/>
              <a:pPr/>
              <a:t>11/25/2018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4124CB-47EF-4106-A264-9DEF324101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3661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084439-0D0F-418E-9CB5-95291BE95D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41732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1C710-3D56-4F0F-BB00-FCC559D2D2D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043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1C710-3D56-4F0F-BB00-FCC559D2D2D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293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00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1579598-0F41-4B07-8F67-2EDCC10AE48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038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4AEE-E31E-4E03-94CD-D36D7E70D10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2531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5E0E-39EB-4ED0-A1C6-A65E10F8FE6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182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841883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487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chemeClr val="tx1"/>
                </a:solidFill>
              </a:defRPr>
            </a:lvl3pPr>
            <a:lvl4pPr>
              <a:defRPr sz="2800">
                <a:solidFill>
                  <a:schemeClr val="tx1"/>
                </a:solidFill>
              </a:defRPr>
            </a:lvl4pPr>
            <a:lvl5pPr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3EA9A468-A168-48C4-B46A-E65448296B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796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00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00092732-E7B7-4F2D-B403-4A973E416F6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32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56539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86D3403C-B054-4D04-8D65-A571BCEA10A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839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72257"/>
            <a:ext cx="10515600" cy="788448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76EA9AEA-03EA-40A7-A400-7FE5056880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9618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128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905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1906-11DD-4088-9FB9-64508063C9A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188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89F4-18D2-4DF8-BDD5-C2343397E9B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869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11016"/>
            <a:ext cx="10515600" cy="795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2785"/>
            <a:ext cx="10515600" cy="5074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30205" y="115098"/>
            <a:ext cx="707571" cy="365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AA82E760-EFD3-40D4-A833-DFA9C651A27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56968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853" r:id="rId1"/>
    <p:sldLayoutId id="2147484854" r:id="rId2"/>
    <p:sldLayoutId id="2147484855" r:id="rId3"/>
    <p:sldLayoutId id="2147484856" r:id="rId4"/>
    <p:sldLayoutId id="2147484857" r:id="rId5"/>
    <p:sldLayoutId id="2147484858" r:id="rId6"/>
    <p:sldLayoutId id="2147484859" r:id="rId7"/>
    <p:sldLayoutId id="2147484860" r:id="rId8"/>
    <p:sldLayoutId id="2147484861" r:id="rId9"/>
    <p:sldLayoutId id="2147484862" r:id="rId10"/>
    <p:sldLayoutId id="2147484863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FF00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rgbClr val="FFFF00"/>
          </a:solidFill>
          <a:latin typeface="Cambria" panose="02040503050406030204" pitchFamily="18" charset="0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rgbClr val="FFFF00"/>
          </a:solidFill>
          <a:latin typeface="Cambria" panose="02040503050406030204" pitchFamily="18" charset="0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6.3 Permutations </a:t>
            </a:r>
            <a:r>
              <a:rPr lang="en-US" sz="4400" dirty="0"/>
              <a:t>and </a:t>
            </a:r>
            <a:r>
              <a:rPr lang="en-US" sz="4400" dirty="0" smtClean="0"/>
              <a:t>Combinations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10000"/>
            <a:ext cx="9144000" cy="26670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Credit</a:t>
            </a:r>
          </a:p>
          <a:p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Richard </a:t>
            </a:r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Scherl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, Ming-</a:t>
            </a:r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Hsuan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 Yang,</a:t>
            </a:r>
          </a:p>
          <a:p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Mehrdad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Nojoumian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, Max Welling, R. A. Pilgrim, </a:t>
            </a:r>
            <a:endParaRPr lang="en-US" sz="2800" dirty="0" smtClean="0">
              <a:solidFill>
                <a:schemeClr val="tx1"/>
              </a:solidFill>
              <a:ea typeface="Gulim" pitchFamily="34" charset="-127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Paul 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Kennedy, Mariam </a:t>
            </a:r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Beydoun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, </a:t>
            </a:r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Arick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 Little, </a:t>
            </a:r>
            <a:endParaRPr lang="en-US" sz="2800" dirty="0" smtClean="0">
              <a:solidFill>
                <a:schemeClr val="tx1"/>
              </a:solidFill>
              <a:ea typeface="Gulim" pitchFamily="34" charset="-127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Husni 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Al-Muhtaseb</a:t>
            </a:r>
          </a:p>
          <a:p>
            <a:endParaRPr lang="en-US" sz="2800" dirty="0">
              <a:solidFill>
                <a:schemeClr val="tx1"/>
              </a:solidFill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79598-0F41-4B07-8F67-2EDCC10AE481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638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10515600" cy="841883"/>
          </a:xfrm>
        </p:spPr>
        <p:txBody>
          <a:bodyPr/>
          <a:lstStyle/>
          <a:p>
            <a:r>
              <a:rPr lang="en-US" dirty="0" smtClean="0"/>
              <a:t>Combinations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1143000" y="994283"/>
                <a:ext cx="10210800" cy="519378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200" b="1" dirty="0" smtClean="0">
                    <a:solidFill>
                      <a:schemeClr val="tx1"/>
                    </a:solidFill>
                  </a:rPr>
                  <a:t>Theorem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: </a:t>
                </a:r>
                <a:r>
                  <a:rPr lang="en-US" sz="3200" dirty="0">
                    <a:solidFill>
                      <a:schemeClr val="tx1"/>
                    </a:solidFill>
                  </a:rPr>
                  <a:t>t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he number of 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r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-combinations of a set with 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n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 elements, where </a:t>
                </a:r>
                <a:r>
                  <a:rPr lang="en-US" sz="3200" dirty="0" smtClean="0">
                    <a:solidFill>
                      <a:schemeClr val="tx1"/>
                    </a:solidFill>
                    <a:ea typeface="Cambria Math" pitchFamily="18" charset="0"/>
                  </a:rPr>
                  <a:t>0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>
                    <a:solidFill>
                      <a:schemeClr val="tx1"/>
                    </a:solidFill>
                    <a:ea typeface="Cambria Math"/>
                  </a:rPr>
                  <a:t>≤</a:t>
                </a:r>
                <a:r>
                  <a:rPr lang="en-US" sz="3200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r</a:t>
                </a:r>
                <a:r>
                  <a:rPr lang="en-US" sz="3200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>
                    <a:solidFill>
                      <a:schemeClr val="tx1"/>
                    </a:solidFill>
                    <a:ea typeface="Cambria Math"/>
                  </a:rPr>
                  <a:t>≤</a:t>
                </a:r>
                <a:r>
                  <a:rPr lang="en-US" sz="3200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n</a:t>
                </a:r>
                <a:r>
                  <a:rPr lang="en-US" sz="3200" dirty="0">
                    <a:solidFill>
                      <a:schemeClr val="tx1"/>
                    </a:solidFill>
                  </a:rPr>
                  <a:t>, </a:t>
                </a:r>
                <a:r>
                  <a:rPr lang="en-US" sz="3200" dirty="0" smtClean="0">
                    <a:solidFill>
                      <a:schemeClr val="tx1"/>
                    </a:solidFill>
                    <a:ea typeface="Cambria Math"/>
                  </a:rPr>
                  <a:t>equals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3200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  <m:r>
                        <a:rPr lang="en-US" sz="32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r>
                            <a:rPr lang="en-US" sz="32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32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sz="3200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en-US" sz="3200" b="1" dirty="0" smtClean="0">
                    <a:solidFill>
                      <a:srgbClr val="FFFF00"/>
                    </a:solidFill>
                    <a:ea typeface="Cambria Math"/>
                  </a:rPr>
                  <a:t>Proof</a:t>
                </a:r>
                <a:r>
                  <a:rPr lang="en-US" sz="3200" dirty="0" smtClean="0">
                    <a:solidFill>
                      <a:srgbClr val="FFFF00"/>
                    </a:solidFill>
                    <a:ea typeface="Cambria Math"/>
                  </a:rPr>
                  <a:t>: by the product rule </a:t>
                </a:r>
              </a:p>
              <a:p>
                <a:pPr marL="0" indent="0">
                  <a:buNone/>
                </a:pPr>
                <a:r>
                  <a:rPr lang="en-US" sz="3200" i="1" dirty="0" smtClean="0">
                    <a:ea typeface="Cambria Math"/>
                  </a:rPr>
                  <a:t>P </a:t>
                </a:r>
                <a:r>
                  <a:rPr lang="en-US" sz="3200" dirty="0" smtClean="0">
                    <a:ea typeface="Cambria Math"/>
                  </a:rPr>
                  <a:t>(</a:t>
                </a:r>
                <a:r>
                  <a:rPr lang="en-US" sz="3200" i="1" dirty="0" smtClean="0">
                    <a:ea typeface="Cambria Math"/>
                  </a:rPr>
                  <a:t>n </a:t>
                </a:r>
                <a:r>
                  <a:rPr lang="en-US" sz="3200" dirty="0" smtClean="0">
                    <a:ea typeface="Cambria Math"/>
                  </a:rPr>
                  <a:t>, </a:t>
                </a:r>
                <a:r>
                  <a:rPr lang="en-US" sz="3200" i="1" dirty="0" smtClean="0">
                    <a:ea typeface="Cambria Math"/>
                  </a:rPr>
                  <a:t>r</a:t>
                </a:r>
                <a:r>
                  <a:rPr lang="en-US" sz="3200" dirty="0" smtClean="0">
                    <a:ea typeface="Cambria Math"/>
                  </a:rPr>
                  <a:t>) = </a:t>
                </a:r>
                <a:r>
                  <a:rPr lang="en-US" sz="3200" i="1" dirty="0" smtClean="0">
                    <a:ea typeface="Cambria Math"/>
                  </a:rPr>
                  <a:t>C </a:t>
                </a:r>
                <a:r>
                  <a:rPr lang="en-US" sz="3200" dirty="0" smtClean="0">
                    <a:ea typeface="Cambria Math"/>
                  </a:rPr>
                  <a:t>(</a:t>
                </a:r>
                <a:r>
                  <a:rPr lang="en-US" sz="3200" i="1" dirty="0" smtClean="0">
                    <a:ea typeface="Cambria Math"/>
                  </a:rPr>
                  <a:t>n </a:t>
                </a:r>
                <a:r>
                  <a:rPr lang="en-US" sz="3200" dirty="0" smtClean="0">
                    <a:ea typeface="Cambria Math"/>
                  </a:rPr>
                  <a:t>, </a:t>
                </a:r>
                <a:r>
                  <a:rPr lang="en-US" sz="3200" i="1" dirty="0" smtClean="0">
                    <a:ea typeface="Cambria Math"/>
                  </a:rPr>
                  <a:t>r</a:t>
                </a:r>
                <a:r>
                  <a:rPr lang="en-US" sz="3200" dirty="0" smtClean="0">
                    <a:ea typeface="Cambria Math"/>
                  </a:rPr>
                  <a:t>) × </a:t>
                </a:r>
                <a:r>
                  <a:rPr lang="en-US" sz="3200" i="1" dirty="0" smtClean="0">
                    <a:ea typeface="Cambria Math"/>
                  </a:rPr>
                  <a:t>P </a:t>
                </a:r>
                <a:r>
                  <a:rPr lang="en-US" sz="3200" dirty="0" smtClean="0">
                    <a:ea typeface="Cambria Math"/>
                  </a:rPr>
                  <a:t>(</a:t>
                </a:r>
                <a:r>
                  <a:rPr lang="en-US" sz="3200" i="1" dirty="0" smtClean="0">
                    <a:ea typeface="Cambria Math"/>
                  </a:rPr>
                  <a:t>r </a:t>
                </a:r>
                <a:r>
                  <a:rPr lang="en-US" sz="3200" dirty="0" smtClean="0">
                    <a:ea typeface="Cambria Math"/>
                  </a:rPr>
                  <a:t>, </a:t>
                </a:r>
                <a:r>
                  <a:rPr lang="en-US" sz="3200" i="1" dirty="0" smtClean="0">
                    <a:ea typeface="Cambria Math"/>
                  </a:rPr>
                  <a:t>r</a:t>
                </a:r>
                <a:r>
                  <a:rPr lang="en-US" sz="3200" dirty="0" smtClean="0">
                    <a:ea typeface="Cambria Math"/>
                  </a:rPr>
                  <a:t>). Therefore, </a:t>
                </a:r>
              </a:p>
              <a:p>
                <a:pPr marL="0" indent="0">
                  <a:buNone/>
                </a:pPr>
                <a:endParaRPr lang="en-US" sz="1000" dirty="0" smtClean="0"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3200" b="0" i="1" smtClean="0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  <m:r>
                        <a:rPr lang="en-US" sz="3200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sz="3200" b="0" i="1" smtClean="0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  <m:f>
                            <m:fPr>
                              <m:ctrlPr>
                                <a:rPr lang="en-US" sz="320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n-US" sz="3200" b="0" i="1" smtClean="0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3200" b="0" i="1" smtClean="0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sz="3200" b="0" i="1" smtClean="0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3200" b="0" i="1" smtClean="0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d>
                              <m:r>
                                <a:rPr lang="en-US" sz="32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  <m:r>
                            <a:rPr lang="en-US" sz="32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</m:num>
                        <m:den>
                          <m:f>
                            <m:fPr>
                              <m:ctrlPr>
                                <a:rPr lang="en-US" sz="320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! 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n-US" sz="3200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3200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  <m:r>
                                    <a:rPr lang="en-US" sz="3200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3200" i="1">
                                      <a:solidFill>
                                        <a:srgbClr val="66FF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d>
                              <m: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</m:den>
                      </m:f>
                      <m:r>
                        <a:rPr lang="en-US" sz="3200" b="0" i="1" smtClean="0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3000" y="994283"/>
                <a:ext cx="10210800" cy="5193788"/>
              </a:xfrm>
              <a:blipFill>
                <a:blip r:embed="rId2"/>
                <a:stretch>
                  <a:fillRect l="-1552" t="-2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10</a:t>
            </a:fld>
            <a:endParaRPr lang="en-US" altLang="en-US"/>
          </a:p>
        </p:txBody>
      </p:sp>
      <p:sp>
        <p:nvSpPr>
          <p:cNvPr id="4" name="Rectangle 3"/>
          <p:cNvSpPr/>
          <p:nvPr/>
        </p:nvSpPr>
        <p:spPr>
          <a:xfrm>
            <a:off x="491412" y="6011763"/>
            <a:ext cx="11209176" cy="8309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Cambria" panose="02040503050406030204" pitchFamily="18" charset="0"/>
              </a:rPr>
              <a:t>The </a:t>
            </a:r>
            <a:r>
              <a:rPr lang="en-US" i="1" dirty="0">
                <a:solidFill>
                  <a:srgbClr val="FFFF00"/>
                </a:solidFill>
                <a:latin typeface="Cambria" panose="02040503050406030204" pitchFamily="18" charset="0"/>
              </a:rPr>
              <a:t>r</a:t>
            </a:r>
            <a:r>
              <a:rPr lang="en-US" dirty="0">
                <a:solidFill>
                  <a:srgbClr val="FFFF00"/>
                </a:solidFill>
                <a:latin typeface="Cambria" panose="02040503050406030204" pitchFamily="18" charset="0"/>
              </a:rPr>
              <a:t>-permutations of a set can </a:t>
            </a:r>
            <a:r>
              <a:rPr lang="en-US" dirty="0" smtClean="0">
                <a:solidFill>
                  <a:srgbClr val="FFFF00"/>
                </a:solidFill>
                <a:latin typeface="Cambria" panose="02040503050406030204" pitchFamily="18" charset="0"/>
              </a:rPr>
              <a:t>be obtained </a:t>
            </a:r>
            <a:r>
              <a:rPr lang="en-US" dirty="0">
                <a:solidFill>
                  <a:srgbClr val="FFFF00"/>
                </a:solidFill>
                <a:latin typeface="Cambria" panose="02040503050406030204" pitchFamily="18" charset="0"/>
              </a:rPr>
              <a:t>by first forming </a:t>
            </a:r>
            <a:r>
              <a:rPr lang="en-US" i="1" dirty="0">
                <a:solidFill>
                  <a:srgbClr val="FFFF00"/>
                </a:solidFill>
                <a:latin typeface="Cambria" panose="02040503050406030204" pitchFamily="18" charset="0"/>
              </a:rPr>
              <a:t>r</a:t>
            </a:r>
            <a:r>
              <a:rPr lang="en-US" dirty="0">
                <a:solidFill>
                  <a:srgbClr val="FFFF00"/>
                </a:solidFill>
                <a:latin typeface="Cambria" panose="02040503050406030204" pitchFamily="18" charset="0"/>
              </a:rPr>
              <a:t>-combinations and then ordering the elements in these combinations.</a:t>
            </a:r>
          </a:p>
        </p:txBody>
      </p:sp>
    </p:spTree>
    <p:extLst>
      <p:ext uri="{BB962C8B-B14F-4D97-AF65-F5344CB8AC3E}">
        <p14:creationId xmlns:p14="http://schemas.microsoft.com/office/powerpoint/2010/main" val="292128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0178" y="115098"/>
            <a:ext cx="8232422" cy="855746"/>
          </a:xfrm>
        </p:spPr>
        <p:txBody>
          <a:bodyPr/>
          <a:lstStyle/>
          <a:p>
            <a:r>
              <a:rPr lang="en-US" dirty="0" smtClean="0"/>
              <a:t>Combinations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66800" y="838200"/>
                <a:ext cx="9906000" cy="571500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3600" b="1" dirty="0" smtClean="0">
                    <a:solidFill>
                      <a:schemeClr val="tx1"/>
                    </a:solidFill>
                  </a:rPr>
                  <a:t>Example</a:t>
                </a:r>
                <a:r>
                  <a:rPr lang="en-US" sz="3600" dirty="0" smtClean="0">
                    <a:solidFill>
                      <a:schemeClr val="tx1"/>
                    </a:solidFill>
                  </a:rPr>
                  <a:t>: In how many ways can we pick 11 players from 21 candidates? </a:t>
                </a:r>
                <a:endParaRPr lang="en-US" sz="3600" b="1" dirty="0" smtClean="0"/>
              </a:p>
              <a:p>
                <a:pPr marL="0" indent="0">
                  <a:buNone/>
                </a:pPr>
                <a:r>
                  <a:rPr lang="en-US" sz="3600" b="1" dirty="0" smtClean="0"/>
                  <a:t>Solution</a:t>
                </a:r>
                <a:r>
                  <a:rPr lang="en-US" sz="3600" dirty="0" smtClean="0"/>
                  <a:t>: since the order in which the players are selected does not matter, the number is:</a:t>
                </a:r>
              </a:p>
              <a:p>
                <a:pPr marL="0" indent="0">
                  <a:buNone/>
                </a:pPr>
                <a:endParaRPr lang="en-US" sz="3600" i="1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3600" i="1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3600" i="1" dirty="0" smtClean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r>
                  <a:rPr lang="en-US" sz="3600" i="1" dirty="0" smtClean="0">
                    <a:solidFill>
                      <a:schemeClr val="tx1"/>
                    </a:solidFill>
                  </a:rPr>
                  <a:t>C </a:t>
                </a:r>
                <a:r>
                  <a:rPr lang="en-US" sz="3600" dirty="0" smtClean="0">
                    <a:solidFill>
                      <a:schemeClr val="tx1"/>
                    </a:solidFill>
                  </a:rPr>
                  <a:t>(21, 11)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  <m:t>21</m:t>
                            </m:r>
                          </m:num>
                          <m:den>
                            <m: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  <m:t>11</m:t>
                            </m:r>
                          </m:den>
                        </m:f>
                      </m:e>
                    </m:d>
                    <m:r>
                      <a:rPr lang="en-US" sz="3600" i="1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6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  <m:r>
                          <a:rPr lang="en-US" sz="36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en-US" sz="360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3600" b="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36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  <m:r>
                          <a:rPr lang="en-US" sz="3600" b="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3600" b="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  <m:r>
                          <a:rPr lang="en-US" sz="36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endParaRPr lang="en-US" sz="3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66800" y="838200"/>
                <a:ext cx="9906000" cy="5715000"/>
              </a:xfrm>
              <a:blipFill>
                <a:blip r:embed="rId2"/>
                <a:stretch>
                  <a:fillRect l="-1846" t="-2668" r="-20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11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657600" y="3153724"/>
                <a:ext cx="5943600" cy="10839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3200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  <m:r>
                        <a:rPr lang="en-US" sz="3200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sz="3200" dirty="0">
                  <a:latin typeface="+mn-lt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600" y="3153724"/>
                <a:ext cx="5943600" cy="10839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9725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1123"/>
            <a:ext cx="8229600" cy="838200"/>
          </a:xfrm>
        </p:spPr>
        <p:txBody>
          <a:bodyPr/>
          <a:lstStyle/>
          <a:p>
            <a:r>
              <a:rPr lang="en-US" dirty="0" smtClean="0"/>
              <a:t>Combinations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66800" y="838200"/>
                <a:ext cx="9906000" cy="571500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3600" b="1" dirty="0" smtClean="0"/>
                  <a:t>Example</a:t>
                </a:r>
                <a:r>
                  <a:rPr lang="en-US" sz="3600" dirty="0"/>
                  <a:t>: How many bit-strings of size 10 contain </a:t>
                </a:r>
                <a:r>
                  <a:rPr lang="en-US" sz="3600" dirty="0" smtClean="0"/>
                  <a:t>four </a:t>
                </a:r>
                <a:r>
                  <a:rPr lang="en-US" sz="3600" dirty="0"/>
                  <a:t>1’s. </a:t>
                </a:r>
              </a:p>
              <a:p>
                <a:pPr marL="0" indent="0">
                  <a:buNone/>
                </a:pPr>
                <a:endParaRPr lang="en-US" sz="3600" b="1" dirty="0"/>
              </a:p>
              <a:p>
                <a:pPr marL="0" indent="0">
                  <a:buNone/>
                </a:pPr>
                <a:r>
                  <a:rPr lang="en-US" sz="3600" b="1" dirty="0">
                    <a:solidFill>
                      <a:srgbClr val="FFFF00"/>
                    </a:solidFill>
                  </a:rPr>
                  <a:t>Solution: </a:t>
                </a:r>
                <a:r>
                  <a:rPr lang="en-US" sz="3600" dirty="0">
                    <a:solidFill>
                      <a:srgbClr val="FFFF00"/>
                    </a:solidFill>
                  </a:rPr>
                  <a:t>We need to place </a:t>
                </a:r>
                <a:r>
                  <a:rPr lang="en-US" sz="3600" dirty="0" smtClean="0">
                    <a:solidFill>
                      <a:srgbClr val="FFFF00"/>
                    </a:solidFill>
                  </a:rPr>
                  <a:t>four  </a:t>
                </a:r>
                <a:r>
                  <a:rPr lang="en-US" sz="3600" dirty="0">
                    <a:solidFill>
                      <a:srgbClr val="FFFF00"/>
                    </a:solidFill>
                  </a:rPr>
                  <a:t>1’s in 10 slots: </a:t>
                </a:r>
              </a:p>
              <a:p>
                <a:pPr marL="0" indent="0">
                  <a:buNone/>
                </a:pPr>
                <a:endParaRPr lang="en-US" sz="3600" dirty="0"/>
              </a:p>
              <a:p>
                <a:pPr marL="0" indent="0" algn="ctr">
                  <a:buNone/>
                </a:pPr>
                <a:r>
                  <a:rPr lang="en-US" sz="3600" i="1" dirty="0"/>
                  <a:t>C </a:t>
                </a:r>
                <a:r>
                  <a:rPr lang="en-US" sz="3600" dirty="0" smtClean="0"/>
                  <a:t>(10, 4) </a:t>
                </a:r>
                <a:r>
                  <a:rPr lang="en-US" sz="3600" dirty="0"/>
                  <a:t>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num>
                          <m:den>
                            <m: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d>
                    <m:r>
                      <a:rPr lang="en-US" sz="3600" i="1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6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en-US" sz="36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en-US" sz="3600" b="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sz="36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  <m:r>
                          <a:rPr lang="en-US" sz="3600" b="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3600" b="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36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endParaRPr lang="en-US" sz="3600" dirty="0">
                  <a:solidFill>
                    <a:schemeClr val="tx1"/>
                  </a:solidFill>
                </a:endParaRPr>
              </a:p>
              <a:p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66800" y="838200"/>
                <a:ext cx="9906000" cy="5715000"/>
              </a:xfrm>
              <a:blipFill>
                <a:blip r:embed="rId2"/>
                <a:stretch>
                  <a:fillRect l="-1846" t="-26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12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876800" y="1524000"/>
                <a:ext cx="6341993" cy="10839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3200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  <m:r>
                        <a:rPr lang="en-US" sz="3200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sz="3200" dirty="0">
                  <a:latin typeface="+mn-lt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800" y="1524000"/>
                <a:ext cx="6341993" cy="10839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6045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2733" y="61123"/>
            <a:ext cx="8229600" cy="8382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Combinations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38200"/>
            <a:ext cx="10439400" cy="5715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 smtClean="0">
                <a:solidFill>
                  <a:schemeClr val="tx1"/>
                </a:solidFill>
              </a:rPr>
              <a:t>Example</a:t>
            </a:r>
            <a:r>
              <a:rPr lang="en-US" sz="3200" dirty="0">
                <a:solidFill>
                  <a:schemeClr val="tx1"/>
                </a:solidFill>
              </a:rPr>
              <a:t>: </a:t>
            </a:r>
            <a:r>
              <a:rPr lang="en-US" sz="3200" dirty="0" smtClean="0">
                <a:solidFill>
                  <a:schemeClr val="tx1"/>
                </a:solidFill>
              </a:rPr>
              <a:t>We </a:t>
            </a:r>
            <a:r>
              <a:rPr lang="en-US" sz="3200" dirty="0">
                <a:solidFill>
                  <a:schemeClr val="tx1"/>
                </a:solidFill>
              </a:rPr>
              <a:t>need to form a committee of 7 people, 3 from math and 4 from </a:t>
            </a:r>
            <a:r>
              <a:rPr lang="en-US" sz="3200" dirty="0" smtClean="0">
                <a:solidFill>
                  <a:schemeClr val="tx1"/>
                </a:solidFill>
              </a:rPr>
              <a:t>computer </a:t>
            </a:r>
            <a:r>
              <a:rPr lang="en-US" sz="3200" dirty="0">
                <a:solidFill>
                  <a:schemeClr val="tx1"/>
                </a:solidFill>
              </a:rPr>
              <a:t>science to develop a discrete math course. There are 9 math candidates and 11 computer science candidates. How many possibilities</a:t>
            </a:r>
            <a:r>
              <a:rPr lang="en-US" sz="3200" dirty="0" smtClean="0">
                <a:solidFill>
                  <a:schemeClr val="tx1"/>
                </a:solidFill>
              </a:rPr>
              <a:t>?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b="1" dirty="0" smtClean="0">
                <a:solidFill>
                  <a:srgbClr val="FFFF00"/>
                </a:solidFill>
              </a:rPr>
              <a:t>Solution: </a:t>
            </a:r>
            <a:r>
              <a:rPr lang="en-US" sz="3200" dirty="0" smtClean="0">
                <a:solidFill>
                  <a:srgbClr val="FFFF00"/>
                </a:solidFill>
                <a:sym typeface="Wingdings" panose="05000000000000000000" pitchFamily="2" charset="2"/>
              </a:rPr>
              <a:t>Two </a:t>
            </a:r>
            <a:r>
              <a:rPr lang="en-US" sz="3200" dirty="0">
                <a:solidFill>
                  <a:srgbClr val="FFFF00"/>
                </a:solidFill>
                <a:sym typeface="Wingdings" panose="05000000000000000000" pitchFamily="2" charset="2"/>
              </a:rPr>
              <a:t>separate problems that need to be combined using the product </a:t>
            </a:r>
            <a:r>
              <a:rPr lang="en-US" sz="3200" dirty="0" smtClean="0">
                <a:solidFill>
                  <a:srgbClr val="FFFF00"/>
                </a:solidFill>
                <a:sym typeface="Wingdings" panose="05000000000000000000" pitchFamily="2" charset="2"/>
              </a:rPr>
              <a:t>rule.</a:t>
            </a:r>
          </a:p>
          <a:p>
            <a:pPr marL="0" indent="0">
              <a:buNone/>
            </a:pPr>
            <a:r>
              <a:rPr lang="en-US" sz="32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C </a:t>
            </a:r>
            <a:r>
              <a:rPr lang="en-US" sz="3200" dirty="0" smtClean="0">
                <a:solidFill>
                  <a:schemeClr val="tx1"/>
                </a:solidFill>
                <a:sym typeface="Wingdings" panose="05000000000000000000" pitchFamily="2" charset="2"/>
              </a:rPr>
              <a:t>(9, 3) possibilities for math AND </a:t>
            </a:r>
            <a:r>
              <a:rPr lang="en-US" sz="32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C </a:t>
            </a:r>
            <a:r>
              <a:rPr lang="en-US" sz="3200" dirty="0" smtClean="0">
                <a:solidFill>
                  <a:schemeClr val="tx1"/>
                </a:solidFill>
                <a:sym typeface="Wingdings" panose="05000000000000000000" pitchFamily="2" charset="2"/>
              </a:rPr>
              <a:t>(11, 4) possibilities for </a:t>
            </a:r>
            <a:r>
              <a:rPr lang="en-US" sz="3200" dirty="0">
                <a:solidFill>
                  <a:schemeClr val="tx1"/>
                </a:solidFill>
              </a:rPr>
              <a:t>computer </a:t>
            </a:r>
            <a:r>
              <a:rPr lang="en-US" sz="3200" dirty="0" smtClean="0">
                <a:solidFill>
                  <a:schemeClr val="tx1"/>
                </a:solidFill>
              </a:rPr>
              <a:t>science</a:t>
            </a:r>
            <a:r>
              <a:rPr lang="en-US" sz="3200" dirty="0" smtClean="0">
                <a:solidFill>
                  <a:schemeClr val="tx1"/>
                </a:solidFill>
                <a:sym typeface="Wingdings" panose="05000000000000000000" pitchFamily="2" charset="2"/>
              </a:rPr>
              <a:t>:</a:t>
            </a:r>
          </a:p>
          <a:p>
            <a:pPr marL="400050" lvl="1" indent="0">
              <a:buNone/>
            </a:pPr>
            <a:r>
              <a:rPr lang="en-US" sz="3200" dirty="0">
                <a:sym typeface="Wingdings" panose="05000000000000000000" pitchFamily="2" charset="2"/>
              </a:rPr>
              <a:t>     </a:t>
            </a:r>
            <a:r>
              <a:rPr lang="en-US" sz="3200" dirty="0">
                <a:solidFill>
                  <a:srgbClr val="FFFF00"/>
                </a:solidFill>
                <a:sym typeface="Wingdings" panose="05000000000000000000" pitchFamily="2" charset="2"/>
              </a:rPr>
              <a:t>Total = </a:t>
            </a:r>
            <a:r>
              <a:rPr lang="en-US" sz="3200" i="1" dirty="0" smtClean="0">
                <a:solidFill>
                  <a:srgbClr val="FFFF00"/>
                </a:solidFill>
                <a:sym typeface="Wingdings" panose="05000000000000000000" pitchFamily="2" charset="2"/>
              </a:rPr>
              <a:t>C </a:t>
            </a:r>
            <a:r>
              <a:rPr lang="en-US" sz="3200" dirty="0" smtClean="0">
                <a:solidFill>
                  <a:srgbClr val="FFFF00"/>
                </a:solidFill>
                <a:sym typeface="Wingdings" panose="05000000000000000000" pitchFamily="2" charset="2"/>
              </a:rPr>
              <a:t>(9, 3</a:t>
            </a:r>
            <a:r>
              <a:rPr lang="en-US" sz="3200" dirty="0">
                <a:solidFill>
                  <a:srgbClr val="FFFF00"/>
                </a:solidFill>
                <a:sym typeface="Wingdings" panose="05000000000000000000" pitchFamily="2" charset="2"/>
              </a:rPr>
              <a:t>) </a:t>
            </a:r>
            <a:r>
              <a:rPr lang="en-US" sz="3200" i="1" dirty="0" smtClean="0">
                <a:solidFill>
                  <a:srgbClr val="FFFF00"/>
                </a:solidFill>
                <a:sym typeface="Wingdings" panose="05000000000000000000" pitchFamily="2" charset="2"/>
              </a:rPr>
              <a:t>C </a:t>
            </a:r>
            <a:r>
              <a:rPr lang="en-US" sz="3200" dirty="0" smtClean="0">
                <a:solidFill>
                  <a:srgbClr val="FFFF00"/>
                </a:solidFill>
                <a:sym typeface="Wingdings" panose="05000000000000000000" pitchFamily="2" charset="2"/>
              </a:rPr>
              <a:t>(11, 4</a:t>
            </a:r>
            <a:r>
              <a:rPr lang="en-US" sz="3200" dirty="0">
                <a:solidFill>
                  <a:srgbClr val="FFFF00"/>
                </a:solidFill>
                <a:sym typeface="Wingdings" panose="05000000000000000000" pitchFamily="2" charset="2"/>
              </a:rPr>
              <a:t>) = 27,720</a:t>
            </a:r>
            <a:r>
              <a:rPr lang="en-US" sz="3200" dirty="0" smtClean="0">
                <a:solidFill>
                  <a:srgbClr val="FFFF00"/>
                </a:solidFill>
                <a:sym typeface="Wingdings" panose="05000000000000000000" pitchFamily="2" charset="2"/>
              </a:rPr>
              <a:t>.</a:t>
            </a:r>
            <a:endParaRPr lang="en-US" sz="3200" dirty="0">
              <a:solidFill>
                <a:srgbClr val="FFFF00"/>
              </a:solidFill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4637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83243"/>
            <a:ext cx="8229600" cy="831157"/>
          </a:xfrm>
        </p:spPr>
        <p:txBody>
          <a:bodyPr/>
          <a:lstStyle/>
          <a:p>
            <a:r>
              <a:rPr lang="en-US" dirty="0" smtClean="0"/>
              <a:t>Combinations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43000" y="914400"/>
                <a:ext cx="9753600" cy="5179119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:r>
                  <a:rPr lang="en-US" sz="3800" b="1" dirty="0" smtClean="0"/>
                  <a:t>Corollary</a:t>
                </a:r>
                <a:r>
                  <a:rPr lang="en-US" sz="3800" dirty="0" smtClean="0"/>
                  <a:t>: let </a:t>
                </a:r>
                <a:r>
                  <a:rPr lang="en-US" sz="3800" i="1" dirty="0" smtClean="0">
                    <a:solidFill>
                      <a:schemeClr val="tx1"/>
                    </a:solidFill>
                  </a:rPr>
                  <a:t>n</a:t>
                </a:r>
                <a:r>
                  <a:rPr lang="en-US" sz="3800" dirty="0" smtClean="0"/>
                  <a:t> and </a:t>
                </a:r>
                <a:r>
                  <a:rPr lang="en-US" sz="3800" i="1" dirty="0" smtClean="0">
                    <a:solidFill>
                      <a:schemeClr val="tx1"/>
                    </a:solidFill>
                  </a:rPr>
                  <a:t>r</a:t>
                </a:r>
                <a:r>
                  <a:rPr lang="en-US" sz="3800" dirty="0" smtClean="0"/>
                  <a:t> be nonnegative integers </a:t>
                </a:r>
                <a:br>
                  <a:rPr lang="en-US" sz="3800" dirty="0" smtClean="0"/>
                </a:br>
                <a:r>
                  <a:rPr lang="en-US" sz="3800" dirty="0" smtClean="0"/>
                  <a:t>with </a:t>
                </a:r>
                <a:r>
                  <a:rPr lang="en-US" sz="3800" i="1" dirty="0" smtClean="0">
                    <a:solidFill>
                      <a:schemeClr val="tx1"/>
                    </a:solidFill>
                  </a:rPr>
                  <a:t>r </a:t>
                </a:r>
                <a:r>
                  <a:rPr lang="en-US" sz="3800" dirty="0" smtClean="0">
                    <a:solidFill>
                      <a:schemeClr val="tx1"/>
                    </a:solidFill>
                    <a:ea typeface="Cambria Math"/>
                  </a:rPr>
                  <a:t>≤ </a:t>
                </a:r>
                <a:r>
                  <a:rPr lang="en-US" sz="3800" i="1" dirty="0" smtClean="0">
                    <a:solidFill>
                      <a:schemeClr val="tx1"/>
                    </a:solidFill>
                    <a:ea typeface="Cambria Math"/>
                  </a:rPr>
                  <a:t>n</a:t>
                </a:r>
                <a:r>
                  <a:rPr lang="en-US" sz="3800" dirty="0" smtClean="0">
                    <a:ea typeface="Cambria Math"/>
                  </a:rPr>
                  <a:t>.</a:t>
                </a:r>
                <a:r>
                  <a:rPr lang="en-US" sz="3800" dirty="0" smtClean="0"/>
                  <a:t> Then </a:t>
                </a:r>
                <a:r>
                  <a:rPr lang="en-US" sz="3800" i="1" dirty="0" smtClean="0">
                    <a:solidFill>
                      <a:schemeClr val="tx1"/>
                    </a:solidFill>
                  </a:rPr>
                  <a:t>C </a:t>
                </a:r>
                <a:r>
                  <a:rPr lang="en-US" sz="3800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sz="3800" i="1" dirty="0" smtClean="0">
                    <a:solidFill>
                      <a:schemeClr val="tx1"/>
                    </a:solidFill>
                  </a:rPr>
                  <a:t>n </a:t>
                </a:r>
                <a:r>
                  <a:rPr lang="en-US" sz="3800" dirty="0" smtClean="0">
                    <a:solidFill>
                      <a:schemeClr val="tx1"/>
                    </a:solidFill>
                  </a:rPr>
                  <a:t>, </a:t>
                </a:r>
                <a:r>
                  <a:rPr lang="en-US" sz="3800" i="1" dirty="0" smtClean="0">
                    <a:solidFill>
                      <a:schemeClr val="tx1"/>
                    </a:solidFill>
                  </a:rPr>
                  <a:t>r</a:t>
                </a:r>
                <a:r>
                  <a:rPr lang="en-US" sz="3800" dirty="0" smtClean="0">
                    <a:solidFill>
                      <a:schemeClr val="tx1"/>
                    </a:solidFill>
                  </a:rPr>
                  <a:t>) = </a:t>
                </a:r>
                <a:r>
                  <a:rPr lang="en-US" sz="3800" i="1" dirty="0" smtClean="0">
                    <a:solidFill>
                      <a:schemeClr val="tx1"/>
                    </a:solidFill>
                  </a:rPr>
                  <a:t>C </a:t>
                </a:r>
                <a:r>
                  <a:rPr lang="en-US" sz="3800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sz="3800" i="1" dirty="0" smtClean="0">
                    <a:solidFill>
                      <a:schemeClr val="tx1"/>
                    </a:solidFill>
                  </a:rPr>
                  <a:t>n </a:t>
                </a:r>
                <a:r>
                  <a:rPr lang="en-US" sz="3800" dirty="0" smtClean="0">
                    <a:solidFill>
                      <a:schemeClr val="tx1"/>
                    </a:solidFill>
                  </a:rPr>
                  <a:t>, </a:t>
                </a:r>
                <a:r>
                  <a:rPr lang="en-US" sz="3800" i="1" dirty="0" smtClean="0">
                    <a:solidFill>
                      <a:schemeClr val="tx1"/>
                    </a:solidFill>
                  </a:rPr>
                  <a:t>n</a:t>
                </a:r>
                <a:r>
                  <a:rPr lang="en-US" sz="3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3800" dirty="0" smtClean="0">
                    <a:solidFill>
                      <a:schemeClr val="tx1"/>
                    </a:solidFill>
                    <a:ea typeface="Cambria Math"/>
                  </a:rPr>
                  <a:t>− </a:t>
                </a:r>
                <a:r>
                  <a:rPr lang="en-US" sz="3800" i="1" dirty="0" smtClean="0">
                    <a:solidFill>
                      <a:schemeClr val="tx1"/>
                    </a:solidFill>
                    <a:ea typeface="Cambria Math"/>
                  </a:rPr>
                  <a:t>r</a:t>
                </a:r>
                <a:r>
                  <a:rPr lang="en-US" sz="3800" dirty="0" smtClean="0">
                    <a:solidFill>
                      <a:schemeClr val="tx1"/>
                    </a:solidFill>
                    <a:ea typeface="Cambria Math"/>
                  </a:rPr>
                  <a:t>).</a:t>
                </a:r>
              </a:p>
              <a:p>
                <a:pPr marL="0" indent="0">
                  <a:buNone/>
                </a:pPr>
                <a:endParaRPr lang="en-US" sz="1200" b="1" dirty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en-US" sz="3800" b="1" dirty="0" smtClean="0">
                    <a:solidFill>
                      <a:srgbClr val="FFFF00"/>
                    </a:solidFill>
                    <a:ea typeface="Cambria Math"/>
                  </a:rPr>
                  <a:t>Proof</a:t>
                </a:r>
                <a:r>
                  <a:rPr lang="en-US" sz="3800" dirty="0" smtClean="0">
                    <a:solidFill>
                      <a:srgbClr val="FFFF00"/>
                    </a:solidFill>
                    <a:ea typeface="Cambria Math"/>
                  </a:rPr>
                  <a:t>: from the previous Theorem, it follows that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3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sz="3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3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  <m: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en-US" sz="3800" dirty="0" smtClean="0">
                    <a:solidFill>
                      <a:srgbClr val="FFFF00"/>
                    </a:solidFill>
                    <a:ea typeface="Cambria Math"/>
                  </a:rPr>
                  <a:t>and</a:t>
                </a:r>
                <a:r>
                  <a:rPr lang="en-US" sz="3800" dirty="0" smtClean="0">
                    <a:ea typeface="Cambria Math"/>
                  </a:rPr>
                  <a:t>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3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3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en-US" sz="3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3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US" sz="3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en-US" sz="3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3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  <m:r>
                            <a:rPr lang="en-US" sz="3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]</m:t>
                          </m:r>
                          <m: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d>
                            <m:dPr>
                              <m:ctrlPr>
                                <a:rPr lang="en-US" sz="3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3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  <m: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r>
                        <a:rPr lang="en-US" sz="3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d>
                            <m:dPr>
                              <m:ctrlPr>
                                <a:rPr lang="en-US" sz="3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3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  <m:r>
                            <a:rPr lang="en-US" sz="3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r>
                            <a:rPr lang="en-US" sz="3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en-US" sz="3800" dirty="0" smtClean="0">
                  <a:ea typeface="Cambria Math"/>
                </a:endParaRPr>
              </a:p>
              <a:p>
                <a:pPr marL="0" indent="0">
                  <a:buNone/>
                </a:pPr>
                <a:endParaRPr lang="en-US" sz="3800" dirty="0" smtClean="0"/>
              </a:p>
              <a:p>
                <a:pPr marL="0" indent="0">
                  <a:buNone/>
                </a:pPr>
                <a:r>
                  <a:rPr lang="en-US" sz="3800" dirty="0" smtClean="0">
                    <a:solidFill>
                      <a:srgbClr val="FFFF00"/>
                    </a:solidFill>
                  </a:rPr>
                  <a:t>Hence,</a:t>
                </a:r>
                <a:r>
                  <a:rPr lang="en-US" sz="3800" dirty="0" smtClean="0"/>
                  <a:t> </a:t>
                </a:r>
                <a:r>
                  <a:rPr lang="en-US" sz="3800" i="1" dirty="0" smtClean="0"/>
                  <a:t>C </a:t>
                </a:r>
                <a:r>
                  <a:rPr lang="en-US" sz="3800" dirty="0" smtClean="0"/>
                  <a:t>(</a:t>
                </a:r>
                <a:r>
                  <a:rPr lang="en-US" sz="3800" i="1" dirty="0" smtClean="0"/>
                  <a:t>n </a:t>
                </a:r>
                <a:r>
                  <a:rPr lang="en-US" sz="3800" dirty="0" smtClean="0"/>
                  <a:t>, </a:t>
                </a:r>
                <a:r>
                  <a:rPr lang="en-US" sz="3800" i="1" dirty="0" smtClean="0"/>
                  <a:t>r</a:t>
                </a:r>
                <a:r>
                  <a:rPr lang="en-US" sz="3800" dirty="0" smtClean="0"/>
                  <a:t>) = </a:t>
                </a:r>
                <a:r>
                  <a:rPr lang="en-US" sz="3800" i="1" dirty="0" smtClean="0"/>
                  <a:t>C </a:t>
                </a:r>
                <a:r>
                  <a:rPr lang="en-US" sz="3800" dirty="0" smtClean="0"/>
                  <a:t>(</a:t>
                </a:r>
                <a:r>
                  <a:rPr lang="en-US" sz="3800" i="1" dirty="0" smtClean="0"/>
                  <a:t>n </a:t>
                </a:r>
                <a:r>
                  <a:rPr lang="en-US" sz="3800" dirty="0" smtClean="0"/>
                  <a:t>, </a:t>
                </a:r>
                <a:r>
                  <a:rPr lang="en-US" sz="3800" i="1" dirty="0" smtClean="0"/>
                  <a:t>n</a:t>
                </a:r>
                <a:r>
                  <a:rPr lang="en-US" sz="3800" dirty="0" smtClean="0"/>
                  <a:t> </a:t>
                </a:r>
                <a:r>
                  <a:rPr lang="en-US" sz="3800" dirty="0" smtClean="0">
                    <a:ea typeface="Cambria Math"/>
                  </a:rPr>
                  <a:t>− </a:t>
                </a:r>
                <a:r>
                  <a:rPr lang="en-US" sz="3800" i="1" dirty="0" smtClean="0">
                    <a:ea typeface="Cambria Math"/>
                  </a:rPr>
                  <a:t>r</a:t>
                </a:r>
                <a:r>
                  <a:rPr lang="en-US" sz="3800" dirty="0" smtClean="0">
                    <a:ea typeface="Cambria Math"/>
                  </a:rPr>
                  <a:t>).	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3000" y="914400"/>
                <a:ext cx="9753600" cy="5179119"/>
              </a:xfrm>
              <a:blipFill>
                <a:blip r:embed="rId2"/>
                <a:stretch>
                  <a:fillRect l="-1625" t="-3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14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991600" y="1143000"/>
                <a:ext cx="3048000" cy="93576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  <m:r>
                        <a:rPr lang="en-US" sz="3200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1600" y="1143000"/>
                <a:ext cx="3048000" cy="93576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7907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69883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Combinations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19200" y="993783"/>
                <a:ext cx="9144000" cy="502920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3600" b="1" dirty="0" smtClean="0">
                    <a:solidFill>
                      <a:schemeClr val="tx1"/>
                    </a:solidFill>
                  </a:rPr>
                  <a:t>Example</a:t>
                </a:r>
                <a:r>
                  <a:rPr lang="en-US" sz="3600" dirty="0">
                    <a:solidFill>
                      <a:schemeClr val="tx1"/>
                    </a:solidFill>
                  </a:rPr>
                  <a:t>: how many ways are there to select </a:t>
                </a:r>
                <a:r>
                  <a:rPr lang="en-US" sz="3600" dirty="0">
                    <a:solidFill>
                      <a:schemeClr val="tx1"/>
                    </a:solidFill>
                    <a:ea typeface="Cambria Math" pitchFamily="18" charset="0"/>
                  </a:rPr>
                  <a:t>5</a:t>
                </a:r>
                <a:r>
                  <a:rPr lang="en-US" sz="3600" dirty="0">
                    <a:solidFill>
                      <a:schemeClr val="tx1"/>
                    </a:solidFill>
                  </a:rPr>
                  <a:t> players from a </a:t>
                </a:r>
                <a:r>
                  <a:rPr lang="en-US" sz="3600" dirty="0">
                    <a:solidFill>
                      <a:schemeClr val="tx1"/>
                    </a:solidFill>
                    <a:ea typeface="Cambria Math" pitchFamily="18" charset="0"/>
                  </a:rPr>
                  <a:t>10</a:t>
                </a:r>
                <a:r>
                  <a:rPr lang="en-US" sz="3600" dirty="0">
                    <a:solidFill>
                      <a:schemeClr val="tx1"/>
                    </a:solidFill>
                  </a:rPr>
                  <a:t>-member tennis team to make a trip to a match.</a:t>
                </a:r>
              </a:p>
              <a:p>
                <a:pPr marL="0" indent="0">
                  <a:buNone/>
                </a:pPr>
                <a:r>
                  <a:rPr lang="en-US" sz="3600" b="1" dirty="0" smtClean="0">
                    <a:solidFill>
                      <a:srgbClr val="FFFF00"/>
                    </a:solidFill>
                  </a:rPr>
                  <a:t>Solution</a:t>
                </a:r>
                <a:r>
                  <a:rPr lang="en-US" sz="3600" dirty="0">
                    <a:solidFill>
                      <a:srgbClr val="FFFF00"/>
                    </a:solidFill>
                  </a:rPr>
                  <a:t>: the number of combinations is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  <m:r>
                            <a:rPr 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m:rPr>
                          <m:nor/>
                        </m:rPr>
                        <a:rPr lang="en-US" sz="3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600" dirty="0"/>
                        <m:t>= </m:t>
                      </m:r>
                      <m:d>
                        <m:d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num>
                            <m:den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e>
                      </m:d>
                      <m:r>
                        <a:rPr lang="en-US" sz="3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  <m:r>
                            <a:rPr 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252</m:t>
                      </m:r>
                    </m:oMath>
                  </m:oMathPara>
                </a14:m>
                <a:endParaRPr lang="en-US" sz="36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9200" y="993783"/>
                <a:ext cx="9144000" cy="5029200"/>
              </a:xfrm>
              <a:blipFill>
                <a:blip r:embed="rId2"/>
                <a:stretch>
                  <a:fillRect l="-2000" t="-2909" r="-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15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7428580" y="1828800"/>
                <a:ext cx="4009196" cy="10839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3200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sz="3200" dirty="0">
                  <a:latin typeface="+mn-lt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8580" y="1828800"/>
                <a:ext cx="4009196" cy="10839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494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69883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Combinations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95400" y="904368"/>
                <a:ext cx="10333796" cy="5344031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3600" b="1" dirty="0" smtClean="0"/>
                  <a:t>Example</a:t>
                </a:r>
                <a:r>
                  <a:rPr lang="en-US" sz="3600" dirty="0"/>
                  <a:t>: a group of </a:t>
                </a:r>
                <a:r>
                  <a:rPr lang="en-US" sz="3600" dirty="0">
                    <a:ea typeface="Cambria Math" pitchFamily="18" charset="0"/>
                  </a:rPr>
                  <a:t>30 </a:t>
                </a:r>
                <a:r>
                  <a:rPr lang="en-US" sz="3600" dirty="0"/>
                  <a:t>people have been trained to go on the first mission to Mars. How many ways are there to select a crew of </a:t>
                </a:r>
                <a:r>
                  <a:rPr lang="en-US" sz="3600" dirty="0">
                    <a:ea typeface="Cambria Math" pitchFamily="18" charset="0"/>
                  </a:rPr>
                  <a:t>6</a:t>
                </a:r>
                <a:r>
                  <a:rPr lang="en-US" sz="3600" dirty="0"/>
                  <a:t> people to go on this mission?</a:t>
                </a:r>
              </a:p>
              <a:p>
                <a:pPr marL="0" indent="0">
                  <a:buNone/>
                </a:pPr>
                <a:r>
                  <a:rPr lang="en-US" sz="3600" b="1" dirty="0" smtClean="0">
                    <a:solidFill>
                      <a:srgbClr val="FFFF00"/>
                    </a:solidFill>
                  </a:rPr>
                  <a:t>Solution</a:t>
                </a:r>
                <a:r>
                  <a:rPr lang="en-US" sz="3600" dirty="0">
                    <a:solidFill>
                      <a:srgbClr val="FFFF00"/>
                    </a:solidFill>
                  </a:rPr>
                  <a:t>: the </a:t>
                </a:r>
                <a:r>
                  <a:rPr lang="en-US" sz="3600" dirty="0" smtClean="0">
                    <a:solidFill>
                      <a:srgbClr val="FFFF00"/>
                    </a:solidFill>
                  </a:rPr>
                  <a:t>number </a:t>
                </a:r>
                <a:r>
                  <a:rPr lang="en-US" sz="3600" dirty="0">
                    <a:solidFill>
                      <a:srgbClr val="FFFF00"/>
                    </a:solidFill>
                  </a:rPr>
                  <a:t>of possible crews </a:t>
                </a:r>
                <a:r>
                  <a:rPr lang="en-US" sz="3600" dirty="0" smtClean="0">
                    <a:solidFill>
                      <a:srgbClr val="FFFF00"/>
                    </a:solidFill>
                  </a:rPr>
                  <a:t>is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sz="36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36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36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36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d>
                      <m:r>
                        <m:rPr>
                          <m:nor/>
                        </m:rPr>
                        <a:rPr lang="en-US" sz="3600" dirty="0"/>
                        <m:t>= </m:t>
                      </m:r>
                      <m:d>
                        <m:d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3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num>
                            <m:den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</m:e>
                      </m:d>
                      <m:r>
                        <a:rPr lang="en-US" sz="36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36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36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36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en-US" sz="36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24</m:t>
                          </m:r>
                          <m:r>
                            <a:rPr lang="en-US" sz="36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sz="360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3600" i="1" dirty="0" smtClean="0">
                  <a:solidFill>
                    <a:srgbClr val="FFFF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30</m:t>
                          </m:r>
                          <m:r>
                            <a:rPr lang="en-US" sz="3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29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28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27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26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25</m:t>
                          </m:r>
                        </m:num>
                        <m:den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  <m: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593</m:t>
                      </m:r>
                      <m:r>
                        <a:rPr lang="en-US" sz="36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36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775</m:t>
                      </m:r>
                    </m:oMath>
                  </m:oMathPara>
                </a14:m>
                <a:endParaRPr lang="en-US" sz="36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5400" y="904368"/>
                <a:ext cx="10333796" cy="5344031"/>
              </a:xfrm>
              <a:blipFill>
                <a:blip r:embed="rId2"/>
                <a:stretch>
                  <a:fillRect l="-1829" t="-2737" r="-21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16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7620000" y="2286000"/>
                <a:ext cx="4009196" cy="10839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3200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i="1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3200" i="1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0" y="2286000"/>
                <a:ext cx="4009196" cy="10839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928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Permutations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dirty="0"/>
              <a:t>Definition</a:t>
            </a:r>
            <a:r>
              <a:rPr lang="en-US" sz="3600" dirty="0"/>
              <a:t>: </a:t>
            </a:r>
            <a:r>
              <a:rPr lang="en-US" sz="3600" dirty="0">
                <a:solidFill>
                  <a:srgbClr val="66FF33"/>
                </a:solidFill>
              </a:rPr>
              <a:t>a </a:t>
            </a:r>
            <a:r>
              <a:rPr lang="en-US" sz="3600" b="1" dirty="0">
                <a:solidFill>
                  <a:srgbClr val="66FF33"/>
                </a:solidFill>
              </a:rPr>
              <a:t>permutation</a:t>
            </a:r>
            <a:r>
              <a:rPr lang="en-US" sz="3600" dirty="0">
                <a:solidFill>
                  <a:srgbClr val="66FF33"/>
                </a:solidFill>
              </a:rPr>
              <a:t> of a set of distinct objects is an ordered arrangement of these objects. An ordered arrangement of </a:t>
            </a:r>
            <a:r>
              <a:rPr lang="en-US" sz="3600" i="1" dirty="0"/>
              <a:t>r</a:t>
            </a:r>
            <a:r>
              <a:rPr lang="en-US" sz="3600" dirty="0">
                <a:solidFill>
                  <a:srgbClr val="66FF33"/>
                </a:solidFill>
              </a:rPr>
              <a:t> elements of a set is called an </a:t>
            </a:r>
            <a:r>
              <a:rPr lang="en-US" sz="3600" b="1" i="1" dirty="0"/>
              <a:t>r-</a:t>
            </a:r>
            <a:r>
              <a:rPr lang="en-US" sz="3600" b="1" dirty="0"/>
              <a:t>permutation</a:t>
            </a:r>
            <a:r>
              <a:rPr lang="en-US" sz="3600" dirty="0">
                <a:solidFill>
                  <a:srgbClr val="66FF33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3600" b="1" dirty="0"/>
              <a:t>Example</a:t>
            </a:r>
            <a:r>
              <a:rPr lang="en-US" sz="3600" dirty="0"/>
              <a:t>: let </a:t>
            </a:r>
            <a:r>
              <a:rPr lang="en-US" sz="3600" i="1" dirty="0"/>
              <a:t>S</a:t>
            </a:r>
            <a:r>
              <a:rPr lang="en-US" sz="3600" dirty="0"/>
              <a:t> = {</a:t>
            </a:r>
            <a:r>
              <a:rPr lang="en-US" sz="3600" dirty="0">
                <a:ea typeface="Cambria Math" pitchFamily="18" charset="0"/>
              </a:rPr>
              <a:t>1</a:t>
            </a:r>
            <a:r>
              <a:rPr lang="en-US" sz="3600" dirty="0"/>
              <a:t>, </a:t>
            </a:r>
            <a:r>
              <a:rPr lang="en-US" sz="3600" dirty="0">
                <a:ea typeface="Cambria Math" pitchFamily="18" charset="0"/>
              </a:rPr>
              <a:t>2</a:t>
            </a:r>
            <a:r>
              <a:rPr lang="en-US" sz="3600" dirty="0"/>
              <a:t>, </a:t>
            </a:r>
            <a:r>
              <a:rPr lang="en-US" sz="3600" dirty="0">
                <a:ea typeface="Cambria Math" pitchFamily="18" charset="0"/>
              </a:rPr>
              <a:t>3</a:t>
            </a:r>
            <a:r>
              <a:rPr lang="en-US" sz="3600" dirty="0"/>
              <a:t>}. </a:t>
            </a:r>
          </a:p>
          <a:p>
            <a:pPr lvl="1"/>
            <a:r>
              <a:rPr lang="en-US" dirty="0"/>
              <a:t>The ordered arrangement </a:t>
            </a:r>
            <a:r>
              <a:rPr lang="en-US" dirty="0">
                <a:ea typeface="Cambria Math" pitchFamily="18" charset="0"/>
              </a:rPr>
              <a:t>3</a:t>
            </a:r>
            <a:r>
              <a:rPr lang="en-US" dirty="0"/>
              <a:t>, </a:t>
            </a:r>
            <a:r>
              <a:rPr lang="en-US" dirty="0">
                <a:ea typeface="Cambria Math" pitchFamily="18" charset="0"/>
              </a:rPr>
              <a:t>1</a:t>
            </a:r>
            <a:r>
              <a:rPr lang="en-US" dirty="0"/>
              <a:t>, </a:t>
            </a:r>
            <a:r>
              <a:rPr lang="en-US" dirty="0">
                <a:ea typeface="Cambria Math" pitchFamily="18" charset="0"/>
              </a:rPr>
              <a:t>2</a:t>
            </a:r>
            <a:r>
              <a:rPr lang="en-US" dirty="0"/>
              <a:t> is a permutation of </a:t>
            </a:r>
            <a:r>
              <a:rPr lang="en-US" i="1" dirty="0"/>
              <a:t>S</a:t>
            </a:r>
            <a:r>
              <a:rPr lang="en-US" dirty="0"/>
              <a:t>.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The ordered arrangement </a:t>
            </a:r>
            <a:r>
              <a:rPr lang="en-US" dirty="0">
                <a:solidFill>
                  <a:srgbClr val="FFFF00"/>
                </a:solidFill>
                <a:ea typeface="Cambria Math" pitchFamily="18" charset="0"/>
              </a:rPr>
              <a:t>3</a:t>
            </a:r>
            <a:r>
              <a:rPr lang="en-US" dirty="0">
                <a:solidFill>
                  <a:srgbClr val="FFFF00"/>
                </a:solidFill>
              </a:rPr>
              <a:t>, </a:t>
            </a:r>
            <a:r>
              <a:rPr lang="en-US" dirty="0">
                <a:solidFill>
                  <a:srgbClr val="FFFF00"/>
                </a:solidFill>
                <a:ea typeface="Cambria Math" pitchFamily="18" charset="0"/>
              </a:rPr>
              <a:t>2</a:t>
            </a:r>
            <a:r>
              <a:rPr lang="en-US" dirty="0">
                <a:solidFill>
                  <a:srgbClr val="FFFF00"/>
                </a:solidFill>
              </a:rPr>
              <a:t> is a </a:t>
            </a:r>
            <a:r>
              <a:rPr lang="en-US" dirty="0" smtClean="0">
                <a:ea typeface="Cambria Math" pitchFamily="18" charset="0"/>
              </a:rPr>
              <a:t>2</a:t>
            </a:r>
            <a:r>
              <a:rPr lang="en-US" dirty="0" smtClean="0"/>
              <a:t>-permutation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of </a:t>
            </a:r>
            <a:r>
              <a:rPr lang="en-US" i="1" dirty="0">
                <a:solidFill>
                  <a:srgbClr val="FFFF00"/>
                </a:solidFill>
              </a:rPr>
              <a:t>S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760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Permutations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2353"/>
            <a:ext cx="10972800" cy="4876800"/>
          </a:xfrm>
        </p:spPr>
        <p:txBody>
          <a:bodyPr/>
          <a:lstStyle/>
          <a:p>
            <a:r>
              <a:rPr lang="en-US" sz="3600" dirty="0">
                <a:solidFill>
                  <a:srgbClr val="66FF33"/>
                </a:solidFill>
              </a:rPr>
              <a:t>The number of </a:t>
            </a:r>
            <a:r>
              <a:rPr lang="en-US" sz="3600" i="1" dirty="0"/>
              <a:t>r</a:t>
            </a:r>
            <a:r>
              <a:rPr lang="en-US" sz="3600" dirty="0">
                <a:solidFill>
                  <a:srgbClr val="66FF33"/>
                </a:solidFill>
              </a:rPr>
              <a:t>-permutations of a set with </a:t>
            </a:r>
            <a:r>
              <a:rPr lang="en-US" sz="3600" i="1" dirty="0"/>
              <a:t>n</a:t>
            </a:r>
            <a:r>
              <a:rPr lang="en-US" sz="3600" dirty="0">
                <a:solidFill>
                  <a:srgbClr val="66FF33"/>
                </a:solidFill>
              </a:rPr>
              <a:t> elements is denoted by </a:t>
            </a:r>
            <a:r>
              <a:rPr lang="en-US" sz="3600" i="1" dirty="0"/>
              <a:t>P </a:t>
            </a:r>
            <a:r>
              <a:rPr lang="en-US" sz="3600" dirty="0"/>
              <a:t>(</a:t>
            </a:r>
            <a:r>
              <a:rPr lang="en-US" sz="3600" i="1" dirty="0"/>
              <a:t>n </a:t>
            </a:r>
            <a:r>
              <a:rPr lang="en-US" sz="3600" dirty="0"/>
              <a:t>, </a:t>
            </a:r>
            <a:r>
              <a:rPr lang="en-US" sz="3600" i="1" dirty="0"/>
              <a:t>r</a:t>
            </a:r>
            <a:r>
              <a:rPr lang="en-US" sz="3600" dirty="0"/>
              <a:t>).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ea typeface="Cambria Math" pitchFamily="18" charset="0"/>
              </a:rPr>
              <a:t>2</a:t>
            </a:r>
            <a:r>
              <a:rPr lang="en-US" dirty="0"/>
              <a:t>-permutations of </a:t>
            </a:r>
            <a:r>
              <a:rPr lang="en-US" i="1" dirty="0"/>
              <a:t>S</a:t>
            </a:r>
            <a:r>
              <a:rPr lang="en-US" dirty="0"/>
              <a:t> = {</a:t>
            </a:r>
            <a:r>
              <a:rPr lang="en-US" dirty="0">
                <a:ea typeface="Cambria Math" pitchFamily="18" charset="0"/>
              </a:rPr>
              <a:t>1</a:t>
            </a:r>
            <a:r>
              <a:rPr lang="en-US" dirty="0"/>
              <a:t>, </a:t>
            </a:r>
            <a:r>
              <a:rPr lang="en-US" dirty="0">
                <a:ea typeface="Cambria Math" pitchFamily="18" charset="0"/>
              </a:rPr>
              <a:t>2</a:t>
            </a:r>
            <a:r>
              <a:rPr lang="en-US" dirty="0"/>
              <a:t>, </a:t>
            </a:r>
            <a:r>
              <a:rPr lang="en-US" dirty="0">
                <a:ea typeface="Cambria Math" pitchFamily="18" charset="0"/>
              </a:rPr>
              <a:t>3</a:t>
            </a:r>
            <a:r>
              <a:rPr lang="en-US" dirty="0"/>
              <a:t>} are</a:t>
            </a:r>
            <a:r>
              <a:rPr lang="en-US" dirty="0">
                <a:ea typeface="Cambria Math" pitchFamily="18" charset="0"/>
              </a:rPr>
              <a:t> </a:t>
            </a:r>
            <a:endParaRPr lang="en-US" dirty="0" smtClean="0">
              <a:ea typeface="Cambria Math" pitchFamily="18" charset="0"/>
            </a:endParaRPr>
          </a:p>
          <a:p>
            <a:pPr marL="914377" lvl="2" indent="0">
              <a:buNone/>
            </a:pPr>
            <a:r>
              <a:rPr lang="en-US" dirty="0" smtClean="0">
                <a:ea typeface="Cambria Math" pitchFamily="18" charset="0"/>
              </a:rPr>
              <a:t>1</a:t>
            </a:r>
            <a:r>
              <a:rPr lang="en-US" dirty="0" smtClean="0"/>
              <a:t>, </a:t>
            </a:r>
            <a:r>
              <a:rPr lang="en-US" dirty="0" smtClean="0">
                <a:ea typeface="Cambria Math" pitchFamily="18" charset="0"/>
              </a:rPr>
              <a:t>2 ; 		1</a:t>
            </a:r>
            <a:r>
              <a:rPr lang="en-US" dirty="0" smtClean="0"/>
              <a:t>, </a:t>
            </a:r>
            <a:r>
              <a:rPr lang="en-US" dirty="0" smtClean="0">
                <a:ea typeface="Cambria Math" pitchFamily="18" charset="0"/>
              </a:rPr>
              <a:t>3 ; 		2</a:t>
            </a:r>
            <a:r>
              <a:rPr lang="en-US" dirty="0" smtClean="0"/>
              <a:t>, </a:t>
            </a:r>
            <a:r>
              <a:rPr lang="en-US" dirty="0" smtClean="0">
                <a:ea typeface="Cambria Math" pitchFamily="18" charset="0"/>
              </a:rPr>
              <a:t>1 ; 		2</a:t>
            </a:r>
            <a:r>
              <a:rPr lang="en-US" dirty="0" smtClean="0"/>
              <a:t>, </a:t>
            </a:r>
            <a:r>
              <a:rPr lang="en-US" dirty="0" smtClean="0">
                <a:ea typeface="Cambria Math" pitchFamily="18" charset="0"/>
              </a:rPr>
              <a:t>3 ; 		3</a:t>
            </a:r>
            <a:r>
              <a:rPr lang="en-US" dirty="0" smtClean="0"/>
              <a:t>, </a:t>
            </a:r>
            <a:r>
              <a:rPr lang="en-US" dirty="0" smtClean="0">
                <a:ea typeface="Cambria Math" pitchFamily="18" charset="0"/>
              </a:rPr>
              <a:t>1 ; 		3</a:t>
            </a:r>
            <a:r>
              <a:rPr lang="en-US" dirty="0" smtClean="0"/>
              <a:t>, </a:t>
            </a:r>
            <a:r>
              <a:rPr lang="en-US" dirty="0" smtClean="0">
                <a:ea typeface="Cambria Math" pitchFamily="18" charset="0"/>
              </a:rPr>
              <a:t>2 </a:t>
            </a:r>
          </a:p>
          <a:p>
            <a:pPr marL="914377" lvl="2" indent="0">
              <a:buNone/>
            </a:pPr>
            <a:r>
              <a:rPr lang="en-US" sz="3600" dirty="0" smtClean="0">
                <a:solidFill>
                  <a:schemeClr val="tx1"/>
                </a:solidFill>
                <a:ea typeface="Cambria Math" pitchFamily="18" charset="0"/>
              </a:rPr>
              <a:t>Hence</a:t>
            </a:r>
            <a:r>
              <a:rPr lang="en-US" sz="3600" dirty="0">
                <a:solidFill>
                  <a:schemeClr val="tx1"/>
                </a:solidFill>
                <a:ea typeface="Cambria Math" pitchFamily="18" charset="0"/>
              </a:rPr>
              <a:t>, </a:t>
            </a:r>
            <a:r>
              <a:rPr lang="en-US" sz="3600" i="1" dirty="0">
                <a:solidFill>
                  <a:schemeClr val="tx1"/>
                </a:solidFill>
                <a:ea typeface="Cambria Math" pitchFamily="18" charset="0"/>
              </a:rPr>
              <a:t>P </a:t>
            </a:r>
            <a:r>
              <a:rPr lang="en-US" sz="3600" dirty="0">
                <a:solidFill>
                  <a:schemeClr val="tx1"/>
                </a:solidFill>
                <a:ea typeface="Cambria Math" pitchFamily="18" charset="0"/>
              </a:rPr>
              <a:t>(3 , 2) = </a:t>
            </a:r>
            <a:r>
              <a:rPr lang="en-US" sz="3600" dirty="0" smtClean="0">
                <a:solidFill>
                  <a:schemeClr val="tx1"/>
                </a:solidFill>
                <a:ea typeface="Cambria Math" pitchFamily="18" charset="0"/>
              </a:rPr>
              <a:t>6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31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Permutations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90600" y="1207012"/>
                <a:ext cx="9906000" cy="534618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3600" b="1" dirty="0" smtClean="0">
                    <a:solidFill>
                      <a:schemeClr val="tx1"/>
                    </a:solidFill>
                  </a:rPr>
                  <a:t>Theorem</a:t>
                </a:r>
                <a:r>
                  <a:rPr lang="en-US" sz="3600" dirty="0" smtClean="0">
                    <a:solidFill>
                      <a:schemeClr val="tx1"/>
                    </a:solidFill>
                  </a:rPr>
                  <a:t>: if </a:t>
                </a:r>
                <a:r>
                  <a:rPr lang="en-US" sz="3600" i="1" dirty="0" smtClean="0"/>
                  <a:t>n</a:t>
                </a:r>
                <a:r>
                  <a:rPr lang="en-US" sz="3600" dirty="0" smtClean="0">
                    <a:solidFill>
                      <a:schemeClr val="tx1"/>
                    </a:solidFill>
                  </a:rPr>
                  <a:t> is a positive integer and </a:t>
                </a:r>
                <a:r>
                  <a:rPr lang="en-US" sz="3600" i="1" dirty="0" smtClean="0"/>
                  <a:t>r</a:t>
                </a:r>
                <a:r>
                  <a:rPr lang="en-US" sz="3600" dirty="0" smtClean="0">
                    <a:solidFill>
                      <a:schemeClr val="tx1"/>
                    </a:solidFill>
                  </a:rPr>
                  <a:t> is an integer with </a:t>
                </a:r>
                <a:r>
                  <a:rPr lang="en-US" sz="3600" dirty="0" smtClean="0">
                    <a:ea typeface="Cambria Math" pitchFamily="18" charset="0"/>
                  </a:rPr>
                  <a:t>1</a:t>
                </a:r>
                <a:r>
                  <a:rPr lang="en-US" sz="3600" dirty="0" smtClean="0"/>
                  <a:t> </a:t>
                </a:r>
                <a:r>
                  <a:rPr lang="en-US" sz="3600" dirty="0" smtClean="0">
                    <a:ea typeface="Cambria Math"/>
                  </a:rPr>
                  <a:t>≤</a:t>
                </a:r>
                <a:r>
                  <a:rPr lang="en-US" sz="3600" dirty="0" smtClean="0"/>
                  <a:t> </a:t>
                </a:r>
                <a:r>
                  <a:rPr lang="en-US" sz="3600" i="1" dirty="0" smtClean="0"/>
                  <a:t>r</a:t>
                </a:r>
                <a:r>
                  <a:rPr lang="en-US" sz="3600" dirty="0" smtClean="0"/>
                  <a:t> </a:t>
                </a:r>
                <a:r>
                  <a:rPr lang="en-US" sz="3600" dirty="0" smtClean="0">
                    <a:ea typeface="Cambria Math"/>
                  </a:rPr>
                  <a:t>≤</a:t>
                </a:r>
                <a:r>
                  <a:rPr lang="en-US" sz="3600" dirty="0" smtClean="0"/>
                  <a:t> </a:t>
                </a:r>
                <a:r>
                  <a:rPr lang="en-US" sz="3600" i="1" dirty="0" smtClean="0"/>
                  <a:t>n</a:t>
                </a:r>
                <a:r>
                  <a:rPr lang="en-US" sz="3600" dirty="0" smtClean="0">
                    <a:solidFill>
                      <a:schemeClr val="tx1"/>
                    </a:solidFill>
                  </a:rPr>
                  <a:t>, then there are</a:t>
                </a:r>
              </a:p>
              <a:p>
                <a:pPr marL="0" indent="0" algn="ctr">
                  <a:buNone/>
                </a:pPr>
                <a:r>
                  <a:rPr lang="en-US" sz="3600" i="1" dirty="0" smtClean="0">
                    <a:solidFill>
                      <a:srgbClr val="66FF33"/>
                    </a:solidFill>
                  </a:rPr>
                  <a:t>P </a:t>
                </a:r>
                <a:r>
                  <a:rPr lang="en-US" sz="3600" dirty="0" smtClean="0">
                    <a:solidFill>
                      <a:srgbClr val="66FF33"/>
                    </a:solidFill>
                  </a:rPr>
                  <a:t>(</a:t>
                </a:r>
                <a:r>
                  <a:rPr lang="en-US" sz="3600" i="1" dirty="0" smtClean="0">
                    <a:solidFill>
                      <a:srgbClr val="66FF33"/>
                    </a:solidFill>
                  </a:rPr>
                  <a:t>n </a:t>
                </a:r>
                <a:r>
                  <a:rPr lang="en-US" sz="3600" dirty="0" smtClean="0">
                    <a:solidFill>
                      <a:srgbClr val="66FF33"/>
                    </a:solidFill>
                  </a:rPr>
                  <a:t>, </a:t>
                </a:r>
                <a:r>
                  <a:rPr lang="en-US" sz="3600" i="1" dirty="0" smtClean="0">
                    <a:solidFill>
                      <a:srgbClr val="66FF33"/>
                    </a:solidFill>
                  </a:rPr>
                  <a:t>r</a:t>
                </a:r>
                <a:r>
                  <a:rPr lang="en-US" sz="3600" dirty="0" smtClean="0">
                    <a:solidFill>
                      <a:srgbClr val="66FF33"/>
                    </a:solidFill>
                  </a:rPr>
                  <a:t>) = </a:t>
                </a:r>
                <a:r>
                  <a:rPr lang="en-US" sz="3600" i="1" dirty="0" smtClean="0">
                    <a:solidFill>
                      <a:srgbClr val="66FF33"/>
                    </a:solidFill>
                  </a:rPr>
                  <a:t>n </a:t>
                </a:r>
                <a:r>
                  <a:rPr lang="en-US" sz="3600" dirty="0" smtClean="0">
                    <a:solidFill>
                      <a:srgbClr val="66FF33"/>
                    </a:solidFill>
                  </a:rPr>
                  <a:t>(</a:t>
                </a:r>
                <a:r>
                  <a:rPr lang="en-US" sz="3600" i="1" dirty="0" smtClean="0">
                    <a:solidFill>
                      <a:srgbClr val="66FF33"/>
                    </a:solidFill>
                  </a:rPr>
                  <a:t>n</a:t>
                </a:r>
                <a:r>
                  <a:rPr lang="en-US" sz="3600" dirty="0" smtClean="0">
                    <a:solidFill>
                      <a:srgbClr val="66FF33"/>
                    </a:solidFill>
                  </a:rPr>
                  <a:t> </a:t>
                </a:r>
                <a:r>
                  <a:rPr lang="en-US" sz="3600" dirty="0" smtClean="0">
                    <a:solidFill>
                      <a:srgbClr val="66FF33"/>
                    </a:solidFill>
                    <a:ea typeface="Cambria Math"/>
                  </a:rPr>
                  <a:t>−</a:t>
                </a:r>
                <a:r>
                  <a:rPr lang="en-US" sz="3600" dirty="0" smtClean="0">
                    <a:solidFill>
                      <a:srgbClr val="66FF33"/>
                    </a:solidFill>
                  </a:rPr>
                  <a:t> </a:t>
                </a:r>
                <a:r>
                  <a:rPr lang="en-US" sz="3600" dirty="0" smtClean="0">
                    <a:solidFill>
                      <a:srgbClr val="66FF33"/>
                    </a:solidFill>
                    <a:ea typeface="Cambria Math" pitchFamily="18" charset="0"/>
                  </a:rPr>
                  <a:t>1</a:t>
                </a:r>
                <a:r>
                  <a:rPr lang="en-US" sz="3600" dirty="0" smtClean="0">
                    <a:solidFill>
                      <a:srgbClr val="66FF33"/>
                    </a:solidFill>
                  </a:rPr>
                  <a:t>) (</a:t>
                </a:r>
                <a:r>
                  <a:rPr lang="en-US" sz="3600" i="1" dirty="0" smtClean="0">
                    <a:solidFill>
                      <a:srgbClr val="66FF33"/>
                    </a:solidFill>
                  </a:rPr>
                  <a:t>n </a:t>
                </a:r>
                <a:r>
                  <a:rPr lang="en-US" sz="3600" i="1" dirty="0" smtClean="0">
                    <a:solidFill>
                      <a:srgbClr val="66FF33"/>
                    </a:solidFill>
                    <a:ea typeface="Cambria Math"/>
                  </a:rPr>
                  <a:t>−</a:t>
                </a:r>
                <a:r>
                  <a:rPr lang="en-US" sz="3600" dirty="0" smtClean="0">
                    <a:solidFill>
                      <a:srgbClr val="66FF33"/>
                    </a:solidFill>
                  </a:rPr>
                  <a:t> </a:t>
                </a:r>
                <a:r>
                  <a:rPr lang="en-US" sz="3600" dirty="0" smtClean="0">
                    <a:solidFill>
                      <a:srgbClr val="66FF33"/>
                    </a:solidFill>
                    <a:ea typeface="Cambria Math" pitchFamily="18" charset="0"/>
                  </a:rPr>
                  <a:t>2</a:t>
                </a:r>
                <a:r>
                  <a:rPr lang="en-US" sz="3600" dirty="0" smtClean="0">
                    <a:solidFill>
                      <a:srgbClr val="66FF33"/>
                    </a:solidFill>
                  </a:rPr>
                  <a:t>) </a:t>
                </a:r>
                <a:r>
                  <a:rPr lang="en-US" sz="3600" dirty="0" smtClean="0">
                    <a:solidFill>
                      <a:srgbClr val="66FF33"/>
                    </a:solidFill>
                    <a:ea typeface="Cambria Math"/>
                  </a:rPr>
                  <a:t>∙∙∙</a:t>
                </a:r>
                <a:r>
                  <a:rPr lang="en-US" sz="3600" dirty="0" smtClean="0">
                    <a:solidFill>
                      <a:srgbClr val="66FF33"/>
                    </a:solidFill>
                  </a:rPr>
                  <a:t> (</a:t>
                </a:r>
                <a:r>
                  <a:rPr lang="en-US" sz="3600" i="1" dirty="0" smtClean="0">
                    <a:solidFill>
                      <a:srgbClr val="66FF33"/>
                    </a:solidFill>
                  </a:rPr>
                  <a:t>n</a:t>
                </a:r>
                <a:r>
                  <a:rPr lang="en-US" sz="3600" dirty="0" smtClean="0">
                    <a:solidFill>
                      <a:srgbClr val="66FF33"/>
                    </a:solidFill>
                  </a:rPr>
                  <a:t> </a:t>
                </a:r>
                <a:r>
                  <a:rPr lang="en-US" sz="3600" dirty="0" smtClean="0">
                    <a:solidFill>
                      <a:srgbClr val="66FF33"/>
                    </a:solidFill>
                    <a:ea typeface="Cambria Math"/>
                  </a:rPr>
                  <a:t>−</a:t>
                </a:r>
                <a:r>
                  <a:rPr lang="en-US" sz="3600" dirty="0" smtClean="0">
                    <a:solidFill>
                      <a:srgbClr val="66FF33"/>
                    </a:solidFill>
                  </a:rPr>
                  <a:t> </a:t>
                </a:r>
                <a:r>
                  <a:rPr lang="en-US" sz="3600" i="1" dirty="0" smtClean="0">
                    <a:solidFill>
                      <a:srgbClr val="66FF33"/>
                    </a:solidFill>
                  </a:rPr>
                  <a:t>r</a:t>
                </a:r>
                <a:r>
                  <a:rPr lang="en-US" sz="3600" dirty="0" smtClean="0">
                    <a:solidFill>
                      <a:srgbClr val="66FF33"/>
                    </a:solidFill>
                  </a:rPr>
                  <a:t> + </a:t>
                </a:r>
                <a:r>
                  <a:rPr lang="en-US" sz="3600" dirty="0" smtClean="0">
                    <a:solidFill>
                      <a:srgbClr val="66FF33"/>
                    </a:solidFill>
                    <a:ea typeface="Cambria Math" pitchFamily="18" charset="0"/>
                  </a:rPr>
                  <a:t>1</a:t>
                </a:r>
                <a:r>
                  <a:rPr lang="en-US" sz="3600" dirty="0" smtClean="0">
                    <a:solidFill>
                      <a:srgbClr val="66FF33"/>
                    </a:solidFill>
                  </a:rPr>
                  <a:t>)</a:t>
                </a:r>
              </a:p>
              <a:p>
                <a:pPr marL="0" indent="0">
                  <a:buNone/>
                </a:pPr>
                <a:r>
                  <a:rPr lang="en-US" sz="3600" i="1" dirty="0" smtClean="0"/>
                  <a:t>r</a:t>
                </a:r>
                <a:r>
                  <a:rPr lang="en-US" sz="3600" dirty="0" smtClean="0">
                    <a:solidFill>
                      <a:schemeClr val="tx1"/>
                    </a:solidFill>
                  </a:rPr>
                  <a:t>-permutations of a set with </a:t>
                </a:r>
                <a:r>
                  <a:rPr lang="en-US" sz="3600" i="1" dirty="0" smtClean="0"/>
                  <a:t>n</a:t>
                </a:r>
                <a:r>
                  <a:rPr lang="en-US" sz="3600" dirty="0" smtClean="0">
                    <a:solidFill>
                      <a:schemeClr val="tx1"/>
                    </a:solidFill>
                  </a:rPr>
                  <a:t> distinct elements.</a:t>
                </a:r>
              </a:p>
              <a:p>
                <a:pPr marL="0" indent="0">
                  <a:buNone/>
                </a:pPr>
                <a:r>
                  <a:rPr lang="en-US" sz="3600" b="1" dirty="0" smtClean="0">
                    <a:ea typeface="Cambria Math" pitchFamily="18" charset="0"/>
                  </a:rPr>
                  <a:t>Corollary</a:t>
                </a:r>
                <a:r>
                  <a:rPr lang="en-US" sz="3600" dirty="0" smtClean="0">
                    <a:ea typeface="Cambria Math" pitchFamily="18" charset="0"/>
                  </a:rPr>
                  <a:t>: if </a:t>
                </a:r>
                <a:r>
                  <a:rPr lang="en-US" sz="36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n</a:t>
                </a:r>
                <a:r>
                  <a:rPr lang="en-US" sz="3600" dirty="0" smtClean="0">
                    <a:ea typeface="Cambria Math" pitchFamily="18" charset="0"/>
                  </a:rPr>
                  <a:t> and </a:t>
                </a:r>
                <a:r>
                  <a:rPr lang="en-US" sz="36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r</a:t>
                </a:r>
                <a:r>
                  <a:rPr lang="en-US" sz="3600" dirty="0" smtClean="0">
                    <a:ea typeface="Cambria Math" pitchFamily="18" charset="0"/>
                  </a:rPr>
                  <a:t> are integers with </a:t>
                </a:r>
                <a:r>
                  <a:rPr lang="en-US" sz="3600" dirty="0" smtClean="0">
                    <a:solidFill>
                      <a:schemeClr val="tx1"/>
                    </a:solidFill>
                    <a:ea typeface="Cambria Math" pitchFamily="18" charset="0"/>
                  </a:rPr>
                  <a:t>1</a:t>
                </a:r>
                <a:r>
                  <a:rPr lang="en-US" sz="36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3600" dirty="0" smtClean="0">
                    <a:solidFill>
                      <a:schemeClr val="tx1"/>
                    </a:solidFill>
                    <a:ea typeface="Cambria Math"/>
                  </a:rPr>
                  <a:t>≤</a:t>
                </a:r>
                <a:r>
                  <a:rPr lang="en-US" sz="36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3600" i="1" dirty="0" smtClean="0">
                    <a:solidFill>
                      <a:schemeClr val="tx1"/>
                    </a:solidFill>
                  </a:rPr>
                  <a:t>r</a:t>
                </a:r>
                <a:r>
                  <a:rPr lang="en-US" sz="36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3600" dirty="0" smtClean="0">
                    <a:solidFill>
                      <a:schemeClr val="tx1"/>
                    </a:solidFill>
                    <a:ea typeface="Cambria Math"/>
                  </a:rPr>
                  <a:t>≤</a:t>
                </a:r>
                <a:r>
                  <a:rPr lang="en-US" sz="36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3600" i="1" dirty="0" smtClean="0">
                    <a:solidFill>
                      <a:schemeClr val="tx1"/>
                    </a:solidFill>
                  </a:rPr>
                  <a:t>n</a:t>
                </a:r>
                <a:r>
                  <a:rPr lang="en-US" sz="3600" i="1" dirty="0" smtClean="0"/>
                  <a:t>, </a:t>
                </a:r>
                <a:r>
                  <a:rPr lang="en-US" sz="3600" dirty="0" smtClean="0"/>
                  <a:t>then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36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6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36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3600" b="0" i="1" smtClean="0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36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6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sz="36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6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36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600" b="0" i="1" smtClean="0">
                                  <a:solidFill>
                                    <a:srgbClr val="66FF33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  <m:r>
                            <a:rPr lang="en-US" sz="3600" b="0" i="1" smtClean="0">
                              <a:solidFill>
                                <a:srgbClr val="66FF33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sz="36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90600" y="1207012"/>
                <a:ext cx="9906000" cy="5346188"/>
              </a:xfrm>
              <a:blipFill>
                <a:blip r:embed="rId2"/>
                <a:stretch>
                  <a:fillRect l="-1908" t="-2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1786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Permutations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07012"/>
            <a:ext cx="9906000" cy="53461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dirty="0" smtClean="0">
                <a:solidFill>
                  <a:schemeClr val="tx1"/>
                </a:solidFill>
              </a:rPr>
              <a:t>Example</a:t>
            </a:r>
            <a:r>
              <a:rPr lang="en-US" sz="3600" dirty="0">
                <a:solidFill>
                  <a:schemeClr val="tx1"/>
                </a:solidFill>
              </a:rPr>
              <a:t>: </a:t>
            </a:r>
            <a:r>
              <a:rPr lang="en-US" sz="3600" dirty="0" smtClean="0">
                <a:solidFill>
                  <a:schemeClr val="tx1"/>
                </a:solidFill>
              </a:rPr>
              <a:t>how </a:t>
            </a:r>
            <a:r>
              <a:rPr lang="en-US" sz="3600" dirty="0">
                <a:solidFill>
                  <a:schemeClr val="tx1"/>
                </a:solidFill>
              </a:rPr>
              <a:t>many ways are there to select a first-prize winner, a second prize winner, and a third-prize winner from </a:t>
            </a:r>
            <a:r>
              <a:rPr lang="en-US" sz="3600" dirty="0">
                <a:solidFill>
                  <a:schemeClr val="tx1"/>
                </a:solidFill>
                <a:ea typeface="Cambria Math" pitchFamily="18" charset="0"/>
              </a:rPr>
              <a:t>100</a:t>
            </a:r>
            <a:r>
              <a:rPr lang="en-US" sz="3600" dirty="0">
                <a:solidFill>
                  <a:schemeClr val="tx1"/>
                </a:solidFill>
              </a:rPr>
              <a:t> different people who have entered a contest?</a:t>
            </a:r>
          </a:p>
          <a:p>
            <a:pPr marL="0" indent="0">
              <a:buNone/>
            </a:pPr>
            <a:r>
              <a:rPr lang="en-US" sz="3600" b="1" dirty="0" smtClean="0"/>
              <a:t>Solution</a:t>
            </a:r>
            <a:r>
              <a:rPr lang="en-US" sz="3600" dirty="0" smtClean="0"/>
              <a:t>: </a:t>
            </a:r>
            <a:r>
              <a:rPr lang="en-US" sz="3600" i="1" dirty="0" smtClean="0"/>
              <a:t>P</a:t>
            </a:r>
            <a:r>
              <a:rPr lang="en-US" sz="3600" dirty="0"/>
              <a:t>(</a:t>
            </a:r>
            <a:r>
              <a:rPr lang="en-US" sz="3600" dirty="0">
                <a:ea typeface="Cambria Math" pitchFamily="18" charset="0"/>
              </a:rPr>
              <a:t>100</a:t>
            </a:r>
            <a:r>
              <a:rPr lang="en-US" sz="3600" dirty="0" smtClean="0"/>
              <a:t>, </a:t>
            </a:r>
            <a:r>
              <a:rPr lang="en-US" sz="3600" dirty="0" smtClean="0">
                <a:ea typeface="Cambria Math" pitchFamily="18" charset="0"/>
              </a:rPr>
              <a:t>3</a:t>
            </a:r>
            <a:r>
              <a:rPr lang="en-US" sz="3600" dirty="0"/>
              <a:t>) = </a:t>
            </a:r>
            <a:r>
              <a:rPr lang="en-US" sz="3600" dirty="0">
                <a:ea typeface="Cambria Math" pitchFamily="18" charset="0"/>
              </a:rPr>
              <a:t>100</a:t>
            </a:r>
            <a:r>
              <a:rPr lang="en-US" sz="3600" dirty="0"/>
              <a:t> </a:t>
            </a:r>
            <a:r>
              <a:rPr lang="en-US" sz="3600" dirty="0" smtClean="0">
                <a:ea typeface="Cambria Math"/>
              </a:rPr>
              <a:t>×</a:t>
            </a:r>
            <a:r>
              <a:rPr lang="en-US" sz="3600" dirty="0" smtClean="0"/>
              <a:t> </a:t>
            </a:r>
            <a:r>
              <a:rPr lang="en-US" sz="3600" dirty="0">
                <a:ea typeface="Cambria Math" pitchFamily="18" charset="0"/>
              </a:rPr>
              <a:t>99 </a:t>
            </a:r>
            <a:r>
              <a:rPr lang="en-US" sz="3600" dirty="0">
                <a:ea typeface="Cambria Math"/>
              </a:rPr>
              <a:t>×</a:t>
            </a:r>
            <a:r>
              <a:rPr lang="en-US" sz="3600" dirty="0" smtClean="0"/>
              <a:t> </a:t>
            </a:r>
            <a:r>
              <a:rPr lang="en-US" sz="3600" dirty="0">
                <a:ea typeface="Cambria Math" pitchFamily="18" charset="0"/>
              </a:rPr>
              <a:t>98</a:t>
            </a:r>
            <a:r>
              <a:rPr lang="en-US" sz="3600" dirty="0"/>
              <a:t> = </a:t>
            </a:r>
            <a:r>
              <a:rPr lang="en-US" sz="3600" dirty="0" smtClean="0">
                <a:ea typeface="Cambria Math" pitchFamily="18" charset="0"/>
              </a:rPr>
              <a:t>970,200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5088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500" dirty="0" smtClean="0"/>
              <a:t>Example: suppose that a salesman has to visit 8 different cities. He must begin his trip in a specified city, but he can visit the other seven cities in any order he wishes. How many possible orders can the salesman use when visiting these cities?</a:t>
            </a:r>
          </a:p>
          <a:p>
            <a:pPr lvl="1"/>
            <a:r>
              <a:rPr lang="en-US" dirty="0" smtClean="0"/>
              <a:t>Solution: the first city is chosen, and the rest are ordered arbitrarily:</a:t>
            </a:r>
          </a:p>
          <a:p>
            <a:pPr lvl="2"/>
            <a:r>
              <a:rPr lang="en-US" sz="3500" dirty="0" smtClean="0"/>
              <a:t>7! = 7 × 6 × 5 × 4 × 3 × 2 × 1 = 5040</a:t>
            </a:r>
          </a:p>
          <a:p>
            <a:pPr lvl="1"/>
            <a:r>
              <a:rPr lang="en-US" dirty="0" smtClean="0"/>
              <a:t>If he wants to find the tour with the shortest path that visits all the cities, he must consider 5040 paths!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1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how many permutations of the letters </a:t>
            </a:r>
            <a:r>
              <a:rPr lang="en-US" i="1" dirty="0" smtClean="0"/>
              <a:t>ABCDEFGH</a:t>
            </a:r>
            <a:r>
              <a:rPr lang="en-US" dirty="0" smtClean="0"/>
              <a:t> contain the string “</a:t>
            </a:r>
            <a:r>
              <a:rPr lang="en-US" i="1" dirty="0" smtClean="0"/>
              <a:t>ABC</a:t>
            </a:r>
            <a:r>
              <a:rPr lang="en-US" dirty="0" smtClean="0"/>
              <a:t>” ?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Solution: solve this by counting the permutations of six objects, </a:t>
            </a:r>
            <a:r>
              <a:rPr lang="en-US" i="1" dirty="0" smtClean="0"/>
              <a:t>ABC</a:t>
            </a:r>
            <a:r>
              <a:rPr lang="en-US" dirty="0" smtClean="0"/>
              <a:t>, </a:t>
            </a:r>
            <a:r>
              <a:rPr lang="en-US" i="1" dirty="0" smtClean="0"/>
              <a:t>D</a:t>
            </a:r>
            <a:r>
              <a:rPr lang="en-US" dirty="0" smtClean="0"/>
              <a:t>, </a:t>
            </a:r>
            <a:r>
              <a:rPr lang="en-US" i="1" dirty="0" smtClean="0"/>
              <a:t>E</a:t>
            </a:r>
            <a:r>
              <a:rPr lang="en-US" dirty="0" smtClean="0"/>
              <a:t>, </a:t>
            </a:r>
            <a:r>
              <a:rPr lang="en-US" i="1" dirty="0" smtClean="0"/>
              <a:t>F</a:t>
            </a:r>
            <a:r>
              <a:rPr lang="en-US" dirty="0" smtClean="0"/>
              <a:t>, </a:t>
            </a:r>
            <a:r>
              <a:rPr lang="en-US" i="1" dirty="0" smtClean="0"/>
              <a:t>G</a:t>
            </a:r>
            <a:r>
              <a:rPr lang="en-US" dirty="0" smtClean="0"/>
              <a:t>, </a:t>
            </a:r>
            <a:r>
              <a:rPr lang="en-US" i="1" dirty="0" smtClean="0"/>
              <a:t>H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That is, </a:t>
            </a:r>
          </a:p>
          <a:p>
            <a:pPr marL="457189" lvl="1" indent="0">
              <a:buNone/>
            </a:pPr>
            <a:r>
              <a:rPr lang="en-US" sz="4000" dirty="0" smtClean="0"/>
              <a:t>6! = 6 × 5 × 4 × 3 × 2 × 1 = 720.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1717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381000"/>
            <a:ext cx="8229600" cy="762000"/>
          </a:xfrm>
        </p:spPr>
        <p:txBody>
          <a:bodyPr/>
          <a:lstStyle/>
          <a:p>
            <a:r>
              <a:rPr lang="en-US" dirty="0" smtClean="0"/>
              <a:t>Combinations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14400" y="1143000"/>
                <a:ext cx="10134600" cy="532130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b="1" dirty="0" smtClean="0"/>
                  <a:t>Definition</a:t>
                </a:r>
                <a:r>
                  <a:rPr lang="en-US" dirty="0" smtClean="0"/>
                  <a:t>: </a:t>
                </a:r>
                <a:r>
                  <a:rPr lang="en-US" dirty="0" smtClean="0">
                    <a:solidFill>
                      <a:srgbClr val="66FF33"/>
                    </a:solidFill>
                  </a:rPr>
                  <a:t>an </a:t>
                </a:r>
                <a:r>
                  <a:rPr lang="en-US" b="1" i="1" dirty="0" smtClean="0">
                    <a:solidFill>
                      <a:schemeClr val="tx1"/>
                    </a:solidFill>
                  </a:rPr>
                  <a:t>r</a:t>
                </a:r>
                <a:r>
                  <a:rPr lang="en-US" b="1" dirty="0" smtClean="0">
                    <a:solidFill>
                      <a:srgbClr val="66FF33"/>
                    </a:solidFill>
                  </a:rPr>
                  <a:t>-combination </a:t>
                </a:r>
                <a:r>
                  <a:rPr lang="en-US" dirty="0" smtClean="0">
                    <a:solidFill>
                      <a:srgbClr val="66FF33"/>
                    </a:solidFill>
                  </a:rPr>
                  <a:t>of elements of a set 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S</a:t>
                </a:r>
                <a:r>
                  <a:rPr lang="en-US" dirty="0" smtClean="0">
                    <a:solidFill>
                      <a:srgbClr val="66FF33"/>
                    </a:solidFill>
                  </a:rPr>
                  <a:t> is an unordered selection of 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r</a:t>
                </a:r>
                <a:r>
                  <a:rPr lang="en-US" dirty="0" smtClean="0">
                    <a:solidFill>
                      <a:srgbClr val="66FF33"/>
                    </a:solidFill>
                  </a:rPr>
                  <a:t> elements from the set </a:t>
                </a:r>
                <a:r>
                  <a:rPr lang="en-US" i="1" dirty="0">
                    <a:solidFill>
                      <a:schemeClr val="tx1"/>
                    </a:solidFill>
                  </a:rPr>
                  <a:t>S</a:t>
                </a:r>
                <a:r>
                  <a:rPr lang="en-US" dirty="0" smtClean="0">
                    <a:solidFill>
                      <a:srgbClr val="66FF33"/>
                    </a:solidFill>
                  </a:rPr>
                  <a:t>. Therefore, an 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r</a:t>
                </a:r>
                <a:r>
                  <a:rPr lang="en-US" dirty="0">
                    <a:solidFill>
                      <a:srgbClr val="66FF33"/>
                    </a:solidFill>
                  </a:rPr>
                  <a:t>-</a:t>
                </a:r>
                <a:r>
                  <a:rPr lang="en-US" dirty="0" smtClean="0">
                    <a:solidFill>
                      <a:srgbClr val="66FF33"/>
                    </a:solidFill>
                  </a:rPr>
                  <a:t>combination is simply a subset of the set with 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r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 smtClean="0">
                    <a:solidFill>
                      <a:srgbClr val="66FF33"/>
                    </a:solidFill>
                  </a:rPr>
                  <a:t>elements.</a:t>
                </a:r>
              </a:p>
              <a:p>
                <a:pPr>
                  <a:lnSpc>
                    <a:spcPct val="130000"/>
                  </a:lnSpc>
                </a:pPr>
                <a:r>
                  <a:rPr lang="en-US" dirty="0" smtClean="0"/>
                  <a:t>The number of 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r</a:t>
                </a:r>
                <a:r>
                  <a:rPr lang="en-US" dirty="0" smtClean="0"/>
                  <a:t>-combinations of a set with 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n</a:t>
                </a:r>
                <a:r>
                  <a:rPr lang="en-US" dirty="0" smtClean="0"/>
                  <a:t> distinct elements is denoted by 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C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n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, 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r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). </a:t>
                </a:r>
                <a:r>
                  <a:rPr lang="en-US" dirty="0" smtClean="0"/>
                  <a:t>The notation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 is also used and is called a </a:t>
                </a:r>
                <a:r>
                  <a:rPr lang="en-US" i="1" dirty="0" smtClean="0">
                    <a:solidFill>
                      <a:srgbClr val="66FF33"/>
                    </a:solidFill>
                  </a:rPr>
                  <a:t>binomial coefficient</a:t>
                </a:r>
                <a:r>
                  <a:rPr lang="en-US" dirty="0" smtClean="0">
                    <a:solidFill>
                      <a:srgbClr val="66FF33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0" y="1143000"/>
                <a:ext cx="10134600" cy="5321300"/>
              </a:xfrm>
              <a:blipFill>
                <a:blip r:embed="rId2"/>
                <a:stretch>
                  <a:fillRect l="-2105" t="-4128" b="-21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789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66889"/>
            <a:ext cx="8229600" cy="762000"/>
          </a:xfrm>
        </p:spPr>
        <p:txBody>
          <a:bodyPr/>
          <a:lstStyle/>
          <a:p>
            <a:r>
              <a:rPr lang="en-US" dirty="0" smtClean="0"/>
              <a:t>Combinations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14400" y="1143000"/>
                <a:ext cx="10134600" cy="53213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b="1" dirty="0" smtClean="0"/>
                  <a:t>Example</a:t>
                </a:r>
                <a:r>
                  <a:rPr lang="en-US" dirty="0" smtClean="0"/>
                  <a:t>: let </a:t>
                </a:r>
                <a:r>
                  <a:rPr lang="en-US" i="1" dirty="0" smtClean="0"/>
                  <a:t>S</a:t>
                </a:r>
                <a:r>
                  <a:rPr lang="en-US" dirty="0" smtClean="0"/>
                  <a:t> be the set {</a:t>
                </a:r>
                <a:r>
                  <a:rPr lang="en-US" i="1" dirty="0" smtClean="0"/>
                  <a:t>a</a:t>
                </a:r>
                <a:r>
                  <a:rPr lang="en-US" dirty="0" smtClean="0"/>
                  <a:t>, </a:t>
                </a:r>
                <a:r>
                  <a:rPr lang="en-US" i="1" dirty="0" smtClean="0"/>
                  <a:t>b</a:t>
                </a:r>
                <a:r>
                  <a:rPr lang="en-US" dirty="0" smtClean="0"/>
                  <a:t>, </a:t>
                </a:r>
                <a:r>
                  <a:rPr lang="en-US" i="1" dirty="0" smtClean="0"/>
                  <a:t>c</a:t>
                </a:r>
                <a:r>
                  <a:rPr lang="en-US" dirty="0" smtClean="0"/>
                  <a:t>, </a:t>
                </a:r>
                <a:r>
                  <a:rPr lang="en-US" i="1" dirty="0" smtClean="0"/>
                  <a:t>d</a:t>
                </a:r>
                <a:r>
                  <a:rPr lang="en-US" dirty="0" smtClean="0"/>
                  <a:t>}. Then the set {</a:t>
                </a:r>
                <a:r>
                  <a:rPr lang="en-US" i="1" dirty="0" smtClean="0"/>
                  <a:t>a</a:t>
                </a:r>
                <a:r>
                  <a:rPr lang="en-US" dirty="0" smtClean="0"/>
                  <a:t>, </a:t>
                </a:r>
                <a:r>
                  <a:rPr lang="en-US" i="1" dirty="0" smtClean="0"/>
                  <a:t>c</a:t>
                </a:r>
                <a:r>
                  <a:rPr lang="en-US" dirty="0" smtClean="0"/>
                  <a:t>, </a:t>
                </a:r>
                <a:r>
                  <a:rPr lang="en-US" i="1" dirty="0" smtClean="0"/>
                  <a:t>d</a:t>
                </a:r>
                <a:r>
                  <a:rPr lang="en-US" dirty="0" smtClean="0"/>
                  <a:t>} is a 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3</a:t>
                </a:r>
                <a:r>
                  <a:rPr lang="en-US" dirty="0" smtClean="0"/>
                  <a:t>-combination from </a:t>
                </a:r>
                <a:r>
                  <a:rPr lang="en-US" i="1" dirty="0" smtClean="0"/>
                  <a:t>S</a:t>
                </a:r>
                <a:r>
                  <a:rPr lang="en-US" dirty="0" smtClean="0"/>
                  <a:t>. It is the same as {</a:t>
                </a:r>
                <a:r>
                  <a:rPr lang="en-US" i="1" dirty="0" smtClean="0"/>
                  <a:t>d</a:t>
                </a:r>
                <a:r>
                  <a:rPr lang="en-US" dirty="0" smtClean="0"/>
                  <a:t>, </a:t>
                </a:r>
                <a:r>
                  <a:rPr lang="en-US" i="1" dirty="0" smtClean="0"/>
                  <a:t>c</a:t>
                </a:r>
                <a:r>
                  <a:rPr lang="en-US" dirty="0" smtClean="0"/>
                  <a:t>, </a:t>
                </a:r>
                <a:r>
                  <a:rPr lang="en-US" i="1" dirty="0" smtClean="0"/>
                  <a:t>a</a:t>
                </a:r>
                <a:r>
                  <a:rPr lang="en-US" dirty="0" smtClean="0"/>
                  <a:t>} since the order listed does not matter.</a:t>
                </a:r>
              </a:p>
              <a:p>
                <a:pPr marL="0" indent="0">
                  <a:buNone/>
                </a:pPr>
                <a:r>
                  <a:rPr lang="en-US" b="1" dirty="0" smtClean="0">
                    <a:solidFill>
                      <a:srgbClr val="FFFF00"/>
                    </a:solidFill>
                  </a:rPr>
                  <a:t>Example</a:t>
                </a:r>
                <a:r>
                  <a:rPr lang="en-US" dirty="0">
                    <a:solidFill>
                      <a:srgbClr val="FFFF00"/>
                    </a:solidFill>
                  </a:rPr>
                  <a:t>: </a:t>
                </a:r>
                <a:r>
                  <a:rPr lang="en-US" i="1" dirty="0" smtClean="0">
                    <a:solidFill>
                      <a:srgbClr val="FFFF00"/>
                    </a:solidFill>
                  </a:rPr>
                  <a:t>C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(</a:t>
                </a:r>
                <a:r>
                  <a:rPr lang="en-US" dirty="0" smtClean="0">
                    <a:solidFill>
                      <a:srgbClr val="FFFF00"/>
                    </a:solidFill>
                    <a:latin typeface="Cambria Math" pitchFamily="18" charset="0"/>
                    <a:ea typeface="Cambria Math" pitchFamily="18" charset="0"/>
                  </a:rPr>
                  <a:t>4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, </a:t>
                </a:r>
                <a:r>
                  <a:rPr lang="en-US" dirty="0" smtClean="0">
                    <a:solidFill>
                      <a:srgbClr val="FFFF00"/>
                    </a:solidFill>
                    <a:latin typeface="Cambria Math" pitchFamily="18" charset="0"/>
                    <a:ea typeface="Cambria Math" pitchFamily="18" charset="0"/>
                  </a:rPr>
                  <a:t>2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) = </a:t>
                </a:r>
                <a:r>
                  <a:rPr lang="en-US" dirty="0" smtClean="0">
                    <a:solidFill>
                      <a:srgbClr val="FFFF00"/>
                    </a:solidFill>
                    <a:latin typeface="Cambria Math" pitchFamily="18" charset="0"/>
                    <a:ea typeface="Cambria Math" pitchFamily="18" charset="0"/>
                  </a:rPr>
                  <a:t>6 or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6</m:t>
                    </m:r>
                  </m:oMath>
                </a14:m>
                <a:endParaRPr lang="en-US" dirty="0" smtClean="0">
                  <a:solidFill>
                    <a:srgbClr val="FFFF00"/>
                  </a:solidFill>
                  <a:latin typeface="Cambria Math" pitchFamily="18" charset="0"/>
                  <a:ea typeface="Cambria Math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because the 2-combinations of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{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a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, 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b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, 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c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, 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d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} are the six subsets:</a:t>
                </a:r>
              </a:p>
              <a:p>
                <a:pPr marL="457189" lvl="1" indent="0">
                  <a:buNone/>
                </a:pPr>
                <a:r>
                  <a:rPr lang="en-US" sz="4000" dirty="0" smtClean="0">
                    <a:solidFill>
                      <a:srgbClr val="FFFF00"/>
                    </a:solidFill>
                  </a:rPr>
                  <a:t>{</a:t>
                </a:r>
                <a:r>
                  <a:rPr lang="en-US" sz="4000" i="1" dirty="0" smtClean="0">
                    <a:solidFill>
                      <a:srgbClr val="FFFF00"/>
                    </a:solidFill>
                  </a:rPr>
                  <a:t>a</a:t>
                </a:r>
                <a:r>
                  <a:rPr lang="en-US" sz="4000" dirty="0" smtClean="0">
                    <a:solidFill>
                      <a:srgbClr val="FFFF00"/>
                    </a:solidFill>
                  </a:rPr>
                  <a:t>, </a:t>
                </a:r>
                <a:r>
                  <a:rPr lang="en-US" sz="4000" i="1" dirty="0" smtClean="0">
                    <a:solidFill>
                      <a:srgbClr val="FFFF00"/>
                    </a:solidFill>
                  </a:rPr>
                  <a:t>b</a:t>
                </a:r>
                <a:r>
                  <a:rPr lang="en-US" sz="4000" dirty="0" smtClean="0">
                    <a:solidFill>
                      <a:srgbClr val="FFFF00"/>
                    </a:solidFill>
                  </a:rPr>
                  <a:t>}, {</a:t>
                </a:r>
                <a:r>
                  <a:rPr lang="en-US" sz="4000" i="1" dirty="0" smtClean="0">
                    <a:solidFill>
                      <a:srgbClr val="FFFF00"/>
                    </a:solidFill>
                  </a:rPr>
                  <a:t>a</a:t>
                </a:r>
                <a:r>
                  <a:rPr lang="en-US" sz="4000" dirty="0" smtClean="0">
                    <a:solidFill>
                      <a:srgbClr val="FFFF00"/>
                    </a:solidFill>
                  </a:rPr>
                  <a:t>, </a:t>
                </a:r>
                <a:r>
                  <a:rPr lang="en-US" sz="4000" i="1" dirty="0" smtClean="0">
                    <a:solidFill>
                      <a:srgbClr val="FFFF00"/>
                    </a:solidFill>
                  </a:rPr>
                  <a:t>c</a:t>
                </a:r>
                <a:r>
                  <a:rPr lang="en-US" sz="4000" dirty="0" smtClean="0">
                    <a:solidFill>
                      <a:srgbClr val="FFFF00"/>
                    </a:solidFill>
                  </a:rPr>
                  <a:t>}, {</a:t>
                </a:r>
                <a:r>
                  <a:rPr lang="en-US" sz="4000" i="1" dirty="0" smtClean="0">
                    <a:solidFill>
                      <a:srgbClr val="FFFF00"/>
                    </a:solidFill>
                  </a:rPr>
                  <a:t>a</a:t>
                </a:r>
                <a:r>
                  <a:rPr lang="en-US" sz="4000" dirty="0" smtClean="0">
                    <a:solidFill>
                      <a:srgbClr val="FFFF00"/>
                    </a:solidFill>
                  </a:rPr>
                  <a:t>, </a:t>
                </a:r>
                <a:r>
                  <a:rPr lang="en-US" sz="4000" i="1" dirty="0" smtClean="0">
                    <a:solidFill>
                      <a:srgbClr val="FFFF00"/>
                    </a:solidFill>
                  </a:rPr>
                  <a:t>d</a:t>
                </a:r>
                <a:r>
                  <a:rPr lang="en-US" sz="4000" dirty="0" smtClean="0">
                    <a:solidFill>
                      <a:srgbClr val="FFFF00"/>
                    </a:solidFill>
                  </a:rPr>
                  <a:t>}, {</a:t>
                </a:r>
                <a:r>
                  <a:rPr lang="en-US" sz="4000" i="1" dirty="0" smtClean="0">
                    <a:solidFill>
                      <a:srgbClr val="FFFF00"/>
                    </a:solidFill>
                  </a:rPr>
                  <a:t>b</a:t>
                </a:r>
                <a:r>
                  <a:rPr lang="en-US" sz="4000" dirty="0" smtClean="0">
                    <a:solidFill>
                      <a:srgbClr val="FFFF00"/>
                    </a:solidFill>
                  </a:rPr>
                  <a:t>, </a:t>
                </a:r>
                <a:r>
                  <a:rPr lang="en-US" sz="4000" i="1" dirty="0" smtClean="0">
                    <a:solidFill>
                      <a:srgbClr val="FFFF00"/>
                    </a:solidFill>
                  </a:rPr>
                  <a:t>c</a:t>
                </a:r>
                <a:r>
                  <a:rPr lang="en-US" sz="4000" dirty="0" smtClean="0">
                    <a:solidFill>
                      <a:srgbClr val="FFFF00"/>
                    </a:solidFill>
                  </a:rPr>
                  <a:t>}, {</a:t>
                </a:r>
                <a:r>
                  <a:rPr lang="en-US" sz="4000" i="1" dirty="0" smtClean="0">
                    <a:solidFill>
                      <a:srgbClr val="FFFF00"/>
                    </a:solidFill>
                  </a:rPr>
                  <a:t>b</a:t>
                </a:r>
                <a:r>
                  <a:rPr lang="en-US" sz="4000" dirty="0" smtClean="0">
                    <a:solidFill>
                      <a:srgbClr val="FFFF00"/>
                    </a:solidFill>
                  </a:rPr>
                  <a:t>, </a:t>
                </a:r>
                <a:r>
                  <a:rPr lang="en-US" sz="4000" i="1" dirty="0" smtClean="0">
                    <a:solidFill>
                      <a:srgbClr val="FFFF00"/>
                    </a:solidFill>
                  </a:rPr>
                  <a:t>d</a:t>
                </a:r>
                <a:r>
                  <a:rPr lang="en-US" sz="4000" dirty="0" smtClean="0">
                    <a:solidFill>
                      <a:srgbClr val="FFFF00"/>
                    </a:solidFill>
                  </a:rPr>
                  <a:t>}, {</a:t>
                </a:r>
                <a:r>
                  <a:rPr lang="en-US" sz="4000" i="1" dirty="0" smtClean="0">
                    <a:solidFill>
                      <a:srgbClr val="FFFF00"/>
                    </a:solidFill>
                  </a:rPr>
                  <a:t>c</a:t>
                </a:r>
                <a:r>
                  <a:rPr lang="en-US" sz="4000" dirty="0" smtClean="0">
                    <a:solidFill>
                      <a:srgbClr val="FFFF00"/>
                    </a:solidFill>
                  </a:rPr>
                  <a:t>, </a:t>
                </a:r>
                <a:r>
                  <a:rPr lang="en-US" sz="4000" i="1" dirty="0" smtClean="0">
                    <a:solidFill>
                      <a:srgbClr val="FFFF00"/>
                    </a:solidFill>
                  </a:rPr>
                  <a:t>d</a:t>
                </a:r>
                <a:r>
                  <a:rPr lang="en-US" sz="4000" dirty="0" smtClean="0">
                    <a:solidFill>
                      <a:srgbClr val="FFFF00"/>
                    </a:solidFill>
                  </a:rPr>
                  <a:t>}. </a:t>
                </a:r>
                <a:endParaRPr lang="en-US" sz="4000" dirty="0">
                  <a:solidFill>
                    <a:srgbClr val="FFFF00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0" y="1143000"/>
                <a:ext cx="10134600" cy="5321300"/>
              </a:xfrm>
              <a:blipFill>
                <a:blip r:embed="rId2"/>
                <a:stretch>
                  <a:fillRect l="-2105" t="-3211" r="-1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8087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1.3PropositionalEquivalences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1.6Rules of Inference</Template>
  <TotalTime>0</TotalTime>
  <Words>884</Words>
  <Application>Microsoft Office PowerPoint</Application>
  <PresentationFormat>Widescreen</PresentationFormat>
  <Paragraphs>113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ＭＳ Ｐゴシック</vt:lpstr>
      <vt:lpstr>Arial</vt:lpstr>
      <vt:lpstr>Calibri</vt:lpstr>
      <vt:lpstr>Cambria</vt:lpstr>
      <vt:lpstr>Cambria Math</vt:lpstr>
      <vt:lpstr>Gulim</vt:lpstr>
      <vt:lpstr>Times New Roman</vt:lpstr>
      <vt:lpstr>Wingdings</vt:lpstr>
      <vt:lpstr>1.3PropositionalEquivalences</vt:lpstr>
      <vt:lpstr>6.3 Permutations and Combinations</vt:lpstr>
      <vt:lpstr>Permutations</vt:lpstr>
      <vt:lpstr>Permutations</vt:lpstr>
      <vt:lpstr>Permutations</vt:lpstr>
      <vt:lpstr>Permutations</vt:lpstr>
      <vt:lpstr>Permutations</vt:lpstr>
      <vt:lpstr>Permutations</vt:lpstr>
      <vt:lpstr>Combinations</vt:lpstr>
      <vt:lpstr>Combinations</vt:lpstr>
      <vt:lpstr>Combinations</vt:lpstr>
      <vt:lpstr>Combinations</vt:lpstr>
      <vt:lpstr>Combinations</vt:lpstr>
      <vt:lpstr>Combinations</vt:lpstr>
      <vt:lpstr>Combinations</vt:lpstr>
      <vt:lpstr>Combinations</vt:lpstr>
      <vt:lpstr>Combinations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6.2-6.3 Pigeonhole-Permutations-Combinations</dc:title>
  <dc:subject>Diacrete Structure</dc:subject>
  <dc:creator/>
  <cp:lastModifiedBy/>
  <cp:revision>1</cp:revision>
  <dcterms:created xsi:type="dcterms:W3CDTF">2013-09-26T11:26:00Z</dcterms:created>
  <dcterms:modified xsi:type="dcterms:W3CDTF">2018-11-25T06:01:50Z</dcterms:modified>
</cp:coreProperties>
</file>