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42"/>
  </p:notesMasterIdLst>
  <p:handoutMasterIdLst>
    <p:handoutMasterId r:id="rId43"/>
  </p:handoutMasterIdLst>
  <p:sldIdLst>
    <p:sldId id="737" r:id="rId2"/>
    <p:sldId id="739" r:id="rId3"/>
    <p:sldId id="740" r:id="rId4"/>
    <p:sldId id="741" r:id="rId5"/>
    <p:sldId id="742" r:id="rId6"/>
    <p:sldId id="743" r:id="rId7"/>
    <p:sldId id="744" r:id="rId8"/>
    <p:sldId id="745" r:id="rId9"/>
    <p:sldId id="746" r:id="rId10"/>
    <p:sldId id="774" r:id="rId11"/>
    <p:sldId id="747" r:id="rId12"/>
    <p:sldId id="749" r:id="rId13"/>
    <p:sldId id="748" r:id="rId14"/>
    <p:sldId id="750" r:id="rId15"/>
    <p:sldId id="751" r:id="rId16"/>
    <p:sldId id="752" r:id="rId17"/>
    <p:sldId id="753" r:id="rId18"/>
    <p:sldId id="754" r:id="rId19"/>
    <p:sldId id="756" r:id="rId20"/>
    <p:sldId id="757" r:id="rId21"/>
    <p:sldId id="758" r:id="rId22"/>
    <p:sldId id="759" r:id="rId23"/>
    <p:sldId id="760" r:id="rId24"/>
    <p:sldId id="761" r:id="rId25"/>
    <p:sldId id="778" r:id="rId26"/>
    <p:sldId id="762" r:id="rId27"/>
    <p:sldId id="763" r:id="rId28"/>
    <p:sldId id="764" r:id="rId29"/>
    <p:sldId id="765" r:id="rId30"/>
    <p:sldId id="766" r:id="rId31"/>
    <p:sldId id="775" r:id="rId32"/>
    <p:sldId id="776" r:id="rId33"/>
    <p:sldId id="777" r:id="rId34"/>
    <p:sldId id="767" r:id="rId35"/>
    <p:sldId id="768" r:id="rId36"/>
    <p:sldId id="769" r:id="rId37"/>
    <p:sldId id="771" r:id="rId38"/>
    <p:sldId id="772" r:id="rId39"/>
    <p:sldId id="773" r:id="rId40"/>
    <p:sldId id="770" r:id="rId4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3399FF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12/10/2017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4BAE72A-41A8-4AA3-8F97-60B143318CD5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7304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F34E73D-8634-4D25-BEFA-07486756F54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1184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0C1A9B7-625C-477E-A7DC-2B2CEC01CFD4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3614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AFE2FFE-45A0-4F93-BEEF-E9AB48C7597A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81751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8C99708-5352-4981-B97C-1BC5165A22B8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2167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05ACD28-7079-4ACD-AE0C-5701A88022A1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1707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C9239FB-CB01-4F97-88E2-84939974111B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6952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5E74B29-F6FA-4979-834F-A7276F97B6ED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83425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45D658F-5312-46BF-8622-C7CFA47DDAB0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33839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5EC9EE-08D7-41E9-B36A-8C53A554B85B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86019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1CE7D6E-4994-41D8-BE5B-7C042DAFF275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0179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CFAA666-A45E-49F0-B30E-7C005A9D5464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6872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360AF3C-D3FA-484B-B287-B595151A8003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15075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E9EF3DF-4536-48B6-82C3-5222B7B8DBD8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08504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A8DD689-43CC-47D9-BF7E-B7637B6315AA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613524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A8DD689-43CC-47D9-BF7E-B7637B6315AA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4062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CBCD-43A9-43EA-A73E-67127B0031F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312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CBCD-43A9-43EA-A73E-67127B0031F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3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C2C01FC-F5C4-41F4-8AA7-F75314CBC4F1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713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CDFC59-BE2B-409A-971F-E9A980193CFC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598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3D0643E-E368-455F-9F36-B36E0AAB9BC8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534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D91D139-FCAF-454D-949F-73F1D4F60D06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850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5DA60F6-44C4-43ED-A57D-2BF6086D427B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737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F34E73D-8634-4D25-BEFA-07486756F540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840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D91D139-FCAF-454D-949F-73F1D4F60D06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487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nty_Hall_problem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en.wikipedia.org/wiki/Monty_Hall_proble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en.wikipedia.org/wiki/Monty_Hall_problem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nty_Hall_problem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playlist?list=PLt5AfwLFPxWLzNG4Ttv9-qZj86xt-J9_W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nimatedimages.org/img-animated-dice-image-0079-120779.htm" TargetMode="Externa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824" y="854865"/>
            <a:ext cx="9144000" cy="2387600"/>
          </a:xfrm>
        </p:spPr>
        <p:txBody>
          <a:bodyPr>
            <a:noAutofit/>
          </a:bodyPr>
          <a:lstStyle/>
          <a:p>
            <a:r>
              <a:rPr lang="en-US" sz="4400" dirty="0"/>
              <a:t>7.1 Introduction to Discrete Probability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824" y="3542502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Cinda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Heeren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Bart Selman, Johnnie Baker, Aaron Bloomfield, </a:t>
            </a:r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Carla 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Gomes, 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  <a:hlinkClick r:id="rId2"/>
              </a:rPr>
              <a:t>http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  <a:hlinkClick r:id="rId2"/>
              </a:rPr>
              <a:t>://en.wikipedia.org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  <a:hlinkClick r:id="rId2"/>
              </a:rPr>
              <a:t>/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James </a:t>
            </a:r>
            <a:r>
              <a:rPr lang="en-US" sz="2800" dirty="0" err="1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Rachels</a:t>
            </a:r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Dan Simon, Pat Buchanan, Mike Crowley,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Lisa Goldberg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Al-Muhtaseb</a:t>
            </a: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91800" y="595785"/>
            <a:ext cx="707571" cy="365125"/>
          </a:xfrm>
        </p:spPr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6873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  Probability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219200" y="1141414"/>
            <a:ext cx="8914105" cy="495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/>
              <a:t>Which is more likely</a:t>
            </a:r>
            <a:r>
              <a:rPr lang="en-US" sz="3200" dirty="0" smtClean="0"/>
              <a:t>:</a:t>
            </a:r>
          </a:p>
          <a:p>
            <a:pPr marL="857250" lvl="1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Rolling an 8 when 2 dice are rolled</a:t>
            </a:r>
            <a:r>
              <a:rPr lang="en-US" sz="3200" dirty="0" smtClean="0">
                <a:solidFill>
                  <a:srgbClr val="FFFF00"/>
                </a:solidFill>
              </a:rPr>
              <a:t>?</a:t>
            </a:r>
          </a:p>
          <a:p>
            <a:pPr marL="1257300" lvl="2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5/36  ≈ 0.139</a:t>
            </a:r>
            <a:endParaRPr lang="en-US" sz="3200" dirty="0" smtClean="0">
              <a:solidFill>
                <a:srgbClr val="FFFF00"/>
              </a:solidFill>
            </a:endParaRPr>
          </a:p>
          <a:p>
            <a:pPr marL="857250" lvl="1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Rolling an 8 when 3 dice are rolled?</a:t>
            </a:r>
          </a:p>
          <a:p>
            <a:pPr marL="1257300" lvl="2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21/216 </a:t>
            </a:r>
            <a:r>
              <a:rPr lang="en-US" sz="3200" dirty="0"/>
              <a:t>≈ </a:t>
            </a:r>
            <a:r>
              <a:rPr lang="en-US" sz="3200" dirty="0" smtClean="0"/>
              <a:t>0.097</a:t>
            </a:r>
          </a:p>
          <a:p>
            <a:pPr marL="857250" lvl="1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Rolling an 8 when 2 dice are rolled </a:t>
            </a:r>
            <a:r>
              <a:rPr lang="en-US" sz="3200" dirty="0" smtClean="0">
                <a:solidFill>
                  <a:srgbClr val="FFFF00"/>
                </a:solidFill>
              </a:rPr>
              <a:t>is more likely than</a:t>
            </a:r>
            <a:r>
              <a:rPr lang="en-US" sz="3200" dirty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rolling </a:t>
            </a:r>
            <a:r>
              <a:rPr lang="en-US" sz="3200" dirty="0">
                <a:solidFill>
                  <a:srgbClr val="FFFF00"/>
                </a:solidFill>
              </a:rPr>
              <a:t>an 8 when 3 dice are </a:t>
            </a:r>
            <a:r>
              <a:rPr lang="en-US" sz="3200" dirty="0" smtClean="0">
                <a:solidFill>
                  <a:srgbClr val="FFFF00"/>
                </a:solidFill>
              </a:rPr>
              <a:t>rolled</a:t>
            </a:r>
          </a:p>
          <a:p>
            <a:pPr marL="1257300" lvl="2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The bigger probability is the more likely </a:t>
            </a:r>
            <a:endParaRPr lang="en-US" sz="3200" dirty="0"/>
          </a:p>
          <a:p>
            <a:pPr marL="0" indent="0" eaLnBrk="1" hangingPunct="1">
              <a:spcBef>
                <a:spcPct val="20000"/>
              </a:spcBef>
            </a:pPr>
            <a:endParaRPr lang="en-US" sz="3200" dirty="0" smtClean="0"/>
          </a:p>
          <a:p>
            <a:pPr eaLnBrk="1" hangingPunct="1">
              <a:spcBef>
                <a:spcPct val="20000"/>
              </a:spcBef>
            </a:pPr>
            <a:endParaRPr lang="en-US" sz="32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736726" y="3275014"/>
            <a:ext cx="184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sz="320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315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562" name="Rectangle 10"/>
          <p:cNvSpPr>
            <a:spLocks noChangeArrowheads="1"/>
          </p:cNvSpPr>
          <p:nvPr/>
        </p:nvSpPr>
        <p:spPr bwMode="auto">
          <a:xfrm>
            <a:off x="1600200" y="304801"/>
            <a:ext cx="8305800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dirty="0">
                <a:latin typeface="Cambria" panose="02040503050406030204" pitchFamily="18" charset="0"/>
              </a:rPr>
              <a:t>For 3 dice?</a:t>
            </a:r>
          </a:p>
          <a:p>
            <a:pPr eaLnBrk="1" hangingPunct="1">
              <a:spcBef>
                <a:spcPct val="20000"/>
              </a:spcBef>
            </a:pPr>
            <a:r>
              <a:rPr lang="en-US" b="1" dirty="0">
                <a:solidFill>
                  <a:srgbClr val="FFFF00"/>
                </a:solidFill>
                <a:latin typeface="Cambria" panose="02040503050406030204" pitchFamily="18" charset="0"/>
              </a:rPr>
              <a:t>Total of (we need to consider all different permutations)</a:t>
            </a:r>
          </a:p>
          <a:p>
            <a:pPr eaLnBrk="1" hangingPunct="1">
              <a:spcBef>
                <a:spcPct val="20000"/>
              </a:spcBef>
            </a:pPr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1295400"/>
            <a:ext cx="1005839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3 </a:t>
            </a:r>
            <a:r>
              <a:rPr lang="en-US" sz="2200" dirty="0" smtClean="0">
                <a:latin typeface="Cambria" panose="02040503050406030204" pitchFamily="18" charset="0"/>
              </a:rPr>
              <a:t> </a:t>
            </a:r>
            <a:r>
              <a:rPr lang="en-US" sz="2200" dirty="0">
                <a:latin typeface="Cambria" panose="02040503050406030204" pitchFamily="18" charset="0"/>
              </a:rPr>
              <a:t>= 1 + 1 + 1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4</a:t>
            </a:r>
            <a:r>
              <a:rPr lang="en-US" sz="2200" dirty="0" smtClean="0">
                <a:latin typeface="Cambria" panose="02040503050406030204" pitchFamily="18" charset="0"/>
              </a:rPr>
              <a:t>  = </a:t>
            </a:r>
            <a:r>
              <a:rPr lang="en-US" sz="2200" dirty="0">
                <a:latin typeface="Cambria" panose="02040503050406030204" pitchFamily="18" charset="0"/>
              </a:rPr>
              <a:t>1 + 1 + 2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5</a:t>
            </a:r>
            <a:r>
              <a:rPr lang="en-US" sz="2200" dirty="0" smtClean="0">
                <a:latin typeface="Cambria" panose="02040503050406030204" pitchFamily="18" charset="0"/>
              </a:rPr>
              <a:t>  = </a:t>
            </a:r>
            <a:r>
              <a:rPr lang="en-US" sz="2200" dirty="0">
                <a:latin typeface="Cambria" panose="02040503050406030204" pitchFamily="18" charset="0"/>
              </a:rPr>
              <a:t>1 + 1 + 3 = 2 + 2 + 1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6</a:t>
            </a:r>
            <a:r>
              <a:rPr lang="en-US" sz="2200" dirty="0" smtClean="0">
                <a:latin typeface="Cambria" panose="02040503050406030204" pitchFamily="18" charset="0"/>
              </a:rPr>
              <a:t>  = </a:t>
            </a:r>
            <a:r>
              <a:rPr lang="en-US" sz="2200" dirty="0">
                <a:latin typeface="Cambria" panose="02040503050406030204" pitchFamily="18" charset="0"/>
              </a:rPr>
              <a:t>1 + 1 + 4 = 1 + 2 + 3 = 2 + 2 + 2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7</a:t>
            </a:r>
            <a:r>
              <a:rPr lang="en-US" sz="2200" dirty="0" smtClean="0">
                <a:latin typeface="Cambria" panose="02040503050406030204" pitchFamily="18" charset="0"/>
              </a:rPr>
              <a:t>  = </a:t>
            </a:r>
            <a:r>
              <a:rPr lang="en-US" sz="2200" dirty="0">
                <a:latin typeface="Cambria" panose="02040503050406030204" pitchFamily="18" charset="0"/>
              </a:rPr>
              <a:t>1 + 1 + 5 = 2 + 2 + 3 = 3 + 3 + 1 = 1 + 2 + 4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8</a:t>
            </a:r>
            <a:r>
              <a:rPr lang="en-US" sz="2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  <a:r>
              <a:rPr lang="en-US" sz="22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= </a:t>
            </a:r>
            <a:r>
              <a:rPr lang="en-US" sz="2200" b="1" dirty="0">
                <a:solidFill>
                  <a:srgbClr val="FFFF00"/>
                </a:solidFill>
                <a:latin typeface="Cambria" panose="02040503050406030204" pitchFamily="18" charset="0"/>
              </a:rPr>
              <a:t>1 + 1 + 6 = 2 + 3 + 3 = 4 + 3 + 1 = 1 + 2 + 5 = 2 + 2 + 4</a:t>
            </a:r>
          </a:p>
          <a:p>
            <a:r>
              <a:rPr lang="en-US" sz="22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 9</a:t>
            </a:r>
            <a:r>
              <a:rPr lang="en-US" sz="2200" dirty="0" smtClean="0">
                <a:latin typeface="Cambria" panose="02040503050406030204" pitchFamily="18" charset="0"/>
              </a:rPr>
              <a:t>  = </a:t>
            </a:r>
            <a:r>
              <a:rPr lang="en-US" sz="2200" dirty="0">
                <a:latin typeface="Cambria" panose="02040503050406030204" pitchFamily="18" charset="0"/>
              </a:rPr>
              <a:t>6 + 2 + 1 = 4 + 3 + 2 = 3 + 3 + 3 = 2 + 2 + 5 = 1 + 3 + 5 = 1 + 4 + 4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10</a:t>
            </a:r>
            <a:r>
              <a:rPr lang="en-US" sz="2200" dirty="0">
                <a:latin typeface="Cambria" panose="02040503050406030204" pitchFamily="18" charset="0"/>
              </a:rPr>
              <a:t> = 6 + 3 + 1 = 6 + 2 + 2 = 5 + 3 + 2 = 4 + 4 + 2 = 4 + 3 + 3 = 1 + 4 + 5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11</a:t>
            </a:r>
            <a:r>
              <a:rPr lang="en-US" sz="2200" dirty="0">
                <a:latin typeface="Cambria" panose="02040503050406030204" pitchFamily="18" charset="0"/>
              </a:rPr>
              <a:t> = 6 + 4 + 1 = 1 + 5 + 5 = 5 + 4 + 2 = 3 + 3 + 5 = 4 + 3 + 4 = 6 + 3 + 2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12</a:t>
            </a:r>
            <a:r>
              <a:rPr lang="en-US" sz="2200" dirty="0">
                <a:latin typeface="Cambria" panose="02040503050406030204" pitchFamily="18" charset="0"/>
              </a:rPr>
              <a:t> = 6 + 5 + 1 = 4 + 3 + 5 = 4 + 4 + 4 = 5 + 2 + 5 = 6 + 4 + 2 = 6 + 3 + 3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13</a:t>
            </a:r>
            <a:r>
              <a:rPr lang="en-US" sz="2200" dirty="0">
                <a:latin typeface="Cambria" panose="02040503050406030204" pitchFamily="18" charset="0"/>
              </a:rPr>
              <a:t> = 6 + 6 + 1 = 5 + 4 + 4 = 3 + 4 + 6 = 6 + 5 + 2 = 5 + 5 + 3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14</a:t>
            </a:r>
            <a:r>
              <a:rPr lang="en-US" sz="2200" dirty="0">
                <a:latin typeface="Cambria" panose="02040503050406030204" pitchFamily="18" charset="0"/>
              </a:rPr>
              <a:t> = 6 + 6 + 2 = 5 + 5 + 4 = 4 + 4 + 6 = 6 + 5 + 3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15</a:t>
            </a:r>
            <a:r>
              <a:rPr lang="en-US" sz="2200" dirty="0">
                <a:latin typeface="Cambria" panose="02040503050406030204" pitchFamily="18" charset="0"/>
              </a:rPr>
              <a:t> = 6 + 6 + 3 = 6 + 5 + 4 = 5 + 5 + 5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16</a:t>
            </a:r>
            <a:r>
              <a:rPr lang="en-US" sz="2200" dirty="0">
                <a:latin typeface="Cambria" panose="02040503050406030204" pitchFamily="18" charset="0"/>
              </a:rPr>
              <a:t> = 6 + 6 + 4 = 5 + 5 + 6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17</a:t>
            </a:r>
            <a:r>
              <a:rPr lang="en-US" sz="2200" dirty="0">
                <a:latin typeface="Cambria" panose="02040503050406030204" pitchFamily="18" charset="0"/>
              </a:rPr>
              <a:t> = 6 + 6 + 5</a:t>
            </a:r>
          </a:p>
          <a:p>
            <a:r>
              <a:rPr lang="en-US" sz="2200" b="1" dirty="0">
                <a:solidFill>
                  <a:srgbClr val="66FF33"/>
                </a:solidFill>
                <a:latin typeface="Cambria" panose="02040503050406030204" pitchFamily="18" charset="0"/>
              </a:rPr>
              <a:t>18</a:t>
            </a:r>
            <a:r>
              <a:rPr lang="en-US" sz="2200" dirty="0">
                <a:latin typeface="Cambria" panose="02040503050406030204" pitchFamily="18" charset="0"/>
              </a:rPr>
              <a:t> = 6 + 6 + 6</a:t>
            </a:r>
          </a:p>
        </p:txBody>
      </p:sp>
      <p:sp>
        <p:nvSpPr>
          <p:cNvPr id="3" name="Rectangle 2"/>
          <p:cNvSpPr/>
          <p:nvPr/>
        </p:nvSpPr>
        <p:spPr>
          <a:xfrm rot="1465863">
            <a:off x="7250712" y="199740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66FF33"/>
                </a:solidFill>
                <a:latin typeface="Cambria" panose="02040503050406030204" pitchFamily="18" charset="0"/>
              </a:rPr>
              <a:t>need to consider all </a:t>
            </a:r>
            <a:r>
              <a:rPr lang="en-US" b="1" dirty="0">
                <a:solidFill>
                  <a:srgbClr val="FFFF00"/>
                </a:solidFill>
                <a:latin typeface="Cambria" panose="02040503050406030204" pitchFamily="18" charset="0"/>
              </a:rPr>
              <a:t>different </a:t>
            </a:r>
            <a:r>
              <a:rPr lang="en-US" b="1" dirty="0">
                <a:solidFill>
                  <a:srgbClr val="66FF33"/>
                </a:solidFill>
                <a:latin typeface="Cambria" panose="02040503050406030204" pitchFamily="18" charset="0"/>
              </a:rPr>
              <a:t>permutations for each</a:t>
            </a:r>
            <a:endParaRPr lang="en-US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87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1562" grpId="0" build="p" autoUpdateAnimBg="0"/>
      <p:bldP spid="6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11887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 rot="975695">
            <a:off x="6715447" y="370571"/>
            <a:ext cx="2446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1" hangingPunct="1"/>
            <a:r>
              <a:rPr lang="en-US" b="1" dirty="0">
                <a:solidFill>
                  <a:srgbClr val="66FF33"/>
                </a:solidFill>
                <a:latin typeface="Cambria" panose="02040503050406030204" pitchFamily="18" charset="0"/>
              </a:rPr>
              <a:t>Not necessary to know!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735734" y="56445"/>
            <a:ext cx="696514" cy="482432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20355" y="69850"/>
            <a:ext cx="10351290" cy="927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mtClean="0">
                <a:latin typeface="Cambria" panose="02040503050406030204" pitchFamily="18" charset="0"/>
              </a:rPr>
              <a:t>A card game</a:t>
            </a:r>
            <a:endParaRPr lang="en-US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16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2566"/>
            <a:ext cx="10515600" cy="701671"/>
          </a:xfrm>
        </p:spPr>
        <p:txBody>
          <a:bodyPr/>
          <a:lstStyle/>
          <a:p>
            <a:pPr eaLnBrk="1" hangingPunct="1"/>
            <a:r>
              <a:rPr lang="en-US" dirty="0" smtClean="0"/>
              <a:t>A card game</a:t>
            </a:r>
          </a:p>
        </p:txBody>
      </p:sp>
      <p:sp>
        <p:nvSpPr>
          <p:cNvPr id="210329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066800"/>
            <a:ext cx="10370976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You are given 5 cards (this is 5-card stud poker)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The goal is to obtain the best hand you can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The possible poker hands are (in increasing order):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No pair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One pair (two cards of the same face)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Two pair (two sets of two cards of the same face)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Three of a kind (three cards of the same face)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Straight (all five cards sequentially – ace is either high or low)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Flush (all five cards of the same suit)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Full house (a three of a kind of one face and a pair of another face)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Four of a kind (four cards of the same face)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Straight flush (both a straight and a flush)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Royal flush (a straight flush that is </a:t>
            </a:r>
            <a:r>
              <a:rPr lang="en-US" sz="2800" dirty="0" smtClean="0"/>
              <a:t>10, J, K, Q, A</a:t>
            </a:r>
            <a:r>
              <a:rPr lang="en-US" sz="2800" dirty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 rot="2337859">
            <a:off x="8883344" y="1169327"/>
            <a:ext cx="24856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1" hangingPunct="1"/>
            <a:r>
              <a:rPr lang="en-US" b="1" dirty="0">
                <a:solidFill>
                  <a:srgbClr val="66FF33"/>
                </a:solidFill>
              </a:rPr>
              <a:t>Not necessary to know!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75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27604" y="304800"/>
            <a:ext cx="8135596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Card game probability: royal flush</a:t>
            </a:r>
          </a:p>
        </p:txBody>
      </p:sp>
      <p:sp>
        <p:nvSpPr>
          <p:cNvPr id="21043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066800"/>
            <a:ext cx="85344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/>
              <a:t>What is the chance of</a:t>
            </a:r>
            <a:br>
              <a:rPr lang="en-US" sz="2800" dirty="0"/>
            </a:br>
            <a:r>
              <a:rPr lang="en-US" sz="2800" dirty="0"/>
              <a:t>getting a royal flush?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That’s the cards </a:t>
            </a:r>
            <a:r>
              <a:rPr lang="en-US" sz="2400" dirty="0" smtClean="0"/>
              <a:t>10, J, Q, K, and </a:t>
            </a:r>
            <a:r>
              <a:rPr lang="en-US" sz="2400" dirty="0"/>
              <a:t>A </a:t>
            </a:r>
            <a:br>
              <a:rPr lang="en-US" sz="2400" dirty="0"/>
            </a:br>
            <a:r>
              <a:rPr lang="en-US" sz="2400" dirty="0"/>
              <a:t>of the same suit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/>
              <a:t>There are only 4 possible </a:t>
            </a:r>
            <a:br>
              <a:rPr lang="en-US" sz="2800" dirty="0"/>
            </a:br>
            <a:r>
              <a:rPr lang="en-US" sz="2800" dirty="0"/>
              <a:t>royal flushes.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>
                <a:solidFill>
                  <a:schemeClr val="tx1"/>
                </a:solidFill>
              </a:rPr>
              <a:t>Possibilities for 5 cards: </a:t>
            </a:r>
            <a:r>
              <a:rPr lang="en-US" sz="2800" dirty="0" smtClean="0">
                <a:solidFill>
                  <a:schemeClr val="tx1"/>
                </a:solidFill>
              </a:rPr>
              <a:t>C(52, 5</a:t>
            </a:r>
            <a:r>
              <a:rPr lang="en-US" sz="2800" dirty="0">
                <a:solidFill>
                  <a:schemeClr val="tx1"/>
                </a:solidFill>
              </a:rPr>
              <a:t>) = </a:t>
            </a:r>
            <a:r>
              <a:rPr lang="en-US" sz="2800" dirty="0" smtClean="0">
                <a:solidFill>
                  <a:schemeClr val="tx1"/>
                </a:solidFill>
              </a:rPr>
              <a:t>2, 598, 960</a:t>
            </a:r>
            <a:endParaRPr lang="en-US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/>
              <a:t>Probability = </a:t>
            </a:r>
            <a:r>
              <a:rPr lang="en-US" sz="2800" dirty="0" smtClean="0"/>
              <a:t>4/2, 598, 960 </a:t>
            </a:r>
            <a:r>
              <a:rPr lang="en-US" sz="2800" dirty="0"/>
              <a:t>= 0.0000015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b="1" dirty="0"/>
              <a:t>Or about 1 in </a:t>
            </a:r>
            <a:r>
              <a:rPr lang="en-US" sz="2800" b="1" dirty="0" smtClean="0"/>
              <a:t>650, 000</a:t>
            </a:r>
            <a:endParaRPr lang="en-US" sz="2800" b="1" dirty="0"/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250" y="914401"/>
            <a:ext cx="3349951" cy="23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18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0499"/>
            <a:ext cx="8153400" cy="697702"/>
          </a:xfrm>
        </p:spPr>
        <p:txBody>
          <a:bodyPr>
            <a:normAutofit fontScale="90000"/>
          </a:bodyPr>
          <a:lstStyle/>
          <a:p>
            <a:r>
              <a:rPr lang="en-US" dirty="0"/>
              <a:t>Card game probability</a:t>
            </a:r>
            <a:r>
              <a:rPr lang="en-US" dirty="0" smtClean="0"/>
              <a:t>: four of a kind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9220200" cy="51816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/>
              <a:t>What is the chance of getting 4 of a kind when dealt 5 cards?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Possibilities for 5 cards: </a:t>
            </a:r>
            <a:r>
              <a:rPr lang="en-US" sz="2800" dirty="0" smtClean="0"/>
              <a:t>C(52, 5</a:t>
            </a:r>
            <a:r>
              <a:rPr lang="en-US" sz="2800" dirty="0"/>
              <a:t>) = </a:t>
            </a:r>
            <a:r>
              <a:rPr lang="en-US" sz="2800" dirty="0" smtClean="0"/>
              <a:t>2, 598, 960</a:t>
            </a:r>
            <a:endParaRPr lang="en-US" sz="28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</a:pPr>
            <a:endParaRPr lang="en-US" sz="1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/>
              <a:t>Possible hands that have four of a kind: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There are 13 possible four of a kind hands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The fifth card can be any of the remaining 48 cards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Thus, total </a:t>
            </a:r>
            <a:r>
              <a:rPr lang="en-US" sz="2800" dirty="0"/>
              <a:t>possibilities is 13*48 = 624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</a:pPr>
            <a:endParaRPr lang="en-US" sz="1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/>
              <a:t>Probability = </a:t>
            </a:r>
            <a:r>
              <a:rPr lang="en-US" sz="3200" dirty="0" smtClean="0"/>
              <a:t>624/2, 598, 960 </a:t>
            </a:r>
            <a:r>
              <a:rPr lang="en-US" sz="3200" dirty="0"/>
              <a:t>= 0.00024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Or 1 in 4165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30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892679" y="144464"/>
            <a:ext cx="10515600" cy="549271"/>
          </a:xfrm>
        </p:spPr>
        <p:txBody>
          <a:bodyPr>
            <a:normAutofit fontScale="90000"/>
          </a:bodyPr>
          <a:lstStyle/>
          <a:p>
            <a:r>
              <a:rPr lang="en-US" dirty="0"/>
              <a:t>Card game probability</a:t>
            </a:r>
            <a:r>
              <a:rPr lang="en-US" dirty="0" smtClean="0"/>
              <a:t>: flush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3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952500"/>
                <a:ext cx="8763000" cy="5562600"/>
              </a:xfrm>
            </p:spPr>
            <p:txBody>
              <a:bodyPr>
                <a:noAutofit/>
              </a:bodyPr>
              <a:lstStyle/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 smtClean="0"/>
                  <a:t>What is the chance of  getting </a:t>
                </a:r>
                <a:r>
                  <a:rPr lang="en-US" sz="2400" dirty="0"/>
                  <a:t>a flush?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2000" dirty="0"/>
                  <a:t>That’s all 5 cards of the same suit</a:t>
                </a: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/>
                  <a:t>We must do ALL of </a:t>
                </a:r>
                <a:r>
                  <a:rPr lang="en-US" sz="2400" dirty="0" smtClean="0"/>
                  <a:t>the following</a:t>
                </a:r>
                <a:r>
                  <a:rPr lang="en-US" sz="2400" dirty="0"/>
                  <a:t>: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2000" dirty="0"/>
                  <a:t>Pick the suit for the flush: </a:t>
                </a:r>
                <a:r>
                  <a:rPr lang="en-US" sz="2000" dirty="0" smtClean="0"/>
                  <a:t>C(4, 1</a:t>
                </a:r>
                <a:r>
                  <a:rPr lang="en-US" sz="2000" dirty="0"/>
                  <a:t>)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2000" dirty="0"/>
                  <a:t>Pick the 5 cards in that suit: </a:t>
                </a:r>
                <a:r>
                  <a:rPr lang="en-US" sz="2000" dirty="0" smtClean="0"/>
                  <a:t>C(13, 5</a:t>
                </a:r>
                <a:r>
                  <a:rPr lang="en-US" sz="2000" dirty="0"/>
                  <a:t>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ts val="0"/>
                  </a:spcBef>
                  <a:buFontTx/>
                  <a:buNone/>
                </a:pPr>
                <a:endParaRPr lang="en-US" sz="1000" dirty="0"/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/>
                  <a:t>As we must do all of </a:t>
                </a:r>
                <a:r>
                  <a:rPr lang="en-US" sz="2400" dirty="0" smtClean="0"/>
                  <a:t>these, we </a:t>
                </a:r>
                <a:r>
                  <a:rPr lang="en-US" sz="2400" dirty="0"/>
                  <a:t>multiply </a:t>
                </a: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>
                    <a:solidFill>
                      <a:schemeClr val="tx1"/>
                    </a:solidFill>
                  </a:rPr>
                  <a:t>the values out (via the product rule)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ts val="0"/>
                  </a:spcBef>
                  <a:buFontTx/>
                  <a:buNone/>
                </a:pPr>
                <a:endParaRPr lang="en-US" sz="1100" dirty="0"/>
              </a:p>
              <a:p>
                <a:pPr>
                  <a:lnSpc>
                    <a:spcPct val="80000"/>
                  </a:lnSpc>
                  <a:buNone/>
                </a:pPr>
                <a:r>
                  <a:rPr lang="en-US" sz="2400" dirty="0"/>
                  <a:t>This yields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=5148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eaLnBrk="1" hangingPunct="1">
                  <a:lnSpc>
                    <a:spcPct val="80000"/>
                  </a:lnSpc>
                  <a:spcBef>
                    <a:spcPts val="0"/>
                  </a:spcBef>
                  <a:buFontTx/>
                  <a:buNone/>
                </a:pPr>
                <a:endParaRPr lang="en-US" sz="1000" dirty="0"/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/>
                  <a:t>Possibilities for 5 cards: </a:t>
                </a:r>
                <a:r>
                  <a:rPr lang="en-US" sz="2400" dirty="0" smtClean="0"/>
                  <a:t>C(52, 5</a:t>
                </a:r>
                <a:r>
                  <a:rPr lang="en-US" sz="2400" dirty="0"/>
                  <a:t>) = </a:t>
                </a:r>
                <a:r>
                  <a:rPr lang="en-US" sz="2400" dirty="0" smtClean="0"/>
                  <a:t>2, 598, 960</a:t>
                </a:r>
                <a:endParaRPr lang="en-US" sz="2400" dirty="0"/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/>
                  <a:t>Probability = </a:t>
                </a:r>
                <a:r>
                  <a:rPr lang="en-US" sz="2400" dirty="0" smtClean="0"/>
                  <a:t>5148/2, 598, 960 </a:t>
                </a:r>
                <a:r>
                  <a:rPr lang="en-US" sz="2400" dirty="0"/>
                  <a:t>= 0.00198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2000" dirty="0"/>
                  <a:t>Or about 1 in 505</a:t>
                </a: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2400" dirty="0"/>
                  <a:t>Note that if you don’t count straight flushes (and thus royal flushes) as a “flush</a:t>
                </a:r>
                <a:r>
                  <a:rPr lang="en-US" sz="2400" dirty="0" smtClean="0"/>
                  <a:t>”, then </a:t>
                </a:r>
                <a:r>
                  <a:rPr lang="en-US" sz="2400" dirty="0"/>
                  <a:t>the number is really 5108</a:t>
                </a:r>
              </a:p>
            </p:txBody>
          </p:sp>
        </mc:Choice>
        <mc:Fallback xmlns="">
          <p:sp>
            <p:nvSpPr>
              <p:cNvPr id="205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952500"/>
                <a:ext cx="8763000" cy="5562600"/>
              </a:xfrm>
              <a:blipFill rotWithShape="0">
                <a:blip r:embed="rId3"/>
                <a:stretch>
                  <a:fillRect l="-1113" t="-2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10400" y="937260"/>
            <a:ext cx="4355502" cy="180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38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9"/>
            <a:ext cx="6477000" cy="62547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Poker probability: full house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990600"/>
                <a:ext cx="9753600" cy="5499612"/>
              </a:xfrm>
            </p:spPr>
            <p:txBody>
              <a:bodyPr>
                <a:noAutofit/>
              </a:bodyPr>
              <a:lstStyle/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 smtClean="0"/>
                  <a:t>What is the chance of getting a </a:t>
                </a:r>
                <a:br>
                  <a:rPr lang="en-US" sz="2400" dirty="0" smtClean="0"/>
                </a:br>
                <a:r>
                  <a:rPr lang="en-US" sz="2400" dirty="0" smtClean="0"/>
                  <a:t>full house?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That’s three cards of one face and </a:t>
                </a:r>
                <a:br>
                  <a:rPr lang="en-US" sz="2000" dirty="0"/>
                </a:br>
                <a:r>
                  <a:rPr lang="en-US" sz="2000" dirty="0"/>
                  <a:t>two of another face</a:t>
                </a:r>
              </a:p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/>
                  <a:t>We must do ALL of the following: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Pick the face for the three of a kind: </a:t>
                </a:r>
                <a:r>
                  <a:rPr lang="en-US" sz="2000" dirty="0" smtClean="0"/>
                  <a:t>C(13, 1</a:t>
                </a:r>
                <a:r>
                  <a:rPr lang="en-US" sz="2000" dirty="0"/>
                  <a:t>)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Pick the 3 of the 4 cards to be used: </a:t>
                </a:r>
                <a:r>
                  <a:rPr lang="en-US" sz="2000" dirty="0" smtClean="0"/>
                  <a:t>C(4, 3</a:t>
                </a:r>
                <a:r>
                  <a:rPr lang="en-US" sz="2000" dirty="0"/>
                  <a:t>)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Pick the face for the pair: </a:t>
                </a:r>
                <a:r>
                  <a:rPr lang="en-US" sz="2000" dirty="0" smtClean="0"/>
                  <a:t>C(12, 1</a:t>
                </a:r>
                <a:r>
                  <a:rPr lang="en-US" sz="2000" dirty="0"/>
                  <a:t>)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Pick the 2 of the 4 cards of the pair: </a:t>
                </a:r>
                <a:r>
                  <a:rPr lang="en-US" sz="2000" dirty="0" smtClean="0"/>
                  <a:t>C(4, 2</a:t>
                </a:r>
                <a:r>
                  <a:rPr lang="en-US" sz="2000" dirty="0"/>
                  <a:t>)</a:t>
                </a:r>
              </a:p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/>
                  <a:t>As we must do all of </a:t>
                </a:r>
                <a:r>
                  <a:rPr lang="en-US" sz="2400" dirty="0" smtClean="0"/>
                  <a:t>these, we </a:t>
                </a:r>
                <a:r>
                  <a:rPr lang="en-US" sz="2400" dirty="0"/>
                  <a:t>multiply the values out (via the product rule)</a:t>
                </a:r>
              </a:p>
              <a:p>
                <a:pPr>
                  <a:spcBef>
                    <a:spcPts val="0"/>
                  </a:spcBef>
                  <a:buNone/>
                  <a:tabLst>
                    <a:tab pos="2400300" algn="l"/>
                    <a:tab pos="6515100" algn="l"/>
                  </a:tabLst>
                </a:pPr>
                <a:endParaRPr lang="en-US" sz="400" dirty="0"/>
              </a:p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/>
                  <a:t>This yields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3744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  <a:buNone/>
                  <a:tabLst>
                    <a:tab pos="2400300" algn="l"/>
                    <a:tab pos="6515100" algn="l"/>
                  </a:tabLst>
                </a:pPr>
                <a:endParaRPr lang="en-US" sz="100" dirty="0"/>
              </a:p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/>
                  <a:t>Possibilities for 5 cards: </a:t>
                </a:r>
                <a:r>
                  <a:rPr lang="en-US" sz="2400" dirty="0" smtClean="0"/>
                  <a:t>C(52, 5</a:t>
                </a:r>
                <a:r>
                  <a:rPr lang="en-US" sz="2400" dirty="0"/>
                  <a:t>) = </a:t>
                </a:r>
                <a:r>
                  <a:rPr lang="en-US" sz="2400" dirty="0" smtClean="0"/>
                  <a:t>2, 598, 960</a:t>
                </a:r>
                <a:endParaRPr lang="en-US" sz="2400" dirty="0"/>
              </a:p>
              <a:p>
                <a:pPr>
                  <a:buNone/>
                  <a:tabLst>
                    <a:tab pos="2400300" algn="l"/>
                    <a:tab pos="6515100" algn="l"/>
                  </a:tabLst>
                </a:pPr>
                <a:r>
                  <a:rPr lang="en-US" sz="2400" dirty="0"/>
                  <a:t>Probability = </a:t>
                </a:r>
                <a:r>
                  <a:rPr lang="en-US" sz="2400" dirty="0" smtClean="0"/>
                  <a:t>3744/2, 598, 960 </a:t>
                </a:r>
                <a:r>
                  <a:rPr lang="en-US" sz="2400" dirty="0"/>
                  <a:t>= 0.00144</a:t>
                </a:r>
              </a:p>
              <a:p>
                <a:pPr lvl="1">
                  <a:tabLst>
                    <a:tab pos="2400300" algn="l"/>
                    <a:tab pos="6515100" algn="l"/>
                  </a:tabLst>
                </a:pPr>
                <a:r>
                  <a:rPr lang="en-US" sz="2000" dirty="0"/>
                  <a:t>Or about 1 in</a:t>
                </a:r>
                <a:r>
                  <a:rPr lang="en-US" sz="1100" dirty="0"/>
                  <a:t> 694</a:t>
                </a:r>
              </a:p>
            </p:txBody>
          </p:sp>
        </mc:Choice>
        <mc:Fallback xmlns="">
          <p:sp>
            <p:nvSpPr>
              <p:cNvPr id="307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9753600" cy="5499612"/>
              </a:xfrm>
              <a:blipFill rotWithShape="0">
                <a:blip r:embed="rId3"/>
                <a:stretch>
                  <a:fillRect l="-938" t="-1552" b="-1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8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0" y="1524000"/>
            <a:ext cx="3644898" cy="1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89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Inclusion-exclusion principle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19200"/>
            <a:ext cx="8534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The possible card game hands are (in increasing order):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Nothing		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One pair		cannot include two </a:t>
            </a:r>
            <a:r>
              <a:rPr lang="en-US" sz="2000" dirty="0" smtClean="0"/>
              <a:t>pair, three </a:t>
            </a:r>
            <a:r>
              <a:rPr lang="en-US" sz="2000" dirty="0"/>
              <a:t>of a </a:t>
            </a:r>
            <a:r>
              <a:rPr lang="en-US" sz="2000" dirty="0" smtClean="0"/>
              <a:t>kind,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four of a </a:t>
            </a:r>
            <a:r>
              <a:rPr lang="en-US" sz="2000" dirty="0" smtClean="0"/>
              <a:t>kind, or </a:t>
            </a:r>
            <a:r>
              <a:rPr lang="en-US" sz="2000" dirty="0"/>
              <a:t>full house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Two pair		cannot include three of a </a:t>
            </a:r>
            <a:r>
              <a:rPr lang="en-US" sz="2000" dirty="0" smtClean="0"/>
              <a:t>kind, four </a:t>
            </a:r>
            <a:r>
              <a:rPr lang="en-US" sz="2000" dirty="0"/>
              <a:t>of a </a:t>
            </a:r>
            <a:r>
              <a:rPr lang="en-US" sz="2000" dirty="0" smtClean="0"/>
              <a:t>kind,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or full house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Three of a kind	cannot include four of a kind or full house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Straight		cannot include straight flush or royal flush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Flush		cannot include straight flush or royal flush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Full house	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Four of a kind	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Straight flush	cannot include royal flush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Royal flush	</a:t>
            </a:r>
          </a:p>
        </p:txBody>
      </p:sp>
      <p:sp>
        <p:nvSpPr>
          <p:cNvPr id="6" name="Rectangle 5"/>
          <p:cNvSpPr/>
          <p:nvPr/>
        </p:nvSpPr>
        <p:spPr>
          <a:xfrm rot="2337859">
            <a:off x="8217485" y="1984504"/>
            <a:ext cx="24856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1" hangingPunct="1"/>
            <a:r>
              <a:rPr lang="en-US" b="1" dirty="0">
                <a:solidFill>
                  <a:srgbClr val="FF0000"/>
                </a:solidFill>
              </a:rPr>
              <a:t>Not necessary to know!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296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525624" y="365129"/>
            <a:ext cx="10515600" cy="396871"/>
          </a:xfrm>
        </p:spPr>
        <p:txBody>
          <a:bodyPr>
            <a:normAutofit fontScale="90000"/>
          </a:bodyPr>
          <a:lstStyle/>
          <a:p>
            <a:r>
              <a:rPr lang="en-US" dirty="0"/>
              <a:t>Card </a:t>
            </a:r>
            <a:r>
              <a:rPr lang="en-US" dirty="0" smtClean="0"/>
              <a:t>game: three of a kind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525624" y="1012031"/>
                <a:ext cx="9532776" cy="5476272"/>
              </a:xfrm>
            </p:spPr>
            <p:txBody>
              <a:bodyPr>
                <a:noAutofit/>
              </a:bodyPr>
              <a:lstStyle/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2400" dirty="0" smtClean="0"/>
                  <a:t>What is the chance of getting a three of a kind?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That’s three cards of one face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Can’t include a full house or four of a </a:t>
                </a:r>
                <a:r>
                  <a:rPr lang="en-US" sz="2000" dirty="0" smtClean="0"/>
                  <a:t>kind</a:t>
                </a:r>
                <a:endParaRPr lang="en-US" sz="2000" dirty="0"/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2400" dirty="0"/>
                  <a:t>We must do ALL of the following: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Pick the face for the three of a kind: </a:t>
                </a:r>
                <a:r>
                  <a:rPr lang="en-US" sz="2000" dirty="0" smtClean="0"/>
                  <a:t>C(13, 1</a:t>
                </a:r>
                <a:r>
                  <a:rPr lang="en-US" sz="2000" dirty="0"/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Pick the 3 of the 4 cards to be used: </a:t>
                </a:r>
                <a:r>
                  <a:rPr lang="en-US" sz="2000" dirty="0" smtClean="0"/>
                  <a:t>C(4, 3</a:t>
                </a:r>
                <a:r>
                  <a:rPr lang="en-US" sz="2000" dirty="0"/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Pick the two other cards’ face values: </a:t>
                </a:r>
                <a:r>
                  <a:rPr lang="en-US" sz="2000" dirty="0" smtClean="0"/>
                  <a:t>C(12, 2</a:t>
                </a:r>
                <a:r>
                  <a:rPr lang="en-US" sz="2000" dirty="0"/>
                  <a:t>)</a:t>
                </a:r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sz="1800" dirty="0"/>
                  <a:t>We can’t pick two cards of the same face!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2000" dirty="0"/>
                  <a:t>Pick the suits for the two other cards: </a:t>
                </a:r>
                <a:r>
                  <a:rPr lang="en-US" sz="2000" dirty="0" smtClean="0"/>
                  <a:t>C(4, 1</a:t>
                </a:r>
                <a:r>
                  <a:rPr lang="en-US" sz="2000" dirty="0"/>
                  <a:t>)*</a:t>
                </a:r>
                <a:r>
                  <a:rPr lang="en-US" sz="2000" dirty="0" smtClean="0"/>
                  <a:t>C(4, 1</a:t>
                </a:r>
                <a:r>
                  <a:rPr lang="en-US" sz="2000" dirty="0"/>
                  <a:t>)</a:t>
                </a:r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2400" dirty="0"/>
                  <a:t>As we must do all of </a:t>
                </a:r>
                <a:r>
                  <a:rPr lang="en-US" sz="2400" dirty="0" smtClean="0"/>
                  <a:t>these, we </a:t>
                </a:r>
                <a:r>
                  <a:rPr lang="en-US" sz="2400" dirty="0"/>
                  <a:t>multiply the values out (via the product rule)</a:t>
                </a:r>
              </a:p>
              <a:p>
                <a:pPr eaLnBrk="1" hangingPunct="1">
                  <a:lnSpc>
                    <a:spcPct val="90000"/>
                  </a:lnSpc>
                  <a:spcBef>
                    <a:spcPts val="0"/>
                  </a:spcBef>
                  <a:buFontTx/>
                  <a:buNone/>
                </a:pPr>
                <a:endParaRPr lang="en-US" sz="1200" dirty="0"/>
              </a:p>
              <a:p>
                <a:pPr>
                  <a:buNone/>
                </a:pPr>
                <a:r>
                  <a:rPr lang="en-US" sz="2400" dirty="0"/>
                  <a:t>This yields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54912</m:t>
                    </m:r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  <a:buNone/>
                </a:pPr>
                <a:endParaRPr lang="en-US" sz="1200" dirty="0"/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2400" dirty="0" smtClean="0"/>
                  <a:t>Possibilities </a:t>
                </a:r>
                <a:r>
                  <a:rPr lang="en-US" sz="2400" dirty="0"/>
                  <a:t>for 5 cards: </a:t>
                </a:r>
                <a:r>
                  <a:rPr lang="en-US" sz="2400" dirty="0" smtClean="0"/>
                  <a:t>C(52, 5</a:t>
                </a:r>
                <a:r>
                  <a:rPr lang="en-US" sz="2400" dirty="0"/>
                  <a:t>) = </a:t>
                </a:r>
                <a:r>
                  <a:rPr lang="en-US" sz="2400" dirty="0" smtClean="0"/>
                  <a:t>2, 598, 960</a:t>
                </a:r>
                <a:endParaRPr lang="en-US" sz="2400" dirty="0"/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2400" dirty="0"/>
                  <a:t>Probability = </a:t>
                </a:r>
                <a:r>
                  <a:rPr lang="en-US" sz="2400" dirty="0" smtClean="0"/>
                  <a:t>54, 912/2, 598, 960 </a:t>
                </a:r>
                <a:r>
                  <a:rPr lang="en-US" sz="2400" dirty="0"/>
                  <a:t>= </a:t>
                </a:r>
                <a:r>
                  <a:rPr lang="en-US" sz="2400" dirty="0" smtClean="0"/>
                  <a:t>0.0211 </a:t>
                </a:r>
                <a:r>
                  <a:rPr lang="en-US" sz="2000" dirty="0" smtClean="0"/>
                  <a:t>Or </a:t>
                </a:r>
                <a:r>
                  <a:rPr lang="en-US" sz="2000" dirty="0">
                    <a:solidFill>
                      <a:schemeClr val="tx1"/>
                    </a:solidFill>
                  </a:rPr>
                  <a:t>about 1 in 47</a:t>
                </a:r>
              </a:p>
            </p:txBody>
          </p:sp>
        </mc:Choice>
        <mc:Fallback xmlns="">
          <p:sp>
            <p:nvSpPr>
              <p:cNvPr id="410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5624" y="1012031"/>
                <a:ext cx="9532776" cy="5476272"/>
              </a:xfrm>
              <a:blipFill rotWithShape="0">
                <a:blip r:embed="rId3"/>
                <a:stretch>
                  <a:fillRect l="-959" t="-1559" r="-831" b="-18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2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81800" y="1131636"/>
            <a:ext cx="4594412" cy="187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417629" y="115098"/>
            <a:ext cx="707571" cy="365125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778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Terminology</a:t>
            </a:r>
          </a:p>
        </p:txBody>
      </p:sp>
      <p:sp>
        <p:nvSpPr>
          <p:cNvPr id="2065411" name="Rectangle 3"/>
          <p:cNvSpPr>
            <a:spLocks noGrp="1" noChangeArrowheads="1"/>
          </p:cNvSpPr>
          <p:nvPr>
            <p:ph idx="1"/>
          </p:nvPr>
        </p:nvSpPr>
        <p:spPr>
          <a:xfrm>
            <a:off x="754223" y="1207012"/>
            <a:ext cx="8999377" cy="534618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66FF33"/>
                </a:solidFill>
              </a:rPr>
              <a:t>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A repeatable procedure that yields one of a given set of outcomes</a:t>
            </a:r>
          </a:p>
          <a:p>
            <a:pPr lvl="2"/>
            <a:r>
              <a:rPr lang="en-US" sz="2800" dirty="0"/>
              <a:t>Rolling a </a:t>
            </a:r>
            <a:r>
              <a:rPr lang="en-US" sz="2800" dirty="0" smtClean="0"/>
              <a:t>die, for </a:t>
            </a:r>
            <a:r>
              <a:rPr lang="en-US" sz="2800" dirty="0"/>
              <a:t>example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66FF33"/>
                </a:solidFill>
              </a:rPr>
              <a:t>Sample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The set of possible outcomes  </a:t>
            </a:r>
          </a:p>
          <a:p>
            <a:pPr lvl="2"/>
            <a:r>
              <a:rPr lang="en-US" sz="2800" dirty="0"/>
              <a:t>For a </a:t>
            </a:r>
            <a:r>
              <a:rPr lang="en-US" sz="2800" dirty="0" smtClean="0"/>
              <a:t>die, that </a:t>
            </a:r>
            <a:r>
              <a:rPr lang="en-US" sz="2800" dirty="0"/>
              <a:t>would be values 1 to 6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66FF33"/>
                </a:solidFill>
              </a:rPr>
              <a:t>Event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/>
              <a:t>A subset of the sample experiment</a:t>
            </a:r>
          </a:p>
          <a:p>
            <a:pPr lvl="2"/>
            <a:r>
              <a:rPr lang="en-US" sz="2800" dirty="0"/>
              <a:t>If you rolled a 4 on the </a:t>
            </a:r>
            <a:r>
              <a:rPr lang="en-US" sz="2800" dirty="0" smtClean="0"/>
              <a:t>die, the </a:t>
            </a:r>
            <a:r>
              <a:rPr lang="en-US" sz="2800" dirty="0"/>
              <a:t>event is the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7513" y="1905000"/>
            <a:ext cx="2057400" cy="1752601"/>
          </a:xfrm>
          <a:prstGeom prst="rect">
            <a:avLst/>
          </a:prstGeom>
        </p:spPr>
      </p:pic>
      <p:pic>
        <p:nvPicPr>
          <p:cNvPr id="1026" name="Picture 2" descr="Image result for die outcomes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6" t="10980" b="2272"/>
          <a:stretch/>
        </p:blipFill>
        <p:spPr bwMode="auto">
          <a:xfrm>
            <a:off x="7696200" y="3880106"/>
            <a:ext cx="3562351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dice roll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469" y="5407789"/>
            <a:ext cx="786261" cy="77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60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9"/>
            <a:ext cx="10515600" cy="549271"/>
          </a:xfrm>
        </p:spPr>
        <p:txBody>
          <a:bodyPr>
            <a:normAutofit fontScale="90000"/>
          </a:bodyPr>
          <a:lstStyle/>
          <a:p>
            <a:r>
              <a:rPr lang="en-US" dirty="0"/>
              <a:t>Card game hand </a:t>
            </a:r>
            <a:r>
              <a:rPr lang="en-US" dirty="0" smtClean="0"/>
              <a:t>odds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07012"/>
            <a:ext cx="10210800" cy="534618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/>
              <a:t>The possible poker hands are (in increasing order):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Nothing		</a:t>
            </a:r>
            <a:r>
              <a:rPr lang="en-US" sz="2800" dirty="0" smtClean="0"/>
              <a:t>1, 302, 540</a:t>
            </a:r>
            <a:r>
              <a:rPr lang="en-US" sz="2800" dirty="0"/>
              <a:t>	0.5012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One pair		</a:t>
            </a:r>
            <a:r>
              <a:rPr lang="en-US" sz="2800" dirty="0" smtClean="0">
                <a:solidFill>
                  <a:srgbClr val="FFFF00"/>
                </a:solidFill>
              </a:rPr>
              <a:t>1, 098, 240</a:t>
            </a:r>
            <a:r>
              <a:rPr lang="en-US" sz="2800" dirty="0">
                <a:solidFill>
                  <a:srgbClr val="FFFF00"/>
                </a:solidFill>
              </a:rPr>
              <a:t>	0.4226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Two pair		</a:t>
            </a:r>
            <a:r>
              <a:rPr lang="en-US" sz="2800" dirty="0" smtClean="0"/>
              <a:t>123, 552</a:t>
            </a:r>
            <a:r>
              <a:rPr lang="en-US" sz="2800" dirty="0"/>
              <a:t>	0.0475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Three of a kind	</a:t>
            </a:r>
            <a:r>
              <a:rPr lang="en-US" sz="2800" dirty="0" smtClean="0">
                <a:solidFill>
                  <a:srgbClr val="FFFF00"/>
                </a:solidFill>
              </a:rPr>
              <a:t>54, 912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0.0211</a:t>
            </a:r>
            <a:endParaRPr lang="en-US" sz="2800" dirty="0">
              <a:solidFill>
                <a:srgbClr val="FFFF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Straight		</a:t>
            </a:r>
            <a:r>
              <a:rPr lang="en-US" sz="2800" dirty="0" smtClean="0"/>
              <a:t>10, 200</a:t>
            </a:r>
            <a:r>
              <a:rPr lang="en-US" sz="2800" dirty="0"/>
              <a:t>	</a:t>
            </a:r>
            <a:r>
              <a:rPr lang="en-US" sz="2800" dirty="0" smtClean="0"/>
              <a:t>0.00392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Flush			</a:t>
            </a:r>
            <a:r>
              <a:rPr lang="en-US" sz="2800" dirty="0" smtClean="0">
                <a:solidFill>
                  <a:srgbClr val="FFFF00"/>
                </a:solidFill>
              </a:rPr>
              <a:t>5, 108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0.00197</a:t>
            </a:r>
            <a:endParaRPr lang="en-US" sz="2800" dirty="0">
              <a:solidFill>
                <a:srgbClr val="FFFF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Full house		</a:t>
            </a:r>
            <a:r>
              <a:rPr lang="en-US" sz="2800" dirty="0" smtClean="0"/>
              <a:t>3, 744</a:t>
            </a:r>
            <a:r>
              <a:rPr lang="en-US" sz="2800" dirty="0"/>
              <a:t>	</a:t>
            </a:r>
            <a:r>
              <a:rPr lang="en-US" sz="2800" dirty="0" smtClean="0"/>
              <a:t>0.00144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Four of a kind	</a:t>
            </a:r>
            <a:r>
              <a:rPr lang="en-US" sz="2800" dirty="0" smtClean="0">
                <a:solidFill>
                  <a:srgbClr val="FFFF00"/>
                </a:solidFill>
              </a:rPr>
              <a:t>624</a:t>
            </a:r>
            <a:r>
              <a:rPr lang="en-US" sz="2800" dirty="0">
                <a:solidFill>
                  <a:srgbClr val="FFFF00"/>
                </a:solidFill>
              </a:rPr>
              <a:t>		0.000240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Straight flush		36		0.0000139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Royal flush		4		0.00000154</a:t>
            </a:r>
          </a:p>
        </p:txBody>
      </p:sp>
      <p:sp>
        <p:nvSpPr>
          <p:cNvPr id="5" name="Rectangle 4"/>
          <p:cNvSpPr/>
          <p:nvPr/>
        </p:nvSpPr>
        <p:spPr>
          <a:xfrm rot="2337859">
            <a:off x="9204998" y="1054232"/>
            <a:ext cx="24856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1" hangingPunct="1"/>
            <a:r>
              <a:rPr lang="en-US" b="1" dirty="0">
                <a:solidFill>
                  <a:srgbClr val="FF0000"/>
                </a:solidFill>
              </a:rPr>
              <a:t>Not necessary to know!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62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Event Probabilities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23780" name="Rectangle 4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143000"/>
                <a:ext cx="11125200" cy="5334000"/>
              </a:xfrm>
            </p:spPr>
            <p:txBody>
              <a:bodyPr>
                <a:normAutofit/>
              </a:bodyPr>
              <a:lstStyle/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3200" dirty="0" smtClean="0"/>
                  <a:t>Let </a:t>
                </a:r>
                <a:r>
                  <a:rPr lang="en-US" sz="3200" i="1" dirty="0" smtClean="0"/>
                  <a:t>E</a:t>
                </a:r>
                <a:r>
                  <a:rPr lang="en-US" sz="3200" dirty="0" smtClean="0"/>
                  <a:t> be an event in a sample space </a:t>
                </a:r>
                <a:r>
                  <a:rPr lang="en-US" sz="3200" i="1" dirty="0" smtClean="0"/>
                  <a:t>S</a:t>
                </a:r>
                <a:r>
                  <a:rPr lang="en-US" sz="3200" dirty="0" smtClean="0"/>
                  <a:t>.  The probability of the complement of </a:t>
                </a:r>
                <a:r>
                  <a:rPr lang="en-US" sz="3200" i="1" dirty="0" smtClean="0"/>
                  <a:t>E</a:t>
                </a:r>
                <a:r>
                  <a:rPr lang="en-US" sz="3200" dirty="0" smtClean="0"/>
                  <a:t> is:</a:t>
                </a: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endParaRPr lang="en-US" sz="1050" dirty="0" smtClean="0">
                  <a:solidFill>
                    <a:schemeClr val="tx1"/>
                  </a:solidFill>
                </a:endParaRP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3200" dirty="0" smtClean="0"/>
                  <a:t>Recall the probability for getting a royal flush is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0.0000015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3200" dirty="0"/>
                  <a:t>The probability of </a:t>
                </a:r>
                <a:r>
                  <a:rPr lang="en-US" sz="3200" i="1" dirty="0"/>
                  <a:t>not</a:t>
                </a:r>
                <a:r>
                  <a:rPr lang="en-US" sz="3200" dirty="0"/>
                  <a:t> getting a royal flush is </a:t>
                </a:r>
                <a:br>
                  <a:rPr lang="en-US" sz="3200" dirty="0"/>
                </a:br>
                <a:r>
                  <a:rPr lang="en-US" sz="3200" dirty="0">
                    <a:solidFill>
                      <a:srgbClr val="66FF33"/>
                    </a:solidFill>
                  </a:rPr>
                  <a:t>1 - 0.0000015 </a:t>
                </a:r>
                <a:r>
                  <a:rPr lang="en-US" sz="3200" dirty="0" smtClean="0"/>
                  <a:t>=</a:t>
                </a:r>
                <a:r>
                  <a:rPr lang="en-US" sz="3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0.9999985</a:t>
                </a:r>
              </a:p>
              <a:p>
                <a:pPr marL="457189" lvl="1" indent="0" eaLnBrk="1" hangingPunct="1">
                  <a:lnSpc>
                    <a:spcPct val="80000"/>
                  </a:lnSpc>
                  <a:buNone/>
                </a:pPr>
                <a:endParaRPr lang="en-US" sz="1050" dirty="0">
                  <a:solidFill>
                    <a:srgbClr val="66FF33"/>
                  </a:solidFill>
                </a:endParaRPr>
              </a:p>
              <a:p>
                <a:pPr eaLnBrk="1" hangingPunct="1">
                  <a:lnSpc>
                    <a:spcPct val="80000"/>
                  </a:lnSpc>
                  <a:buFontTx/>
                  <a:buNone/>
                </a:pPr>
                <a:r>
                  <a:rPr lang="en-US" sz="3200" dirty="0" smtClean="0"/>
                  <a:t>Recall the probability for getting a four of a kind is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0.00024</a:t>
                </a:r>
              </a:p>
              <a:p>
                <a:pPr lvl="1" eaLnBrk="1" hangingPunct="1">
                  <a:lnSpc>
                    <a:spcPct val="80000"/>
                  </a:lnSpc>
                </a:pPr>
                <a:r>
                  <a:rPr lang="en-US" sz="3200" dirty="0"/>
                  <a:t>The probability of </a:t>
                </a:r>
                <a:r>
                  <a:rPr lang="en-US" sz="3200" i="1" dirty="0"/>
                  <a:t>not</a:t>
                </a:r>
                <a:r>
                  <a:rPr lang="en-US" sz="3200" dirty="0"/>
                  <a:t> getting a four of a kind is </a:t>
                </a:r>
                <a:br>
                  <a:rPr lang="en-US" sz="3200" dirty="0"/>
                </a:br>
                <a:r>
                  <a:rPr lang="en-US" sz="3200" dirty="0">
                    <a:solidFill>
                      <a:srgbClr val="66FF33"/>
                    </a:solidFill>
                  </a:rPr>
                  <a:t>1 - 0.00024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= </a:t>
                </a:r>
                <a:r>
                  <a:rPr lang="en-US" sz="3200" dirty="0">
                    <a:solidFill>
                      <a:srgbClr val="66FF33"/>
                    </a:solidFill>
                  </a:rPr>
                  <a:t>0.99976</a:t>
                </a:r>
              </a:p>
            </p:txBody>
          </p:sp>
        </mc:Choice>
        <mc:Fallback>
          <p:sp>
            <p:nvSpPr>
              <p:cNvPr id="2123780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11125200" cy="5334000"/>
              </a:xfrm>
              <a:blipFill>
                <a:blip r:embed="rId3"/>
                <a:stretch>
                  <a:fillRect l="-1370" t="-3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4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59281"/>
            <a:ext cx="10515600" cy="84188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/>
              <a:t>Probability of the union of two events</a:t>
            </a:r>
          </a:p>
        </p:txBody>
      </p:sp>
      <p:sp>
        <p:nvSpPr>
          <p:cNvPr id="212480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066800"/>
            <a:ext cx="8153400" cy="167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Let </a:t>
            </a:r>
            <a:r>
              <a:rPr lang="en-US" sz="2800" i="1" dirty="0"/>
              <a:t>E</a:t>
            </a:r>
            <a:r>
              <a:rPr lang="en-US" sz="2800" baseline="-25000" dirty="0"/>
              <a:t>1</a:t>
            </a:r>
            <a:r>
              <a:rPr lang="en-US" sz="2800" dirty="0"/>
              <a:t> and </a:t>
            </a:r>
            <a:r>
              <a:rPr lang="en-US" sz="2800" i="1" dirty="0"/>
              <a:t>E</a:t>
            </a:r>
            <a:r>
              <a:rPr lang="en-US" sz="2800" baseline="-25000" dirty="0"/>
              <a:t>2</a:t>
            </a:r>
            <a:r>
              <a:rPr lang="en-US" sz="2800" dirty="0"/>
              <a:t> be events in sample space </a:t>
            </a:r>
            <a:r>
              <a:rPr lang="en-US" sz="2800" i="1" dirty="0"/>
              <a:t>S</a:t>
            </a:r>
          </a:p>
          <a:p>
            <a:pPr>
              <a:buNone/>
            </a:pPr>
            <a:r>
              <a:rPr lang="en-US" sz="2800" dirty="0">
                <a:solidFill>
                  <a:schemeClr val="tx1"/>
                </a:solidFill>
              </a:rPr>
              <a:t>Then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E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∪ </a:t>
            </a:r>
            <a:r>
              <a:rPr lang="en-US" sz="2800" i="1" dirty="0">
                <a:solidFill>
                  <a:schemeClr val="tx1"/>
                </a:solidFill>
              </a:rPr>
              <a:t>E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) =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E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>
                <a:solidFill>
                  <a:schemeClr val="tx1"/>
                </a:solidFill>
              </a:rPr>
              <a:t>) +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E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) – </a:t>
            </a:r>
            <a:r>
              <a:rPr lang="en-US" sz="2800" i="1" dirty="0" smtClean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E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∩ </a:t>
            </a:r>
            <a:r>
              <a:rPr lang="en-US" sz="2800" i="1" dirty="0">
                <a:solidFill>
                  <a:schemeClr val="tx1"/>
                </a:solidFill>
              </a:rPr>
              <a:t>E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368567" y="3429000"/>
            <a:ext cx="3093323" cy="1371600"/>
            <a:chOff x="2743200" y="3429000"/>
            <a:chExt cx="7037310" cy="312420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2743200" y="3429000"/>
              <a:ext cx="6934200" cy="312420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9050412" y="3429000"/>
              <a:ext cx="730098" cy="77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sz="16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810001" y="3846291"/>
              <a:ext cx="2741613" cy="224812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943601" y="3846291"/>
              <a:ext cx="2741613" cy="224812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745933" y="5638802"/>
              <a:ext cx="901498" cy="77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6879532" y="5638802"/>
              <a:ext cx="901498" cy="771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932045" y="2133600"/>
                <a:ext cx="6498675" cy="4064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1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∪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 =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1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 + |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 -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</a:t>
                </a:r>
                <a:r>
                  <a:rPr 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1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∩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|</a:t>
                </a:r>
              </a:p>
              <a:p>
                <a:pPr eaLnBrk="1" hangingPunct="1"/>
                <a:r>
                  <a:rPr lang="en-US" sz="12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en-US" sz="1200" baseline="-250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p </a:t>
                </a:r>
                <a:r>
                  <a:rPr 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(E</a:t>
                </a:r>
                <a:r>
                  <a:rPr lang="en-US" sz="2800" baseline="-250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1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∪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</a:t>
                </a:r>
                <a:r>
                  <a:rPr lang="en-US" sz="2800" baseline="-250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b="0" i="1" dirty="0" smtClean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den>
                    </m:f>
                  </m:oMath>
                </a14:m>
                <a:endPara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endParaRPr lang="en-US" sz="12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 +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 -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</a:rPr>
                          <m:t>∩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den>
                    </m:f>
                  </m:oMath>
                </a14:m>
                <a:endPara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endParaRPr lang="en-US" sz="1100" dirty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den>
                    </m:f>
                    <m:r>
                      <a:rPr lang="en-US" sz="2800" b="0" i="1" dirty="0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den>
                    </m:f>
                    <m:r>
                      <a:rPr lang="en-US" sz="2800" b="0" i="0" dirty="0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</a:rPr>
                          <m:t>∩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800" baseline="-250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rgbClr val="66FF33"/>
                            </a:solidFill>
                            <a:latin typeface="Cambria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den>
                    </m:f>
                  </m:oMath>
                </a14:m>
                <a:endPara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endParaRPr lang="en-US" sz="16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= 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(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1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) + 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(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2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) – 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p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(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1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∩ </a:t>
                </a:r>
                <a:r>
                  <a:rPr 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en-US" sz="2800" baseline="-250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2</a:t>
                </a:r>
                <a:r>
                  <a:rPr 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)</a:t>
                </a:r>
                <a:endParaRPr lang="en-US" sz="2800" dirty="0" smtClean="0">
                  <a:solidFill>
                    <a:srgbClr val="66FF33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2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2045" y="2133600"/>
                <a:ext cx="6498675" cy="4064574"/>
              </a:xfrm>
              <a:prstGeom prst="rect">
                <a:avLst/>
              </a:prstGeom>
              <a:blipFill>
                <a:blip r:embed="rId3"/>
                <a:stretch>
                  <a:fillRect l="-1970" t="-1499" b="-31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42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/>
              <a:t>Probability of the union of two events</a:t>
            </a:r>
          </a:p>
        </p:txBody>
      </p:sp>
      <p:sp>
        <p:nvSpPr>
          <p:cNvPr id="2126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If you choose a number between 1 and 100, what is the probability that it is divisible by 2 or 5 or both?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Let </a:t>
            </a:r>
            <a:r>
              <a:rPr lang="en-US" sz="3200" i="1" dirty="0" smtClean="0"/>
              <a:t>n</a:t>
            </a:r>
            <a:r>
              <a:rPr lang="en-US" sz="3200" dirty="0" smtClean="0"/>
              <a:t> be the number chosen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i="1" dirty="0"/>
              <a:t>p </a:t>
            </a:r>
            <a:r>
              <a:rPr lang="en-US" sz="2800" dirty="0"/>
              <a:t>(2 div </a:t>
            </a:r>
            <a:r>
              <a:rPr lang="en-US" sz="2800" i="1" dirty="0"/>
              <a:t>n</a:t>
            </a:r>
            <a:r>
              <a:rPr lang="en-US" sz="2800" dirty="0"/>
              <a:t>) = 50/100 (all the even numbers)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i="1" dirty="0">
                <a:solidFill>
                  <a:srgbClr val="FFFF00"/>
                </a:solidFill>
              </a:rPr>
              <a:t>p </a:t>
            </a:r>
            <a:r>
              <a:rPr lang="en-US" sz="2800" dirty="0">
                <a:solidFill>
                  <a:srgbClr val="FFFF00"/>
                </a:solidFill>
              </a:rPr>
              <a:t>(5 div </a:t>
            </a:r>
            <a:r>
              <a:rPr lang="en-US" sz="2800" i="1" dirty="0">
                <a:solidFill>
                  <a:srgbClr val="FFFF00"/>
                </a:solidFill>
              </a:rPr>
              <a:t>n</a:t>
            </a:r>
            <a:r>
              <a:rPr lang="en-US" sz="2800" dirty="0">
                <a:solidFill>
                  <a:srgbClr val="FFFF00"/>
                </a:solidFill>
              </a:rPr>
              <a:t>) = 20/100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i="1" dirty="0">
                <a:solidFill>
                  <a:srgbClr val="66FF33"/>
                </a:solidFill>
              </a:rPr>
              <a:t>p </a:t>
            </a:r>
            <a:r>
              <a:rPr lang="en-US" sz="2800" dirty="0">
                <a:solidFill>
                  <a:srgbClr val="66FF33"/>
                </a:solidFill>
              </a:rPr>
              <a:t>(2 div </a:t>
            </a:r>
            <a:r>
              <a:rPr lang="en-US" sz="2800" i="1" dirty="0">
                <a:solidFill>
                  <a:srgbClr val="66FF33"/>
                </a:solidFill>
              </a:rPr>
              <a:t>n</a:t>
            </a:r>
            <a:r>
              <a:rPr lang="en-US" sz="2800" dirty="0">
                <a:solidFill>
                  <a:srgbClr val="66FF33"/>
                </a:solidFill>
              </a:rPr>
              <a:t>) and </a:t>
            </a:r>
            <a:r>
              <a:rPr lang="en-US" sz="2800" i="1" dirty="0">
                <a:solidFill>
                  <a:srgbClr val="66FF33"/>
                </a:solidFill>
              </a:rPr>
              <a:t>p </a:t>
            </a:r>
            <a:r>
              <a:rPr lang="en-US" sz="2800" dirty="0">
                <a:solidFill>
                  <a:srgbClr val="66FF33"/>
                </a:solidFill>
              </a:rPr>
              <a:t>(5 div </a:t>
            </a:r>
            <a:r>
              <a:rPr lang="en-US" sz="2800" i="1" dirty="0">
                <a:solidFill>
                  <a:srgbClr val="66FF33"/>
                </a:solidFill>
              </a:rPr>
              <a:t>n</a:t>
            </a:r>
            <a:r>
              <a:rPr lang="en-US" sz="2800" dirty="0">
                <a:solidFill>
                  <a:srgbClr val="66FF33"/>
                </a:solidFill>
              </a:rPr>
              <a:t>) = </a:t>
            </a:r>
            <a:br>
              <a:rPr lang="en-US" sz="2800" dirty="0">
                <a:solidFill>
                  <a:srgbClr val="66FF33"/>
                </a:solidFill>
              </a:rPr>
            </a:br>
            <a:r>
              <a:rPr lang="en-US" sz="2800" dirty="0">
                <a:solidFill>
                  <a:srgbClr val="66FF33"/>
                </a:solidFill>
              </a:rPr>
              <a:t>			  </a:t>
            </a:r>
            <a:r>
              <a:rPr lang="en-US" sz="2800" i="1" dirty="0">
                <a:solidFill>
                  <a:srgbClr val="66FF33"/>
                </a:solidFill>
              </a:rPr>
              <a:t>p </a:t>
            </a:r>
            <a:r>
              <a:rPr lang="en-US" sz="2800" dirty="0">
                <a:solidFill>
                  <a:srgbClr val="66FF33"/>
                </a:solidFill>
              </a:rPr>
              <a:t>(10 div </a:t>
            </a:r>
            <a:r>
              <a:rPr lang="en-US" sz="2800" i="1" dirty="0">
                <a:solidFill>
                  <a:srgbClr val="66FF33"/>
                </a:solidFill>
              </a:rPr>
              <a:t>n</a:t>
            </a:r>
            <a:r>
              <a:rPr lang="en-US" sz="2800" dirty="0">
                <a:solidFill>
                  <a:srgbClr val="66FF33"/>
                </a:solidFill>
              </a:rPr>
              <a:t>) = 10/100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 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(2 div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 or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 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(5 div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 = </a:t>
            </a:r>
            <a:b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2800" dirty="0">
                <a:solidFill>
                  <a:srgbClr val="FFFF00"/>
                </a:solidFill>
              </a:rPr>
              <a:t>		</a:t>
            </a:r>
            <a:r>
              <a:rPr lang="en-US" sz="2800" i="1" dirty="0"/>
              <a:t>p </a:t>
            </a:r>
            <a:r>
              <a:rPr lang="en-US" sz="2800" dirty="0"/>
              <a:t>(2 div </a:t>
            </a:r>
            <a:r>
              <a:rPr lang="en-US" sz="2800" i="1" dirty="0"/>
              <a:t>n</a:t>
            </a:r>
            <a:r>
              <a:rPr lang="en-US" sz="2800" dirty="0"/>
              <a:t>) </a:t>
            </a:r>
            <a:r>
              <a:rPr lang="en-US" sz="2800" dirty="0">
                <a:solidFill>
                  <a:srgbClr val="FFFF00"/>
                </a:solidFill>
              </a:rPr>
              <a:t>+ </a:t>
            </a:r>
            <a:r>
              <a:rPr lang="en-US" sz="2800" i="1" dirty="0">
                <a:solidFill>
                  <a:srgbClr val="FFFF00"/>
                </a:solidFill>
              </a:rPr>
              <a:t>p </a:t>
            </a:r>
            <a:r>
              <a:rPr lang="en-US" sz="2800" dirty="0">
                <a:solidFill>
                  <a:srgbClr val="FFFF00"/>
                </a:solidFill>
              </a:rPr>
              <a:t>(5 div </a:t>
            </a:r>
            <a:r>
              <a:rPr lang="en-US" sz="2800" i="1" dirty="0">
                <a:solidFill>
                  <a:srgbClr val="FFFF00"/>
                </a:solidFill>
              </a:rPr>
              <a:t>n</a:t>
            </a:r>
            <a:r>
              <a:rPr lang="en-US" sz="2800" dirty="0">
                <a:solidFill>
                  <a:srgbClr val="FFFF00"/>
                </a:solidFill>
              </a:rPr>
              <a:t>) - </a:t>
            </a:r>
            <a:r>
              <a:rPr lang="en-US" sz="2800" i="1" dirty="0">
                <a:solidFill>
                  <a:srgbClr val="66FF33"/>
                </a:solidFill>
              </a:rPr>
              <a:t>p </a:t>
            </a:r>
            <a:r>
              <a:rPr lang="en-US" sz="2800" dirty="0">
                <a:solidFill>
                  <a:srgbClr val="66FF33"/>
                </a:solidFill>
              </a:rPr>
              <a:t>(10 div </a:t>
            </a:r>
            <a:r>
              <a:rPr lang="en-US" sz="2800" i="1" dirty="0">
                <a:solidFill>
                  <a:srgbClr val="66FF33"/>
                </a:solidFill>
              </a:rPr>
              <a:t>n</a:t>
            </a:r>
            <a:r>
              <a:rPr lang="en-US" sz="2800" dirty="0">
                <a:solidFill>
                  <a:srgbClr val="66FF33"/>
                </a:solidFill>
              </a:rPr>
              <a:t>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rgbClr val="FFFF00"/>
                </a:solidFill>
              </a:rPr>
              <a:t>			  = </a:t>
            </a:r>
            <a:r>
              <a:rPr lang="en-US" sz="2800" dirty="0"/>
              <a:t>50/100</a:t>
            </a:r>
            <a:r>
              <a:rPr lang="en-US" sz="2800" dirty="0">
                <a:solidFill>
                  <a:srgbClr val="FFFF00"/>
                </a:solidFill>
              </a:rPr>
              <a:t> + 20/100 – </a:t>
            </a:r>
            <a:r>
              <a:rPr lang="en-US" sz="2800" dirty="0">
                <a:solidFill>
                  <a:srgbClr val="66FF33"/>
                </a:solidFill>
              </a:rPr>
              <a:t>10/100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rgbClr val="FFFF00"/>
                </a:solidFill>
              </a:rPr>
              <a:t>			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= 3/5</a:t>
            </a:r>
            <a:endParaRPr lang="en-US" sz="28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7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687387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/>
              <a:t> </a:t>
            </a:r>
            <a:r>
              <a:rPr lang="en-US" sz="3200" dirty="0" smtClean="0"/>
              <a:t>Monty </a:t>
            </a:r>
            <a:r>
              <a:rPr lang="en-US" sz="3200" dirty="0"/>
              <a:t>Hall Puzzle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730205" y="115099"/>
            <a:ext cx="707571" cy="219582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9807" y="2045346"/>
            <a:ext cx="2156993" cy="26028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6799" y="2045346"/>
            <a:ext cx="2133601" cy="26028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0399" y="2045346"/>
            <a:ext cx="2205457" cy="26028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8238" y="2057399"/>
            <a:ext cx="2209800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4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687387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/>
              <a:t> </a:t>
            </a:r>
            <a:r>
              <a:rPr lang="en-US" sz="3200" dirty="0" smtClean="0"/>
              <a:t>Monty </a:t>
            </a:r>
            <a:r>
              <a:rPr lang="en-US" sz="3200" dirty="0"/>
              <a:t>Hall Puzzle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436" y="457199"/>
            <a:ext cx="6346829" cy="2593439"/>
          </a:xfrm>
          <a:prstGeom prst="rect">
            <a:avLst/>
          </a:prstGeom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13615" y="1001638"/>
            <a:ext cx="4186985" cy="15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latin typeface="Cambria" panose="02040503050406030204" pitchFamily="18" charset="0"/>
              </a:rPr>
              <a:t>Choose a door to </a:t>
            </a:r>
            <a:r>
              <a:rPr lang="en-US" sz="3200" dirty="0" smtClean="0">
                <a:latin typeface="Cambria" panose="02040503050406030204" pitchFamily="18" charset="0"/>
              </a:rPr>
              <a:t/>
            </a:r>
            <a:br>
              <a:rPr lang="en-US" sz="3200" dirty="0" smtClean="0">
                <a:latin typeface="Cambria" panose="02040503050406030204" pitchFamily="18" charset="0"/>
              </a:rPr>
            </a:br>
            <a:r>
              <a:rPr lang="en-US" sz="3200" dirty="0" smtClean="0">
                <a:latin typeface="Cambria" panose="02040503050406030204" pitchFamily="18" charset="0"/>
              </a:rPr>
              <a:t>win </a:t>
            </a:r>
            <a:r>
              <a:rPr lang="en-US" sz="3200" dirty="0">
                <a:latin typeface="Cambria" panose="02040503050406030204" pitchFamily="18" charset="0"/>
              </a:rPr>
              <a:t>a prize!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736726" y="327501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613616" y="3139857"/>
            <a:ext cx="1082416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2800" dirty="0">
                <a:latin typeface="Cambria" panose="02040503050406030204" pitchFamily="18" charset="0"/>
              </a:rPr>
              <a:t>Suppose </a:t>
            </a:r>
            <a:r>
              <a:rPr lang="en-US" sz="2800" dirty="0" smtClean="0">
                <a:latin typeface="Cambria" panose="02040503050406030204" pitchFamily="18" charset="0"/>
              </a:rPr>
              <a:t>you are </a:t>
            </a:r>
            <a:r>
              <a:rPr lang="en-US" sz="2800" dirty="0">
                <a:latin typeface="Cambria" panose="02040503050406030204" pitchFamily="18" charset="0"/>
              </a:rPr>
              <a:t>on a game </a:t>
            </a:r>
            <a:r>
              <a:rPr lang="en-US" sz="2800" dirty="0" smtClean="0">
                <a:latin typeface="Cambria" panose="02040503050406030204" pitchFamily="18" charset="0"/>
              </a:rPr>
              <a:t>show, and you are </a:t>
            </a:r>
            <a:r>
              <a:rPr lang="en-US" sz="2800" dirty="0">
                <a:latin typeface="Cambria" panose="02040503050406030204" pitchFamily="18" charset="0"/>
              </a:rPr>
              <a:t>given the choice of three doors: </a:t>
            </a:r>
            <a:r>
              <a:rPr lang="en-US" sz="2800" dirty="0" smtClean="0">
                <a:latin typeface="Cambria" panose="02040503050406030204" pitchFamily="18" charset="0"/>
              </a:rPr>
              <a:t>Behind  </a:t>
            </a:r>
            <a:r>
              <a:rPr lang="en-US" sz="2800" dirty="0">
                <a:latin typeface="Cambria" panose="02040503050406030204" pitchFamily="18" charset="0"/>
              </a:rPr>
              <a:t>one door is a car; behind the </a:t>
            </a:r>
            <a:r>
              <a:rPr lang="en-US" sz="2800" dirty="0" smtClean="0">
                <a:latin typeface="Cambria" panose="02040503050406030204" pitchFamily="18" charset="0"/>
              </a:rPr>
              <a:t>others, goats</a:t>
            </a:r>
            <a:r>
              <a:rPr lang="en-US" sz="2800" dirty="0">
                <a:latin typeface="Cambria" panose="02040503050406030204" pitchFamily="18" charset="0"/>
              </a:rPr>
              <a:t>. You pick a </a:t>
            </a:r>
            <a:r>
              <a:rPr lang="en-US" sz="2800" dirty="0" smtClean="0">
                <a:latin typeface="Cambria" panose="02040503050406030204" pitchFamily="18" charset="0"/>
              </a:rPr>
              <a:t>door, say </a:t>
            </a:r>
            <a:r>
              <a:rPr lang="en-US" sz="2800" dirty="0">
                <a:latin typeface="Cambria" panose="02040503050406030204" pitchFamily="18" charset="0"/>
              </a:rPr>
              <a:t>No. 1</a:t>
            </a:r>
            <a:r>
              <a:rPr lang="en-US" sz="2800" dirty="0" smtClean="0">
                <a:latin typeface="Cambria" panose="02040503050406030204" pitchFamily="18" charset="0"/>
              </a:rPr>
              <a:t>, and </a:t>
            </a:r>
            <a:r>
              <a:rPr lang="en-US" sz="2800" dirty="0">
                <a:latin typeface="Cambria" panose="02040503050406030204" pitchFamily="18" charset="0"/>
              </a:rPr>
              <a:t>the </a:t>
            </a:r>
            <a:r>
              <a:rPr lang="en-US" sz="2800" dirty="0" smtClean="0">
                <a:latin typeface="Cambria" panose="02040503050406030204" pitchFamily="18" charset="0"/>
              </a:rPr>
              <a:t>host, who </a:t>
            </a:r>
            <a:r>
              <a:rPr lang="en-US" sz="2800" dirty="0">
                <a:latin typeface="Cambria" panose="02040503050406030204" pitchFamily="18" charset="0"/>
              </a:rPr>
              <a:t>knows what is behind the </a:t>
            </a:r>
            <a:r>
              <a:rPr lang="en-US" sz="2800" dirty="0" smtClean="0">
                <a:latin typeface="Cambria" panose="02040503050406030204" pitchFamily="18" charset="0"/>
              </a:rPr>
              <a:t>doors, opens </a:t>
            </a:r>
            <a:r>
              <a:rPr lang="en-US" sz="2800" dirty="0">
                <a:latin typeface="Cambria" panose="02040503050406030204" pitchFamily="18" charset="0"/>
              </a:rPr>
              <a:t>another </a:t>
            </a:r>
            <a:r>
              <a:rPr lang="en-US" sz="2800" dirty="0" smtClean="0">
                <a:latin typeface="Cambria" panose="02040503050406030204" pitchFamily="18" charset="0"/>
              </a:rPr>
              <a:t>door, say </a:t>
            </a:r>
            <a:r>
              <a:rPr lang="en-US" sz="2800" dirty="0">
                <a:latin typeface="Cambria" panose="02040503050406030204" pitchFamily="18" charset="0"/>
              </a:rPr>
              <a:t>No. </a:t>
            </a:r>
            <a:r>
              <a:rPr lang="en-US" sz="2800" dirty="0" smtClean="0">
                <a:latin typeface="Cambria" panose="02040503050406030204" pitchFamily="18" charset="0"/>
              </a:rPr>
              <a:t>2, which </a:t>
            </a:r>
            <a:r>
              <a:rPr lang="en-US" sz="2800" dirty="0">
                <a:latin typeface="Cambria" panose="02040503050406030204" pitchFamily="18" charset="0"/>
              </a:rPr>
              <a:t>has a goat</a:t>
            </a:r>
            <a:r>
              <a:rPr lang="en-US" sz="2800" dirty="0" smtClean="0">
                <a:latin typeface="Cambria" panose="02040503050406030204" pitchFamily="18" charset="0"/>
              </a:rPr>
              <a:t>.  </a:t>
            </a:r>
            <a:r>
              <a:rPr lang="en-US" sz="2800" dirty="0">
                <a:latin typeface="Cambria" panose="02040503050406030204" pitchFamily="18" charset="0"/>
              </a:rPr>
              <a:t>He then says to </a:t>
            </a:r>
            <a:r>
              <a:rPr lang="en-US" sz="2800" dirty="0" smtClean="0">
                <a:latin typeface="Cambria" panose="02040503050406030204" pitchFamily="18" charset="0"/>
              </a:rPr>
              <a:t>you, "</a:t>
            </a:r>
            <a:r>
              <a:rPr lang="en-US" sz="2800" dirty="0">
                <a:latin typeface="Cambria" panose="02040503050406030204" pitchFamily="18" charset="0"/>
              </a:rPr>
              <a:t>Do you want to pick door No. </a:t>
            </a:r>
            <a:r>
              <a:rPr lang="en-US" sz="2800" dirty="0" smtClean="0">
                <a:latin typeface="Cambria" panose="02040503050406030204" pitchFamily="18" charset="0"/>
              </a:rPr>
              <a:t>3?“</a:t>
            </a:r>
            <a:endParaRPr lang="en-US" sz="2800" dirty="0">
              <a:latin typeface="Cambria" panose="02040503050406030204" pitchFamily="18" charset="0"/>
            </a:endParaRPr>
          </a:p>
          <a:p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b="1" dirty="0">
                <a:solidFill>
                  <a:srgbClr val="66FF33"/>
                </a:solidFill>
                <a:latin typeface="Cambria" panose="02040503050406030204" pitchFamily="18" charset="0"/>
              </a:rPr>
              <a:t>Is it to your advantage to switch your choice?  If </a:t>
            </a:r>
            <a:r>
              <a:rPr lang="en-US" sz="28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so, why</a:t>
            </a:r>
            <a:r>
              <a:rPr lang="en-US" sz="2800" b="1" dirty="0">
                <a:solidFill>
                  <a:srgbClr val="66FF33"/>
                </a:solidFill>
                <a:latin typeface="Cambria" panose="02040503050406030204" pitchFamily="18" charset="0"/>
              </a:rPr>
              <a:t>? If </a:t>
            </a:r>
            <a:r>
              <a:rPr lang="en-US" sz="2800" b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not, why </a:t>
            </a:r>
            <a:r>
              <a:rPr lang="en-US" sz="2800" b="1" dirty="0">
                <a:solidFill>
                  <a:srgbClr val="66FF33"/>
                </a:solidFill>
                <a:latin typeface="Cambria" panose="02040503050406030204" pitchFamily="18" charset="0"/>
              </a:rPr>
              <a:t>not?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730205" y="115099"/>
            <a:ext cx="707571" cy="219582"/>
          </a:xfrm>
        </p:spPr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636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438400" y="685801"/>
            <a:ext cx="7315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solidFill>
                  <a:schemeClr val="folHlink"/>
                </a:solidFill>
                <a:latin typeface="Cambria" panose="02040503050406030204" pitchFamily="18" charset="0"/>
              </a:rPr>
              <a:t>The Monty Hall Problem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Pick a door: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0480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A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2578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B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74676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9600" dirty="0">
                <a:latin typeface="Cambria" panose="02040503050406030204" pitchFamily="18" charset="0"/>
              </a:rPr>
              <a:t>C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94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438400" y="685801"/>
            <a:ext cx="7315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chemeClr val="folHlink"/>
                </a:solidFill>
                <a:latin typeface="Cambria" panose="02040503050406030204" pitchFamily="18" charset="0"/>
              </a:rPr>
              <a:t>The Monty Hall Problem</a:t>
            </a:r>
          </a:p>
          <a:p>
            <a:pPr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Pick a door: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0480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A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257800" y="2362200"/>
            <a:ext cx="1752600" cy="2667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B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74676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9600">
                <a:latin typeface="Cambria" panose="02040503050406030204" pitchFamily="18" charset="0"/>
              </a:rPr>
              <a:t>C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259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438400" y="685801"/>
            <a:ext cx="7315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solidFill>
                  <a:schemeClr val="folHlink"/>
                </a:solidFill>
                <a:latin typeface="Cambria" panose="02040503050406030204" pitchFamily="18" charset="0"/>
              </a:rPr>
              <a:t>The Monty Hall Problem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0480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5257800" y="2362200"/>
            <a:ext cx="1752600" cy="2667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B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74676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9600">
                <a:latin typeface="Cambria" panose="02040503050406030204" pitchFamily="18" charset="0"/>
              </a:rPr>
              <a:t>C</a:t>
            </a:r>
            <a:endParaRPr lang="en-US" altLang="en-US">
              <a:latin typeface="Cambria" panose="02040503050406030204" pitchFamily="18" charset="0"/>
            </a:endParaRPr>
          </a:p>
        </p:txBody>
      </p:sp>
      <p:pic>
        <p:nvPicPr>
          <p:cNvPr id="40966" name="Picture 6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81400"/>
            <a:ext cx="160020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67000" y="5410201"/>
            <a:ext cx="671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After opening this </a:t>
            </a:r>
            <a:r>
              <a:rPr lang="en-US" altLang="en-US" dirty="0" smtClean="0">
                <a:latin typeface="Cambria" panose="02040503050406030204" pitchFamily="18" charset="0"/>
              </a:rPr>
              <a:t>door, would </a:t>
            </a:r>
            <a:r>
              <a:rPr lang="en-US" altLang="en-US" dirty="0">
                <a:latin typeface="Cambria" panose="02040503050406030204" pitchFamily="18" charset="0"/>
              </a:rPr>
              <a:t>you like to change?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234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438400" y="685801"/>
            <a:ext cx="7315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solidFill>
                  <a:schemeClr val="folHlink"/>
                </a:solidFill>
                <a:latin typeface="Cambria" panose="02040503050406030204" pitchFamily="18" charset="0"/>
              </a:rPr>
              <a:t>The Monty Hall Problem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0480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57800" y="2362200"/>
            <a:ext cx="1752600" cy="2667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0600">
                <a:latin typeface="Cambria" panose="02040503050406030204" pitchFamily="18" charset="0"/>
              </a:rPr>
              <a:t>B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7467600" y="2362200"/>
            <a:ext cx="1752600" cy="2667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9600">
                <a:latin typeface="Cambria" panose="02040503050406030204" pitchFamily="18" charset="0"/>
              </a:rPr>
              <a:t>C</a:t>
            </a:r>
            <a:endParaRPr lang="en-US" altLang="en-US">
              <a:latin typeface="Cambria" panose="02040503050406030204" pitchFamily="18" charset="0"/>
            </a:endParaRPr>
          </a:p>
        </p:txBody>
      </p:sp>
      <p:pic>
        <p:nvPicPr>
          <p:cNvPr id="41990" name="Picture 6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81400"/>
            <a:ext cx="160020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2514600" y="5486400"/>
            <a:ext cx="7696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>
                <a:latin typeface="Cambria" panose="02040503050406030204" pitchFamily="18" charset="0"/>
              </a:rPr>
              <a:t>Would you like to switch?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8534400" y="2300922"/>
            <a:ext cx="1524000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7200" dirty="0">
                <a:solidFill>
                  <a:srgbClr val="FF0F2F"/>
                </a:solidFill>
                <a:latin typeface="Cambria" panose="02040503050406030204" pitchFamily="18" charset="0"/>
              </a:rPr>
              <a:t>?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018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4"/>
            <a:ext cx="8467725" cy="746125"/>
          </a:xfrm>
        </p:spPr>
        <p:txBody>
          <a:bodyPr/>
          <a:lstStyle/>
          <a:p>
            <a:pPr eaLnBrk="1" hangingPunct="1"/>
            <a:r>
              <a:rPr lang="en-US" dirty="0" smtClean="0"/>
              <a:t>  Probability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828799" y="1506538"/>
            <a:ext cx="8382001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b="1" dirty="0">
                <a:solidFill>
                  <a:srgbClr val="66FF33"/>
                </a:solidFill>
                <a:cs typeface="Times New Roman" panose="02020603050405020304" pitchFamily="18" charset="0"/>
              </a:rPr>
              <a:t>Experiment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 We roll a single </a:t>
            </a:r>
            <a:r>
              <a:rPr lang="en-US" sz="2800" dirty="0" smtClean="0">
                <a:cs typeface="Times New Roman" panose="02020603050405020304" pitchFamily="18" charset="0"/>
              </a:rPr>
              <a:t>die, what </a:t>
            </a:r>
            <a:r>
              <a:rPr lang="en-US" sz="2800" dirty="0">
                <a:cs typeface="Times New Roman" panose="02020603050405020304" pitchFamily="18" charset="0"/>
              </a:rPr>
              <a:t>are the possible outcomes?</a:t>
            </a:r>
          </a:p>
        </p:txBody>
      </p:sp>
      <p:sp>
        <p:nvSpPr>
          <p:cNvPr id="2044932" name="Rectangle 4"/>
          <p:cNvSpPr>
            <a:spLocks noChangeArrowheads="1"/>
          </p:cNvSpPr>
          <p:nvPr/>
        </p:nvSpPr>
        <p:spPr bwMode="auto">
          <a:xfrm>
            <a:off x="4114800" y="2004848"/>
            <a:ext cx="2971800" cy="58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FFFF00"/>
                </a:solidFill>
                <a:cs typeface="Times New Roman" panose="02020603050405020304" pitchFamily="18" charset="0"/>
              </a:rPr>
              <a:t>{</a:t>
            </a:r>
            <a:r>
              <a:rPr lang="en-US" sz="28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1, 2, 3, 4, 5, 6</a:t>
            </a:r>
            <a:r>
              <a:rPr lang="en-US" sz="2800" dirty="0">
                <a:solidFill>
                  <a:srgbClr val="FFFF00"/>
                </a:solidFill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36726" y="327501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2044934" name="Rectangle 6"/>
          <p:cNvSpPr>
            <a:spLocks noChangeArrowheads="1"/>
          </p:cNvSpPr>
          <p:nvPr/>
        </p:nvSpPr>
        <p:spPr bwMode="auto">
          <a:xfrm>
            <a:off x="1828800" y="266700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dirty="0">
                <a:cs typeface="Times New Roman" panose="02020603050405020304" pitchFamily="18" charset="0"/>
              </a:rPr>
              <a:t>The set of possible outcomes is called the </a:t>
            </a:r>
            <a:r>
              <a:rPr lang="en-US" sz="2800" b="1" dirty="0">
                <a:solidFill>
                  <a:srgbClr val="66FF33"/>
                </a:solidFill>
                <a:cs typeface="Times New Roman" panose="02020603050405020304" pitchFamily="18" charset="0"/>
              </a:rPr>
              <a:t>sample space.</a:t>
            </a:r>
          </a:p>
        </p:txBody>
      </p:sp>
      <p:sp>
        <p:nvSpPr>
          <p:cNvPr id="2044935" name="Rectangle 7"/>
          <p:cNvSpPr>
            <a:spLocks noChangeArrowheads="1"/>
          </p:cNvSpPr>
          <p:nvPr/>
        </p:nvSpPr>
        <p:spPr bwMode="auto">
          <a:xfrm>
            <a:off x="3886200" y="3960814"/>
            <a:ext cx="609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66FF33"/>
                </a:solidFill>
                <a:cs typeface="Times New Roman" panose="02020603050405020304" pitchFamily="18" charset="0"/>
              </a:rPr>
              <a:t>Depends on what we’re going to ask.</a:t>
            </a:r>
          </a:p>
        </p:txBody>
      </p:sp>
      <p:sp>
        <p:nvSpPr>
          <p:cNvPr id="2044936" name="Rectangle 8"/>
          <p:cNvSpPr>
            <a:spLocks noChangeArrowheads="1"/>
          </p:cNvSpPr>
          <p:nvPr/>
        </p:nvSpPr>
        <p:spPr bwMode="auto">
          <a:xfrm>
            <a:off x="3886200" y="4646614"/>
            <a:ext cx="6324600" cy="91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dirty="0">
                <a:cs typeface="Times New Roman" panose="02020603050405020304" pitchFamily="18" charset="0"/>
              </a:rPr>
              <a:t>Often convenient to choose a sample space of equally likely outcomes.</a:t>
            </a:r>
          </a:p>
        </p:txBody>
      </p:sp>
      <p:sp>
        <p:nvSpPr>
          <p:cNvPr id="2044937" name="Rectangle 9"/>
          <p:cNvSpPr>
            <a:spLocks noChangeArrowheads="1"/>
          </p:cNvSpPr>
          <p:nvPr/>
        </p:nvSpPr>
        <p:spPr bwMode="auto">
          <a:xfrm>
            <a:off x="3657600" y="5715000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{(</a:t>
            </a:r>
            <a:r>
              <a:rPr lang="en-US" sz="2800" b="1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1, 1), (1, 2), (1, 3), … , (2, 1), …, (6, 6</a:t>
            </a:r>
            <a:r>
              <a:rPr lang="en-US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)}</a:t>
            </a:r>
          </a:p>
        </p:txBody>
      </p:sp>
      <p:pic>
        <p:nvPicPr>
          <p:cNvPr id="2044938" name="Picture 10" descr="Dic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49728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4940" name="Rectangle 12"/>
          <p:cNvSpPr>
            <a:spLocks noChangeArrowheads="1"/>
          </p:cNvSpPr>
          <p:nvPr/>
        </p:nvSpPr>
        <p:spPr bwMode="auto">
          <a:xfrm>
            <a:off x="1828800" y="3352800"/>
            <a:ext cx="7543800" cy="68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dirty="0">
                <a:cs typeface="Times New Roman" panose="02020603050405020304" pitchFamily="18" charset="0"/>
              </a:rPr>
              <a:t>We roll a pair of </a:t>
            </a:r>
            <a:r>
              <a:rPr lang="en-US" sz="2800" dirty="0" smtClean="0">
                <a:cs typeface="Times New Roman" panose="02020603050405020304" pitchFamily="18" charset="0"/>
              </a:rPr>
              <a:t>dice, what </a:t>
            </a:r>
            <a:r>
              <a:rPr lang="en-US" sz="2800" dirty="0">
                <a:cs typeface="Times New Roman" panose="02020603050405020304" pitchFamily="18" charset="0"/>
              </a:rPr>
              <a:t>is the sample space?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2050" name="Picture 2" descr="Image result for die possible roll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34200" y="2048668"/>
            <a:ext cx="457200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73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49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4932" grpId="0" build="p" autoUpdateAnimBg="0"/>
      <p:bldP spid="2044934" grpId="0" build="p" autoUpdateAnimBg="0"/>
      <p:bldP spid="2044935" grpId="0" build="p" autoUpdateAnimBg="0"/>
      <p:bldP spid="2044936" grpId="0" build="p" autoUpdateAnimBg="0"/>
      <p:bldP spid="2044937" grpId="0" build="p" autoUpdateAnimBg="0"/>
      <p:bldP spid="2044940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1524000"/>
            <a:ext cx="10517349" cy="3429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76201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Monty Hall Puzzle </a:t>
            </a:r>
            <a:r>
              <a:rPr lang="en-US" sz="1100" dirty="0">
                <a:latin typeface="Cambria" panose="02040503050406030204" pitchFamily="18" charset="0"/>
                <a:hlinkClick r:id="rId3"/>
              </a:rPr>
              <a:t>http://en.wikipedia.org/wiki/Monty_Hall_problem</a:t>
            </a:r>
            <a:r>
              <a:rPr lang="en-US" sz="1100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6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0" y="76201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Monty Hall Puzzle </a:t>
            </a:r>
            <a:r>
              <a:rPr lang="en-US" sz="1100" dirty="0">
                <a:latin typeface="Cambria" panose="02040503050406030204" pitchFamily="18" charset="0"/>
                <a:hlinkClick r:id="rId2"/>
              </a:rPr>
              <a:t>http://en.wikipedia.org/wiki/Monty_Hall_problem</a:t>
            </a:r>
            <a:r>
              <a:rPr lang="en-US" sz="1100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1524000"/>
            <a:ext cx="1040999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8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0" y="76201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Monty Hall Puzzle </a:t>
            </a:r>
            <a:r>
              <a:rPr lang="en-US" sz="1100" dirty="0">
                <a:latin typeface="Cambria" panose="02040503050406030204" pitchFamily="18" charset="0"/>
                <a:hlinkClick r:id="rId2"/>
              </a:rPr>
              <a:t>http://en.wikipedia.org/wiki/Monty_Hall_problem</a:t>
            </a:r>
            <a:r>
              <a:rPr lang="en-US" sz="1100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32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0599" y="1066800"/>
            <a:ext cx="1003002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5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762000"/>
            <a:ext cx="6300788" cy="18716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76201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Monty Hall Puzzle </a:t>
            </a:r>
            <a:r>
              <a:rPr lang="en-US" sz="1100" dirty="0">
                <a:latin typeface="Cambria" panose="02040503050406030204" pitchFamily="18" charset="0"/>
                <a:hlinkClick r:id="rId3"/>
              </a:rPr>
              <a:t>http://en.wikipedia.org/wiki/Monty_Hall_problem</a:t>
            </a:r>
            <a:r>
              <a:rPr lang="en-US" sz="1100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33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2633662"/>
            <a:ext cx="6300788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4386262"/>
            <a:ext cx="6300788" cy="21540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39000" y="144780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Switching results in a win 2/3 of the time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759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5146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57150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724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581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5814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5146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46482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10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88392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7772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7818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56388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66294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12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77724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13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88392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14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2438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15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3581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16</a:t>
            </a:r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46482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17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57150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18</a:t>
            </a:r>
          </a:p>
        </p:txBody>
      </p: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67056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19</a:t>
            </a:r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7772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20</a:t>
            </a:r>
          </a:p>
        </p:txBody>
      </p:sp>
      <p:sp>
        <p:nvSpPr>
          <p:cNvPr id="44054" name="Rectangle 22"/>
          <p:cNvSpPr>
            <a:spLocks noChangeArrowheads="1"/>
          </p:cNvSpPr>
          <p:nvPr/>
        </p:nvSpPr>
        <p:spPr bwMode="auto">
          <a:xfrm>
            <a:off x="88392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72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5146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</a:t>
            </a:r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7150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724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3581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581400" y="2514600"/>
            <a:ext cx="762000" cy="1295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25146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6482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10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88392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77724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67818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56388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66294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12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77724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13</a:t>
            </a:r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88392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14</a:t>
            </a:r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2438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15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3581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16</a:t>
            </a: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46482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17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7150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18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67056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19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7772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20</a:t>
            </a: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88392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21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911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25146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56769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46228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5687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568700" y="2514600"/>
            <a:ext cx="762000" cy="1295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5146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46228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88392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77851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6731000" y="6858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56769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67310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77851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8839200" y="25146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25146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3581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46482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7150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>
                <a:latin typeface="Cambria" panose="02040503050406030204" pitchFamily="18" charset="0"/>
              </a:rPr>
              <a:t>18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67818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78486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8915400" y="4343400"/>
            <a:ext cx="762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4400">
              <a:latin typeface="Cambria" panose="02040503050406030204" pitchFamily="18" charset="0"/>
            </a:endParaRPr>
          </a:p>
        </p:txBody>
      </p:sp>
      <p:pic>
        <p:nvPicPr>
          <p:cNvPr id="46103" name="Picture 23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4" name="Picture 24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5" name="Picture 25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6" name="Picture 26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7" name="Picture 27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8" name="Picture 28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09" name="Picture 29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12192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0" name="Picture 30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1" name="Picture 31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2" name="Picture 32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3" name="Picture 33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4" name="Picture 34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5" name="Picture 35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112" y="30480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6" name="Picture 36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7" name="Picture 37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8" name="Picture 38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19" name="Picture 39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2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20" name="Picture 40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2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21" name="Picture 41" descr="goat.gif                                                       00000013Macintosh HD                   B7303C9F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112" y="4800600"/>
            <a:ext cx="8524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634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94" y="609600"/>
            <a:ext cx="9998446" cy="556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38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07319"/>
            <a:ext cx="11201399" cy="616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39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9108"/>
            <a:ext cx="11193847" cy="607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Probability definition: </a:t>
            </a:r>
            <a:r>
              <a:rPr lang="en-US" sz="3600" dirty="0" smtClean="0">
                <a:solidFill>
                  <a:schemeClr val="tx1"/>
                </a:solidFill>
              </a:rPr>
              <a:t>Equally Likely Outcomes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6436" name="Rectangle 4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600" y="1295400"/>
                <a:ext cx="11277600" cy="5181600"/>
              </a:xfrm>
            </p:spPr>
            <p:txBody>
              <a:bodyPr>
                <a:noAutofit/>
              </a:bodyPr>
              <a:lstStyle/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3000" dirty="0" smtClean="0"/>
                  <a:t>The probability of an event occurring </a:t>
                </a:r>
                <a:br>
                  <a:rPr lang="en-US" sz="3000" dirty="0" smtClean="0"/>
                </a:br>
                <a:r>
                  <a:rPr lang="en-US" sz="3000" dirty="0" smtClean="0">
                    <a:solidFill>
                      <a:schemeClr val="tx1"/>
                    </a:solidFill>
                  </a:rPr>
                  <a:t>(assuming equally likely outcomes) </a:t>
                </a:r>
                <a:r>
                  <a:rPr lang="en-US" sz="3000" dirty="0" smtClean="0"/>
                  <a:t>is:</a:t>
                </a:r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30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0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30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30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30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3000" dirty="0" smtClean="0"/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3000" dirty="0"/>
                  <a:t>Where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E</a:t>
                </a:r>
                <a:r>
                  <a:rPr lang="en-US" sz="3000" dirty="0"/>
                  <a:t> is an event corresponds to a subset of outcomes.</a:t>
                </a:r>
              </a:p>
              <a:p>
                <a:pPr lvl="1">
                  <a:buNone/>
                </a:pPr>
                <a:r>
                  <a:rPr lang="en-US" sz="3000" dirty="0"/>
                  <a:t>    Note: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E</a:t>
                </a:r>
                <a:r>
                  <a:rPr lang="en-US" sz="3000" dirty="0"/>
                  <a:t> </a:t>
                </a:r>
                <a:r>
                  <a:rPr lang="en-US" sz="3000" dirty="0">
                    <a:solidFill>
                      <a:srgbClr val="FFFF00"/>
                    </a:solidFill>
                    <a:sym typeface="Symbol" panose="05050102010706020507" pitchFamily="18" charset="2"/>
                  </a:rPr>
                  <a:t> </a:t>
                </a:r>
                <a:r>
                  <a:rPr lang="en-US" sz="3000" i="1" dirty="0">
                    <a:solidFill>
                      <a:srgbClr val="FFFF00"/>
                    </a:solidFill>
                    <a:sym typeface="Symbol" panose="05050102010706020507" pitchFamily="18" charset="2"/>
                  </a:rPr>
                  <a:t>S</a:t>
                </a:r>
                <a:r>
                  <a:rPr lang="en-US" sz="3000" dirty="0" smtClean="0">
                    <a:sym typeface="Symbol" panose="05050102010706020507" pitchFamily="18" charset="2"/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3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3000" dirty="0" smtClean="0">
                    <a:sym typeface="Symbol" panose="05050102010706020507" pitchFamily="18" charset="2"/>
                  </a:rPr>
                  <a:t> is the cardinality of </a:t>
                </a:r>
                <a:r>
                  <a:rPr lang="en-US" sz="3000" i="1" dirty="0" smtClean="0">
                    <a:solidFill>
                      <a:srgbClr val="FFFF00"/>
                    </a:solidFill>
                    <a:sym typeface="Symbol" panose="05050102010706020507" pitchFamily="18" charset="2"/>
                  </a:rPr>
                  <a:t>E</a:t>
                </a:r>
                <a:r>
                  <a:rPr lang="en-US" sz="3000" dirty="0" smtClean="0">
                    <a:sym typeface="Symbol" panose="05050102010706020507" pitchFamily="18" charset="2"/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3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3000" dirty="0">
                    <a:sym typeface="Symbol" panose="05050102010706020507" pitchFamily="18" charset="2"/>
                  </a:rPr>
                  <a:t> is the cardinality of </a:t>
                </a:r>
                <a:r>
                  <a:rPr lang="en-US" sz="3000" i="1" dirty="0" smtClean="0">
                    <a:solidFill>
                      <a:srgbClr val="FFFF00"/>
                    </a:solidFill>
                    <a:sym typeface="Symbol" panose="05050102010706020507" pitchFamily="18" charset="2"/>
                  </a:rPr>
                  <a:t>S</a:t>
                </a:r>
                <a:r>
                  <a:rPr lang="en-US" sz="3000" dirty="0" smtClean="0">
                    <a:sym typeface="Symbol" panose="05050102010706020507" pitchFamily="18" charset="2"/>
                  </a:rPr>
                  <a:t>.</a:t>
                </a:r>
                <a:endParaRPr lang="en-US" sz="3000" dirty="0">
                  <a:sym typeface="Symbol" panose="05050102010706020507" pitchFamily="18" charset="2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3000" dirty="0"/>
                  <a:t>Where 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S</a:t>
                </a:r>
                <a:r>
                  <a:rPr lang="en-US" sz="3000" dirty="0"/>
                  <a:t> is a finite sample space of </a:t>
                </a:r>
                <a:r>
                  <a:rPr lang="en-US" sz="3000" dirty="0">
                    <a:solidFill>
                      <a:srgbClr val="66FF33"/>
                    </a:solidFill>
                  </a:rPr>
                  <a:t>equally likely outcomes  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3000" dirty="0"/>
                  <a:t>Note that </a:t>
                </a:r>
                <a:r>
                  <a:rPr lang="en-US" sz="3000" dirty="0">
                    <a:solidFill>
                      <a:srgbClr val="FFFF00"/>
                    </a:solidFill>
                  </a:rPr>
                  <a:t>0 ≤ |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E</a:t>
                </a:r>
                <a:r>
                  <a:rPr lang="en-US" sz="3000" dirty="0">
                    <a:solidFill>
                      <a:srgbClr val="FFFF00"/>
                    </a:solidFill>
                  </a:rPr>
                  <a:t>| ≤ |</a:t>
                </a:r>
                <a:r>
                  <a:rPr lang="en-US" sz="3000" i="1" dirty="0">
                    <a:solidFill>
                      <a:srgbClr val="FFFF00"/>
                    </a:solidFill>
                  </a:rPr>
                  <a:t>S</a:t>
                </a:r>
                <a:r>
                  <a:rPr lang="en-US" sz="3000" dirty="0">
                    <a:solidFill>
                      <a:srgbClr val="FFFF00"/>
                    </a:solidFill>
                  </a:rPr>
                  <a:t>|</a:t>
                </a:r>
              </a:p>
              <a:p>
                <a:pPr lvl="2"/>
                <a:r>
                  <a:rPr lang="en-US" sz="3000" dirty="0" smtClean="0">
                    <a:solidFill>
                      <a:schemeClr val="tx1"/>
                    </a:solidFill>
                  </a:rPr>
                  <a:t>Thus, the probability will always be between 0 and 1</a:t>
                </a:r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sz="3000" dirty="0" smtClean="0"/>
                  <a:t>An event that will never happen has probability 0</a:t>
                </a:r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sz="3000" dirty="0" smtClean="0">
                    <a:solidFill>
                      <a:schemeClr val="tx1"/>
                    </a:solidFill>
                  </a:rPr>
                  <a:t>An event that will always happen has probability 1</a:t>
                </a:r>
                <a:endParaRPr lang="en-US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66436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95400"/>
                <a:ext cx="11277600" cy="5181600"/>
              </a:xfrm>
              <a:blipFill>
                <a:blip r:embed="rId3"/>
                <a:stretch>
                  <a:fillRect l="-1243" t="-2471" b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6434" name="Rectangle 2"/>
          <p:cNvSpPr>
            <a:spLocks noChangeArrowheads="1"/>
          </p:cNvSpPr>
          <p:nvPr/>
        </p:nvSpPr>
        <p:spPr bwMode="auto">
          <a:xfrm>
            <a:off x="5257800" y="2209800"/>
            <a:ext cx="1371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889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43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447800" y="1905000"/>
            <a:ext cx="9989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Check this</a:t>
            </a:r>
          </a:p>
          <a:p>
            <a:r>
              <a:rPr lang="en-US" sz="2000" u="sng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000" u="sng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://www.youtube.com/playlist?list=PLt5AfwLFPxWLzNG4Ttv9-qZj86xt-J9_W</a:t>
            </a:r>
            <a:endParaRPr lang="en-US" sz="20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048000"/>
            <a:ext cx="4114800" cy="232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/>
              <a:t>Probability is always a value between 0 and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745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863600" y="1182124"/>
                <a:ext cx="9067800" cy="48768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3200" dirty="0" smtClean="0">
                    <a:solidFill>
                      <a:schemeClr val="tx1"/>
                    </a:solidFill>
                  </a:rPr>
                  <a:t>Something with a probability of 0 will never occur.</a:t>
                </a:r>
              </a:p>
              <a:p>
                <a:r>
                  <a:rPr lang="en-US" sz="3200" dirty="0" smtClean="0"/>
                  <a:t>Something with a probability of 1 will always occur.</a:t>
                </a:r>
              </a:p>
              <a:p>
                <a:r>
                  <a:rPr lang="en-US" sz="3200" dirty="0" smtClean="0">
                    <a:solidFill>
                      <a:schemeClr val="tx1"/>
                    </a:solidFill>
                  </a:rPr>
                  <a:t>You cannot have a probability outside this range!</a:t>
                </a:r>
              </a:p>
              <a:p>
                <a:r>
                  <a:rPr lang="en-US" sz="3200" dirty="0" smtClean="0"/>
                  <a:t>Note that when somebody says it has a “100% probability”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sz="3200" dirty="0"/>
                  <a:t>That means it has a probability of </a:t>
                </a:r>
                <a:r>
                  <a:rPr lang="en-US" sz="3200" dirty="0" smtClean="0"/>
                  <a:t>1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b="0" i="0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%=</m:t>
                    </m:r>
                    <m:f>
                      <m:fPr>
                        <m:ctrlPr>
                          <a:rPr lang="en-US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lang="en-US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den>
                    </m:f>
                    <m:r>
                      <a:rPr lang="en-US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800" dirty="0"/>
                  <a:t>	(“100% probability</a:t>
                </a:r>
                <a:r>
                  <a:rPr lang="en-US" sz="2800" dirty="0" smtClean="0"/>
                  <a:t>”)</a:t>
                </a:r>
              </a:p>
              <a:p>
                <a:pPr marL="228594" lvl="2">
                  <a:spcBef>
                    <a:spcPts val="1000"/>
                  </a:spcBef>
                </a:pP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85</m:t>
                        </m:r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85</m:t>
                    </m:r>
                  </m:oMath>
                </a14:m>
                <a:r>
                  <a:rPr lang="en-US" sz="2800" dirty="0"/>
                  <a:t>	</a:t>
                </a:r>
                <a:r>
                  <a:rPr lang="en-US" sz="2800" dirty="0" smtClean="0"/>
                  <a:t>(“85% </a:t>
                </a:r>
                <a:r>
                  <a:rPr lang="en-US" sz="2800" dirty="0"/>
                  <a:t>probability”)</a:t>
                </a:r>
              </a:p>
              <a:p>
                <a:endParaRPr lang="en-US" sz="3600" dirty="0" smtClean="0"/>
              </a:p>
            </p:txBody>
          </p:sp>
        </mc:Choice>
        <mc:Fallback xmlns="">
          <p:sp>
            <p:nvSpPr>
              <p:cNvPr id="20674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3600" y="1182124"/>
                <a:ext cx="9067800" cy="4876800"/>
              </a:xfrm>
              <a:blipFill>
                <a:blip r:embed="rId3"/>
                <a:stretch>
                  <a:fillRect l="-1412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598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Dice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8483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r>
                  <a:rPr lang="en-US" sz="3200" dirty="0" smtClean="0"/>
                  <a:t>What is the probability of getting a 7 by rolling two dice?</a:t>
                </a:r>
              </a:p>
              <a:p>
                <a:pPr eaLnBrk="1" hangingPunct="1">
                  <a:lnSpc>
                    <a:spcPct val="90000"/>
                  </a:lnSpc>
                  <a:buFontTx/>
                  <a:buNone/>
                </a:pPr>
                <a:endParaRPr lang="en-US" sz="2800" dirty="0">
                  <a:solidFill>
                    <a:schemeClr val="accent2"/>
                  </a:solidFill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dirty="0" smtClean="0"/>
                  <a:t>There are six combinations that can yield 7: </a:t>
                </a:r>
                <a:br>
                  <a:rPr lang="en-US" dirty="0" smtClean="0"/>
                </a:br>
                <a:r>
                  <a:rPr lang="en-US" dirty="0" smtClean="0">
                    <a:solidFill>
                      <a:srgbClr val="FFFF00"/>
                    </a:solidFill>
                  </a:rPr>
                  <a:t>(1, 6), (2, 5), (3, 4), (4, 3), (5, 2), (6, 1)</a:t>
                </a:r>
              </a:p>
              <a:p>
                <a:pPr lvl="1" eaLnBrk="1" hangingPunct="1">
                  <a:lnSpc>
                    <a:spcPct val="90000"/>
                  </a:lnSpc>
                </a:pPr>
                <a:endParaRPr lang="en-US" dirty="0" smtClean="0"/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dirty="0" smtClean="0"/>
                  <a:t>Thus, |</a:t>
                </a:r>
                <a:r>
                  <a:rPr lang="en-US" i="1" dirty="0" smtClean="0"/>
                  <a:t>E</a:t>
                </a:r>
                <a:r>
                  <a:rPr lang="en-US" dirty="0" smtClean="0"/>
                  <a:t>| = 6, |</a:t>
                </a:r>
                <a:r>
                  <a:rPr lang="en-US" i="1" dirty="0" smtClean="0"/>
                  <a:t>S</a:t>
                </a:r>
                <a:r>
                  <a:rPr lang="en-US" dirty="0" smtClean="0"/>
                  <a:t>| = 36,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0684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507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1026" name="Picture 2" descr="animated-dice-image-0079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3124200"/>
            <a:ext cx="27432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00800" y="4442641"/>
            <a:ext cx="533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www.animatedimages.org/img-animated-dice-image-0079-120779.htm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625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6873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  Probability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219200" y="1141414"/>
            <a:ext cx="8914105" cy="4421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/>
              <a:t>Which is more likely</a:t>
            </a:r>
            <a:r>
              <a:rPr lang="en-US" sz="3200" dirty="0" smtClean="0"/>
              <a:t>:</a:t>
            </a:r>
          </a:p>
          <a:p>
            <a:pPr marL="857250" lvl="1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Rolling an 8 when 2 dice are rolled?</a:t>
            </a:r>
          </a:p>
          <a:p>
            <a:pPr marL="857250" lvl="1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Rolling an 8 when 3 dice are rolled</a:t>
            </a:r>
            <a:r>
              <a:rPr lang="en-US" sz="3200" dirty="0" smtClean="0">
                <a:solidFill>
                  <a:srgbClr val="FFFF00"/>
                </a:solidFill>
              </a:rPr>
              <a:t>?</a:t>
            </a:r>
          </a:p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How do we approach the solution?</a:t>
            </a:r>
            <a:endParaRPr lang="en-US" sz="3200" dirty="0"/>
          </a:p>
          <a:p>
            <a:pPr eaLnBrk="1" hangingPunct="1">
              <a:spcBef>
                <a:spcPct val="20000"/>
              </a:spcBef>
            </a:pPr>
            <a:endParaRPr lang="en-US" sz="3200" dirty="0"/>
          </a:p>
        </p:txBody>
      </p:sp>
      <p:pic>
        <p:nvPicPr>
          <p:cNvPr id="2055174" name="Picture 6" descr="Dic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156" y="1569028"/>
            <a:ext cx="232727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0" name="Picture 2" descr="http://upload.wikimedia.org/wikipedia/commons/4/45/3-dice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705" y="4007745"/>
            <a:ext cx="1471663" cy="144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6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5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1143000"/>
          </a:xfrm>
        </p:spPr>
        <p:txBody>
          <a:bodyPr/>
          <a:lstStyle/>
          <a:p>
            <a:pPr eaLnBrk="1" hangingPunct="1"/>
            <a:r>
              <a:rPr lang="en-US" sz="3600"/>
              <a:t>  </a:t>
            </a:r>
            <a:br>
              <a:rPr lang="en-US" sz="3600"/>
            </a:br>
            <a:r>
              <a:rPr lang="en-US" sz="3600"/>
              <a:t>Probability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828800" y="1676400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What is the probability of a total of 8 when 2 dice are rolled?</a:t>
            </a:r>
          </a:p>
        </p:txBody>
      </p:sp>
      <p:sp>
        <p:nvSpPr>
          <p:cNvPr id="2069509" name="Rectangle 5"/>
          <p:cNvSpPr>
            <a:spLocks noChangeArrowheads="1"/>
          </p:cNvSpPr>
          <p:nvPr/>
        </p:nvSpPr>
        <p:spPr bwMode="auto">
          <a:xfrm>
            <a:off x="1828799" y="2971800"/>
            <a:ext cx="6660931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latin typeface="Cambria" panose="02040503050406030204" pitchFamily="18" charset="0"/>
              </a:rPr>
              <a:t>What is the size of the sample space?</a:t>
            </a:r>
          </a:p>
          <a:p>
            <a:pPr eaLnBrk="1" hangingPunct="1">
              <a:spcBef>
                <a:spcPct val="20000"/>
              </a:spcBef>
            </a:pPr>
            <a:endParaRPr lang="en-US" sz="2800" dirty="0">
              <a:latin typeface="Cambria" panose="02040503050406030204" pitchFamily="18" charset="0"/>
            </a:endParaRPr>
          </a:p>
        </p:txBody>
      </p:sp>
      <p:pic>
        <p:nvPicPr>
          <p:cNvPr id="2069510" name="Picture 6" descr="Dic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187326"/>
            <a:ext cx="2098675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9514" name="Rectangle 10"/>
          <p:cNvSpPr>
            <a:spLocks noChangeArrowheads="1"/>
          </p:cNvSpPr>
          <p:nvPr/>
        </p:nvSpPr>
        <p:spPr bwMode="auto">
          <a:xfrm>
            <a:off x="1828800" y="3810000"/>
            <a:ext cx="922282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How many rolls satisfy our property of interest?</a:t>
            </a:r>
          </a:p>
          <a:p>
            <a:pPr eaLnBrk="1" hangingPunct="1">
              <a:spcBef>
                <a:spcPct val="20000"/>
              </a:spcBef>
            </a:pPr>
            <a:endParaRPr lang="en-US" sz="2800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9518" name="Rectangle 14"/>
              <p:cNvSpPr>
                <a:spLocks noChangeArrowheads="1"/>
              </p:cNvSpPr>
              <p:nvPr/>
            </p:nvSpPr>
            <p:spPr bwMode="auto">
              <a:xfrm>
                <a:off x="1828799" y="4815473"/>
                <a:ext cx="594360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sz="3200" dirty="0" smtClean="0">
                    <a:latin typeface="Cambria" panose="02040503050406030204" pitchFamily="18" charset="0"/>
                  </a:rPr>
                  <a:t>So the probability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sz="3200" dirty="0">
                    <a:latin typeface="Cambria" panose="02040503050406030204" pitchFamily="18" charset="0"/>
                  </a:rPr>
                  <a:t>  ≈ 0.139.</a:t>
                </a:r>
              </a:p>
              <a:p>
                <a:pPr eaLnBrk="1" hangingPunct="1">
                  <a:spcBef>
                    <a:spcPct val="20000"/>
                  </a:spcBef>
                </a:pPr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069518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799" y="4815473"/>
                <a:ext cx="5943600" cy="609600"/>
              </a:xfrm>
              <a:prstGeom prst="rect">
                <a:avLst/>
              </a:prstGeom>
              <a:blipFill>
                <a:blip r:embed="rId4"/>
                <a:stretch>
                  <a:fillRect l="-2564" b="-44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8580281" y="2971800"/>
            <a:ext cx="63991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sz="3200" dirty="0">
                <a:latin typeface="Cambria" panose="02040503050406030204" pitchFamily="18" charset="0"/>
              </a:rPr>
              <a:t>36</a:t>
            </a:r>
          </a:p>
        </p:txBody>
      </p:sp>
      <p:sp>
        <p:nvSpPr>
          <p:cNvPr id="6" name="Rectangle 5"/>
          <p:cNvSpPr/>
          <p:nvPr/>
        </p:nvSpPr>
        <p:spPr>
          <a:xfrm>
            <a:off x="9402841" y="4343400"/>
            <a:ext cx="412293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sz="3200" dirty="0"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495800" y="4319588"/>
            <a:ext cx="511989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2+6, 3+5, 4+4, 5+3, 6+2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63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9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2069509" grpId="0" build="p" autoUpdateAnimBg="0"/>
      <p:bldP spid="2069514" grpId="0" build="p" autoUpdateAnimBg="0"/>
      <p:bldP spid="2069518" grpId="0" build="p" autoUpdateAnimBg="0"/>
      <p:bldP spid="4" grpId="0" animBg="1"/>
      <p:bldP spid="6" grpId="0" animBg="1"/>
      <p:bldP spid="1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6" y="227013"/>
            <a:ext cx="8467725" cy="6111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 Probability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1000" y="794939"/>
            <a:ext cx="9982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What is the probability of a total of 8 when 3 dice are rolled?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736726" y="3275014"/>
            <a:ext cx="184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sz="3200">
              <a:latin typeface="Cambria" panose="02040503050406030204" pitchFamily="18" charset="0"/>
            </a:endParaRPr>
          </a:p>
        </p:txBody>
      </p:sp>
      <p:sp>
        <p:nvSpPr>
          <p:cNvPr id="2071557" name="Rectangle 5"/>
          <p:cNvSpPr>
            <a:spLocks noChangeArrowheads="1"/>
          </p:cNvSpPr>
          <p:nvPr/>
        </p:nvSpPr>
        <p:spPr bwMode="auto">
          <a:xfrm>
            <a:off x="2041526" y="1524000"/>
            <a:ext cx="656907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latin typeface="Cambria" panose="02040503050406030204" pitchFamily="18" charset="0"/>
              </a:rPr>
              <a:t>What is the size of the sample space?</a:t>
            </a:r>
          </a:p>
          <a:p>
            <a:pPr eaLnBrk="1" hangingPunct="1">
              <a:spcBef>
                <a:spcPct val="20000"/>
              </a:spcBef>
            </a:pP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2071562" name="Rectangle 10"/>
          <p:cNvSpPr>
            <a:spLocks noChangeArrowheads="1"/>
          </p:cNvSpPr>
          <p:nvPr/>
        </p:nvSpPr>
        <p:spPr bwMode="auto">
          <a:xfrm>
            <a:off x="1219200" y="2034976"/>
            <a:ext cx="9511005" cy="417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latin typeface="Cambria" panose="02040503050406030204" pitchFamily="18" charset="0"/>
              </a:rPr>
              <a:t>How many rolls satisfy our condition </a:t>
            </a:r>
            <a:r>
              <a:rPr lang="en-US" sz="3200" dirty="0" smtClean="0">
                <a:latin typeface="Cambria" panose="02040503050406030204" pitchFamily="18" charset="0"/>
              </a:rPr>
              <a:t>(</a:t>
            </a: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total of  8</a:t>
            </a:r>
            <a:r>
              <a:rPr lang="en-US" sz="3200" dirty="0">
                <a:latin typeface="Cambria" panose="02040503050406030204" pitchFamily="18" charset="0"/>
              </a:rPr>
              <a:t>)? 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1+1+6, 1+6+1, 6+1+1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					</a:t>
            </a:r>
            <a:r>
              <a:rPr lang="en-US" sz="3200" dirty="0">
                <a:latin typeface="Cambria" panose="02040503050406030204" pitchFamily="18" charset="0"/>
              </a:rPr>
              <a:t>(3)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2+3+3, 3+2+3, 3+3+2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					</a:t>
            </a:r>
            <a:r>
              <a:rPr lang="en-US" sz="3200" dirty="0">
                <a:latin typeface="Cambria" panose="02040503050406030204" pitchFamily="18" charset="0"/>
              </a:rPr>
              <a:t>(3) 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4+3+1, 4+1+3, 1+3+4, 1+4+3, 3+1+4, 3+4+1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	</a:t>
            </a:r>
            <a:r>
              <a:rPr lang="en-US" sz="3200" dirty="0">
                <a:latin typeface="Cambria" panose="02040503050406030204" pitchFamily="18" charset="0"/>
              </a:rPr>
              <a:t>(6)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1+2+5, 1+5+2, 2+1+5, 2+5+1, 5+1+2</a:t>
            </a:r>
            <a:r>
              <a:rPr 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, 5+2+1</a:t>
            </a: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	</a:t>
            </a:r>
            <a:r>
              <a:rPr lang="en-US" sz="3200" dirty="0">
                <a:latin typeface="Cambria" panose="02040503050406030204" pitchFamily="18" charset="0"/>
              </a:rPr>
              <a:t>(6)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2+2+4, 4+2+2, 2+4+2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					</a:t>
            </a:r>
            <a:r>
              <a:rPr lang="en-US" sz="3200" dirty="0">
                <a:latin typeface="Cambria" panose="02040503050406030204" pitchFamily="18" charset="0"/>
              </a:rPr>
              <a:t>(3)</a:t>
            </a:r>
          </a:p>
          <a:p>
            <a:pPr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Total</a:t>
            </a:r>
            <a:r>
              <a:rPr lang="en-US" sz="3200" dirty="0">
                <a:solidFill>
                  <a:srgbClr val="FF0000"/>
                </a:solidFill>
                <a:latin typeface="Cambria" panose="02040503050406030204" pitchFamily="18" charset="0"/>
              </a:rPr>
              <a:t>		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				(</a:t>
            </a:r>
            <a:r>
              <a:rPr lang="en-US" sz="3200" dirty="0">
                <a:latin typeface="Cambria" panose="02040503050406030204" pitchFamily="18" charset="0"/>
              </a:rPr>
              <a:t>3+3+6+6+3=</a:t>
            </a:r>
            <a:r>
              <a:rPr 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21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)</a:t>
            </a:r>
            <a:endParaRPr lang="en-US" sz="3200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3200" dirty="0">
              <a:latin typeface="Cambria" panose="020405030504060302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2071566" name="Rectangle 14"/>
          <p:cNvSpPr>
            <a:spLocks noChangeArrowheads="1"/>
          </p:cNvSpPr>
          <p:nvPr/>
        </p:nvSpPr>
        <p:spPr bwMode="auto">
          <a:xfrm>
            <a:off x="1848740" y="6210300"/>
            <a:ext cx="7828660" cy="495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200" dirty="0">
                <a:latin typeface="Cambria" panose="02040503050406030204" pitchFamily="18" charset="0"/>
              </a:rPr>
              <a:t>So the probability is </a:t>
            </a:r>
            <a:r>
              <a:rPr lang="en-US" sz="3200" b="1" dirty="0">
                <a:solidFill>
                  <a:srgbClr val="66FF33"/>
                </a:solidFill>
                <a:latin typeface="Cambria" panose="02040503050406030204" pitchFamily="18" charset="0"/>
              </a:rPr>
              <a:t>21</a:t>
            </a:r>
            <a: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</a:rPr>
              <a:t>/</a:t>
            </a:r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</a:rPr>
              <a:t>216</a:t>
            </a:r>
            <a: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</a:rPr>
              <a:t> </a:t>
            </a:r>
            <a:r>
              <a:rPr lang="en-US" sz="3200" b="1" dirty="0">
                <a:latin typeface="Cambria" panose="02040503050406030204" pitchFamily="18" charset="0"/>
              </a:rPr>
              <a:t>≈ 0.097</a:t>
            </a:r>
            <a:r>
              <a:rPr lang="en-US" sz="3200" dirty="0">
                <a:latin typeface="Cambria" panose="02040503050406030204" pitchFamily="18" charset="0"/>
              </a:rPr>
              <a:t>.</a:t>
            </a:r>
          </a:p>
          <a:p>
            <a:pPr eaLnBrk="1" hangingPunct="1">
              <a:spcBef>
                <a:spcPct val="20000"/>
              </a:spcBef>
            </a:pPr>
            <a:endParaRPr lang="en-US" sz="3200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http://upload.wikimedia.org/wikipedia/commons/4/45/3-dice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155" y="5208081"/>
            <a:ext cx="1449138" cy="142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8591505" y="1536491"/>
            <a:ext cx="2762295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6 x 6 x 6 </a:t>
            </a: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= </a:t>
            </a:r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</a:rPr>
              <a:t>216</a:t>
            </a:r>
          </a:p>
        </p:txBody>
      </p:sp>
    </p:spTree>
    <p:extLst>
      <p:ext uri="{BB962C8B-B14F-4D97-AF65-F5344CB8AC3E}">
        <p14:creationId xmlns:p14="http://schemas.microsoft.com/office/powerpoint/2010/main" val="395817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1557" grpId="0" build="p" autoUpdateAnimBg="0"/>
      <p:bldP spid="2071562" grpId="0" build="p" autoUpdateAnimBg="0"/>
      <p:bldP spid="2071566" grpId="0" build="p" autoUpdateAnimBg="0"/>
      <p:bldP spid="3" grpId="0" animBg="1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1882</Words>
  <Application>Microsoft Office PowerPoint</Application>
  <PresentationFormat>Widescreen</PresentationFormat>
  <Paragraphs>386</Paragraphs>
  <Slides>40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ＭＳ Ｐゴシック</vt:lpstr>
      <vt:lpstr>Arial</vt:lpstr>
      <vt:lpstr>Calibri</vt:lpstr>
      <vt:lpstr>Cambria</vt:lpstr>
      <vt:lpstr>Cambria Math</vt:lpstr>
      <vt:lpstr>Comic Sans MS</vt:lpstr>
      <vt:lpstr>Gulim</vt:lpstr>
      <vt:lpstr>Symbol</vt:lpstr>
      <vt:lpstr>Times New Roman</vt:lpstr>
      <vt:lpstr>1.3PropositionalEquivalences</vt:lpstr>
      <vt:lpstr>7.1 Introduction to Discrete Probability</vt:lpstr>
      <vt:lpstr>Terminology</vt:lpstr>
      <vt:lpstr>  Probability</vt:lpstr>
      <vt:lpstr>Probability definition: Equally Likely Outcomes</vt:lpstr>
      <vt:lpstr>Probability is always a value between 0 and 1</vt:lpstr>
      <vt:lpstr>Dice probability</vt:lpstr>
      <vt:lpstr>  Probability</vt:lpstr>
      <vt:lpstr>   Probability</vt:lpstr>
      <vt:lpstr> Probability</vt:lpstr>
      <vt:lpstr>  Probability</vt:lpstr>
      <vt:lpstr>PowerPoint Presentation</vt:lpstr>
      <vt:lpstr>PowerPoint Presentation</vt:lpstr>
      <vt:lpstr>A card game</vt:lpstr>
      <vt:lpstr>Card game probability: royal flush</vt:lpstr>
      <vt:lpstr>Card game probability: four of a kind</vt:lpstr>
      <vt:lpstr>Card game probability: flush</vt:lpstr>
      <vt:lpstr>Poker probability: full house</vt:lpstr>
      <vt:lpstr>Inclusion-exclusion principle</vt:lpstr>
      <vt:lpstr>Card game: three of a kind</vt:lpstr>
      <vt:lpstr>Card game hand odds</vt:lpstr>
      <vt:lpstr>Event Probabilities</vt:lpstr>
      <vt:lpstr>Probability of the union of two events</vt:lpstr>
      <vt:lpstr>Probability of the union of two events</vt:lpstr>
      <vt:lpstr> Monty Hall Puzzle</vt:lpstr>
      <vt:lpstr> Monty Hall Puzzle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7.1 Introduction to Discrete Probability</dc:title>
  <dc:subject>Diacrete Structure</dc:subject>
  <dc:creator/>
  <cp:lastModifiedBy/>
  <cp:revision>1</cp:revision>
  <dcterms:created xsi:type="dcterms:W3CDTF">2013-09-26T11:26:00Z</dcterms:created>
  <dcterms:modified xsi:type="dcterms:W3CDTF">2017-12-10T06:14:14Z</dcterms:modified>
</cp:coreProperties>
</file>