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4852" r:id="rId1"/>
  </p:sldMasterIdLst>
  <p:notesMasterIdLst>
    <p:notesMasterId r:id="rId34"/>
  </p:notesMasterIdLst>
  <p:handoutMasterIdLst>
    <p:handoutMasterId r:id="rId35"/>
  </p:handoutMasterIdLst>
  <p:sldIdLst>
    <p:sldId id="737" r:id="rId2"/>
    <p:sldId id="801" r:id="rId3"/>
    <p:sldId id="802" r:id="rId4"/>
    <p:sldId id="803" r:id="rId5"/>
    <p:sldId id="804" r:id="rId6"/>
    <p:sldId id="805" r:id="rId7"/>
    <p:sldId id="796" r:id="rId8"/>
    <p:sldId id="775" r:id="rId9"/>
    <p:sldId id="797" r:id="rId10"/>
    <p:sldId id="776" r:id="rId11"/>
    <p:sldId id="777" r:id="rId12"/>
    <p:sldId id="778" r:id="rId13"/>
    <p:sldId id="779" r:id="rId14"/>
    <p:sldId id="780" r:id="rId15"/>
    <p:sldId id="781" r:id="rId16"/>
    <p:sldId id="799" r:id="rId17"/>
    <p:sldId id="782" r:id="rId18"/>
    <p:sldId id="783" r:id="rId19"/>
    <p:sldId id="806" r:id="rId20"/>
    <p:sldId id="785" r:id="rId21"/>
    <p:sldId id="786" r:id="rId22"/>
    <p:sldId id="787" r:id="rId23"/>
    <p:sldId id="788" r:id="rId24"/>
    <p:sldId id="789" r:id="rId25"/>
    <p:sldId id="790" r:id="rId26"/>
    <p:sldId id="798" r:id="rId27"/>
    <p:sldId id="791" r:id="rId28"/>
    <p:sldId id="792" r:id="rId29"/>
    <p:sldId id="793" r:id="rId30"/>
    <p:sldId id="794" r:id="rId31"/>
    <p:sldId id="795" r:id="rId32"/>
    <p:sldId id="800" r:id="rId33"/>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E333"/>
    <a:srgbClr val="66FF33"/>
    <a:srgbClr val="FF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288" autoAdjust="0"/>
    <p:restoredTop sz="90886" autoAdjust="0"/>
  </p:normalViewPr>
  <p:slideViewPr>
    <p:cSldViewPr>
      <p:cViewPr varScale="1">
        <p:scale>
          <a:sx n="66" d="100"/>
          <a:sy n="66" d="100"/>
        </p:scale>
        <p:origin x="78" y="76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3" d="100"/>
          <a:sy n="83"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136816E-B12D-4CB4-A266-AF1FBE0E7F1A}" type="datetimeFigureOut">
              <a:rPr lang="en-US" altLang="en-US"/>
              <a:pPr/>
              <a:t>12/14/2017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34124CB-47EF-4106-A264-9DEF3241015E}" type="slidenum">
              <a:rPr lang="en-US" altLang="en-US"/>
              <a:pPr/>
              <a:t>‹#›</a:t>
            </a:fld>
            <a:endParaRPr lang="en-US" altLang="en-US"/>
          </a:p>
        </p:txBody>
      </p:sp>
    </p:spTree>
    <p:extLst>
      <p:ext uri="{BB962C8B-B14F-4D97-AF65-F5344CB8AC3E}">
        <p14:creationId xmlns:p14="http://schemas.microsoft.com/office/powerpoint/2010/main" val="4643661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662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9084439-0D0F-418E-9CB5-95291BE95DF1}" type="slidenum">
              <a:rPr lang="en-US" altLang="en-US"/>
              <a:pPr/>
              <a:t>‹#›</a:t>
            </a:fld>
            <a:endParaRPr lang="en-US" altLang="en-US"/>
          </a:p>
        </p:txBody>
      </p:sp>
    </p:spTree>
    <p:extLst>
      <p:ext uri="{BB962C8B-B14F-4D97-AF65-F5344CB8AC3E}">
        <p14:creationId xmlns:p14="http://schemas.microsoft.com/office/powerpoint/2010/main" val="37841732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5B0F79E-C7B3-44A2-B70B-0E4A40F51DCC}" type="slidenum">
              <a:rPr lang="en-US" sz="1200"/>
              <a:pPr/>
              <a:t>7</a:t>
            </a:fld>
            <a:endParaRPr lang="en-US" sz="120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04571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B0B29DE-7F33-40AB-8A90-C7DEAF34430A}" type="slidenum">
              <a:rPr lang="en-US" sz="1200"/>
              <a:pPr/>
              <a:t>16</a:t>
            </a:fld>
            <a:endParaRPr lang="en-US" sz="12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591809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EECB18C-3D1F-4250-9C64-EEB0DCF8B80F}" type="slidenum">
              <a:rPr lang="en-US" sz="1200"/>
              <a:pPr/>
              <a:t>17</a:t>
            </a:fld>
            <a:endParaRPr 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345363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1D6A33F-E663-4176-9C04-A4C61A3D7574}" type="slidenum">
              <a:rPr lang="en-US" sz="1200"/>
              <a:pPr/>
              <a:t>18</a:t>
            </a:fld>
            <a:endParaRPr lang="en-US" sz="120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578772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A86FE7F-07A5-4FA2-ABCF-0C9A501BAB6E}" type="slidenum">
              <a:rPr lang="en-US" sz="1200"/>
              <a:pPr/>
              <a:t>20</a:t>
            </a:fld>
            <a:endParaRPr lang="en-US" sz="120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603292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00CEE15-E55A-4E13-84A1-1D9A2AC0FEE1}" type="slidenum">
              <a:rPr lang="en-US" sz="1200"/>
              <a:pPr/>
              <a:t>21</a:t>
            </a:fld>
            <a:endParaRPr lang="en-US" sz="120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495362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D57B325-AFB9-42C9-B09C-B7EC4A937BEB}" type="slidenum">
              <a:rPr lang="en-US" sz="1200"/>
              <a:pPr/>
              <a:t>22</a:t>
            </a:fld>
            <a:endParaRPr lang="en-US" sz="120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65202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0D3BB9D-8A70-44C0-BF15-D5A77019EF79}" type="slidenum">
              <a:rPr lang="en-US" sz="1200"/>
              <a:pPr/>
              <a:t>23</a:t>
            </a:fld>
            <a:endParaRPr lang="en-US" sz="120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179478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C87CBEC-2B06-4F3E-84F1-2F918DB53B30}" type="slidenum">
              <a:rPr lang="en-US" sz="1200"/>
              <a:pPr/>
              <a:t>24</a:t>
            </a:fld>
            <a:endParaRPr lang="en-US" sz="120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26871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4FE35A2-08B5-4ADA-9261-6E835996DAE7}" type="slidenum">
              <a:rPr lang="en-US" sz="1200"/>
              <a:pPr/>
              <a:t>25</a:t>
            </a:fld>
            <a:endParaRPr lang="en-US" sz="120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437360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C87CBEC-2B06-4F3E-84F1-2F918DB53B30}" type="slidenum">
              <a:rPr lang="en-US" sz="1200"/>
              <a:pPr/>
              <a:t>26</a:t>
            </a:fld>
            <a:endParaRPr lang="en-US" sz="120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4556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084C395-CB4F-46D8-B5CB-5A70DA2AB057}" type="slidenum">
              <a:rPr lang="en-US" sz="1200"/>
              <a:pPr/>
              <a:t>8</a:t>
            </a:fld>
            <a:endParaRPr lang="en-US" sz="120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48970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37C7884-8220-46F5-A397-2547720C46E5}" type="slidenum">
              <a:rPr lang="en-US" sz="1200"/>
              <a:pPr/>
              <a:t>27</a:t>
            </a:fld>
            <a:endParaRPr lang="en-US" sz="120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79897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A63394D-5B15-47B1-9EA0-BCE13A302CA5}" type="slidenum">
              <a:rPr lang="en-US" sz="1200"/>
              <a:pPr/>
              <a:t>28</a:t>
            </a:fld>
            <a:endParaRPr lang="en-US" sz="120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138731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8CD4C9F-AB1C-43D1-AC27-C1419658EE71}" type="slidenum">
              <a:rPr lang="en-US" sz="1200"/>
              <a:pPr/>
              <a:t>29</a:t>
            </a:fld>
            <a:endParaRPr lang="en-US" sz="120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585903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084C395-CB4F-46D8-B5CB-5A70DA2AB057}" type="slidenum">
              <a:rPr lang="en-US" sz="1200"/>
              <a:pPr/>
              <a:t>9</a:t>
            </a:fld>
            <a:endParaRPr lang="en-US" sz="120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74489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64F02CE-E7F6-416B-8F50-45DA84645222}" type="slidenum">
              <a:rPr lang="en-US" sz="1200"/>
              <a:pPr/>
              <a:t>10</a:t>
            </a:fld>
            <a:endParaRPr lang="en-US" sz="120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550891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7DF44A5-52B8-49B8-A50A-382C88FE65D7}" type="slidenum">
              <a:rPr lang="en-US" sz="1200"/>
              <a:pPr/>
              <a:t>11</a:t>
            </a:fld>
            <a:endParaRPr 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675242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A53A58C-A96C-4F58-938D-AEEEBAC29C26}" type="slidenum">
              <a:rPr lang="en-US" sz="1200"/>
              <a:pPr/>
              <a:t>12</a:t>
            </a:fld>
            <a:endParaRPr lang="en-US" sz="120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0938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241A5EC-FDFA-4562-85A3-DB5607F95EAC}" type="slidenum">
              <a:rPr lang="en-US" sz="1200"/>
              <a:pPr/>
              <a:t>13</a:t>
            </a:fld>
            <a:endParaRPr 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38777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1E7DE8B-2AD6-4055-B66D-BDE78451AEE1}" type="slidenum">
              <a:rPr lang="en-US" sz="1200"/>
              <a:pPr/>
              <a:t>14</a:t>
            </a:fld>
            <a:endParaRPr lang="en-US" sz="120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701092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B0B29DE-7F33-40AB-8A90-C7DEAF34430A}" type="slidenum">
              <a:rPr lang="en-US" sz="1200"/>
              <a:pPr/>
              <a:t>15</a:t>
            </a:fld>
            <a:endParaRPr lang="en-US" sz="12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065344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FFFF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FFFF00"/>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41579598-0F41-4B07-8F67-2EDCC10AE481}" type="slidenum">
              <a:rPr lang="en-US" altLang="en-US" smtClean="0"/>
              <a:pPr/>
              <a:t>‹#›</a:t>
            </a:fld>
            <a:endParaRPr lang="en-US" altLang="en-US"/>
          </a:p>
        </p:txBody>
      </p:sp>
    </p:spTree>
    <p:extLst>
      <p:ext uri="{BB962C8B-B14F-4D97-AF65-F5344CB8AC3E}">
        <p14:creationId xmlns:p14="http://schemas.microsoft.com/office/powerpoint/2010/main" val="1993038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892A4AEE-E31E-4E03-94CD-D36D7E70D10B}" type="slidenum">
              <a:rPr lang="en-US" altLang="en-US" smtClean="0"/>
              <a:pPr/>
              <a:t>‹#›</a:t>
            </a:fld>
            <a:endParaRPr lang="en-US" altLang="en-US"/>
          </a:p>
        </p:txBody>
      </p:sp>
    </p:spTree>
    <p:extLst>
      <p:ext uri="{BB962C8B-B14F-4D97-AF65-F5344CB8AC3E}">
        <p14:creationId xmlns:p14="http://schemas.microsoft.com/office/powerpoint/2010/main" val="3982531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CEE5E0E-39EB-4ED0-A1C6-A65E10F8FE6C}" type="slidenum">
              <a:rPr lang="en-US" altLang="en-US" smtClean="0"/>
              <a:pPr/>
              <a:t>‹#›</a:t>
            </a:fld>
            <a:endParaRPr lang="en-US" altLang="en-US"/>
          </a:p>
        </p:txBody>
      </p:sp>
    </p:spTree>
    <p:extLst>
      <p:ext uri="{BB962C8B-B14F-4D97-AF65-F5344CB8AC3E}">
        <p14:creationId xmlns:p14="http://schemas.microsoft.com/office/powerpoint/2010/main" val="225182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10515600" cy="841883"/>
          </a:xfrm>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838200" y="1292353"/>
            <a:ext cx="10515600" cy="4876800"/>
          </a:xfrm>
        </p:spPr>
        <p:txBody>
          <a:bodyPr>
            <a:normAutofit/>
          </a:bodyPr>
          <a:lstStyle>
            <a:lvl1pPr>
              <a:defRPr sz="4000">
                <a:solidFill>
                  <a:srgbClr val="FFFF00"/>
                </a:solidFill>
              </a:defRPr>
            </a:lvl1pPr>
            <a:lvl2pPr>
              <a:defRPr sz="3600">
                <a:solidFill>
                  <a:schemeClr val="tx1"/>
                </a:solidFill>
              </a:defRPr>
            </a:lvl2pPr>
            <a:lvl3pPr>
              <a:defRPr sz="3200">
                <a:solidFill>
                  <a:srgbClr val="FFFF00"/>
                </a:solidFill>
              </a:defRPr>
            </a:lvl3pPr>
            <a:lvl4pPr>
              <a:defRPr sz="2800">
                <a:solidFill>
                  <a:schemeClr val="tx1"/>
                </a:solidFill>
              </a:defRPr>
            </a:lvl4pPr>
            <a:lvl5pPr>
              <a:defRPr sz="2800">
                <a:solidFill>
                  <a:srgbClr val="FFFF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3EA9A468-A168-48C4-B46A-E65448296BCD}" type="slidenum">
              <a:rPr lang="en-US" altLang="en-US" smtClean="0"/>
              <a:pPr/>
              <a:t>‹#›</a:t>
            </a:fld>
            <a:endParaRPr lang="en-US" altLang="en-US"/>
          </a:p>
        </p:txBody>
      </p:sp>
    </p:spTree>
    <p:extLst>
      <p:ext uri="{BB962C8B-B14F-4D97-AF65-F5344CB8AC3E}">
        <p14:creationId xmlns:p14="http://schemas.microsoft.com/office/powerpoint/2010/main" val="31017962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solidFill>
                  <a:srgbClr val="FFFF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rgbClr val="FFFF00"/>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FFFF00"/>
                </a:solidFill>
              </a:defRPr>
            </a:lvl1pPr>
          </a:lstStyle>
          <a:p>
            <a:endParaRPr lang="en-US" altLang="en-US"/>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altLang="en-US"/>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00092732-E7B7-4F2D-B403-4A973E416F66}" type="slidenum">
              <a:rPr lang="en-US" altLang="en-US" smtClean="0"/>
              <a:pPr/>
              <a:t>‹#›</a:t>
            </a:fld>
            <a:endParaRPr lang="en-US" altLang="en-US"/>
          </a:p>
        </p:txBody>
      </p:sp>
    </p:spTree>
    <p:extLst>
      <p:ext uri="{BB962C8B-B14F-4D97-AF65-F5344CB8AC3E}">
        <p14:creationId xmlns:p14="http://schemas.microsoft.com/office/powerpoint/2010/main" val="3310323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10515600" cy="756539"/>
          </a:xfrm>
        </p:spPr>
        <p:txBody>
          <a:bodyPr/>
          <a:lstStyle>
            <a:lvl1pPr>
              <a:defRPr>
                <a:solidFill>
                  <a:srgbClr val="FFFF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838200" y="1301051"/>
            <a:ext cx="5181600" cy="4875912"/>
          </a:xfrm>
        </p:spPr>
        <p:txBody>
          <a:bodyPr>
            <a:normAutofit/>
          </a:bodyPr>
          <a:lstStyle>
            <a:lvl1pPr>
              <a:defRPr sz="4000">
                <a:solidFill>
                  <a:srgbClr val="FFFF00"/>
                </a:solidFill>
              </a:defRPr>
            </a:lvl1pPr>
            <a:lvl2pPr>
              <a:defRPr sz="3600">
                <a:solidFill>
                  <a:srgbClr val="FFFF00"/>
                </a:solidFill>
              </a:defRPr>
            </a:lvl2pPr>
            <a:lvl3pPr>
              <a:defRPr sz="3200">
                <a:solidFill>
                  <a:srgbClr val="FFFF00"/>
                </a:solidFill>
              </a:defRPr>
            </a:lvl3pPr>
            <a:lvl4pPr>
              <a:defRPr sz="2800">
                <a:solidFill>
                  <a:srgbClr val="FFFF00"/>
                </a:solidFill>
              </a:defRPr>
            </a:lvl4pPr>
            <a:lvl5pPr>
              <a:defRPr sz="28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051"/>
            <a:ext cx="5181600" cy="4875912"/>
          </a:xfrm>
        </p:spPr>
        <p:txBody>
          <a:bodyPr>
            <a:normAutofit/>
          </a:bodyPr>
          <a:lstStyle>
            <a:lvl1pPr>
              <a:defRPr sz="4000">
                <a:solidFill>
                  <a:srgbClr val="FFFF00"/>
                </a:solidFill>
              </a:defRPr>
            </a:lvl1pPr>
            <a:lvl2pPr>
              <a:defRPr sz="3600">
                <a:solidFill>
                  <a:srgbClr val="FFFF00"/>
                </a:solidFill>
              </a:defRPr>
            </a:lvl2pPr>
            <a:lvl3pPr>
              <a:defRPr sz="3200">
                <a:solidFill>
                  <a:srgbClr val="FFFF00"/>
                </a:solidFill>
              </a:defRPr>
            </a:lvl3pPr>
            <a:lvl4pPr>
              <a:defRPr sz="2800">
                <a:solidFill>
                  <a:srgbClr val="FFFF00"/>
                </a:solidFill>
              </a:defRPr>
            </a:lvl4pPr>
            <a:lvl5pPr>
              <a:defRPr sz="28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solidFill>
                  <a:srgbClr val="FFFF00"/>
                </a:solidFill>
              </a:defRPr>
            </a:lvl1pPr>
          </a:lstStyle>
          <a:p>
            <a:endParaRPr lang="en-US" altLang="en-US"/>
          </a:p>
        </p:txBody>
      </p:sp>
      <p:sp>
        <p:nvSpPr>
          <p:cNvPr id="6" name="Footer Placeholder 5"/>
          <p:cNvSpPr>
            <a:spLocks noGrp="1"/>
          </p:cNvSpPr>
          <p:nvPr>
            <p:ph type="ftr" sz="quarter" idx="11"/>
          </p:nvPr>
        </p:nvSpPr>
        <p:spPr/>
        <p:txBody>
          <a:bodyPr/>
          <a:lstStyle>
            <a:lvl1pPr>
              <a:defRPr>
                <a:solidFill>
                  <a:srgbClr val="FFFF00"/>
                </a:solidFill>
              </a:defRPr>
            </a:lvl1pPr>
          </a:lstStyle>
          <a:p>
            <a:endParaRPr lang="en-US" altLang="en-US"/>
          </a:p>
        </p:txBody>
      </p:sp>
      <p:sp>
        <p:nvSpPr>
          <p:cNvPr id="7" name="Slide Number Placeholder 6"/>
          <p:cNvSpPr>
            <a:spLocks noGrp="1"/>
          </p:cNvSpPr>
          <p:nvPr>
            <p:ph type="sldNum" sz="quarter" idx="12"/>
          </p:nvPr>
        </p:nvSpPr>
        <p:spPr/>
        <p:txBody>
          <a:bodyPr/>
          <a:lstStyle>
            <a:lvl1pPr>
              <a:defRPr>
                <a:solidFill>
                  <a:srgbClr val="FFFF00"/>
                </a:solidFill>
              </a:defRPr>
            </a:lvl1pPr>
          </a:lstStyle>
          <a:p>
            <a:fld id="{86D3403C-B054-4D04-8D65-A571BCEA10AA}" type="slidenum">
              <a:rPr lang="en-US" altLang="en-US" smtClean="0"/>
              <a:pPr/>
              <a:t>‹#›</a:t>
            </a:fld>
            <a:endParaRPr lang="en-US" altLang="en-US"/>
          </a:p>
        </p:txBody>
      </p:sp>
    </p:spTree>
    <p:extLst>
      <p:ext uri="{BB962C8B-B14F-4D97-AF65-F5344CB8AC3E}">
        <p14:creationId xmlns:p14="http://schemas.microsoft.com/office/powerpoint/2010/main" val="3458397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272257"/>
            <a:ext cx="10515600" cy="788448"/>
          </a:xfrm>
        </p:spPr>
        <p:txBody>
          <a:bodyPr/>
          <a:lstStyle>
            <a:lvl1pPr>
              <a:defRPr>
                <a:solidFill>
                  <a:srgbClr val="FFFF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rgbClr val="FFFF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normAutofit/>
          </a:bodyPr>
          <a:lstStyle>
            <a:lvl1pPr>
              <a:defRPr sz="3600">
                <a:solidFill>
                  <a:srgbClr val="FFFF00"/>
                </a:solidFill>
              </a:defRPr>
            </a:lvl1pPr>
            <a:lvl2pPr>
              <a:defRPr sz="3200">
                <a:solidFill>
                  <a:srgbClr val="FFFF00"/>
                </a:solidFill>
              </a:defRPr>
            </a:lvl2pPr>
            <a:lvl3pPr>
              <a:defRPr sz="2800">
                <a:solidFill>
                  <a:srgbClr val="FFFF00"/>
                </a:solidFill>
              </a:defRPr>
            </a:lvl3pPr>
            <a:lvl4pPr>
              <a:defRPr sz="2400">
                <a:solidFill>
                  <a:srgbClr val="FFFF00"/>
                </a:solidFill>
              </a:defRPr>
            </a:lvl4pPr>
            <a:lvl5pPr>
              <a:defRPr sz="24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solidFill>
                  <a:srgbClr val="FFFF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normAutofit/>
          </a:bodyPr>
          <a:lstStyle>
            <a:lvl1pPr>
              <a:defRPr sz="3600">
                <a:solidFill>
                  <a:srgbClr val="FFFF00"/>
                </a:solidFill>
              </a:defRPr>
            </a:lvl1pPr>
            <a:lvl2pPr>
              <a:defRPr sz="3200">
                <a:solidFill>
                  <a:srgbClr val="FFFF00"/>
                </a:solidFill>
              </a:defRPr>
            </a:lvl2pPr>
            <a:lvl3pPr>
              <a:defRPr sz="2800">
                <a:solidFill>
                  <a:srgbClr val="FFFF00"/>
                </a:solidFill>
              </a:defRPr>
            </a:lvl3pPr>
            <a:lvl4pPr>
              <a:defRPr sz="2400">
                <a:solidFill>
                  <a:srgbClr val="FFFF00"/>
                </a:solidFill>
              </a:defRPr>
            </a:lvl4pPr>
            <a:lvl5pPr>
              <a:defRPr sz="2400">
                <a:solidFill>
                  <a:srgbClr val="FFFF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solidFill>
                  <a:srgbClr val="FFFF00"/>
                </a:solidFill>
              </a:defRPr>
            </a:lvl1pPr>
          </a:lstStyle>
          <a:p>
            <a:endParaRPr lang="en-US" altLang="en-US"/>
          </a:p>
        </p:txBody>
      </p:sp>
      <p:sp>
        <p:nvSpPr>
          <p:cNvPr id="8" name="Footer Placeholder 7"/>
          <p:cNvSpPr>
            <a:spLocks noGrp="1"/>
          </p:cNvSpPr>
          <p:nvPr>
            <p:ph type="ftr" sz="quarter" idx="11"/>
          </p:nvPr>
        </p:nvSpPr>
        <p:spPr/>
        <p:txBody>
          <a:bodyPr/>
          <a:lstStyle>
            <a:lvl1pPr>
              <a:defRPr>
                <a:solidFill>
                  <a:srgbClr val="FFFF00"/>
                </a:solidFill>
              </a:defRPr>
            </a:lvl1pPr>
          </a:lstStyle>
          <a:p>
            <a:endParaRPr lang="en-US" altLang="en-US"/>
          </a:p>
        </p:txBody>
      </p:sp>
      <p:sp>
        <p:nvSpPr>
          <p:cNvPr id="9" name="Slide Number Placeholder 8"/>
          <p:cNvSpPr>
            <a:spLocks noGrp="1"/>
          </p:cNvSpPr>
          <p:nvPr>
            <p:ph type="sldNum" sz="quarter" idx="12"/>
          </p:nvPr>
        </p:nvSpPr>
        <p:spPr/>
        <p:txBody>
          <a:bodyPr/>
          <a:lstStyle>
            <a:lvl1pPr>
              <a:defRPr>
                <a:solidFill>
                  <a:srgbClr val="FFFF00"/>
                </a:solidFill>
              </a:defRPr>
            </a:lvl1pPr>
          </a:lstStyle>
          <a:p>
            <a:fld id="{76EA9AEA-03EA-40A7-A400-7FE5056880F2}" type="slidenum">
              <a:rPr lang="en-US" altLang="en-US" smtClean="0"/>
              <a:pPr/>
              <a:t>‹#›</a:t>
            </a:fld>
            <a:endParaRPr lang="en-US" altLang="en-US"/>
          </a:p>
        </p:txBody>
      </p:sp>
    </p:spTree>
    <p:extLst>
      <p:ext uri="{BB962C8B-B14F-4D97-AF65-F5344CB8AC3E}">
        <p14:creationId xmlns:p14="http://schemas.microsoft.com/office/powerpoint/2010/main" val="799618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A49DCD20-C8F3-40BD-8F93-95AEED967F38}" type="slidenum">
              <a:rPr lang="en-US" altLang="en-US" smtClean="0"/>
              <a:pPr/>
              <a:t>‹#›</a:t>
            </a:fld>
            <a:endParaRPr lang="en-US" altLang="en-US"/>
          </a:p>
        </p:txBody>
      </p:sp>
    </p:spTree>
    <p:extLst>
      <p:ext uri="{BB962C8B-B14F-4D97-AF65-F5344CB8AC3E}">
        <p14:creationId xmlns:p14="http://schemas.microsoft.com/office/powerpoint/2010/main" val="3829128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463D93AB-D3D1-4896-8588-60FD89AFCAAF}" type="slidenum">
              <a:rPr lang="en-US" altLang="en-US" smtClean="0"/>
              <a:pPr/>
              <a:t>‹#›</a:t>
            </a:fld>
            <a:endParaRPr lang="en-US" altLang="en-US"/>
          </a:p>
        </p:txBody>
      </p:sp>
    </p:spTree>
    <p:extLst>
      <p:ext uri="{BB962C8B-B14F-4D97-AF65-F5344CB8AC3E}">
        <p14:creationId xmlns:p14="http://schemas.microsoft.com/office/powerpoint/2010/main" val="1349050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normAutofit/>
          </a:bodyPr>
          <a:lstStyle>
            <a:lvl1pPr>
              <a:defRPr sz="3600"/>
            </a:lvl1pPr>
            <a:lvl2pPr>
              <a:defRPr sz="3200"/>
            </a:lvl2pPr>
            <a:lvl3pPr>
              <a:defRPr sz="28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39AA1906-11DD-4088-9FB9-64508063C9AD}" type="slidenum">
              <a:rPr lang="en-US" altLang="en-US" smtClean="0"/>
              <a:pPr/>
              <a:t>‹#›</a:t>
            </a:fld>
            <a:endParaRPr lang="en-US" altLang="en-US"/>
          </a:p>
        </p:txBody>
      </p:sp>
    </p:spTree>
    <p:extLst>
      <p:ext uri="{BB962C8B-B14F-4D97-AF65-F5344CB8AC3E}">
        <p14:creationId xmlns:p14="http://schemas.microsoft.com/office/powerpoint/2010/main" val="2218188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DDFC89F4-18D2-4DF8-BDD5-C2343397E9B1}" type="slidenum">
              <a:rPr lang="en-US" altLang="en-US" smtClean="0"/>
              <a:pPr/>
              <a:t>‹#›</a:t>
            </a:fld>
            <a:endParaRPr lang="en-US" altLang="en-US"/>
          </a:p>
        </p:txBody>
      </p:sp>
    </p:spTree>
    <p:extLst>
      <p:ext uri="{BB962C8B-B14F-4D97-AF65-F5344CB8AC3E}">
        <p14:creationId xmlns:p14="http://schemas.microsoft.com/office/powerpoint/2010/main" val="422869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211016"/>
            <a:ext cx="10515600" cy="79585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102785"/>
            <a:ext cx="10515600" cy="50741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latin typeface="Cambria" panose="02040503050406030204" pitchFamily="18" charset="0"/>
              </a:defRPr>
            </a:lvl1pPr>
          </a:lstStyle>
          <a:p>
            <a:endParaRPr lang="en-US"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mbria" panose="02040503050406030204" pitchFamily="18" charset="0"/>
              </a:defRPr>
            </a:lvl1pPr>
          </a:lstStyle>
          <a:p>
            <a:endParaRPr lang="en-US" altLang="en-US"/>
          </a:p>
        </p:txBody>
      </p:sp>
      <p:sp>
        <p:nvSpPr>
          <p:cNvPr id="6" name="Slide Number Placeholder 5"/>
          <p:cNvSpPr>
            <a:spLocks noGrp="1"/>
          </p:cNvSpPr>
          <p:nvPr>
            <p:ph type="sldNum" sz="quarter" idx="4"/>
          </p:nvPr>
        </p:nvSpPr>
        <p:spPr>
          <a:xfrm>
            <a:off x="10730205" y="115098"/>
            <a:ext cx="707571" cy="365125"/>
          </a:xfrm>
          <a:prstGeom prst="rect">
            <a:avLst/>
          </a:prstGeom>
        </p:spPr>
        <p:style>
          <a:lnRef idx="1">
            <a:schemeClr val="accent1"/>
          </a:lnRef>
          <a:fillRef idx="3">
            <a:schemeClr val="accent1"/>
          </a:fillRef>
          <a:effectRef idx="2">
            <a:schemeClr val="accent1"/>
          </a:effectRef>
          <a:fontRef idx="none"/>
        </p:style>
        <p:txBody>
          <a:bodyPr vert="horz" lIns="91440" tIns="45720" rIns="91440" bIns="45720" rtlCol="0" anchor="ctr"/>
          <a:lstStyle>
            <a:lvl1pPr algn="r">
              <a:defRPr sz="2400">
                <a:solidFill>
                  <a:schemeClr val="tx1">
                    <a:tint val="75000"/>
                  </a:schemeClr>
                </a:solidFill>
                <a:latin typeface="Cambria" panose="02040503050406030204" pitchFamily="18" charset="0"/>
              </a:defRPr>
            </a:lvl1pPr>
          </a:lstStyle>
          <a:p>
            <a:fld id="{AA82E760-EFD3-40D4-A833-DFA9C651A270}" type="slidenum">
              <a:rPr lang="en-US" altLang="en-US" smtClean="0"/>
              <a:pPr/>
              <a:t>‹#›</a:t>
            </a:fld>
            <a:endParaRPr lang="en-US" altLang="en-US"/>
          </a:p>
        </p:txBody>
      </p:sp>
    </p:spTree>
    <p:extLst>
      <p:ext uri="{BB962C8B-B14F-4D97-AF65-F5344CB8AC3E}">
        <p14:creationId xmlns:p14="http://schemas.microsoft.com/office/powerpoint/2010/main" val="2215696826"/>
      </p:ext>
    </p:extLst>
  </p:cSld>
  <p:clrMap bg1="dk1" tx1="lt1" bg2="dk2" tx2="lt2" accent1="accent1" accent2="accent2" accent3="accent3" accent4="accent4" accent5="accent5" accent6="accent6" hlink="hlink" folHlink="folHlink"/>
  <p:sldLayoutIdLst>
    <p:sldLayoutId id="2147484853" r:id="rId1"/>
    <p:sldLayoutId id="2147484854" r:id="rId2"/>
    <p:sldLayoutId id="2147484855" r:id="rId3"/>
    <p:sldLayoutId id="2147484856" r:id="rId4"/>
    <p:sldLayoutId id="2147484857" r:id="rId5"/>
    <p:sldLayoutId id="2147484858" r:id="rId6"/>
    <p:sldLayoutId id="2147484859" r:id="rId7"/>
    <p:sldLayoutId id="2147484860" r:id="rId8"/>
    <p:sldLayoutId id="2147484861" r:id="rId9"/>
    <p:sldLayoutId id="2147484862" r:id="rId10"/>
    <p:sldLayoutId id="2147484863"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Cambria" panose="02040503050406030204"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4000" kern="1200">
          <a:solidFill>
            <a:srgbClr val="FFFF00"/>
          </a:solidFill>
          <a:latin typeface="Cambria" panose="02040503050406030204" pitchFamily="18"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3600" kern="1200">
          <a:solidFill>
            <a:schemeClr val="tx1"/>
          </a:solidFill>
          <a:latin typeface="Cambria" panose="02040503050406030204"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3200" kern="1200">
          <a:solidFill>
            <a:srgbClr val="FFFF00"/>
          </a:solidFill>
          <a:latin typeface="Cambria" panose="02040503050406030204"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Cambria" panose="02040503050406030204"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Cambria" panose="02040503050406030204"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en.wikipedia.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a:t>7.2 Probability Theory</a:t>
            </a:r>
          </a:p>
        </p:txBody>
      </p:sp>
      <p:sp>
        <p:nvSpPr>
          <p:cNvPr id="3" name="Subtitle 2"/>
          <p:cNvSpPr>
            <a:spLocks noGrp="1"/>
          </p:cNvSpPr>
          <p:nvPr>
            <p:ph type="subTitle" idx="1"/>
          </p:nvPr>
        </p:nvSpPr>
        <p:spPr>
          <a:xfrm>
            <a:off x="1524000" y="3810000"/>
            <a:ext cx="9144000" cy="2667000"/>
          </a:xfrm>
        </p:spPr>
        <p:txBody>
          <a:bodyPr>
            <a:noAutofit/>
          </a:bodyPr>
          <a:lstStyle/>
          <a:p>
            <a:r>
              <a:rPr lang="en-US" sz="2800" dirty="0" smtClean="0">
                <a:solidFill>
                  <a:schemeClr val="tx1"/>
                </a:solidFill>
                <a:ea typeface="Gulim" pitchFamily="34" charset="-127"/>
                <a:cs typeface="Times New Roman" pitchFamily="18" charset="0"/>
              </a:rPr>
              <a:t>Credit</a:t>
            </a:r>
          </a:p>
          <a:p>
            <a:r>
              <a:rPr lang="en-US" sz="2800" dirty="0" err="1" smtClean="0">
                <a:solidFill>
                  <a:schemeClr val="tx1"/>
                </a:solidFill>
                <a:ea typeface="Gulim" pitchFamily="34" charset="-127"/>
                <a:cs typeface="Times New Roman" pitchFamily="18" charset="0"/>
              </a:rPr>
              <a:t>Cinda</a:t>
            </a:r>
            <a:r>
              <a:rPr lang="en-US" sz="2800" dirty="0" smtClean="0">
                <a:solidFill>
                  <a:schemeClr val="tx1"/>
                </a:solidFill>
                <a:ea typeface="Gulim" pitchFamily="34" charset="-127"/>
                <a:cs typeface="Times New Roman" pitchFamily="18" charset="0"/>
              </a:rPr>
              <a:t> </a:t>
            </a:r>
            <a:r>
              <a:rPr lang="en-US" sz="2800" dirty="0" err="1">
                <a:solidFill>
                  <a:schemeClr val="tx1"/>
                </a:solidFill>
                <a:ea typeface="Gulim" pitchFamily="34" charset="-127"/>
                <a:cs typeface="Times New Roman" pitchFamily="18" charset="0"/>
              </a:rPr>
              <a:t>Heeren</a:t>
            </a:r>
            <a:r>
              <a:rPr lang="en-US" sz="2800" dirty="0">
                <a:solidFill>
                  <a:schemeClr val="tx1"/>
                </a:solidFill>
                <a:ea typeface="Gulim" pitchFamily="34" charset="-127"/>
                <a:cs typeface="Times New Roman" pitchFamily="18" charset="0"/>
              </a:rPr>
              <a:t>, Bart Selman, </a:t>
            </a:r>
            <a:r>
              <a:rPr lang="en-US" sz="2800" dirty="0" smtClean="0">
                <a:solidFill>
                  <a:schemeClr val="tx1"/>
                </a:solidFill>
                <a:ea typeface="Gulim" pitchFamily="34" charset="-127"/>
                <a:cs typeface="Times New Roman" pitchFamily="18" charset="0"/>
              </a:rPr>
              <a:t> Johnnie </a:t>
            </a:r>
            <a:r>
              <a:rPr lang="en-US" sz="2800" dirty="0">
                <a:solidFill>
                  <a:schemeClr val="tx1"/>
                </a:solidFill>
                <a:ea typeface="Gulim" pitchFamily="34" charset="-127"/>
                <a:cs typeface="Times New Roman" pitchFamily="18" charset="0"/>
              </a:rPr>
              <a:t>Baker, </a:t>
            </a:r>
            <a:r>
              <a:rPr lang="en-US" sz="2800" dirty="0" smtClean="0">
                <a:solidFill>
                  <a:schemeClr val="tx1"/>
                </a:solidFill>
                <a:ea typeface="Gulim" pitchFamily="34" charset="-127"/>
                <a:cs typeface="Times New Roman" pitchFamily="18" charset="0"/>
              </a:rPr>
              <a:t/>
            </a:r>
            <a:br>
              <a:rPr lang="en-US" sz="2800" dirty="0" smtClean="0">
                <a:solidFill>
                  <a:schemeClr val="tx1"/>
                </a:solidFill>
                <a:ea typeface="Gulim" pitchFamily="34" charset="-127"/>
                <a:cs typeface="Times New Roman" pitchFamily="18" charset="0"/>
              </a:rPr>
            </a:br>
            <a:r>
              <a:rPr lang="en-US" sz="2800" dirty="0" smtClean="0">
                <a:solidFill>
                  <a:schemeClr val="tx1"/>
                </a:solidFill>
                <a:ea typeface="Gulim" pitchFamily="34" charset="-127"/>
                <a:cs typeface="Times New Roman" pitchFamily="18" charset="0"/>
              </a:rPr>
              <a:t>Aaron </a:t>
            </a:r>
            <a:r>
              <a:rPr lang="en-US" sz="2800" dirty="0">
                <a:solidFill>
                  <a:schemeClr val="tx1"/>
                </a:solidFill>
                <a:ea typeface="Gulim" pitchFamily="34" charset="-127"/>
                <a:cs typeface="Times New Roman" pitchFamily="18" charset="0"/>
              </a:rPr>
              <a:t>Bloomfield, </a:t>
            </a:r>
            <a:r>
              <a:rPr lang="en-US" sz="2800" dirty="0" smtClean="0">
                <a:solidFill>
                  <a:schemeClr val="tx1"/>
                </a:solidFill>
                <a:ea typeface="Gulim" pitchFamily="34" charset="-127"/>
                <a:cs typeface="Times New Roman" pitchFamily="18" charset="0"/>
              </a:rPr>
              <a:t>Carla </a:t>
            </a:r>
            <a:r>
              <a:rPr lang="en-US" sz="2800" dirty="0">
                <a:solidFill>
                  <a:schemeClr val="tx1"/>
                </a:solidFill>
                <a:ea typeface="Gulim" pitchFamily="34" charset="-127"/>
                <a:cs typeface="Times New Roman" pitchFamily="18" charset="0"/>
              </a:rPr>
              <a:t>Gomes, </a:t>
            </a:r>
            <a:r>
              <a:rPr lang="en-US" sz="2800" dirty="0" smtClean="0">
                <a:solidFill>
                  <a:schemeClr val="tx1"/>
                </a:solidFill>
                <a:ea typeface="Gulim" pitchFamily="34" charset="-127"/>
                <a:cs typeface="Times New Roman" pitchFamily="18" charset="0"/>
              </a:rPr>
              <a:t/>
            </a:r>
            <a:br>
              <a:rPr lang="en-US" sz="2800" dirty="0" smtClean="0">
                <a:solidFill>
                  <a:schemeClr val="tx1"/>
                </a:solidFill>
                <a:ea typeface="Gulim" pitchFamily="34" charset="-127"/>
                <a:cs typeface="Times New Roman" pitchFamily="18" charset="0"/>
              </a:rPr>
            </a:br>
            <a:r>
              <a:rPr lang="en-US" sz="2800" dirty="0" smtClean="0">
                <a:solidFill>
                  <a:schemeClr val="tx1"/>
                </a:solidFill>
                <a:ea typeface="Gulim" pitchFamily="34" charset="-127"/>
                <a:cs typeface="Times New Roman" pitchFamily="18" charset="0"/>
                <a:hlinkClick r:id="rId2"/>
              </a:rPr>
              <a:t>http</a:t>
            </a:r>
            <a:r>
              <a:rPr lang="en-US" sz="2800" dirty="0">
                <a:solidFill>
                  <a:schemeClr val="tx1"/>
                </a:solidFill>
                <a:ea typeface="Gulim" pitchFamily="34" charset="-127"/>
                <a:cs typeface="Times New Roman" pitchFamily="18" charset="0"/>
                <a:hlinkClick r:id="rId2"/>
              </a:rPr>
              <a:t>://en.wikipedia.org</a:t>
            </a:r>
            <a:r>
              <a:rPr lang="en-US" sz="2800" dirty="0" smtClean="0">
                <a:solidFill>
                  <a:schemeClr val="tx1"/>
                </a:solidFill>
                <a:ea typeface="Gulim" pitchFamily="34" charset="-127"/>
                <a:cs typeface="Times New Roman" pitchFamily="18" charset="0"/>
                <a:hlinkClick r:id="rId2"/>
              </a:rPr>
              <a:t>/</a:t>
            </a:r>
            <a:r>
              <a:rPr lang="en-US" sz="2800" dirty="0" smtClean="0">
                <a:solidFill>
                  <a:schemeClr val="tx1"/>
                </a:solidFill>
                <a:ea typeface="Gulim" pitchFamily="34" charset="-127"/>
                <a:cs typeface="Times New Roman" pitchFamily="18" charset="0"/>
              </a:rPr>
              <a:t>,  James </a:t>
            </a:r>
            <a:r>
              <a:rPr lang="en-US" sz="2800" dirty="0" err="1">
                <a:solidFill>
                  <a:schemeClr val="tx1"/>
                </a:solidFill>
                <a:ea typeface="Gulim" pitchFamily="34" charset="-127"/>
                <a:cs typeface="Times New Roman" pitchFamily="18" charset="0"/>
              </a:rPr>
              <a:t>Rachels</a:t>
            </a:r>
            <a:r>
              <a:rPr lang="en-US" sz="2800" dirty="0">
                <a:solidFill>
                  <a:schemeClr val="tx1"/>
                </a:solidFill>
                <a:ea typeface="Gulim" pitchFamily="34" charset="-127"/>
                <a:cs typeface="Times New Roman" pitchFamily="18" charset="0"/>
              </a:rPr>
              <a:t>, </a:t>
            </a:r>
            <a:endParaRPr lang="en-US" sz="2800" dirty="0" smtClean="0">
              <a:solidFill>
                <a:schemeClr val="tx1"/>
              </a:solidFill>
              <a:ea typeface="Gulim" pitchFamily="34" charset="-127"/>
              <a:cs typeface="Times New Roman" pitchFamily="18" charset="0"/>
            </a:endParaRPr>
          </a:p>
          <a:p>
            <a:r>
              <a:rPr lang="en-US" sz="2800" dirty="0" smtClean="0">
                <a:solidFill>
                  <a:schemeClr val="tx1"/>
                </a:solidFill>
                <a:ea typeface="Gulim" pitchFamily="34" charset="-127"/>
                <a:cs typeface="Times New Roman" pitchFamily="18" charset="0"/>
              </a:rPr>
              <a:t>Dan </a:t>
            </a:r>
            <a:r>
              <a:rPr lang="en-US" sz="2800" dirty="0">
                <a:solidFill>
                  <a:schemeClr val="tx1"/>
                </a:solidFill>
                <a:ea typeface="Gulim" pitchFamily="34" charset="-127"/>
                <a:cs typeface="Times New Roman" pitchFamily="18" charset="0"/>
              </a:rPr>
              <a:t>Simon, Pat Buchanan</a:t>
            </a:r>
            <a:r>
              <a:rPr lang="en-US" sz="2800" dirty="0" smtClean="0">
                <a:solidFill>
                  <a:schemeClr val="tx1"/>
                </a:solidFill>
                <a:ea typeface="Gulim" pitchFamily="34" charset="-127"/>
                <a:cs typeface="Times New Roman" pitchFamily="18" charset="0"/>
              </a:rPr>
              <a:t>, Mike </a:t>
            </a:r>
            <a:r>
              <a:rPr lang="en-US" sz="2800" dirty="0">
                <a:solidFill>
                  <a:schemeClr val="tx1"/>
                </a:solidFill>
                <a:ea typeface="Gulim" pitchFamily="34" charset="-127"/>
                <a:cs typeface="Times New Roman" pitchFamily="18" charset="0"/>
              </a:rPr>
              <a:t>Crowley, </a:t>
            </a:r>
            <a:endParaRPr lang="en-US" sz="2800" dirty="0" smtClean="0">
              <a:solidFill>
                <a:schemeClr val="tx1"/>
              </a:solidFill>
              <a:ea typeface="Gulim" pitchFamily="34" charset="-127"/>
              <a:cs typeface="Times New Roman" pitchFamily="18" charset="0"/>
            </a:endParaRPr>
          </a:p>
          <a:p>
            <a:r>
              <a:rPr lang="en-US" sz="2800" dirty="0" smtClean="0">
                <a:solidFill>
                  <a:schemeClr val="tx1"/>
                </a:solidFill>
                <a:ea typeface="Gulim" pitchFamily="34" charset="-127"/>
                <a:cs typeface="Times New Roman" pitchFamily="18" charset="0"/>
              </a:rPr>
              <a:t>Husni </a:t>
            </a:r>
            <a:r>
              <a:rPr lang="en-US" sz="2800" dirty="0">
                <a:solidFill>
                  <a:schemeClr val="tx1"/>
                </a:solidFill>
                <a:ea typeface="Gulim" pitchFamily="34" charset="-127"/>
                <a:cs typeface="Times New Roman" pitchFamily="18" charset="0"/>
              </a:rPr>
              <a:t>Al-Muhtaseb</a:t>
            </a:r>
          </a:p>
          <a:p>
            <a:endParaRPr lang="en-US" sz="2800" dirty="0">
              <a:solidFill>
                <a:schemeClr val="tx1"/>
              </a:solidFill>
              <a:ea typeface="Gulim" pitchFamily="34" charset="-127"/>
              <a:cs typeface="Times New Roman" pitchFamily="18" charset="0"/>
            </a:endParaRPr>
          </a:p>
        </p:txBody>
      </p:sp>
      <p:sp>
        <p:nvSpPr>
          <p:cNvPr id="5" name="Slide Number Placeholder 4"/>
          <p:cNvSpPr>
            <a:spLocks noGrp="1"/>
          </p:cNvSpPr>
          <p:nvPr>
            <p:ph type="sldNum" sz="quarter" idx="12"/>
          </p:nvPr>
        </p:nvSpPr>
        <p:spPr/>
        <p:txBody>
          <a:bodyPr/>
          <a:lstStyle/>
          <a:p>
            <a:fld id="{41579598-0F41-4B07-8F67-2EDCC10AE481}" type="slidenum">
              <a:rPr lang="en-US" altLang="en-US" smtClean="0"/>
              <a:pPr/>
              <a:t>1</a:t>
            </a:fld>
            <a:endParaRPr lang="en-US" altLang="en-US"/>
          </a:p>
        </p:txBody>
      </p:sp>
    </p:spTree>
    <p:extLst>
      <p:ext uri="{BB962C8B-B14F-4D97-AF65-F5344CB8AC3E}">
        <p14:creationId xmlns:p14="http://schemas.microsoft.com/office/powerpoint/2010/main" val="216638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66350" y="2499604"/>
            <a:ext cx="9095353" cy="169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So, to calculate:</a:t>
            </a:r>
          </a:p>
          <a:p>
            <a:pPr eaLnBrk="1" hangingPunct="1">
              <a:spcBef>
                <a:spcPct val="20000"/>
              </a:spcBef>
            </a:pPr>
            <a:r>
              <a:rPr lang="en-US" sz="2800" dirty="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a:latin typeface="Cambria" panose="02040503050406030204" pitchFamily="18" charset="0"/>
              </a:rPr>
              <a:t>) =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F</a:t>
            </a:r>
            <a:r>
              <a:rPr lang="en-US" sz="3200" dirty="0" smtClean="0">
                <a:solidFill>
                  <a:srgbClr val="FFFF00"/>
                </a:solidFill>
                <a:latin typeface="Cambria" panose="02040503050406030204" pitchFamily="18" charset="0"/>
                <a:sym typeface="Symbol" panose="05050102010706020507" pitchFamily="18" charset="2"/>
              </a:rPr>
              <a:t>∩</a:t>
            </a:r>
            <a:r>
              <a:rPr lang="en-US" sz="3200" i="1" dirty="0" smtClean="0">
                <a:solidFill>
                  <a:srgbClr val="FFFF00"/>
                </a:solidFill>
                <a:latin typeface="Cambria" panose="02040503050406030204" pitchFamily="18" charset="0"/>
                <a:sym typeface="Symbol" panose="05050102010706020507" pitchFamily="18" charset="2"/>
              </a:rPr>
              <a:t>E</a:t>
            </a:r>
            <a:r>
              <a:rPr lang="en-US" sz="3200" dirty="0" smtClean="0">
                <a:solidFill>
                  <a:srgbClr val="FFFF00"/>
                </a:solidFill>
                <a:latin typeface="Cambria" panose="02040503050406030204" pitchFamily="18" charset="0"/>
                <a:sym typeface="Symbol" panose="05050102010706020507" pitchFamily="18" charset="2"/>
              </a:rPr>
              <a:t>) </a:t>
            </a:r>
            <a:r>
              <a:rPr lang="en-US" sz="3200" dirty="0">
                <a:latin typeface="Cambria" panose="02040503050406030204" pitchFamily="18" charset="0"/>
                <a:sym typeface="Symbol" panose="05050102010706020507" pitchFamily="18" charset="2"/>
              </a:rPr>
              <a:t>/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smtClean="0">
                <a:latin typeface="Cambria" panose="02040503050406030204" pitchFamily="18" charset="0"/>
                <a:sym typeface="Symbol" panose="05050102010706020507" pitchFamily="18" charset="2"/>
              </a:rPr>
              <a:t>)</a:t>
            </a:r>
          </a:p>
          <a:p>
            <a:pPr eaLnBrk="1" hangingPunct="1">
              <a:spcBef>
                <a:spcPct val="20000"/>
              </a:spcBef>
            </a:pPr>
            <a:r>
              <a:rPr lang="en-US" sz="3200" dirty="0">
                <a:latin typeface="Cambria" panose="02040503050406030204" pitchFamily="18" charset="0"/>
                <a:sym typeface="Symbol" panose="05050102010706020507" pitchFamily="18" charset="2"/>
              </a:rPr>
              <a:t>	</a:t>
            </a:r>
            <a:r>
              <a:rPr lang="en-US" sz="3200" dirty="0" smtClean="0">
                <a:latin typeface="Cambria" panose="02040503050406030204" pitchFamily="18" charset="0"/>
                <a:sym typeface="Symbol" panose="05050102010706020507" pitchFamily="18" charset="2"/>
              </a:rPr>
              <a:t> 	      =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E</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F</a:t>
            </a:r>
            <a:r>
              <a:rPr lang="en-US" sz="3200" dirty="0">
                <a:solidFill>
                  <a:srgbClr val="FFFF00"/>
                </a:solidFill>
                <a:latin typeface="Cambria" panose="02040503050406030204" pitchFamily="18" charset="0"/>
              </a:rPr>
              <a:t>)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F</a:t>
            </a:r>
            <a:r>
              <a:rPr lang="en-US" sz="3200" dirty="0">
                <a:solidFill>
                  <a:srgbClr val="FFFF00"/>
                </a:solidFill>
                <a:latin typeface="Cambria" panose="02040503050406030204" pitchFamily="18" charset="0"/>
              </a:rPr>
              <a:t>)</a:t>
            </a:r>
            <a:r>
              <a:rPr lang="en-US" sz="3200" dirty="0">
                <a:latin typeface="Cambria" panose="02040503050406030204" pitchFamily="18" charset="0"/>
              </a:rPr>
              <a:t>)</a:t>
            </a:r>
            <a:r>
              <a:rPr lang="en-US" sz="3200" dirty="0">
                <a:solidFill>
                  <a:srgbClr val="FFFF00"/>
                </a:solidFill>
                <a:latin typeface="Cambria" panose="02040503050406030204" pitchFamily="18" charset="0"/>
                <a:sym typeface="Symbol" panose="05050102010706020507" pitchFamily="18" charset="2"/>
              </a:rPr>
              <a:t> </a:t>
            </a:r>
            <a:r>
              <a:rPr lang="en-US" sz="3200" dirty="0">
                <a:latin typeface="Cambria" panose="02040503050406030204" pitchFamily="18" charset="0"/>
                <a:sym typeface="Symbol" panose="05050102010706020507" pitchFamily="18" charset="2"/>
              </a:rPr>
              <a:t>/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smtClean="0">
                <a:latin typeface="Cambria" panose="02040503050406030204" pitchFamily="18" charset="0"/>
                <a:sym typeface="Symbol" panose="05050102010706020507" pitchFamily="18" charset="2"/>
              </a:rPr>
              <a:t>)</a:t>
            </a:r>
            <a:endParaRPr lang="en-US" sz="1100" dirty="0">
              <a:latin typeface="Cambria" panose="02040503050406030204" pitchFamily="18" charset="0"/>
              <a:sym typeface="Symbol" panose="05050102010706020507" pitchFamily="18" charset="2"/>
            </a:endParaRPr>
          </a:p>
        </p:txBody>
      </p:sp>
      <p:sp>
        <p:nvSpPr>
          <p:cNvPr id="36868" name="Rectangle 4"/>
          <p:cNvSpPr>
            <a:spLocks noChangeArrowheads="1"/>
          </p:cNvSpPr>
          <p:nvPr/>
        </p:nvSpPr>
        <p:spPr bwMode="auto">
          <a:xfrm>
            <a:off x="642201" y="152400"/>
            <a:ext cx="9649791"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dirty="0">
                <a:solidFill>
                  <a:srgbClr val="FFFF00"/>
                </a:solidFill>
                <a:latin typeface="Cambria" panose="02040503050406030204" pitchFamily="18" charset="0"/>
              </a:rPr>
              <a:t>A bit string of length 4 is generated at random so that each of the 16 bit strings is equally likely.  What is the probability that the first bit is a 0, given that it contains at least two consecutive 0s?</a:t>
            </a:r>
          </a:p>
        </p:txBody>
      </p:sp>
      <p:sp>
        <p:nvSpPr>
          <p:cNvPr id="2222088" name="Rectangle 8"/>
          <p:cNvSpPr>
            <a:spLocks noChangeArrowheads="1"/>
          </p:cNvSpPr>
          <p:nvPr/>
        </p:nvSpPr>
        <p:spPr bwMode="auto">
          <a:xfrm>
            <a:off x="512927" y="4207992"/>
            <a:ext cx="11502524" cy="105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smtClean="0">
                <a:latin typeface="Cambria" panose="02040503050406030204" pitchFamily="18" charset="0"/>
              </a:rPr>
              <a:t>From </a:t>
            </a:r>
            <a:r>
              <a:rPr lang="en-US" sz="2800" dirty="0">
                <a:latin typeface="Cambria" panose="02040503050406030204" pitchFamily="18" charset="0"/>
              </a:rPr>
              <a:t>previous example </a:t>
            </a:r>
            <a:r>
              <a:rPr lang="en-US" sz="2800" dirty="0" smtClean="0">
                <a:latin typeface="Cambria" panose="02040503050406030204" pitchFamily="18" charset="0"/>
              </a:rPr>
              <a:t>we </a:t>
            </a:r>
            <a:r>
              <a:rPr lang="en-US" sz="2800" dirty="0">
                <a:latin typeface="Cambria" panose="02040503050406030204" pitchFamily="18" charset="0"/>
              </a:rPr>
              <a:t>had: </a:t>
            </a:r>
          </a:p>
          <a:p>
            <a:pPr eaLnBrk="1" hangingPunct="1">
              <a:spcBef>
                <a:spcPct val="20000"/>
              </a:spcBef>
            </a:pPr>
            <a:r>
              <a:rPr lang="en-US" sz="2000" dirty="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rPr>
              <a:t>F</a:t>
            </a:r>
            <a:r>
              <a:rPr lang="en-US" sz="3200" dirty="0">
                <a:latin typeface="Cambria" panose="02040503050406030204" pitchFamily="18" charset="0"/>
              </a:rPr>
              <a:t>) = </a:t>
            </a:r>
            <a:r>
              <a:rPr lang="en-US" sz="3200" dirty="0" smtClean="0">
                <a:latin typeface="Cambria" panose="02040503050406030204" pitchFamily="18" charset="0"/>
              </a:rPr>
              <a:t>5/16 </a:t>
            </a:r>
            <a:r>
              <a:rPr lang="en-US" sz="3200" dirty="0" smtClean="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a:latin typeface="Cambria" panose="02040503050406030204" pitchFamily="18" charset="0"/>
              </a:rPr>
              <a:t>) = 5/8	</a:t>
            </a:r>
            <a:r>
              <a:rPr lang="en-US" sz="3200" i="1" dirty="0">
                <a:latin typeface="Cambria" panose="02040503050406030204" pitchFamily="18" charset="0"/>
              </a:rPr>
              <a:t>p</a:t>
            </a:r>
            <a:r>
              <a:rPr lang="en-US" sz="3200" dirty="0">
                <a:latin typeface="Cambria" panose="02040503050406030204" pitchFamily="18" charset="0"/>
              </a:rPr>
              <a:t>(</a:t>
            </a:r>
            <a:r>
              <a:rPr lang="en-US" sz="3200" i="1" dirty="0">
                <a:latin typeface="Cambria" panose="02040503050406030204" pitchFamily="18" charset="0"/>
              </a:rPr>
              <a:t>F</a:t>
            </a:r>
            <a:r>
              <a:rPr lang="en-US" sz="3200" dirty="0">
                <a:latin typeface="Cambria" panose="02040503050406030204" pitchFamily="18" charset="0"/>
              </a:rPr>
              <a:t>) = ½	</a:t>
            </a:r>
            <a:r>
              <a:rPr lang="en-US" sz="3200" dirty="0" smtClean="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a:latin typeface="Cambria" panose="02040503050406030204" pitchFamily="18" charset="0"/>
              </a:rPr>
              <a:t>) = ½	</a:t>
            </a:r>
          </a:p>
        </p:txBody>
      </p:sp>
      <p:sp>
        <p:nvSpPr>
          <p:cNvPr id="2222094" name="Text Box 14"/>
          <p:cNvSpPr txBox="1">
            <a:spLocks noChangeArrowheads="1"/>
          </p:cNvSpPr>
          <p:nvPr/>
        </p:nvSpPr>
        <p:spPr bwMode="auto">
          <a:xfrm>
            <a:off x="642201" y="5512941"/>
            <a:ext cx="113732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FFFF00"/>
                </a:solidFill>
                <a:latin typeface="Cambria" panose="02040503050406030204" pitchFamily="18" charset="0"/>
              </a:rPr>
              <a:t>So, </a:t>
            </a:r>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F</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smtClean="0">
                <a:solidFill>
                  <a:srgbClr val="FFFF00"/>
                </a:solidFill>
                <a:latin typeface="Cambria" panose="02040503050406030204" pitchFamily="18" charset="0"/>
              </a:rPr>
              <a:t>) =  </a:t>
            </a:r>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F</a:t>
            </a:r>
            <a:r>
              <a:rPr lang="en-US" sz="2800" dirty="0" smtClean="0">
                <a:solidFill>
                  <a:srgbClr val="FFFF00"/>
                </a:solidFill>
                <a:latin typeface="Cambria" panose="02040503050406030204" pitchFamily="18" charset="0"/>
                <a:sym typeface="Symbol" panose="05050102010706020507" pitchFamily="18" charset="2"/>
              </a:rPr>
              <a:t>∩</a:t>
            </a:r>
            <a:r>
              <a:rPr lang="en-US" sz="2800" i="1" dirty="0" smtClean="0">
                <a:solidFill>
                  <a:srgbClr val="FFFF00"/>
                </a:solidFill>
                <a:latin typeface="Cambria" panose="02040503050406030204" pitchFamily="18" charset="0"/>
                <a:sym typeface="Symbol" panose="05050102010706020507" pitchFamily="18" charset="2"/>
              </a:rPr>
              <a:t>E</a:t>
            </a:r>
            <a:r>
              <a:rPr lang="en-US" sz="2800" dirty="0">
                <a:solidFill>
                  <a:srgbClr val="FFFF00"/>
                </a:solidFill>
                <a:latin typeface="Cambria" panose="02040503050406030204" pitchFamily="18" charset="0"/>
                <a:sym typeface="Symbol" panose="05050102010706020507" pitchFamily="18" charset="2"/>
              </a:rPr>
              <a:t>) / </a:t>
            </a:r>
            <a:r>
              <a:rPr lang="en-US" sz="2800" i="1" dirty="0">
                <a:solidFill>
                  <a:srgbClr val="FFFF00"/>
                </a:solidFill>
                <a:latin typeface="Cambria" panose="02040503050406030204" pitchFamily="18" charset="0"/>
                <a:sym typeface="Symbol" panose="05050102010706020507" pitchFamily="18" charset="2"/>
              </a:rPr>
              <a:t>p</a:t>
            </a:r>
            <a:r>
              <a:rPr lang="en-US" sz="2800" dirty="0">
                <a:solidFill>
                  <a:srgbClr val="FFFF00"/>
                </a:solidFill>
                <a:latin typeface="Cambria" panose="02040503050406030204" pitchFamily="18" charset="0"/>
                <a:sym typeface="Symbol" panose="05050102010706020507" pitchFamily="18" charset="2"/>
              </a:rPr>
              <a:t>(</a:t>
            </a:r>
            <a:r>
              <a:rPr lang="en-US" sz="2800" i="1" dirty="0">
                <a:solidFill>
                  <a:srgbClr val="FFFF00"/>
                </a:solidFill>
                <a:latin typeface="Cambria" panose="02040503050406030204" pitchFamily="18" charset="0"/>
                <a:sym typeface="Symbol" panose="05050102010706020507" pitchFamily="18" charset="2"/>
              </a:rPr>
              <a:t>E</a:t>
            </a:r>
            <a:r>
              <a:rPr lang="en-US" sz="2800" dirty="0" smtClean="0">
                <a:solidFill>
                  <a:srgbClr val="FFFF00"/>
                </a:solidFill>
                <a:latin typeface="Cambria" panose="02040503050406030204" pitchFamily="18" charset="0"/>
                <a:sym typeface="Symbol" panose="05050102010706020507" pitchFamily="18" charset="2"/>
              </a:rPr>
              <a:t>) </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5/16) / (1/2)  = 5/8</a:t>
            </a:r>
          </a:p>
          <a:p>
            <a:pPr eaLnBrk="1" hangingPunct="1"/>
            <a:r>
              <a:rPr lang="en-US" sz="2800" dirty="0" smtClean="0">
                <a:solidFill>
                  <a:srgbClr val="FFFF00"/>
                </a:solidFill>
                <a:latin typeface="Cambria" panose="02040503050406030204" pitchFamily="18" charset="0"/>
              </a:rPr>
              <a:t>Also </a:t>
            </a:r>
            <a:r>
              <a:rPr lang="en-US" sz="2800" i="1" dirty="0">
                <a:solidFill>
                  <a:srgbClr val="FFFF00"/>
                </a:solidFill>
                <a:latin typeface="Cambria" panose="02040503050406030204" pitchFamily="18" charset="0"/>
              </a:rPr>
              <a:t>p</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sym typeface="Symbol" panose="05050102010706020507" pitchFamily="18" charset="2"/>
              </a:rPr>
              <a:t>(</a:t>
            </a:r>
            <a:r>
              <a:rPr lang="en-US" sz="2800" i="1" dirty="0">
                <a:solidFill>
                  <a:srgbClr val="FFFF00"/>
                </a:solidFill>
                <a:latin typeface="Cambria" panose="02040503050406030204" pitchFamily="18" charset="0"/>
              </a:rPr>
              <a:t>p</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a:t>
            </a:r>
            <a:r>
              <a:rPr lang="en-US" sz="2800" i="1" dirty="0">
                <a:solidFill>
                  <a:srgbClr val="FFFF00"/>
                </a:solidFill>
                <a:latin typeface="Cambria" panose="02040503050406030204" pitchFamily="18" charset="0"/>
              </a:rPr>
              <a:t>p</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a:t>
            </a:r>
            <a:r>
              <a:rPr lang="en-US" sz="2800" dirty="0">
                <a:solidFill>
                  <a:srgbClr val="FFFF00"/>
                </a:solidFill>
                <a:latin typeface="Cambria" panose="02040503050406030204" pitchFamily="18" charset="0"/>
                <a:sym typeface="Symbol" panose="05050102010706020507" pitchFamily="18" charset="2"/>
              </a:rPr>
              <a:t> / </a:t>
            </a:r>
            <a:r>
              <a:rPr lang="en-US" sz="2800" i="1" dirty="0">
                <a:solidFill>
                  <a:srgbClr val="FFFF00"/>
                </a:solidFill>
                <a:latin typeface="Cambria" panose="02040503050406030204" pitchFamily="18" charset="0"/>
                <a:sym typeface="Symbol" panose="05050102010706020507" pitchFamily="18" charset="2"/>
              </a:rPr>
              <a:t>p</a:t>
            </a:r>
            <a:r>
              <a:rPr lang="en-US" sz="2800" dirty="0">
                <a:solidFill>
                  <a:srgbClr val="FFFF00"/>
                </a:solidFill>
                <a:latin typeface="Cambria" panose="02040503050406030204" pitchFamily="18" charset="0"/>
                <a:sym typeface="Symbol" panose="05050102010706020507" pitchFamily="18" charset="2"/>
              </a:rPr>
              <a:t>(</a:t>
            </a:r>
            <a:r>
              <a:rPr lang="en-US" sz="2800" i="1" dirty="0">
                <a:solidFill>
                  <a:srgbClr val="FFFF00"/>
                </a:solidFill>
                <a:latin typeface="Cambria" panose="02040503050406030204" pitchFamily="18" charset="0"/>
                <a:sym typeface="Symbol" panose="05050102010706020507" pitchFamily="18" charset="2"/>
              </a:rPr>
              <a:t>E</a:t>
            </a:r>
            <a:r>
              <a:rPr lang="en-US" sz="2800" dirty="0">
                <a:solidFill>
                  <a:srgbClr val="FFFF00"/>
                </a:solidFill>
                <a:latin typeface="Cambria" panose="02040503050406030204" pitchFamily="18" charset="0"/>
                <a:sym typeface="Symbol" panose="05050102010706020507" pitchFamily="18" charset="2"/>
              </a:rPr>
              <a:t>) </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((5/8) </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(1/2)) / (1/2</a:t>
            </a:r>
            <a:r>
              <a:rPr lang="en-US" sz="2800" dirty="0" smtClean="0">
                <a:solidFill>
                  <a:srgbClr val="FFFF00"/>
                </a:solidFill>
                <a:latin typeface="Cambria" panose="02040503050406030204" pitchFamily="18" charset="0"/>
              </a:rPr>
              <a:t>) = 5/8</a:t>
            </a:r>
            <a:endParaRPr lang="en-US" sz="2800" dirty="0">
              <a:solidFill>
                <a:srgbClr val="FFFF00"/>
              </a:solidFill>
              <a:latin typeface="Cambria" panose="02040503050406030204" pitchFamily="18" charset="0"/>
            </a:endParaRPr>
          </a:p>
        </p:txBody>
      </p:sp>
      <p:sp>
        <p:nvSpPr>
          <p:cNvPr id="9" name="Rectangle 3"/>
          <p:cNvSpPr>
            <a:spLocks noChangeArrowheads="1"/>
          </p:cNvSpPr>
          <p:nvPr/>
        </p:nvSpPr>
        <p:spPr bwMode="auto">
          <a:xfrm>
            <a:off x="584580" y="1371600"/>
            <a:ext cx="10662312" cy="1022380"/>
          </a:xfrm>
          <a:prstGeom prst="rect">
            <a:avLst/>
          </a:prstGeom>
          <a:ln/>
          <a:extLst/>
        </p:spPr>
        <p:style>
          <a:lnRef idx="2">
            <a:schemeClr val="accent3"/>
          </a:lnRef>
          <a:fillRef idx="1">
            <a:schemeClr val="lt1"/>
          </a:fillRef>
          <a:effectRef idx="0">
            <a:schemeClr val="accent3"/>
          </a:effectRef>
          <a:fontRef idx="minor">
            <a:schemeClr val="dk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solidFill>
                  <a:schemeClr val="bg1"/>
                </a:solidFill>
                <a:latin typeface="Cambria" panose="02040503050406030204" pitchFamily="18" charset="0"/>
                <a:sym typeface="Symbol" panose="05050102010706020507" pitchFamily="18" charset="2"/>
              </a:rPr>
              <a:t>F</a:t>
            </a:r>
            <a:r>
              <a:rPr lang="en-US" sz="2800" dirty="0">
                <a:solidFill>
                  <a:schemeClr val="bg1"/>
                </a:solidFill>
                <a:latin typeface="Cambria" panose="02040503050406030204" pitchFamily="18" charset="0"/>
                <a:sym typeface="Symbol" panose="05050102010706020507" pitchFamily="18" charset="2"/>
              </a:rPr>
              <a:t> is the event that “first bit is 0”, </a:t>
            </a:r>
          </a:p>
          <a:p>
            <a:pPr eaLnBrk="1" hangingPunct="1">
              <a:spcBef>
                <a:spcPct val="20000"/>
              </a:spcBef>
            </a:pPr>
            <a:r>
              <a:rPr lang="en-US" sz="2800" i="1" dirty="0">
                <a:solidFill>
                  <a:schemeClr val="bg1"/>
                </a:solidFill>
                <a:latin typeface="Cambria" panose="02040503050406030204" pitchFamily="18" charset="0"/>
                <a:sym typeface="Symbol" panose="05050102010706020507" pitchFamily="18" charset="2"/>
              </a:rPr>
              <a:t>E</a:t>
            </a:r>
            <a:r>
              <a:rPr lang="en-US" sz="2800" dirty="0">
                <a:solidFill>
                  <a:schemeClr val="bg1"/>
                </a:solidFill>
                <a:latin typeface="Cambria" panose="02040503050406030204" pitchFamily="18" charset="0"/>
                <a:sym typeface="Symbol" panose="05050102010706020507" pitchFamily="18" charset="2"/>
              </a:rPr>
              <a:t> </a:t>
            </a:r>
            <a:r>
              <a:rPr lang="en-US" sz="2800" dirty="0" smtClean="0">
                <a:solidFill>
                  <a:schemeClr val="bg1"/>
                </a:solidFill>
                <a:latin typeface="Cambria" panose="02040503050406030204" pitchFamily="18" charset="0"/>
                <a:sym typeface="Symbol" panose="05050102010706020507" pitchFamily="18" charset="2"/>
              </a:rPr>
              <a:t>is the </a:t>
            </a:r>
            <a:r>
              <a:rPr lang="en-US" sz="2800" dirty="0">
                <a:solidFill>
                  <a:schemeClr val="bg1"/>
                </a:solidFill>
                <a:latin typeface="Cambria" panose="02040503050406030204" pitchFamily="18" charset="0"/>
                <a:sym typeface="Symbol" panose="05050102010706020507" pitchFamily="18" charset="2"/>
              </a:rPr>
              <a:t>event that “string contains at least two consecutive 0s”.</a:t>
            </a:r>
            <a:endParaRPr lang="en-US" sz="2800" dirty="0">
              <a:solidFill>
                <a:schemeClr val="bg1"/>
              </a:solidFill>
              <a:latin typeface="Cambria" panose="02040503050406030204" pitchFamily="18" charset="0"/>
            </a:endParaRPr>
          </a:p>
        </p:txBody>
      </p:sp>
      <p:sp>
        <p:nvSpPr>
          <p:cNvPr id="10" name="Rectangle 3"/>
          <p:cNvSpPr>
            <a:spLocks noChangeArrowheads="1"/>
          </p:cNvSpPr>
          <p:nvPr/>
        </p:nvSpPr>
        <p:spPr bwMode="auto">
          <a:xfrm>
            <a:off x="6172200" y="2590800"/>
            <a:ext cx="5715000" cy="1981200"/>
          </a:xfrm>
          <a:prstGeom prst="rect">
            <a:avLst/>
          </a:prstGeom>
          <a:ln/>
          <a:extLst/>
        </p:spPr>
        <p:style>
          <a:lnRef idx="1">
            <a:schemeClr val="accent1"/>
          </a:lnRef>
          <a:fillRef idx="3">
            <a:schemeClr val="accent1"/>
          </a:fillRef>
          <a:effectRef idx="2">
            <a:schemeClr val="accent1"/>
          </a:effectRef>
          <a:fontRef idx="minor">
            <a:schemeClr val="lt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20000"/>
              </a:spcBef>
            </a:pPr>
            <a:r>
              <a:rPr lang="en-US" sz="3200" dirty="0">
                <a:latin typeface="Cambria" panose="02040503050406030204" pitchFamily="18" charset="0"/>
              </a:rPr>
              <a:t>From </a:t>
            </a:r>
            <a:r>
              <a:rPr lang="en-US" sz="3200" i="1" dirty="0" smtClean="0">
                <a:latin typeface="Cambria" panose="02040503050406030204" pitchFamily="18" charset="0"/>
              </a:rPr>
              <a:t>p(E</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a:latin typeface="Cambria" panose="02040503050406030204" pitchFamily="18" charset="0"/>
              </a:rPr>
              <a:t>) =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a:t>
            </a:r>
          </a:p>
          <a:p>
            <a:pPr algn="ctr" eaLnBrk="1" hangingPunct="1">
              <a:spcBef>
                <a:spcPct val="20000"/>
              </a:spcBef>
            </a:pP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a:latin typeface="Cambria" panose="02040503050406030204" pitchFamily="18" charset="0"/>
              </a:rPr>
              <a:t>)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a:t>
            </a:r>
            <a:r>
              <a:rPr lang="en-US" sz="3200" dirty="0">
                <a:latin typeface="Cambria" panose="02040503050406030204" pitchFamily="18" charset="0"/>
              </a:rPr>
              <a:t> =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a:t>
            </a:r>
          </a:p>
          <a:p>
            <a:pPr algn="ctr" eaLnBrk="1" hangingPunct="1">
              <a:spcBef>
                <a:spcPct val="20000"/>
              </a:spcBef>
            </a:pP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b="1" i="1" dirty="0" smtClean="0">
                <a:solidFill>
                  <a:srgbClr val="FFFF00"/>
                </a:solidFill>
                <a:latin typeface="Cambria" panose="02040503050406030204" pitchFamily="18" charset="0"/>
              </a:rPr>
              <a:t>E</a:t>
            </a:r>
            <a:r>
              <a:rPr lang="en-US" sz="3200" b="1" dirty="0" smtClean="0">
                <a:solidFill>
                  <a:srgbClr val="FFFF00"/>
                </a:solidFill>
                <a:latin typeface="Cambria" panose="02040503050406030204" pitchFamily="18" charset="0"/>
                <a:sym typeface="Symbol" panose="05050102010706020507" pitchFamily="18" charset="2"/>
              </a:rPr>
              <a:t>∩</a:t>
            </a:r>
            <a:r>
              <a:rPr lang="en-US" sz="3200" b="1" i="1" dirty="0" smtClean="0">
                <a:solidFill>
                  <a:srgbClr val="FFFF00"/>
                </a:solidFill>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 =</a:t>
            </a:r>
            <a:r>
              <a:rPr lang="en-US" sz="3200" dirty="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a:latin typeface="Cambria" panose="02040503050406030204" pitchFamily="18" charset="0"/>
              </a:rPr>
              <a:t>)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a:t>
            </a:r>
            <a:r>
              <a:rPr lang="en-US" sz="3200" dirty="0">
                <a:latin typeface="Cambria" panose="02040503050406030204" pitchFamily="18" charset="0"/>
              </a:rPr>
              <a:t> =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b="1" i="1" dirty="0" smtClean="0">
                <a:solidFill>
                  <a:srgbClr val="FFFF00"/>
                </a:solidFill>
                <a:latin typeface="Cambria" panose="02040503050406030204" pitchFamily="18" charset="0"/>
              </a:rPr>
              <a:t>F</a:t>
            </a:r>
            <a:r>
              <a:rPr lang="en-US" sz="3200" b="1" dirty="0" smtClean="0">
                <a:solidFill>
                  <a:srgbClr val="FFFF00"/>
                </a:solidFill>
                <a:latin typeface="Cambria" panose="02040503050406030204" pitchFamily="18" charset="0"/>
                <a:sym typeface="Symbol" panose="05050102010706020507" pitchFamily="18" charset="2"/>
              </a:rPr>
              <a:t>∩</a:t>
            </a:r>
            <a:r>
              <a:rPr lang="en-US" sz="3200" b="1" i="1" dirty="0" smtClean="0">
                <a:solidFill>
                  <a:srgbClr val="FFFF00"/>
                </a:solidFill>
                <a:latin typeface="Cambria" panose="02040503050406030204" pitchFamily="18" charset="0"/>
              </a:rPr>
              <a:t>E</a:t>
            </a:r>
            <a:r>
              <a:rPr lang="en-US" sz="3200" dirty="0" smtClean="0">
                <a:solidFill>
                  <a:srgbClr val="FFFF00"/>
                </a:solidFill>
                <a:latin typeface="Cambria" panose="02040503050406030204" pitchFamily="18" charset="0"/>
              </a:rPr>
              <a:t>)</a:t>
            </a:r>
            <a:r>
              <a:rPr lang="en-US" sz="3200" dirty="0" smtClean="0">
                <a:latin typeface="Cambria" panose="02040503050406030204" pitchFamily="18" charset="0"/>
              </a:rPr>
              <a:t> </a:t>
            </a:r>
            <a:endParaRPr lang="en-US" sz="3200" dirty="0">
              <a:latin typeface="Cambria" panose="02040503050406030204" pitchFamily="18" charset="0"/>
              <a:sym typeface="Symbol" panose="05050102010706020507" pitchFamily="18" charset="2"/>
            </a:endParaRPr>
          </a:p>
        </p:txBody>
      </p:sp>
      <p:sp>
        <p:nvSpPr>
          <p:cNvPr id="3" name="Slide Number Placeholder 2"/>
          <p:cNvSpPr>
            <a:spLocks noGrp="1"/>
          </p:cNvSpPr>
          <p:nvPr>
            <p:ph type="sldNum" sz="quarter" idx="12"/>
          </p:nvPr>
        </p:nvSpPr>
        <p:spPr>
          <a:xfrm>
            <a:off x="10677401" y="115098"/>
            <a:ext cx="792057" cy="365125"/>
          </a:xfrm>
        </p:spPr>
        <p:txBody>
          <a:bodyPr/>
          <a:lstStyle/>
          <a:p>
            <a:fld id="{3EA9A468-A168-48C4-B46A-E65448296BCD}" type="slidenum">
              <a:rPr lang="en-US" altLang="en-US" smtClean="0"/>
              <a:pPr/>
              <a:t>10</a:t>
            </a:fld>
            <a:endParaRPr lang="en-US" altLang="en-US"/>
          </a:p>
        </p:txBody>
      </p:sp>
    </p:spTree>
    <p:extLst>
      <p:ext uri="{BB962C8B-B14F-4D97-AF65-F5344CB8AC3E}">
        <p14:creationId xmlns:p14="http://schemas.microsoft.com/office/powerpoint/2010/main" val="3815577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6"/>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36866">
                                            <p:txEl>
                                              <p:pRg st="0" end="0"/>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3686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86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2208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2209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22209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2222088" grpId="0"/>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0"/>
          <p:cNvGrpSpPr>
            <a:grpSpLocks/>
          </p:cNvGrpSpPr>
          <p:nvPr/>
        </p:nvGrpSpPr>
        <p:grpSpPr bwMode="auto">
          <a:xfrm>
            <a:off x="1295400" y="90489"/>
            <a:ext cx="2249488" cy="6445249"/>
            <a:chOff x="192" y="57"/>
            <a:chExt cx="1417" cy="4060"/>
          </a:xfrm>
        </p:grpSpPr>
        <p:sp>
          <p:nvSpPr>
            <p:cNvPr id="37909" name="Text Box 4"/>
            <p:cNvSpPr txBox="1">
              <a:spLocks noChangeArrowheads="1"/>
            </p:cNvSpPr>
            <p:nvPr/>
          </p:nvSpPr>
          <p:spPr bwMode="auto">
            <a:xfrm>
              <a:off x="384" y="336"/>
              <a:ext cx="544" cy="3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latin typeface="Cambria" panose="02040503050406030204" pitchFamily="18" charset="0"/>
                </a:rPr>
                <a:t>0000</a:t>
              </a:r>
            </a:p>
            <a:p>
              <a:pPr eaLnBrk="1" hangingPunct="1"/>
              <a:r>
                <a:rPr lang="en-US" dirty="0">
                  <a:latin typeface="Cambria" panose="02040503050406030204" pitchFamily="18" charset="0"/>
                </a:rPr>
                <a:t>0001</a:t>
              </a:r>
            </a:p>
            <a:p>
              <a:pPr eaLnBrk="1" hangingPunct="1"/>
              <a:r>
                <a:rPr lang="en-US" dirty="0">
                  <a:latin typeface="Cambria" panose="02040503050406030204" pitchFamily="18" charset="0"/>
                </a:rPr>
                <a:t>0010</a:t>
              </a:r>
            </a:p>
            <a:p>
              <a:pPr eaLnBrk="1" hangingPunct="1"/>
              <a:r>
                <a:rPr lang="en-US" dirty="0">
                  <a:latin typeface="Cambria" panose="02040503050406030204" pitchFamily="18" charset="0"/>
                </a:rPr>
                <a:t>0011</a:t>
              </a:r>
            </a:p>
            <a:p>
              <a:pPr eaLnBrk="1" hangingPunct="1"/>
              <a:r>
                <a:rPr lang="en-US" dirty="0">
                  <a:latin typeface="Cambria" panose="02040503050406030204" pitchFamily="18" charset="0"/>
                </a:rPr>
                <a:t>0100</a:t>
              </a:r>
            </a:p>
            <a:p>
              <a:pPr eaLnBrk="1" hangingPunct="1"/>
              <a:r>
                <a:rPr lang="en-US" dirty="0">
                  <a:latin typeface="Cambria" panose="02040503050406030204" pitchFamily="18" charset="0"/>
                </a:rPr>
                <a:t>0101</a:t>
              </a:r>
            </a:p>
            <a:p>
              <a:pPr eaLnBrk="1" hangingPunct="1"/>
              <a:r>
                <a:rPr lang="en-US" dirty="0">
                  <a:latin typeface="Cambria" panose="02040503050406030204" pitchFamily="18" charset="0"/>
                </a:rPr>
                <a:t>0110</a:t>
              </a:r>
            </a:p>
            <a:p>
              <a:pPr eaLnBrk="1" hangingPunct="1"/>
              <a:r>
                <a:rPr lang="en-US" dirty="0">
                  <a:latin typeface="Cambria" panose="02040503050406030204" pitchFamily="18" charset="0"/>
                </a:rPr>
                <a:t>0111</a:t>
              </a:r>
            </a:p>
            <a:p>
              <a:pPr eaLnBrk="1" hangingPunct="1"/>
              <a:r>
                <a:rPr lang="en-US" dirty="0">
                  <a:latin typeface="Cambria" panose="02040503050406030204" pitchFamily="18" charset="0"/>
                </a:rPr>
                <a:t>1000</a:t>
              </a:r>
            </a:p>
            <a:p>
              <a:pPr eaLnBrk="1" hangingPunct="1"/>
              <a:r>
                <a:rPr lang="en-US" dirty="0">
                  <a:latin typeface="Cambria" panose="02040503050406030204" pitchFamily="18" charset="0"/>
                </a:rPr>
                <a:t>1001</a:t>
              </a:r>
            </a:p>
            <a:p>
              <a:pPr eaLnBrk="1" hangingPunct="1"/>
              <a:r>
                <a:rPr lang="en-US" dirty="0">
                  <a:latin typeface="Cambria" panose="02040503050406030204" pitchFamily="18" charset="0"/>
                </a:rPr>
                <a:t>1010</a:t>
              </a:r>
            </a:p>
            <a:p>
              <a:pPr eaLnBrk="1" hangingPunct="1"/>
              <a:r>
                <a:rPr lang="en-US" dirty="0">
                  <a:latin typeface="Cambria" panose="02040503050406030204" pitchFamily="18" charset="0"/>
                </a:rPr>
                <a:t>1011</a:t>
              </a:r>
            </a:p>
            <a:p>
              <a:pPr eaLnBrk="1" hangingPunct="1"/>
              <a:r>
                <a:rPr lang="en-US" dirty="0">
                  <a:latin typeface="Cambria" panose="02040503050406030204" pitchFamily="18" charset="0"/>
                </a:rPr>
                <a:t>1100</a:t>
              </a:r>
            </a:p>
            <a:p>
              <a:pPr eaLnBrk="1" hangingPunct="1"/>
              <a:r>
                <a:rPr lang="en-US" dirty="0">
                  <a:latin typeface="Cambria" panose="02040503050406030204" pitchFamily="18" charset="0"/>
                </a:rPr>
                <a:t>1101</a:t>
              </a:r>
            </a:p>
            <a:p>
              <a:pPr eaLnBrk="1" hangingPunct="1"/>
              <a:r>
                <a:rPr lang="en-US" dirty="0">
                  <a:latin typeface="Cambria" panose="02040503050406030204" pitchFamily="18" charset="0"/>
                </a:rPr>
                <a:t>1110</a:t>
              </a:r>
            </a:p>
            <a:p>
              <a:pPr eaLnBrk="1" hangingPunct="1"/>
              <a:r>
                <a:rPr lang="en-US" dirty="0">
                  <a:latin typeface="Cambria" panose="02040503050406030204" pitchFamily="18" charset="0"/>
                </a:rPr>
                <a:t>1111</a:t>
              </a:r>
            </a:p>
          </p:txBody>
        </p:sp>
        <p:sp>
          <p:nvSpPr>
            <p:cNvPr id="37910" name="Text Box 8"/>
            <p:cNvSpPr txBox="1">
              <a:spLocks noChangeArrowheads="1"/>
            </p:cNvSpPr>
            <p:nvPr/>
          </p:nvSpPr>
          <p:spPr bwMode="auto">
            <a:xfrm>
              <a:off x="192" y="57"/>
              <a:ext cx="1417"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latin typeface="Cambria" panose="02040503050406030204" pitchFamily="18" charset="0"/>
                </a:rPr>
                <a:t>Sample space</a:t>
              </a:r>
            </a:p>
          </p:txBody>
        </p:sp>
      </p:grpSp>
      <p:grpSp>
        <p:nvGrpSpPr>
          <p:cNvPr id="3" name="Group 21"/>
          <p:cNvGrpSpPr>
            <a:grpSpLocks/>
          </p:cNvGrpSpPr>
          <p:nvPr/>
        </p:nvGrpSpPr>
        <p:grpSpPr bwMode="auto">
          <a:xfrm>
            <a:off x="3302001" y="41275"/>
            <a:ext cx="1651000" cy="4292600"/>
            <a:chOff x="1120" y="26"/>
            <a:chExt cx="1040" cy="2704"/>
          </a:xfrm>
        </p:grpSpPr>
        <p:sp>
          <p:nvSpPr>
            <p:cNvPr id="37906" name="Text Box 5"/>
            <p:cNvSpPr txBox="1">
              <a:spLocks noChangeArrowheads="1"/>
            </p:cNvSpPr>
            <p:nvPr/>
          </p:nvSpPr>
          <p:spPr bwMode="auto">
            <a:xfrm>
              <a:off x="1324" y="358"/>
              <a:ext cx="544" cy="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chemeClr val="accent2">
                      <a:lumMod val="60000"/>
                      <a:lumOff val="40000"/>
                    </a:schemeClr>
                  </a:solidFill>
                  <a:latin typeface="Cambria" panose="02040503050406030204" pitchFamily="18" charset="0"/>
                </a:rPr>
                <a:t>0000</a:t>
              </a:r>
            </a:p>
            <a:p>
              <a:pPr eaLnBrk="1" hangingPunct="1"/>
              <a:r>
                <a:rPr lang="en-US" dirty="0">
                  <a:solidFill>
                    <a:schemeClr val="accent2">
                      <a:lumMod val="60000"/>
                      <a:lumOff val="40000"/>
                    </a:schemeClr>
                  </a:solidFill>
                  <a:latin typeface="Cambria" panose="02040503050406030204" pitchFamily="18" charset="0"/>
                </a:rPr>
                <a:t>0001</a:t>
              </a:r>
            </a:p>
            <a:p>
              <a:pPr eaLnBrk="1" hangingPunct="1"/>
              <a:r>
                <a:rPr lang="en-US" dirty="0">
                  <a:solidFill>
                    <a:schemeClr val="accent2">
                      <a:lumMod val="60000"/>
                      <a:lumOff val="40000"/>
                    </a:schemeClr>
                  </a:solidFill>
                  <a:latin typeface="Cambria" panose="02040503050406030204" pitchFamily="18" charset="0"/>
                </a:rPr>
                <a:t>0010</a:t>
              </a:r>
            </a:p>
            <a:p>
              <a:pPr eaLnBrk="1" hangingPunct="1"/>
              <a:r>
                <a:rPr lang="en-US" dirty="0">
                  <a:solidFill>
                    <a:schemeClr val="accent2">
                      <a:lumMod val="60000"/>
                      <a:lumOff val="40000"/>
                    </a:schemeClr>
                  </a:solidFill>
                  <a:latin typeface="Cambria" panose="02040503050406030204" pitchFamily="18" charset="0"/>
                </a:rPr>
                <a:t>0011</a:t>
              </a:r>
            </a:p>
            <a:p>
              <a:pPr eaLnBrk="1" hangingPunct="1"/>
              <a:r>
                <a:rPr lang="en-US" dirty="0">
                  <a:solidFill>
                    <a:schemeClr val="accent2">
                      <a:lumMod val="60000"/>
                      <a:lumOff val="40000"/>
                    </a:schemeClr>
                  </a:solidFill>
                  <a:latin typeface="Cambria" panose="02040503050406030204" pitchFamily="18" charset="0"/>
                </a:rPr>
                <a:t>0100</a:t>
              </a:r>
            </a:p>
            <a:p>
              <a:pPr eaLnBrk="1" hangingPunct="1"/>
              <a:r>
                <a:rPr lang="en-US" dirty="0">
                  <a:solidFill>
                    <a:schemeClr val="accent2">
                      <a:lumMod val="60000"/>
                      <a:lumOff val="40000"/>
                    </a:schemeClr>
                  </a:solidFill>
                  <a:latin typeface="Cambria" panose="02040503050406030204" pitchFamily="18" charset="0"/>
                </a:rPr>
                <a:t>0101</a:t>
              </a:r>
            </a:p>
            <a:p>
              <a:pPr eaLnBrk="1" hangingPunct="1"/>
              <a:r>
                <a:rPr lang="en-US" dirty="0">
                  <a:solidFill>
                    <a:schemeClr val="accent2">
                      <a:lumMod val="60000"/>
                      <a:lumOff val="40000"/>
                    </a:schemeClr>
                  </a:solidFill>
                  <a:latin typeface="Cambria" panose="02040503050406030204" pitchFamily="18" charset="0"/>
                </a:rPr>
                <a:t>0110</a:t>
              </a:r>
            </a:p>
            <a:p>
              <a:pPr eaLnBrk="1" hangingPunct="1"/>
              <a:r>
                <a:rPr lang="en-US" dirty="0">
                  <a:solidFill>
                    <a:schemeClr val="accent2">
                      <a:lumMod val="60000"/>
                      <a:lumOff val="40000"/>
                    </a:schemeClr>
                  </a:solidFill>
                  <a:latin typeface="Cambria" panose="02040503050406030204" pitchFamily="18" charset="0"/>
                </a:rPr>
                <a:t>0111</a:t>
              </a:r>
            </a:p>
          </p:txBody>
        </p:sp>
        <p:sp>
          <p:nvSpPr>
            <p:cNvPr id="37907" name="Text Box 9"/>
            <p:cNvSpPr txBox="1">
              <a:spLocks noChangeArrowheads="1"/>
            </p:cNvSpPr>
            <p:nvPr/>
          </p:nvSpPr>
          <p:spPr bwMode="auto">
            <a:xfrm>
              <a:off x="1430" y="26"/>
              <a:ext cx="23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a:solidFill>
                    <a:schemeClr val="accent2">
                      <a:lumMod val="60000"/>
                      <a:lumOff val="40000"/>
                    </a:schemeClr>
                  </a:solidFill>
                  <a:latin typeface="Cambria" panose="02040503050406030204" pitchFamily="18" charset="0"/>
                </a:rPr>
                <a:t>F</a:t>
              </a:r>
            </a:p>
          </p:txBody>
        </p:sp>
        <p:sp>
          <p:nvSpPr>
            <p:cNvPr id="37908" name="Text Box 11"/>
            <p:cNvSpPr txBox="1">
              <a:spLocks noChangeArrowheads="1"/>
            </p:cNvSpPr>
            <p:nvPr/>
          </p:nvSpPr>
          <p:spPr bwMode="auto">
            <a:xfrm>
              <a:off x="1120" y="2400"/>
              <a:ext cx="104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chemeClr val="accent2">
                      <a:lumMod val="60000"/>
                      <a:lumOff val="40000"/>
                    </a:schemeClr>
                  </a:solidFill>
                  <a:latin typeface="Cambria" panose="02040503050406030204" pitchFamily="18" charset="0"/>
                </a:rPr>
                <a:t>p</a:t>
              </a:r>
              <a:r>
                <a:rPr lang="en-US" sz="2800" dirty="0" smtClean="0">
                  <a:solidFill>
                    <a:schemeClr val="accent2">
                      <a:lumMod val="60000"/>
                      <a:lumOff val="40000"/>
                    </a:schemeClr>
                  </a:solidFill>
                  <a:latin typeface="Cambria" panose="02040503050406030204" pitchFamily="18" charset="0"/>
                </a:rPr>
                <a:t>(</a:t>
              </a:r>
              <a:r>
                <a:rPr lang="en-US" sz="2800" i="1" dirty="0" smtClean="0">
                  <a:solidFill>
                    <a:schemeClr val="accent2">
                      <a:lumMod val="60000"/>
                      <a:lumOff val="40000"/>
                    </a:schemeClr>
                  </a:solidFill>
                  <a:latin typeface="Cambria" panose="02040503050406030204" pitchFamily="18" charset="0"/>
                </a:rPr>
                <a:t>F</a:t>
              </a:r>
              <a:r>
                <a:rPr lang="en-US" sz="2800" dirty="0">
                  <a:solidFill>
                    <a:schemeClr val="accent2">
                      <a:lumMod val="60000"/>
                      <a:lumOff val="40000"/>
                    </a:schemeClr>
                  </a:solidFill>
                  <a:latin typeface="Cambria" panose="02040503050406030204" pitchFamily="18" charset="0"/>
                </a:rPr>
                <a:t>) = </a:t>
              </a:r>
              <a:r>
                <a:rPr lang="en-US" sz="2800" dirty="0" smtClean="0">
                  <a:solidFill>
                    <a:schemeClr val="accent2">
                      <a:lumMod val="60000"/>
                      <a:lumOff val="40000"/>
                    </a:schemeClr>
                  </a:solidFill>
                  <a:latin typeface="Cambria" panose="02040503050406030204" pitchFamily="18" charset="0"/>
                </a:rPr>
                <a:t>½</a:t>
              </a:r>
              <a:endParaRPr lang="en-US" sz="2800" dirty="0">
                <a:solidFill>
                  <a:schemeClr val="accent2">
                    <a:lumMod val="60000"/>
                    <a:lumOff val="40000"/>
                  </a:schemeClr>
                </a:solidFill>
                <a:latin typeface="Cambria" panose="02040503050406030204" pitchFamily="18" charset="0"/>
              </a:endParaRPr>
            </a:p>
          </p:txBody>
        </p:sp>
      </p:grpSp>
      <p:grpSp>
        <p:nvGrpSpPr>
          <p:cNvPr id="4" name="Group 22"/>
          <p:cNvGrpSpPr>
            <a:grpSpLocks/>
          </p:cNvGrpSpPr>
          <p:nvPr/>
        </p:nvGrpSpPr>
        <p:grpSpPr bwMode="auto">
          <a:xfrm>
            <a:off x="4648201" y="41275"/>
            <a:ext cx="1606551" cy="5740401"/>
            <a:chOff x="1968" y="26"/>
            <a:chExt cx="1012" cy="3616"/>
          </a:xfrm>
        </p:grpSpPr>
        <p:sp>
          <p:nvSpPr>
            <p:cNvPr id="37903" name="Text Box 6"/>
            <p:cNvSpPr txBox="1">
              <a:spLocks noChangeArrowheads="1"/>
            </p:cNvSpPr>
            <p:nvPr/>
          </p:nvSpPr>
          <p:spPr bwMode="auto">
            <a:xfrm>
              <a:off x="2064" y="342"/>
              <a:ext cx="544"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rgbClr val="FFFF00"/>
                  </a:solidFill>
                  <a:latin typeface="Cambria" panose="02040503050406030204" pitchFamily="18" charset="0"/>
                </a:rPr>
                <a:t>0000</a:t>
              </a:r>
            </a:p>
            <a:p>
              <a:pPr eaLnBrk="1" hangingPunct="1"/>
              <a:r>
                <a:rPr lang="en-US" dirty="0">
                  <a:solidFill>
                    <a:srgbClr val="FFFF00"/>
                  </a:solidFill>
                  <a:latin typeface="Cambria" panose="02040503050406030204" pitchFamily="18" charset="0"/>
                </a:rPr>
                <a:t>0001</a:t>
              </a:r>
            </a:p>
            <a:p>
              <a:pPr eaLnBrk="1" hangingPunct="1"/>
              <a:r>
                <a:rPr lang="en-US" dirty="0">
                  <a:solidFill>
                    <a:srgbClr val="FFFF00"/>
                  </a:solidFill>
                  <a:latin typeface="Cambria" panose="02040503050406030204" pitchFamily="18" charset="0"/>
                </a:rPr>
                <a:t>0010</a:t>
              </a:r>
            </a:p>
            <a:p>
              <a:pPr eaLnBrk="1" hangingPunct="1"/>
              <a:r>
                <a:rPr lang="en-US" dirty="0">
                  <a:solidFill>
                    <a:srgbClr val="FFFF00"/>
                  </a:solidFill>
                  <a:latin typeface="Cambria" panose="02040503050406030204" pitchFamily="18" charset="0"/>
                </a:rPr>
                <a:t>0011</a:t>
              </a:r>
            </a:p>
            <a:p>
              <a:pPr eaLnBrk="1" hangingPunct="1"/>
              <a:r>
                <a:rPr lang="en-US" dirty="0">
                  <a:solidFill>
                    <a:srgbClr val="FFFF00"/>
                  </a:solidFill>
                  <a:latin typeface="Cambria" panose="02040503050406030204" pitchFamily="18" charset="0"/>
                </a:rPr>
                <a:t>0100</a:t>
              </a:r>
            </a:p>
            <a:p>
              <a:pPr eaLnBrk="1" hangingPunct="1"/>
              <a:endParaRPr lang="en-US" dirty="0">
                <a:solidFill>
                  <a:srgbClr val="FFFF00"/>
                </a:solidFill>
                <a:latin typeface="Cambria" panose="02040503050406030204" pitchFamily="18" charset="0"/>
              </a:endParaRPr>
            </a:p>
            <a:p>
              <a:pPr eaLnBrk="1" hangingPunct="1"/>
              <a:endParaRPr lang="en-US" dirty="0">
                <a:solidFill>
                  <a:srgbClr val="FFFF00"/>
                </a:solidFill>
                <a:latin typeface="Cambria" panose="02040503050406030204" pitchFamily="18" charset="0"/>
              </a:endParaRPr>
            </a:p>
            <a:p>
              <a:pPr eaLnBrk="1" hangingPunct="1"/>
              <a:endParaRPr lang="en-US" dirty="0">
                <a:solidFill>
                  <a:srgbClr val="FFFF00"/>
                </a:solidFill>
                <a:latin typeface="Cambria" panose="02040503050406030204" pitchFamily="18" charset="0"/>
              </a:endParaRPr>
            </a:p>
            <a:p>
              <a:pPr eaLnBrk="1" hangingPunct="1"/>
              <a:r>
                <a:rPr lang="en-US" dirty="0">
                  <a:solidFill>
                    <a:srgbClr val="FFFF00"/>
                  </a:solidFill>
                  <a:latin typeface="Cambria" panose="02040503050406030204" pitchFamily="18" charset="0"/>
                </a:rPr>
                <a:t>1000</a:t>
              </a:r>
            </a:p>
            <a:p>
              <a:pPr eaLnBrk="1" hangingPunct="1"/>
              <a:r>
                <a:rPr lang="en-US" dirty="0">
                  <a:solidFill>
                    <a:srgbClr val="FFFF00"/>
                  </a:solidFill>
                  <a:latin typeface="Cambria" panose="02040503050406030204" pitchFamily="18" charset="0"/>
                </a:rPr>
                <a:t>1001</a:t>
              </a:r>
            </a:p>
            <a:p>
              <a:pPr eaLnBrk="1" hangingPunct="1"/>
              <a:endParaRPr lang="en-US" dirty="0">
                <a:solidFill>
                  <a:srgbClr val="FFFF00"/>
                </a:solidFill>
                <a:latin typeface="Cambria" panose="02040503050406030204" pitchFamily="18" charset="0"/>
              </a:endParaRPr>
            </a:p>
            <a:p>
              <a:pPr eaLnBrk="1" hangingPunct="1"/>
              <a:endParaRPr lang="en-US" dirty="0">
                <a:solidFill>
                  <a:srgbClr val="FFFF00"/>
                </a:solidFill>
                <a:latin typeface="Cambria" panose="02040503050406030204" pitchFamily="18" charset="0"/>
              </a:endParaRPr>
            </a:p>
            <a:p>
              <a:pPr eaLnBrk="1" hangingPunct="1"/>
              <a:r>
                <a:rPr lang="en-US" dirty="0">
                  <a:solidFill>
                    <a:srgbClr val="FFFF00"/>
                  </a:solidFill>
                  <a:latin typeface="Cambria" panose="02040503050406030204" pitchFamily="18" charset="0"/>
                </a:rPr>
                <a:t>1100</a:t>
              </a:r>
            </a:p>
          </p:txBody>
        </p:sp>
        <p:sp>
          <p:nvSpPr>
            <p:cNvPr id="37904" name="Text Box 10"/>
            <p:cNvSpPr txBox="1">
              <a:spLocks noChangeArrowheads="1"/>
            </p:cNvSpPr>
            <p:nvPr/>
          </p:nvSpPr>
          <p:spPr bwMode="auto">
            <a:xfrm>
              <a:off x="2160" y="26"/>
              <a:ext cx="24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a:solidFill>
                    <a:srgbClr val="FFFF00"/>
                  </a:solidFill>
                  <a:latin typeface="Cambria" panose="02040503050406030204" pitchFamily="18" charset="0"/>
                </a:rPr>
                <a:t>E</a:t>
              </a:r>
            </a:p>
          </p:txBody>
        </p:sp>
        <p:sp>
          <p:nvSpPr>
            <p:cNvPr id="37905" name="Text Box 12"/>
            <p:cNvSpPr txBox="1">
              <a:spLocks noChangeArrowheads="1"/>
            </p:cNvSpPr>
            <p:nvPr/>
          </p:nvSpPr>
          <p:spPr bwMode="auto">
            <a:xfrm>
              <a:off x="1968" y="3312"/>
              <a:ext cx="101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 </a:t>
              </a:r>
              <a:r>
                <a:rPr lang="en-US" sz="2800" dirty="0" smtClean="0">
                  <a:solidFill>
                    <a:srgbClr val="FFFF00"/>
                  </a:solidFill>
                  <a:latin typeface="Cambria" panose="02040503050406030204" pitchFamily="18" charset="0"/>
                </a:rPr>
                <a:t>½ </a:t>
              </a:r>
              <a:endParaRPr lang="en-US" sz="2800" dirty="0">
                <a:solidFill>
                  <a:srgbClr val="FFFF00"/>
                </a:solidFill>
                <a:latin typeface="Cambria" panose="02040503050406030204" pitchFamily="18" charset="0"/>
              </a:endParaRPr>
            </a:p>
          </p:txBody>
        </p:sp>
      </p:grpSp>
      <p:grpSp>
        <p:nvGrpSpPr>
          <p:cNvPr id="5" name="Group 24"/>
          <p:cNvGrpSpPr>
            <a:grpSpLocks/>
          </p:cNvGrpSpPr>
          <p:nvPr/>
        </p:nvGrpSpPr>
        <p:grpSpPr bwMode="auto">
          <a:xfrm>
            <a:off x="7661274" y="533400"/>
            <a:ext cx="2085976" cy="3724276"/>
            <a:chOff x="3848" y="336"/>
            <a:chExt cx="1314" cy="2346"/>
          </a:xfrm>
        </p:grpSpPr>
        <p:sp>
          <p:nvSpPr>
            <p:cNvPr id="37901" name="Text Box 7"/>
            <p:cNvSpPr txBox="1">
              <a:spLocks noChangeArrowheads="1"/>
            </p:cNvSpPr>
            <p:nvPr/>
          </p:nvSpPr>
          <p:spPr bwMode="auto">
            <a:xfrm>
              <a:off x="4012" y="336"/>
              <a:ext cx="544" cy="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rgbClr val="FFFF00"/>
                  </a:solidFill>
                  <a:latin typeface="Cambria" panose="02040503050406030204" pitchFamily="18" charset="0"/>
                </a:rPr>
                <a:t>0000</a:t>
              </a:r>
            </a:p>
            <a:p>
              <a:pPr eaLnBrk="1" hangingPunct="1"/>
              <a:r>
                <a:rPr lang="en-US" dirty="0">
                  <a:solidFill>
                    <a:srgbClr val="FFFF00"/>
                  </a:solidFill>
                  <a:latin typeface="Cambria" panose="02040503050406030204" pitchFamily="18" charset="0"/>
                </a:rPr>
                <a:t>0001</a:t>
              </a:r>
            </a:p>
            <a:p>
              <a:pPr eaLnBrk="1" hangingPunct="1"/>
              <a:r>
                <a:rPr lang="en-US" dirty="0">
                  <a:solidFill>
                    <a:srgbClr val="FFFF00"/>
                  </a:solidFill>
                  <a:latin typeface="Cambria" panose="02040503050406030204" pitchFamily="18" charset="0"/>
                </a:rPr>
                <a:t>0010</a:t>
              </a:r>
            </a:p>
            <a:p>
              <a:pPr eaLnBrk="1" hangingPunct="1"/>
              <a:r>
                <a:rPr lang="en-US" dirty="0">
                  <a:solidFill>
                    <a:srgbClr val="FFFF00"/>
                  </a:solidFill>
                  <a:latin typeface="Cambria" panose="02040503050406030204" pitchFamily="18" charset="0"/>
                </a:rPr>
                <a:t>0011</a:t>
              </a:r>
            </a:p>
            <a:p>
              <a:pPr eaLnBrk="1" hangingPunct="1"/>
              <a:r>
                <a:rPr lang="en-US" dirty="0">
                  <a:solidFill>
                    <a:srgbClr val="FFFF00"/>
                  </a:solidFill>
                  <a:latin typeface="Cambria" panose="02040503050406030204" pitchFamily="18" charset="0"/>
                </a:rPr>
                <a:t>0100</a:t>
              </a:r>
            </a:p>
            <a:p>
              <a:pPr eaLnBrk="1" hangingPunct="1"/>
              <a:r>
                <a:rPr lang="en-US" dirty="0">
                  <a:solidFill>
                    <a:schemeClr val="accent2">
                      <a:lumMod val="60000"/>
                      <a:lumOff val="40000"/>
                    </a:schemeClr>
                  </a:solidFill>
                  <a:latin typeface="Cambria" panose="02040503050406030204" pitchFamily="18" charset="0"/>
                </a:rPr>
                <a:t>0101</a:t>
              </a:r>
            </a:p>
            <a:p>
              <a:pPr eaLnBrk="1" hangingPunct="1"/>
              <a:r>
                <a:rPr lang="en-US" dirty="0">
                  <a:solidFill>
                    <a:schemeClr val="accent2">
                      <a:lumMod val="60000"/>
                      <a:lumOff val="40000"/>
                    </a:schemeClr>
                  </a:solidFill>
                  <a:latin typeface="Cambria" panose="02040503050406030204" pitchFamily="18" charset="0"/>
                </a:rPr>
                <a:t>0110</a:t>
              </a:r>
            </a:p>
            <a:p>
              <a:pPr eaLnBrk="1" hangingPunct="1"/>
              <a:r>
                <a:rPr lang="en-US" dirty="0">
                  <a:solidFill>
                    <a:schemeClr val="accent2">
                      <a:lumMod val="60000"/>
                      <a:lumOff val="40000"/>
                    </a:schemeClr>
                  </a:solidFill>
                  <a:latin typeface="Cambria" panose="02040503050406030204" pitchFamily="18" charset="0"/>
                </a:rPr>
                <a:t>0111</a:t>
              </a:r>
            </a:p>
          </p:txBody>
        </p:sp>
        <p:sp>
          <p:nvSpPr>
            <p:cNvPr id="37902" name="Text Box 13"/>
            <p:cNvSpPr txBox="1">
              <a:spLocks noChangeArrowheads="1"/>
            </p:cNvSpPr>
            <p:nvPr/>
          </p:nvSpPr>
          <p:spPr bwMode="auto">
            <a:xfrm>
              <a:off x="3848" y="2352"/>
              <a:ext cx="131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 5/8</a:t>
              </a:r>
            </a:p>
          </p:txBody>
        </p:sp>
      </p:grpSp>
      <p:grpSp>
        <p:nvGrpSpPr>
          <p:cNvPr id="6" name="Group 23"/>
          <p:cNvGrpSpPr>
            <a:grpSpLocks/>
          </p:cNvGrpSpPr>
          <p:nvPr/>
        </p:nvGrpSpPr>
        <p:grpSpPr bwMode="auto">
          <a:xfrm>
            <a:off x="5965825" y="76201"/>
            <a:ext cx="1730375" cy="3316289"/>
            <a:chOff x="2798" y="48"/>
            <a:chExt cx="1090" cy="2089"/>
          </a:xfrm>
        </p:grpSpPr>
        <p:sp>
          <p:nvSpPr>
            <p:cNvPr id="37898" name="Text Box 14"/>
            <p:cNvSpPr txBox="1">
              <a:spLocks noChangeArrowheads="1"/>
            </p:cNvSpPr>
            <p:nvPr/>
          </p:nvSpPr>
          <p:spPr bwMode="auto">
            <a:xfrm>
              <a:off x="2928" y="336"/>
              <a:ext cx="591" cy="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rgbClr val="66FF33"/>
                  </a:solidFill>
                  <a:latin typeface="Cambria" panose="02040503050406030204" pitchFamily="18" charset="0"/>
                </a:rPr>
                <a:t>0000</a:t>
              </a:r>
            </a:p>
            <a:p>
              <a:pPr eaLnBrk="1" hangingPunct="1"/>
              <a:r>
                <a:rPr lang="en-US" dirty="0">
                  <a:solidFill>
                    <a:srgbClr val="66FF33"/>
                  </a:solidFill>
                  <a:latin typeface="Cambria" panose="02040503050406030204" pitchFamily="18" charset="0"/>
                </a:rPr>
                <a:t>0001</a:t>
              </a:r>
            </a:p>
            <a:p>
              <a:pPr eaLnBrk="1" hangingPunct="1"/>
              <a:r>
                <a:rPr lang="en-US" dirty="0">
                  <a:solidFill>
                    <a:srgbClr val="66FF33"/>
                  </a:solidFill>
                  <a:latin typeface="Cambria" panose="02040503050406030204" pitchFamily="18" charset="0"/>
                </a:rPr>
                <a:t>0010</a:t>
              </a:r>
            </a:p>
            <a:p>
              <a:pPr eaLnBrk="1" hangingPunct="1"/>
              <a:r>
                <a:rPr lang="en-US" dirty="0">
                  <a:solidFill>
                    <a:srgbClr val="66FF33"/>
                  </a:solidFill>
                  <a:latin typeface="Cambria" panose="02040503050406030204" pitchFamily="18" charset="0"/>
                </a:rPr>
                <a:t>0011</a:t>
              </a:r>
            </a:p>
            <a:p>
              <a:pPr eaLnBrk="1" hangingPunct="1"/>
              <a:r>
                <a:rPr lang="en-US" dirty="0">
                  <a:solidFill>
                    <a:srgbClr val="66FF33"/>
                  </a:solidFill>
                  <a:latin typeface="Cambria" panose="02040503050406030204" pitchFamily="18" charset="0"/>
                </a:rPr>
                <a:t>0100</a:t>
              </a:r>
            </a:p>
          </p:txBody>
        </p:sp>
        <p:sp>
          <p:nvSpPr>
            <p:cNvPr id="37899" name="Text Box 15"/>
            <p:cNvSpPr txBox="1">
              <a:spLocks noChangeArrowheads="1"/>
            </p:cNvSpPr>
            <p:nvPr/>
          </p:nvSpPr>
          <p:spPr bwMode="auto">
            <a:xfrm>
              <a:off x="2798" y="1536"/>
              <a:ext cx="1090"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66FF33"/>
                  </a:solidFill>
                  <a:latin typeface="Cambria" panose="02040503050406030204" pitchFamily="18" charset="0"/>
                </a:rPr>
                <a:t>p</a:t>
              </a:r>
              <a:r>
                <a:rPr lang="en-US" sz="2800" dirty="0" smtClean="0">
                  <a:solidFill>
                    <a:srgbClr val="66FF33"/>
                  </a:solidFill>
                  <a:latin typeface="Cambria" panose="02040503050406030204" pitchFamily="18" charset="0"/>
                </a:rPr>
                <a:t>(</a:t>
              </a:r>
              <a:r>
                <a:rPr lang="en-US" sz="2800" i="1" dirty="0" smtClean="0">
                  <a:solidFill>
                    <a:srgbClr val="66FF33"/>
                  </a:solidFill>
                  <a:latin typeface="Cambria" panose="02040503050406030204" pitchFamily="18" charset="0"/>
                </a:rPr>
                <a:t>E</a:t>
              </a:r>
              <a:r>
                <a:rPr lang="en-US" sz="2800" dirty="0" smtClean="0">
                  <a:solidFill>
                    <a:srgbClr val="66FF33"/>
                  </a:solidFill>
                  <a:latin typeface="Cambria" panose="02040503050406030204" pitchFamily="18" charset="0"/>
                  <a:sym typeface="Symbol" panose="05050102010706020507" pitchFamily="18" charset="2"/>
                </a:rPr>
                <a:t>∩</a:t>
              </a:r>
              <a:r>
                <a:rPr lang="en-US" sz="2800" i="1" dirty="0" smtClean="0">
                  <a:solidFill>
                    <a:srgbClr val="66FF33"/>
                  </a:solidFill>
                  <a:latin typeface="Cambria" panose="02040503050406030204" pitchFamily="18" charset="0"/>
                </a:rPr>
                <a:t>F</a:t>
              </a:r>
              <a:r>
                <a:rPr lang="en-US" sz="2800" dirty="0">
                  <a:solidFill>
                    <a:srgbClr val="66FF33"/>
                  </a:solidFill>
                  <a:latin typeface="Cambria" panose="02040503050406030204" pitchFamily="18" charset="0"/>
                </a:rPr>
                <a:t>) </a:t>
              </a:r>
              <a:r>
                <a:rPr lang="en-US" sz="2800" dirty="0" smtClean="0">
                  <a:solidFill>
                    <a:srgbClr val="66FF33"/>
                  </a:solidFill>
                  <a:latin typeface="Cambria" panose="02040503050406030204" pitchFamily="18" charset="0"/>
                </a:rPr>
                <a:t>=</a:t>
              </a:r>
            </a:p>
            <a:p>
              <a:pPr eaLnBrk="1" hangingPunct="1"/>
              <a:r>
                <a:rPr lang="en-US" sz="2800" dirty="0" smtClean="0">
                  <a:solidFill>
                    <a:srgbClr val="66FF33"/>
                  </a:solidFill>
                  <a:latin typeface="Cambria" panose="02040503050406030204" pitchFamily="18" charset="0"/>
                </a:rPr>
                <a:t> </a:t>
              </a:r>
              <a:r>
                <a:rPr lang="en-US" sz="2800" dirty="0">
                  <a:solidFill>
                    <a:srgbClr val="66FF33"/>
                  </a:solidFill>
                  <a:latin typeface="Cambria" panose="02040503050406030204" pitchFamily="18" charset="0"/>
                </a:rPr>
                <a:t>5/16</a:t>
              </a:r>
            </a:p>
          </p:txBody>
        </p:sp>
        <p:sp>
          <p:nvSpPr>
            <p:cNvPr id="37900" name="Text Box 17"/>
            <p:cNvSpPr txBox="1">
              <a:spLocks noChangeArrowheads="1"/>
            </p:cNvSpPr>
            <p:nvPr/>
          </p:nvSpPr>
          <p:spPr bwMode="auto">
            <a:xfrm>
              <a:off x="2953" y="48"/>
              <a:ext cx="71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66FF33"/>
                  </a:solidFill>
                  <a:latin typeface="Cambria" panose="02040503050406030204" pitchFamily="18" charset="0"/>
                </a:rPr>
                <a:t>(</a:t>
              </a:r>
              <a:r>
                <a:rPr lang="en-US" sz="2800" i="1" dirty="0" smtClean="0">
                  <a:solidFill>
                    <a:srgbClr val="66FF33"/>
                  </a:solidFill>
                  <a:latin typeface="Cambria" panose="02040503050406030204" pitchFamily="18" charset="0"/>
                </a:rPr>
                <a:t>E</a:t>
              </a:r>
              <a:r>
                <a:rPr lang="en-US" sz="2800" dirty="0" smtClean="0">
                  <a:solidFill>
                    <a:srgbClr val="66FF33"/>
                  </a:solidFill>
                  <a:latin typeface="Cambria" panose="02040503050406030204" pitchFamily="18" charset="0"/>
                  <a:sym typeface="Symbol" panose="05050102010706020507" pitchFamily="18" charset="2"/>
                </a:rPr>
                <a:t>∩</a:t>
              </a:r>
              <a:r>
                <a:rPr lang="en-US" sz="2800" i="1" dirty="0" smtClean="0">
                  <a:solidFill>
                    <a:srgbClr val="66FF33"/>
                  </a:solidFill>
                  <a:latin typeface="Cambria" panose="02040503050406030204" pitchFamily="18" charset="0"/>
                </a:rPr>
                <a:t>F</a:t>
              </a:r>
              <a:r>
                <a:rPr lang="en-US" sz="2800" dirty="0">
                  <a:solidFill>
                    <a:srgbClr val="66FF33"/>
                  </a:solidFill>
                  <a:latin typeface="Cambria" panose="02040503050406030204" pitchFamily="18" charset="0"/>
                </a:rPr>
                <a:t>)</a:t>
              </a:r>
            </a:p>
          </p:txBody>
        </p:sp>
      </p:grpSp>
      <p:grpSp>
        <p:nvGrpSpPr>
          <p:cNvPr id="7" name="Group 25"/>
          <p:cNvGrpSpPr>
            <a:grpSpLocks/>
          </p:cNvGrpSpPr>
          <p:nvPr/>
        </p:nvGrpSpPr>
        <p:grpSpPr bwMode="auto">
          <a:xfrm>
            <a:off x="9477932" y="533401"/>
            <a:ext cx="2409400" cy="5830888"/>
            <a:chOff x="4635" y="336"/>
            <a:chExt cx="1243" cy="3673"/>
          </a:xfrm>
        </p:grpSpPr>
        <p:sp>
          <p:nvSpPr>
            <p:cNvPr id="37896" name="Rectangle 18"/>
            <p:cNvSpPr>
              <a:spLocks noChangeArrowheads="1"/>
            </p:cNvSpPr>
            <p:nvPr/>
          </p:nvSpPr>
          <p:spPr bwMode="auto">
            <a:xfrm>
              <a:off x="4800" y="336"/>
              <a:ext cx="816"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chemeClr val="accent2">
                      <a:lumMod val="60000"/>
                      <a:lumOff val="40000"/>
                    </a:schemeClr>
                  </a:solidFill>
                  <a:latin typeface="Cambria" panose="02040503050406030204" pitchFamily="18" charset="0"/>
                </a:rPr>
                <a:t>0000</a:t>
              </a:r>
            </a:p>
            <a:p>
              <a:pPr eaLnBrk="1" hangingPunct="1"/>
              <a:r>
                <a:rPr lang="en-US" dirty="0">
                  <a:solidFill>
                    <a:schemeClr val="accent2">
                      <a:lumMod val="60000"/>
                      <a:lumOff val="40000"/>
                    </a:schemeClr>
                  </a:solidFill>
                  <a:latin typeface="Cambria" panose="02040503050406030204" pitchFamily="18" charset="0"/>
                </a:rPr>
                <a:t>0001</a:t>
              </a:r>
            </a:p>
            <a:p>
              <a:pPr eaLnBrk="1" hangingPunct="1"/>
              <a:r>
                <a:rPr lang="en-US" dirty="0">
                  <a:solidFill>
                    <a:schemeClr val="accent2">
                      <a:lumMod val="60000"/>
                      <a:lumOff val="40000"/>
                    </a:schemeClr>
                  </a:solidFill>
                  <a:latin typeface="Cambria" panose="02040503050406030204" pitchFamily="18" charset="0"/>
                </a:rPr>
                <a:t>0010</a:t>
              </a:r>
            </a:p>
            <a:p>
              <a:pPr eaLnBrk="1" hangingPunct="1"/>
              <a:r>
                <a:rPr lang="en-US" dirty="0">
                  <a:solidFill>
                    <a:schemeClr val="accent2">
                      <a:lumMod val="60000"/>
                      <a:lumOff val="40000"/>
                    </a:schemeClr>
                  </a:solidFill>
                  <a:latin typeface="Cambria" panose="02040503050406030204" pitchFamily="18" charset="0"/>
                </a:rPr>
                <a:t>0011</a:t>
              </a:r>
            </a:p>
            <a:p>
              <a:pPr eaLnBrk="1" hangingPunct="1"/>
              <a:r>
                <a:rPr lang="en-US" dirty="0">
                  <a:solidFill>
                    <a:schemeClr val="accent2">
                      <a:lumMod val="60000"/>
                      <a:lumOff val="40000"/>
                    </a:schemeClr>
                  </a:solidFill>
                  <a:latin typeface="Cambria" panose="02040503050406030204" pitchFamily="18" charset="0"/>
                </a:rPr>
                <a:t>0100</a:t>
              </a:r>
            </a:p>
            <a:p>
              <a:pPr eaLnBrk="1" hangingPunct="1"/>
              <a:endParaRPr lang="en-US" dirty="0">
                <a:solidFill>
                  <a:srgbClr val="006600"/>
                </a:solidFill>
                <a:latin typeface="Cambria" panose="02040503050406030204" pitchFamily="18" charset="0"/>
              </a:endParaRPr>
            </a:p>
            <a:p>
              <a:pPr eaLnBrk="1" hangingPunct="1"/>
              <a:endParaRPr lang="en-US" dirty="0">
                <a:solidFill>
                  <a:srgbClr val="006600"/>
                </a:solidFill>
                <a:latin typeface="Cambria" panose="02040503050406030204" pitchFamily="18" charset="0"/>
              </a:endParaRPr>
            </a:p>
            <a:p>
              <a:pPr eaLnBrk="1" hangingPunct="1"/>
              <a:endParaRPr lang="en-US" dirty="0">
                <a:solidFill>
                  <a:srgbClr val="006600"/>
                </a:solidFill>
                <a:latin typeface="Cambria" panose="02040503050406030204" pitchFamily="18" charset="0"/>
              </a:endParaRPr>
            </a:p>
            <a:p>
              <a:pPr eaLnBrk="1" hangingPunct="1"/>
              <a:r>
                <a:rPr lang="en-US" dirty="0">
                  <a:solidFill>
                    <a:srgbClr val="FFFF00"/>
                  </a:solidFill>
                  <a:latin typeface="Cambria" panose="02040503050406030204" pitchFamily="18" charset="0"/>
                </a:rPr>
                <a:t>1000</a:t>
              </a:r>
            </a:p>
            <a:p>
              <a:pPr eaLnBrk="1" hangingPunct="1"/>
              <a:r>
                <a:rPr lang="en-US" dirty="0">
                  <a:solidFill>
                    <a:srgbClr val="FFFF00"/>
                  </a:solidFill>
                  <a:latin typeface="Cambria" panose="02040503050406030204" pitchFamily="18" charset="0"/>
                </a:rPr>
                <a:t>1001</a:t>
              </a:r>
            </a:p>
            <a:p>
              <a:pPr eaLnBrk="1" hangingPunct="1"/>
              <a:endParaRPr lang="en-US" dirty="0">
                <a:solidFill>
                  <a:srgbClr val="006600"/>
                </a:solidFill>
                <a:latin typeface="Cambria" panose="02040503050406030204" pitchFamily="18" charset="0"/>
              </a:endParaRPr>
            </a:p>
            <a:p>
              <a:pPr eaLnBrk="1" hangingPunct="1"/>
              <a:endParaRPr lang="en-US" dirty="0">
                <a:solidFill>
                  <a:srgbClr val="006600"/>
                </a:solidFill>
                <a:latin typeface="Cambria" panose="02040503050406030204" pitchFamily="18" charset="0"/>
              </a:endParaRPr>
            </a:p>
            <a:p>
              <a:pPr eaLnBrk="1" hangingPunct="1"/>
              <a:r>
                <a:rPr lang="en-US" dirty="0">
                  <a:solidFill>
                    <a:srgbClr val="FFFF00"/>
                  </a:solidFill>
                  <a:latin typeface="Cambria" panose="02040503050406030204" pitchFamily="18" charset="0"/>
                </a:rPr>
                <a:t>1100</a:t>
              </a:r>
            </a:p>
          </p:txBody>
        </p:sp>
        <p:sp>
          <p:nvSpPr>
            <p:cNvPr id="37897" name="Text Box 19"/>
            <p:cNvSpPr txBox="1">
              <a:spLocks noChangeArrowheads="1"/>
            </p:cNvSpPr>
            <p:nvPr/>
          </p:nvSpPr>
          <p:spPr bwMode="auto">
            <a:xfrm>
              <a:off x="4635" y="3408"/>
              <a:ext cx="1243"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chemeClr val="accent2">
                      <a:lumMod val="60000"/>
                      <a:lumOff val="40000"/>
                    </a:schemeClr>
                  </a:solidFill>
                  <a:latin typeface="Cambria" panose="02040503050406030204" pitchFamily="18" charset="0"/>
                </a:rPr>
                <a:t>p</a:t>
              </a:r>
              <a:r>
                <a:rPr lang="en-US" sz="2800" dirty="0" smtClean="0">
                  <a:solidFill>
                    <a:schemeClr val="accent2">
                      <a:lumMod val="60000"/>
                      <a:lumOff val="40000"/>
                    </a:schemeClr>
                  </a:solidFill>
                  <a:latin typeface="Cambria" panose="02040503050406030204" pitchFamily="18" charset="0"/>
                </a:rPr>
                <a:t>(</a:t>
              </a:r>
              <a:r>
                <a:rPr lang="en-US" sz="2800" i="1" dirty="0" smtClean="0">
                  <a:solidFill>
                    <a:schemeClr val="accent2">
                      <a:lumMod val="60000"/>
                      <a:lumOff val="40000"/>
                    </a:schemeClr>
                  </a:solidFill>
                  <a:latin typeface="Cambria" panose="02040503050406030204" pitchFamily="18" charset="0"/>
                </a:rPr>
                <a:t>F</a:t>
              </a:r>
              <a:r>
                <a:rPr lang="en-US" sz="2800" dirty="0" smtClean="0">
                  <a:solidFill>
                    <a:schemeClr val="accent2">
                      <a:lumMod val="60000"/>
                      <a:lumOff val="40000"/>
                    </a:schemeClr>
                  </a:solidFill>
                  <a:latin typeface="Cambria" panose="02040503050406030204" pitchFamily="18" charset="0"/>
                </a:rPr>
                <a:t>|</a:t>
              </a:r>
              <a:r>
                <a:rPr lang="en-US" sz="2800" i="1" dirty="0" smtClean="0">
                  <a:solidFill>
                    <a:schemeClr val="accent2">
                      <a:lumMod val="60000"/>
                      <a:lumOff val="40000"/>
                    </a:schemeClr>
                  </a:solidFill>
                  <a:latin typeface="Cambria" panose="02040503050406030204" pitchFamily="18" charset="0"/>
                </a:rPr>
                <a:t>E</a:t>
              </a:r>
              <a:r>
                <a:rPr lang="en-US" sz="2800" dirty="0">
                  <a:solidFill>
                    <a:schemeClr val="accent2">
                      <a:lumMod val="60000"/>
                      <a:lumOff val="40000"/>
                    </a:schemeClr>
                  </a:solidFill>
                  <a:latin typeface="Cambria" panose="02040503050406030204" pitchFamily="18" charset="0"/>
                </a:rPr>
                <a:t>) = </a:t>
              </a:r>
              <a:endParaRPr lang="en-US" sz="2800" dirty="0" smtClean="0">
                <a:solidFill>
                  <a:schemeClr val="accent2">
                    <a:lumMod val="60000"/>
                    <a:lumOff val="40000"/>
                  </a:schemeClr>
                </a:solidFill>
                <a:latin typeface="Cambria" panose="02040503050406030204" pitchFamily="18" charset="0"/>
              </a:endParaRPr>
            </a:p>
            <a:p>
              <a:pPr eaLnBrk="1" hangingPunct="1"/>
              <a:r>
                <a:rPr lang="en-US" sz="2800" dirty="0" smtClean="0">
                  <a:solidFill>
                    <a:schemeClr val="accent2">
                      <a:lumMod val="60000"/>
                      <a:lumOff val="40000"/>
                    </a:schemeClr>
                  </a:solidFill>
                  <a:latin typeface="Cambria" panose="02040503050406030204" pitchFamily="18" charset="0"/>
                </a:rPr>
                <a:t>5/8</a:t>
              </a:r>
              <a:endParaRPr lang="en-US" sz="3200" dirty="0">
                <a:solidFill>
                  <a:schemeClr val="accent2">
                    <a:lumMod val="60000"/>
                    <a:lumOff val="40000"/>
                  </a:schemeClr>
                </a:solidFill>
                <a:latin typeface="Cambria" panose="02040503050406030204" pitchFamily="18" charset="0"/>
              </a:endParaRPr>
            </a:p>
          </p:txBody>
        </p:sp>
      </p:grpSp>
      <p:sp>
        <p:nvSpPr>
          <p:cNvPr id="24" name="Rectangle 3"/>
          <p:cNvSpPr>
            <a:spLocks noChangeArrowheads="1"/>
          </p:cNvSpPr>
          <p:nvPr/>
        </p:nvSpPr>
        <p:spPr bwMode="auto">
          <a:xfrm>
            <a:off x="2895600" y="5988560"/>
            <a:ext cx="43985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i="1" dirty="0">
                <a:solidFill>
                  <a:schemeClr val="tx1"/>
                </a:solidFill>
                <a:latin typeface="Cambria" panose="02040503050406030204" pitchFamily="18" charset="0"/>
                <a:sym typeface="Symbol" panose="05050102010706020507" pitchFamily="18" charset="2"/>
              </a:rPr>
              <a:t>F</a:t>
            </a:r>
            <a:r>
              <a:rPr lang="en-US" dirty="0">
                <a:solidFill>
                  <a:schemeClr val="tx1"/>
                </a:solidFill>
                <a:latin typeface="Cambria" panose="02040503050406030204" pitchFamily="18" charset="0"/>
                <a:sym typeface="Symbol" panose="05050102010706020507" pitchFamily="18" charset="2"/>
              </a:rPr>
              <a:t> is the event that “first bit is 0”, </a:t>
            </a:r>
          </a:p>
        </p:txBody>
      </p:sp>
      <p:sp>
        <p:nvSpPr>
          <p:cNvPr id="2" name="Slide Number Placeholder 1"/>
          <p:cNvSpPr>
            <a:spLocks noGrp="1"/>
          </p:cNvSpPr>
          <p:nvPr>
            <p:ph type="sldNum" sz="quarter" idx="12"/>
          </p:nvPr>
        </p:nvSpPr>
        <p:spPr/>
        <p:txBody>
          <a:bodyPr/>
          <a:lstStyle/>
          <a:p>
            <a:fld id="{463D93AB-D3D1-4896-8588-60FD89AFCAAF}" type="slidenum">
              <a:rPr lang="en-US" altLang="en-US" smtClean="0"/>
              <a:pPr/>
              <a:t>11</a:t>
            </a:fld>
            <a:endParaRPr lang="en-US" altLang="en-US"/>
          </a:p>
        </p:txBody>
      </p:sp>
      <p:sp>
        <p:nvSpPr>
          <p:cNvPr id="25" name="Rectangle 3"/>
          <p:cNvSpPr>
            <a:spLocks noChangeArrowheads="1"/>
          </p:cNvSpPr>
          <p:nvPr/>
        </p:nvSpPr>
        <p:spPr bwMode="auto">
          <a:xfrm>
            <a:off x="2915300" y="6248400"/>
            <a:ext cx="80869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i="1" dirty="0" smtClean="0">
                <a:solidFill>
                  <a:schemeClr val="tx1"/>
                </a:solidFill>
                <a:latin typeface="Cambria" panose="02040503050406030204" pitchFamily="18" charset="0"/>
                <a:sym typeface="Symbol" panose="05050102010706020507" pitchFamily="18" charset="2"/>
              </a:rPr>
              <a:t>E</a:t>
            </a:r>
            <a:r>
              <a:rPr lang="en-US" dirty="0" smtClean="0">
                <a:solidFill>
                  <a:schemeClr val="tx1"/>
                </a:solidFill>
                <a:latin typeface="Cambria" panose="02040503050406030204" pitchFamily="18" charset="0"/>
                <a:sym typeface="Symbol" panose="05050102010706020507" pitchFamily="18" charset="2"/>
              </a:rPr>
              <a:t> </a:t>
            </a:r>
            <a:r>
              <a:rPr lang="en-US" dirty="0">
                <a:solidFill>
                  <a:schemeClr val="tx1"/>
                </a:solidFill>
                <a:latin typeface="Cambria" panose="02040503050406030204" pitchFamily="18" charset="0"/>
                <a:sym typeface="Symbol" panose="05050102010706020507" pitchFamily="18" charset="2"/>
              </a:rPr>
              <a:t>the event that “string contains at least two consecutive 0s”.</a:t>
            </a:r>
            <a:endParaRPr lang="en-US" dirty="0">
              <a:solidFill>
                <a:schemeClr val="tx1"/>
              </a:solidFill>
              <a:latin typeface="Cambria" panose="02040503050406030204" pitchFamily="18" charset="0"/>
            </a:endParaRPr>
          </a:p>
        </p:txBody>
      </p:sp>
      <p:sp>
        <p:nvSpPr>
          <p:cNvPr id="8" name="Rectangle 7"/>
          <p:cNvSpPr/>
          <p:nvPr/>
        </p:nvSpPr>
        <p:spPr>
          <a:xfrm>
            <a:off x="7991475" y="76201"/>
            <a:ext cx="689612" cy="523220"/>
          </a:xfrm>
          <a:prstGeom prst="rect">
            <a:avLst/>
          </a:prstGeom>
        </p:spPr>
        <p:txBody>
          <a:bodyPr wrap="none">
            <a:spAutoFit/>
          </a:bodyPr>
          <a:lstStyle/>
          <a:p>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F</a:t>
            </a:r>
            <a:endParaRPr lang="en-US" sz="2800" dirty="0">
              <a:latin typeface="Cambria" panose="02040503050406030204" pitchFamily="18" charset="0"/>
            </a:endParaRPr>
          </a:p>
        </p:txBody>
      </p:sp>
      <p:sp>
        <p:nvSpPr>
          <p:cNvPr id="27" name="Rectangle 26"/>
          <p:cNvSpPr/>
          <p:nvPr/>
        </p:nvSpPr>
        <p:spPr>
          <a:xfrm>
            <a:off x="9865011" y="19705"/>
            <a:ext cx="689612" cy="523220"/>
          </a:xfrm>
          <a:prstGeom prst="rect">
            <a:avLst/>
          </a:prstGeom>
        </p:spPr>
        <p:txBody>
          <a:bodyPr wrap="none">
            <a:spAutoFit/>
          </a:bodyPr>
          <a:lstStyle/>
          <a:p>
            <a:r>
              <a:rPr lang="en-US" sz="2800" i="1" dirty="0" smtClean="0">
                <a:solidFill>
                  <a:schemeClr val="accent2">
                    <a:lumMod val="60000"/>
                    <a:lumOff val="40000"/>
                  </a:schemeClr>
                </a:solidFill>
                <a:latin typeface="Cambria" panose="02040503050406030204" pitchFamily="18" charset="0"/>
              </a:rPr>
              <a:t>F|E</a:t>
            </a:r>
            <a:endParaRPr lang="en-US" sz="2800" i="1" dirty="0">
              <a:solidFill>
                <a:schemeClr val="accent2">
                  <a:lumMod val="60000"/>
                  <a:lumOff val="40000"/>
                </a:schemeClr>
              </a:solidFill>
              <a:latin typeface="Cambria" panose="02040503050406030204" pitchFamily="18" charset="0"/>
            </a:endParaRPr>
          </a:p>
        </p:txBody>
      </p:sp>
    </p:spTree>
    <p:extLst>
      <p:ext uri="{BB962C8B-B14F-4D97-AF65-F5344CB8AC3E}">
        <p14:creationId xmlns:p14="http://schemas.microsoft.com/office/powerpoint/2010/main" val="1097568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par>
                          <p:cTn id="7" fill="hold" nodeType="with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743076" y="227013"/>
            <a:ext cx="8467725" cy="763587"/>
          </a:xfrm>
        </p:spPr>
        <p:txBody>
          <a:bodyPr>
            <a:normAutofit/>
          </a:bodyPr>
          <a:lstStyle/>
          <a:p>
            <a:pPr eaLnBrk="1" hangingPunct="1"/>
            <a:r>
              <a:rPr lang="en-US" dirty="0" smtClean="0"/>
              <a:t>  Independence</a:t>
            </a:r>
          </a:p>
        </p:txBody>
      </p:sp>
      <p:sp>
        <p:nvSpPr>
          <p:cNvPr id="2158595" name="Rectangle 3"/>
          <p:cNvSpPr>
            <a:spLocks noChangeArrowheads="1"/>
          </p:cNvSpPr>
          <p:nvPr/>
        </p:nvSpPr>
        <p:spPr bwMode="auto">
          <a:xfrm>
            <a:off x="1743076" y="1219200"/>
            <a:ext cx="96947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3200" dirty="0">
                <a:solidFill>
                  <a:schemeClr val="accent2">
                    <a:lumMod val="60000"/>
                    <a:lumOff val="40000"/>
                  </a:schemeClr>
                </a:solidFill>
                <a:latin typeface="Cambria" panose="02040503050406030204" pitchFamily="18" charset="0"/>
              </a:rPr>
              <a:t>The events </a:t>
            </a:r>
            <a:r>
              <a:rPr lang="en-US" sz="3200" i="1" dirty="0">
                <a:solidFill>
                  <a:schemeClr val="accent2">
                    <a:lumMod val="60000"/>
                    <a:lumOff val="40000"/>
                  </a:schemeClr>
                </a:solidFill>
                <a:latin typeface="Cambria" panose="02040503050406030204" pitchFamily="18" charset="0"/>
              </a:rPr>
              <a:t>E</a:t>
            </a:r>
            <a:r>
              <a:rPr lang="en-US" sz="3200" dirty="0">
                <a:solidFill>
                  <a:schemeClr val="accent2">
                    <a:lumMod val="60000"/>
                    <a:lumOff val="40000"/>
                  </a:schemeClr>
                </a:solidFill>
                <a:latin typeface="Cambria" panose="02040503050406030204" pitchFamily="18" charset="0"/>
              </a:rPr>
              <a:t> and </a:t>
            </a:r>
            <a:r>
              <a:rPr lang="en-US" sz="3200" i="1" dirty="0">
                <a:solidFill>
                  <a:schemeClr val="accent2">
                    <a:lumMod val="60000"/>
                    <a:lumOff val="40000"/>
                  </a:schemeClr>
                </a:solidFill>
                <a:latin typeface="Cambria" panose="02040503050406030204" pitchFamily="18" charset="0"/>
              </a:rPr>
              <a:t>F</a:t>
            </a:r>
            <a:r>
              <a:rPr lang="en-US" sz="3200" dirty="0">
                <a:solidFill>
                  <a:schemeClr val="accent2">
                    <a:lumMod val="60000"/>
                    <a:lumOff val="40000"/>
                  </a:schemeClr>
                </a:solidFill>
                <a:latin typeface="Cambria" panose="02040503050406030204" pitchFamily="18" charset="0"/>
              </a:rPr>
              <a:t> are independent if and only if</a:t>
            </a:r>
          </a:p>
          <a:p>
            <a:pPr eaLnBrk="1" hangingPunct="1">
              <a:spcBef>
                <a:spcPct val="20000"/>
              </a:spcBef>
            </a:pPr>
            <a:endParaRPr lang="en-US" sz="1400" dirty="0">
              <a:solidFill>
                <a:srgbClr val="FF0000"/>
              </a:solidFill>
              <a:latin typeface="Cambria" panose="02040503050406030204" pitchFamily="18" charset="0"/>
              <a:sym typeface="Symbol" panose="05050102010706020507" pitchFamily="18" charset="2"/>
            </a:endParaRPr>
          </a:p>
          <a:p>
            <a:pPr eaLnBrk="1" hangingPunct="1">
              <a:spcBef>
                <a:spcPct val="20000"/>
              </a:spcBef>
            </a:pPr>
            <a:r>
              <a:rPr lang="en-US" sz="3200" dirty="0" smtClean="0">
                <a:solidFill>
                  <a:srgbClr val="FFFF00"/>
                </a:solidFill>
                <a:latin typeface="Cambria" panose="02040503050406030204" pitchFamily="18" charset="0"/>
              </a:rPr>
              <a:t>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E</a:t>
            </a:r>
            <a:r>
              <a:rPr lang="en-US" sz="3200" dirty="0" smtClean="0">
                <a:solidFill>
                  <a:srgbClr val="FFFF00"/>
                </a:solidFill>
                <a:latin typeface="Cambria" panose="02040503050406030204" pitchFamily="18" charset="0"/>
                <a:sym typeface="Symbol" panose="05050102010706020507" pitchFamily="18" charset="2"/>
              </a:rPr>
              <a:t>∩</a:t>
            </a:r>
            <a:r>
              <a:rPr lang="en-US" sz="3200" i="1" dirty="0" smtClean="0">
                <a:solidFill>
                  <a:srgbClr val="FFFF00"/>
                </a:solidFill>
                <a:latin typeface="Cambria" panose="02040503050406030204" pitchFamily="18" charset="0"/>
                <a:sym typeface="Symbol" panose="05050102010706020507" pitchFamily="18" charset="2"/>
              </a:rPr>
              <a:t>F</a:t>
            </a:r>
            <a:r>
              <a:rPr lang="en-US" sz="3200" dirty="0">
                <a:solidFill>
                  <a:srgbClr val="FFFF00"/>
                </a:solidFill>
                <a:latin typeface="Cambria" panose="02040503050406030204" pitchFamily="18" charset="0"/>
                <a:sym typeface="Symbol" panose="05050102010706020507" pitchFamily="18" charset="2"/>
              </a:rPr>
              <a:t>) = </a:t>
            </a:r>
            <a:r>
              <a:rPr lang="en-US" sz="3200" i="1" dirty="0" smtClean="0">
                <a:solidFill>
                  <a:srgbClr val="FFFF00"/>
                </a:solidFill>
                <a:latin typeface="Cambria" panose="02040503050406030204" pitchFamily="18" charset="0"/>
                <a:sym typeface="Symbol" panose="05050102010706020507" pitchFamily="18" charset="2"/>
              </a:rPr>
              <a:t>p</a:t>
            </a:r>
            <a:r>
              <a:rPr lang="en-US" sz="3200" dirty="0" smtClean="0">
                <a:solidFill>
                  <a:srgbClr val="FFFF00"/>
                </a:solidFill>
                <a:latin typeface="Cambria" panose="02040503050406030204" pitchFamily="18" charset="0"/>
                <a:sym typeface="Symbol" panose="05050102010706020507" pitchFamily="18" charset="2"/>
              </a:rPr>
              <a:t>(</a:t>
            </a:r>
            <a:r>
              <a:rPr lang="en-US" sz="3200" i="1" dirty="0" smtClean="0">
                <a:solidFill>
                  <a:srgbClr val="FFFF00"/>
                </a:solidFill>
                <a:latin typeface="Cambria" panose="02040503050406030204" pitchFamily="18" charset="0"/>
                <a:sym typeface="Symbol" panose="05050102010706020507" pitchFamily="18" charset="2"/>
              </a:rPr>
              <a:t>E</a:t>
            </a:r>
            <a:r>
              <a:rPr lang="en-US" sz="3200" dirty="0">
                <a:solidFill>
                  <a:srgbClr val="FFFF00"/>
                </a:solidFill>
                <a:latin typeface="Cambria" panose="02040503050406030204" pitchFamily="18" charset="0"/>
                <a:sym typeface="Symbol" panose="05050102010706020507" pitchFamily="18" charset="2"/>
              </a:rPr>
              <a:t>) </a:t>
            </a:r>
            <a:r>
              <a:rPr lang="en-US" sz="3200" i="1" dirty="0" smtClean="0">
                <a:solidFill>
                  <a:srgbClr val="FFFF00"/>
                </a:solidFill>
                <a:latin typeface="Cambria" panose="02040503050406030204" pitchFamily="18" charset="0"/>
                <a:sym typeface="Symbol" panose="05050102010706020507" pitchFamily="18" charset="2"/>
              </a:rPr>
              <a:t>p</a:t>
            </a:r>
            <a:r>
              <a:rPr lang="en-US" sz="3200" dirty="0" smtClean="0">
                <a:solidFill>
                  <a:srgbClr val="FFFF00"/>
                </a:solidFill>
                <a:latin typeface="Cambria" panose="02040503050406030204" pitchFamily="18" charset="0"/>
                <a:sym typeface="Symbol" panose="05050102010706020507" pitchFamily="18" charset="2"/>
              </a:rPr>
              <a:t>(</a:t>
            </a:r>
            <a:r>
              <a:rPr lang="en-US" sz="3200" i="1" dirty="0" smtClean="0">
                <a:solidFill>
                  <a:srgbClr val="FFFF00"/>
                </a:solidFill>
                <a:latin typeface="Cambria" panose="02040503050406030204" pitchFamily="18" charset="0"/>
                <a:sym typeface="Symbol" panose="05050102010706020507" pitchFamily="18" charset="2"/>
              </a:rPr>
              <a:t>F</a:t>
            </a:r>
            <a:r>
              <a:rPr lang="en-US" sz="3200" dirty="0" smtClean="0">
                <a:solidFill>
                  <a:srgbClr val="FFFF00"/>
                </a:solidFill>
                <a:latin typeface="Cambria" panose="02040503050406030204" pitchFamily="18" charset="0"/>
                <a:sym typeface="Symbol" panose="05050102010706020507" pitchFamily="18" charset="2"/>
              </a:rPr>
              <a:t>)</a:t>
            </a:r>
            <a:endParaRPr lang="en-US" sz="3200" dirty="0">
              <a:solidFill>
                <a:srgbClr val="FFFF00"/>
              </a:solidFill>
              <a:latin typeface="Cambria" panose="02040503050406030204" pitchFamily="18" charset="0"/>
              <a:sym typeface="Symbol" panose="05050102010706020507" pitchFamily="18" charset="2"/>
            </a:endParaRPr>
          </a:p>
          <a:p>
            <a:pPr eaLnBrk="1" hangingPunct="1">
              <a:spcBef>
                <a:spcPct val="20000"/>
              </a:spcBef>
            </a:pPr>
            <a:endParaRPr lang="en-US" sz="1200" dirty="0">
              <a:solidFill>
                <a:srgbClr val="FF0000"/>
              </a:solidFill>
              <a:latin typeface="Cambria" panose="02040503050406030204" pitchFamily="18" charset="0"/>
              <a:sym typeface="Symbol" panose="05050102010706020507" pitchFamily="18" charset="2"/>
            </a:endParaRPr>
          </a:p>
          <a:p>
            <a:pPr eaLnBrk="1" hangingPunct="1">
              <a:spcBef>
                <a:spcPct val="20000"/>
              </a:spcBef>
            </a:pPr>
            <a:r>
              <a:rPr lang="en-US" sz="3200" dirty="0">
                <a:latin typeface="Cambria" panose="02040503050406030204" pitchFamily="18" charset="0"/>
                <a:sym typeface="Symbol" panose="05050102010706020507" pitchFamily="18" charset="2"/>
              </a:rPr>
              <a:t>Note that in general: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a:latin typeface="Cambria" panose="02040503050406030204" pitchFamily="18" charset="0"/>
                <a:sym typeface="Symbol" panose="05050102010706020507" pitchFamily="18" charset="2"/>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a:latin typeface="Cambria" panose="02040503050406030204" pitchFamily="18" charset="0"/>
              </a:rPr>
              <a:t>)</a:t>
            </a:r>
          </a:p>
          <a:p>
            <a:pPr eaLnBrk="1" hangingPunct="1">
              <a:spcBef>
                <a:spcPct val="20000"/>
              </a:spcBef>
            </a:pPr>
            <a:endParaRPr lang="en-US" sz="1600" dirty="0">
              <a:latin typeface="Cambria" panose="02040503050406030204" pitchFamily="18" charset="0"/>
            </a:endParaRPr>
          </a:p>
          <a:p>
            <a:pPr eaLnBrk="1" hangingPunct="1">
              <a:spcBef>
                <a:spcPct val="20000"/>
              </a:spcBef>
            </a:pPr>
            <a:r>
              <a:rPr lang="en-US" sz="3200" dirty="0">
                <a:latin typeface="Cambria" panose="02040503050406030204" pitchFamily="18" charset="0"/>
              </a:rPr>
              <a:t>So, independent   </a:t>
            </a:r>
            <a:r>
              <a:rPr lang="en-US" sz="3200" dirty="0" err="1">
                <a:latin typeface="Cambria" panose="02040503050406030204" pitchFamily="18" charset="0"/>
              </a:rPr>
              <a:t>iff</a:t>
            </a:r>
            <a:r>
              <a:rPr lang="en-US" sz="3200" dirty="0">
                <a:latin typeface="Cambria" panose="02040503050406030204" pitchFamily="18" charset="0"/>
              </a:rPr>
              <a:t>       </a:t>
            </a:r>
            <a:r>
              <a:rPr lang="en-US" sz="3200" i="1" dirty="0" smtClean="0">
                <a:latin typeface="Cambria" panose="02040503050406030204" pitchFamily="18" charset="0"/>
              </a:rPr>
              <a:t>p</a:t>
            </a:r>
            <a:r>
              <a:rPr lang="en-US" sz="3200" dirty="0" smtClean="0">
                <a:latin typeface="Cambria" panose="02040503050406030204" pitchFamily="18" charset="0"/>
              </a:rPr>
              <a:t>(</a:t>
            </a:r>
            <a:r>
              <a:rPr lang="en-US" sz="3200" i="1" dirty="0" smtClean="0">
                <a:latin typeface="Cambria" panose="02040503050406030204" pitchFamily="18" charset="0"/>
              </a:rPr>
              <a:t>F</a:t>
            </a:r>
            <a:r>
              <a:rPr lang="en-US" sz="3200" dirty="0" smtClean="0">
                <a:latin typeface="Cambria" panose="02040503050406030204" pitchFamily="18" charset="0"/>
              </a:rPr>
              <a:t>|</a:t>
            </a:r>
            <a:r>
              <a:rPr lang="en-US" sz="3200" i="1" dirty="0" smtClean="0">
                <a:latin typeface="Cambria" panose="02040503050406030204" pitchFamily="18" charset="0"/>
              </a:rPr>
              <a:t>E</a:t>
            </a:r>
            <a:r>
              <a:rPr lang="en-US" sz="3200" dirty="0">
                <a:latin typeface="Cambria" panose="02040503050406030204" pitchFamily="18" charset="0"/>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smtClean="0">
                <a:latin typeface="Cambria" panose="02040503050406030204" pitchFamily="18" charset="0"/>
                <a:sym typeface="Symbol" panose="05050102010706020507" pitchFamily="18" charset="2"/>
              </a:rPr>
              <a:t>)</a:t>
            </a:r>
            <a:endParaRPr lang="en-US" sz="3200" dirty="0">
              <a:latin typeface="Cambria" panose="02040503050406030204" pitchFamily="18" charset="0"/>
              <a:sym typeface="Symbol" panose="05050102010706020507" pitchFamily="18" charset="2"/>
            </a:endParaRPr>
          </a:p>
          <a:p>
            <a:pPr eaLnBrk="1" hangingPunct="1">
              <a:spcBef>
                <a:spcPct val="20000"/>
              </a:spcBef>
            </a:pP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smtClean="0">
                <a:latin typeface="Cambria" panose="02040503050406030204" pitchFamily="18" charset="0"/>
                <a:sym typeface="Symbol" panose="05050102010706020507" pitchFamily="18" charset="2"/>
              </a:rPr>
              <a:t> ∩ </a:t>
            </a:r>
            <a:r>
              <a:rPr lang="en-US" sz="3200" i="1" dirty="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a:latin typeface="Cambria" panose="02040503050406030204" pitchFamily="18" charset="0"/>
                <a:sym typeface="Symbol" panose="05050102010706020507" pitchFamily="18" charset="2"/>
              </a:rPr>
              <a:t>) = </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a:latin typeface="Cambria" panose="02040503050406030204" pitchFamily="18" charset="0"/>
                <a:sym typeface="Symbol" panose="05050102010706020507" pitchFamily="18" charset="2"/>
              </a:rPr>
              <a:t>)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E</a:t>
            </a:r>
            <a:r>
              <a:rPr lang="en-US" sz="3200" dirty="0">
                <a:latin typeface="Cambria" panose="02040503050406030204" pitchFamily="18" charset="0"/>
                <a:sym typeface="Symbol" panose="05050102010706020507" pitchFamily="18" charset="2"/>
              </a:rPr>
              <a:t>) = </a:t>
            </a:r>
            <a:r>
              <a:rPr lang="en-US" sz="3200" i="1" dirty="0" smtClean="0">
                <a:latin typeface="Cambria" panose="02040503050406030204" pitchFamily="18" charset="0"/>
                <a:sym typeface="Symbol" panose="05050102010706020507" pitchFamily="18" charset="2"/>
              </a:rPr>
              <a:t>p</a:t>
            </a:r>
            <a:r>
              <a:rPr lang="en-US" sz="3200" dirty="0" smtClean="0">
                <a:latin typeface="Cambria" panose="02040503050406030204" pitchFamily="18" charset="0"/>
                <a:sym typeface="Symbol" panose="05050102010706020507" pitchFamily="18" charset="2"/>
              </a:rPr>
              <a:t>(</a:t>
            </a:r>
            <a:r>
              <a:rPr lang="en-US" sz="3200" i="1" dirty="0" smtClean="0">
                <a:latin typeface="Cambria" panose="02040503050406030204" pitchFamily="18" charset="0"/>
                <a:sym typeface="Symbol" panose="05050102010706020507" pitchFamily="18" charset="2"/>
              </a:rPr>
              <a:t>F</a:t>
            </a:r>
            <a:r>
              <a:rPr lang="en-US" sz="3200" dirty="0" smtClean="0">
                <a:latin typeface="Cambria" panose="02040503050406030204" pitchFamily="18" charset="0"/>
                <a:sym typeface="Symbol" panose="05050102010706020507" pitchFamily="18" charset="2"/>
              </a:rPr>
              <a:t>))</a:t>
            </a:r>
            <a:endParaRPr lang="en-US" sz="3200" dirty="0">
              <a:latin typeface="Cambria" panose="02040503050406030204" pitchFamily="18" charset="0"/>
              <a:sym typeface="Symbol" panose="05050102010706020507" pitchFamily="18" charset="2"/>
            </a:endParaRPr>
          </a:p>
          <a:p>
            <a:pPr eaLnBrk="1" hangingPunct="1">
              <a:spcBef>
                <a:spcPct val="20000"/>
              </a:spcBef>
            </a:pPr>
            <a:endParaRPr lang="en-US" sz="3200" dirty="0">
              <a:latin typeface="Cambria" panose="02040503050406030204" pitchFamily="18" charset="0"/>
              <a:sym typeface="Symbol" panose="05050102010706020507" pitchFamily="18" charset="2"/>
            </a:endParaRPr>
          </a:p>
          <a:p>
            <a:pPr eaLnBrk="1" hangingPunct="1">
              <a:spcBef>
                <a:spcPct val="20000"/>
              </a:spcBef>
            </a:pPr>
            <a:r>
              <a:rPr lang="en-US" sz="3200" dirty="0">
                <a:solidFill>
                  <a:srgbClr val="66FF33"/>
                </a:solidFill>
                <a:latin typeface="Cambria" panose="02040503050406030204" pitchFamily="18" charset="0"/>
                <a:sym typeface="Symbol" panose="05050102010706020507" pitchFamily="18" charset="2"/>
              </a:rPr>
              <a:t>Example: </a:t>
            </a:r>
            <a:r>
              <a:rPr lang="en-US" sz="3200" i="1" dirty="0" smtClean="0">
                <a:solidFill>
                  <a:srgbClr val="66FF33"/>
                </a:solidFill>
                <a:latin typeface="Cambria" panose="02040503050406030204" pitchFamily="18" charset="0"/>
                <a:sym typeface="Symbol" panose="05050102010706020507" pitchFamily="18" charset="2"/>
              </a:rPr>
              <a:t>p</a:t>
            </a:r>
            <a:r>
              <a:rPr lang="en-US" sz="3200" dirty="0" smtClean="0">
                <a:solidFill>
                  <a:srgbClr val="66FF33"/>
                </a:solidFill>
                <a:latin typeface="Cambria" panose="02040503050406030204" pitchFamily="18" charset="0"/>
                <a:sym typeface="Symbol" panose="05050102010706020507" pitchFamily="18" charset="2"/>
              </a:rPr>
              <a:t>(“</a:t>
            </a:r>
            <a:r>
              <a:rPr lang="en-US" sz="3200" dirty="0">
                <a:solidFill>
                  <a:srgbClr val="66FF33"/>
                </a:solidFill>
                <a:latin typeface="Cambria" panose="02040503050406030204" pitchFamily="18" charset="0"/>
                <a:sym typeface="Symbol" panose="05050102010706020507" pitchFamily="18" charset="2"/>
              </a:rPr>
              <a:t>Tails” | “It’s raining outside”) = </a:t>
            </a:r>
            <a:r>
              <a:rPr lang="en-US" sz="3200" i="1" dirty="0" smtClean="0">
                <a:solidFill>
                  <a:srgbClr val="66FF33"/>
                </a:solidFill>
                <a:latin typeface="Cambria" panose="02040503050406030204" pitchFamily="18" charset="0"/>
                <a:sym typeface="Symbol" panose="05050102010706020507" pitchFamily="18" charset="2"/>
              </a:rPr>
              <a:t>p</a:t>
            </a:r>
            <a:r>
              <a:rPr lang="en-US" sz="3200" dirty="0" smtClean="0">
                <a:solidFill>
                  <a:srgbClr val="66FF33"/>
                </a:solidFill>
                <a:latin typeface="Cambria" panose="02040503050406030204" pitchFamily="18" charset="0"/>
                <a:sym typeface="Symbol" panose="05050102010706020507" pitchFamily="18" charset="2"/>
              </a:rPr>
              <a:t>(“</a:t>
            </a:r>
            <a:r>
              <a:rPr lang="en-US" sz="3200" dirty="0">
                <a:solidFill>
                  <a:srgbClr val="66FF33"/>
                </a:solidFill>
                <a:latin typeface="Cambria" panose="02040503050406030204" pitchFamily="18" charset="0"/>
                <a:sym typeface="Symbol" panose="05050102010706020507" pitchFamily="18" charset="2"/>
              </a:rPr>
              <a:t>Tails”).</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12</a:t>
            </a:fld>
            <a:endParaRPr lang="en-US" altLang="en-US"/>
          </a:p>
        </p:txBody>
      </p:sp>
    </p:spTree>
    <p:extLst>
      <p:ext uri="{BB962C8B-B14F-4D97-AF65-F5344CB8AC3E}">
        <p14:creationId xmlns:p14="http://schemas.microsoft.com/office/powerpoint/2010/main" val="2980299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8595">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859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859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85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743076" y="227013"/>
            <a:ext cx="8467725" cy="631626"/>
          </a:xfrm>
        </p:spPr>
        <p:txBody>
          <a:bodyPr>
            <a:normAutofit fontScale="90000"/>
          </a:bodyPr>
          <a:lstStyle/>
          <a:p>
            <a:pPr eaLnBrk="1" hangingPunct="1"/>
            <a:r>
              <a:rPr lang="en-US" dirty="0" smtClean="0"/>
              <a:t>  Independence</a:t>
            </a:r>
          </a:p>
        </p:txBody>
      </p:sp>
      <p:sp>
        <p:nvSpPr>
          <p:cNvPr id="39939" name="Rectangle 3"/>
          <p:cNvSpPr>
            <a:spLocks noChangeArrowheads="1"/>
          </p:cNvSpPr>
          <p:nvPr/>
        </p:nvSpPr>
        <p:spPr bwMode="auto">
          <a:xfrm>
            <a:off x="1828800" y="926704"/>
            <a:ext cx="7543800" cy="1240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The events </a:t>
            </a:r>
            <a:r>
              <a:rPr lang="en-US" sz="2800" i="1" dirty="0">
                <a:latin typeface="Cambria" panose="02040503050406030204" pitchFamily="18" charset="0"/>
              </a:rPr>
              <a:t>E</a:t>
            </a:r>
            <a:r>
              <a:rPr lang="en-US" sz="2800" dirty="0">
                <a:latin typeface="Cambria" panose="02040503050406030204" pitchFamily="18" charset="0"/>
              </a:rPr>
              <a:t> and </a:t>
            </a:r>
            <a:r>
              <a:rPr lang="en-US" sz="2800" i="1" dirty="0">
                <a:latin typeface="Cambria" panose="02040503050406030204" pitchFamily="18" charset="0"/>
              </a:rPr>
              <a:t>F</a:t>
            </a:r>
            <a:r>
              <a:rPr lang="en-US" sz="2800" dirty="0">
                <a:latin typeface="Cambria" panose="02040503050406030204" pitchFamily="18" charset="0"/>
              </a:rPr>
              <a:t> are independent if and only if </a:t>
            </a:r>
          </a:p>
          <a:p>
            <a:pPr eaLnBrk="1" hangingPunct="1">
              <a:spcBef>
                <a:spcPct val="20000"/>
              </a:spcBef>
            </a:pPr>
            <a:r>
              <a:rPr lang="en-US" sz="2800" dirty="0">
                <a:latin typeface="Cambria" panose="02040503050406030204" pitchFamily="18" charset="0"/>
              </a:rPr>
              <a:t>        </a:t>
            </a: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E</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dirty="0" smtClean="0">
                <a:latin typeface="Cambria" panose="02040503050406030204" pitchFamily="18" charset="0"/>
                <a:sym typeface="Symbol" panose="05050102010706020507" pitchFamily="18" charset="2"/>
              </a:rPr>
              <a:t>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smtClean="0">
                <a:latin typeface="Cambria" panose="02040503050406030204" pitchFamily="18" charset="0"/>
                <a:sym typeface="Symbol" panose="05050102010706020507" pitchFamily="18" charset="2"/>
              </a:rPr>
              <a:t>)</a:t>
            </a:r>
            <a:endParaRPr lang="en-US" sz="2800" dirty="0">
              <a:latin typeface="Cambria" panose="02040503050406030204" pitchFamily="18" charset="0"/>
            </a:endParaRPr>
          </a:p>
        </p:txBody>
      </p:sp>
      <p:sp>
        <p:nvSpPr>
          <p:cNvPr id="2160645" name="Rectangle 5"/>
          <p:cNvSpPr>
            <a:spLocks noChangeArrowheads="1"/>
          </p:cNvSpPr>
          <p:nvPr/>
        </p:nvSpPr>
        <p:spPr bwMode="auto">
          <a:xfrm>
            <a:off x="1796956" y="1976438"/>
            <a:ext cx="8382000" cy="316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Let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be the event that a family of </a:t>
            </a: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children has children of both sexes.</a:t>
            </a:r>
          </a:p>
          <a:p>
            <a:pPr eaLnBrk="1" hangingPunct="1">
              <a:spcBef>
                <a:spcPct val="20000"/>
              </a:spcBef>
            </a:pPr>
            <a:r>
              <a:rPr lang="en-US" sz="2800" dirty="0">
                <a:solidFill>
                  <a:srgbClr val="FFFF00"/>
                </a:solidFill>
                <a:latin typeface="Cambria" panose="02040503050406030204" pitchFamily="18" charset="0"/>
              </a:rPr>
              <a:t>Let </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be the event that a family of </a:t>
            </a: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children has at most one boy.</a:t>
            </a:r>
          </a:p>
          <a:p>
            <a:pPr eaLnBrk="1" hangingPunct="1">
              <a:spcBef>
                <a:spcPct val="20000"/>
              </a:spcBef>
            </a:pPr>
            <a:r>
              <a:rPr lang="en-US" sz="2800" dirty="0" smtClean="0">
                <a:latin typeface="Cambria" panose="02040503050406030204" pitchFamily="18" charset="0"/>
              </a:rPr>
              <a:t>Are </a:t>
            </a:r>
            <a:r>
              <a:rPr lang="en-US" sz="2800" i="1" dirty="0">
                <a:latin typeface="Cambria" panose="02040503050406030204" pitchFamily="18" charset="0"/>
              </a:rPr>
              <a:t>E</a:t>
            </a:r>
            <a:r>
              <a:rPr lang="en-US" sz="2800" dirty="0">
                <a:latin typeface="Cambria" panose="02040503050406030204" pitchFamily="18" charset="0"/>
              </a:rPr>
              <a:t> and </a:t>
            </a:r>
            <a:r>
              <a:rPr lang="en-US" sz="2800" i="1" dirty="0">
                <a:latin typeface="Cambria" panose="02040503050406030204" pitchFamily="18" charset="0"/>
              </a:rPr>
              <a:t>F</a:t>
            </a:r>
            <a:r>
              <a:rPr lang="en-US" sz="2800" dirty="0">
                <a:latin typeface="Cambria" panose="02040503050406030204" pitchFamily="18" charset="0"/>
              </a:rPr>
              <a:t> independent if </a:t>
            </a:r>
          </a:p>
        </p:txBody>
      </p:sp>
      <p:sp>
        <p:nvSpPr>
          <p:cNvPr id="2160646" name="Rectangle 6"/>
          <p:cNvSpPr>
            <a:spLocks noChangeArrowheads="1"/>
          </p:cNvSpPr>
          <p:nvPr/>
        </p:nvSpPr>
        <p:spPr bwMode="auto">
          <a:xfrm>
            <a:off x="5976938" y="3837386"/>
            <a:ext cx="1295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latin typeface="Cambria" panose="02040503050406030204" pitchFamily="18" charset="0"/>
              </a:rPr>
              <a:t>n</a:t>
            </a:r>
            <a:r>
              <a:rPr lang="en-US" sz="2800" dirty="0">
                <a:latin typeface="Cambria" panose="02040503050406030204" pitchFamily="18" charset="0"/>
              </a:rPr>
              <a:t> = 2? </a:t>
            </a:r>
          </a:p>
          <a:p>
            <a:pPr eaLnBrk="1" hangingPunct="1">
              <a:spcBef>
                <a:spcPct val="20000"/>
              </a:spcBef>
            </a:pPr>
            <a:endParaRPr lang="en-US" sz="2800" dirty="0">
              <a:latin typeface="Cambria" panose="02040503050406030204" pitchFamily="18" charset="0"/>
            </a:endParaRPr>
          </a:p>
        </p:txBody>
      </p:sp>
      <p:sp>
        <p:nvSpPr>
          <p:cNvPr id="2160650" name="Text Box 10"/>
          <p:cNvSpPr txBox="1">
            <a:spLocks noChangeArrowheads="1"/>
          </p:cNvSpPr>
          <p:nvPr/>
        </p:nvSpPr>
        <p:spPr bwMode="auto">
          <a:xfrm>
            <a:off x="5720846" y="4441788"/>
            <a:ext cx="10406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66FF33"/>
                </a:solidFill>
                <a:latin typeface="Cambria" panose="02040503050406030204" pitchFamily="18" charset="0"/>
              </a:rPr>
              <a:t>Why?</a:t>
            </a:r>
          </a:p>
        </p:txBody>
      </p:sp>
      <p:sp>
        <p:nvSpPr>
          <p:cNvPr id="39945" name="TextBox 10"/>
          <p:cNvSpPr txBox="1">
            <a:spLocks noChangeArrowheads="1"/>
          </p:cNvSpPr>
          <p:nvPr/>
        </p:nvSpPr>
        <p:spPr bwMode="auto">
          <a:xfrm>
            <a:off x="1675224" y="5008804"/>
            <a:ext cx="9762552"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a:solidFill>
                  <a:srgbClr val="FFFF00"/>
                </a:solidFill>
                <a:latin typeface="Cambria" panose="02040503050406030204" pitchFamily="18" charset="0"/>
              </a:rPr>
              <a:t>S</a:t>
            </a:r>
            <a:r>
              <a:rPr lang="en-US" sz="2800" dirty="0">
                <a:solidFill>
                  <a:srgbClr val="FFFF00"/>
                </a:solidFill>
                <a:latin typeface="Cambria" panose="02040503050406030204" pitchFamily="18" charset="0"/>
              </a:rPr>
              <a:t> = {(b</a:t>
            </a:r>
            <a:r>
              <a:rPr lang="en-US" sz="2800" dirty="0" smtClean="0">
                <a:solidFill>
                  <a:srgbClr val="FFFF00"/>
                </a:solidFill>
                <a:latin typeface="Cambria" panose="02040503050406030204" pitchFamily="18" charset="0"/>
              </a:rPr>
              <a:t>, b</a:t>
            </a:r>
            <a:r>
              <a:rPr lang="en-US" sz="2800" dirty="0">
                <a:solidFill>
                  <a:srgbClr val="FFFF00"/>
                </a:solidFill>
                <a:latin typeface="Cambria" panose="02040503050406030204" pitchFamily="18" charset="0"/>
              </a:rPr>
              <a:t>), (b</a:t>
            </a:r>
            <a:r>
              <a:rPr lang="en-US" sz="2800" dirty="0" smtClean="0">
                <a:solidFill>
                  <a:srgbClr val="FFFF00"/>
                </a:solidFill>
                <a:latin typeface="Cambria" panose="02040503050406030204" pitchFamily="18" charset="0"/>
              </a:rPr>
              <a:t>, g</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g ,</a:t>
            </a:r>
            <a:r>
              <a:rPr lang="en-US" sz="2800" dirty="0">
                <a:solidFill>
                  <a:srgbClr val="FFFF00"/>
                </a:solidFill>
                <a:latin typeface="Cambria" panose="02040503050406030204" pitchFamily="18" charset="0"/>
              </a:rPr>
              <a:t>b), (g</a:t>
            </a:r>
            <a:r>
              <a:rPr lang="en-US" sz="2800" dirty="0" smtClean="0">
                <a:solidFill>
                  <a:srgbClr val="FFFF00"/>
                </a:solidFill>
                <a:latin typeface="Cambria" panose="02040503050406030204" pitchFamily="18" charset="0"/>
              </a:rPr>
              <a:t>, g</a:t>
            </a:r>
            <a:r>
              <a:rPr lang="en-US" sz="2800" dirty="0">
                <a:solidFill>
                  <a:srgbClr val="FFFF00"/>
                </a:solidFill>
                <a:latin typeface="Cambria" panose="02040503050406030204" pitchFamily="18" charset="0"/>
              </a:rPr>
              <a:t>)},  </a:t>
            </a:r>
          </a:p>
          <a:p>
            <a:pPr eaLnBrk="1" hangingPunct="1"/>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 {(b</a:t>
            </a:r>
            <a:r>
              <a:rPr lang="en-US" sz="2800" dirty="0" smtClean="0">
                <a:solidFill>
                  <a:srgbClr val="FFFF00"/>
                </a:solidFill>
                <a:latin typeface="Cambria" panose="02040503050406030204" pitchFamily="18" charset="0"/>
              </a:rPr>
              <a:t>, g), </a:t>
            </a:r>
            <a:r>
              <a:rPr lang="en-US" sz="2800" dirty="0">
                <a:solidFill>
                  <a:srgbClr val="FFFF00"/>
                </a:solidFill>
                <a:latin typeface="Cambria" panose="02040503050406030204" pitchFamily="18" charset="0"/>
              </a:rPr>
              <a:t>(g</a:t>
            </a:r>
            <a:r>
              <a:rPr lang="en-US" sz="2800" dirty="0" smtClean="0">
                <a:solidFill>
                  <a:srgbClr val="FFFF00"/>
                </a:solidFill>
                <a:latin typeface="Cambria" panose="02040503050406030204" pitchFamily="18" charset="0"/>
              </a:rPr>
              <a:t>, b)},  </a:t>
            </a:r>
            <a:r>
              <a:rPr lang="en-US" sz="2800" dirty="0">
                <a:solidFill>
                  <a:srgbClr val="FFFF00"/>
                </a:solidFill>
                <a:latin typeface="Cambria" panose="02040503050406030204" pitchFamily="18" charset="0"/>
              </a:rPr>
              <a:t>and 	</a:t>
            </a:r>
            <a:r>
              <a:rPr lang="en-US" sz="2800" i="1" dirty="0">
                <a:solidFill>
                  <a:srgbClr val="FFFF00"/>
                </a:solidFill>
                <a:latin typeface="Cambria" panose="02040503050406030204" pitchFamily="18" charset="0"/>
              </a:rPr>
              <a:t>F </a:t>
            </a:r>
            <a:r>
              <a:rPr lang="en-US" sz="2800" dirty="0">
                <a:solidFill>
                  <a:srgbClr val="FFFF00"/>
                </a:solidFill>
                <a:latin typeface="Cambria" panose="02040503050406030204" pitchFamily="18" charset="0"/>
              </a:rPr>
              <a:t>= {(b</a:t>
            </a:r>
            <a:r>
              <a:rPr lang="en-US" sz="2800" dirty="0" smtClean="0">
                <a:solidFill>
                  <a:srgbClr val="FFFF00"/>
                </a:solidFill>
                <a:latin typeface="Cambria" panose="02040503050406030204" pitchFamily="18" charset="0"/>
              </a:rPr>
              <a:t>, g</a:t>
            </a:r>
            <a:r>
              <a:rPr lang="en-US" sz="2800" dirty="0">
                <a:solidFill>
                  <a:srgbClr val="FFFF00"/>
                </a:solidFill>
                <a:latin typeface="Cambria" panose="02040503050406030204" pitchFamily="18" charset="0"/>
              </a:rPr>
              <a:t>), (g, b), (g</a:t>
            </a:r>
            <a:r>
              <a:rPr lang="en-US" sz="2800" dirty="0" smtClean="0">
                <a:solidFill>
                  <a:srgbClr val="FFFF00"/>
                </a:solidFill>
                <a:latin typeface="Cambria" panose="02040503050406030204" pitchFamily="18" charset="0"/>
              </a:rPr>
              <a:t>, g</a:t>
            </a:r>
            <a:r>
              <a:rPr lang="en-US" sz="2800" dirty="0">
                <a:solidFill>
                  <a:srgbClr val="FFFF00"/>
                </a:solidFill>
                <a:latin typeface="Cambria" panose="02040503050406030204" pitchFamily="18" charset="0"/>
              </a:rPr>
              <a:t>)}</a:t>
            </a:r>
          </a:p>
          <a:p>
            <a:pPr eaLnBrk="1" hangingPunct="1"/>
            <a:endParaRPr lang="en-US" sz="1100" dirty="0">
              <a:solidFill>
                <a:srgbClr val="FFFF00"/>
              </a:solidFill>
              <a:latin typeface="Cambria" panose="02040503050406030204" pitchFamily="18" charset="0"/>
            </a:endParaRPr>
          </a:p>
          <a:p>
            <a:pPr eaLnBrk="1" hangingPunct="1"/>
            <a:r>
              <a:rPr lang="en-US" sz="2800" dirty="0">
                <a:solidFill>
                  <a:srgbClr val="FFFF00"/>
                </a:solidFill>
                <a:latin typeface="Cambria" panose="02040503050406030204" pitchFamily="18" charset="0"/>
              </a:rPr>
              <a:t>So  </a:t>
            </a:r>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smtClean="0">
                <a:solidFill>
                  <a:srgbClr val="FFFF00"/>
                </a:solidFill>
                <a:latin typeface="Cambria" panose="02040503050406030204" pitchFamily="18" charset="0"/>
                <a:sym typeface="Symbol" panose="05050102010706020507" pitchFamily="18" charset="2"/>
              </a:rPr>
              <a:t>∩</a:t>
            </a:r>
            <a:r>
              <a:rPr lang="en-US" sz="2800" i="1" dirty="0" smtClean="0">
                <a:solidFill>
                  <a:srgbClr val="FFFF00"/>
                </a:solidFill>
                <a:latin typeface="Cambria" panose="02040503050406030204" pitchFamily="18" charset="0"/>
                <a:sym typeface="Symbol" panose="05050102010706020507" pitchFamily="18" charset="2"/>
              </a:rPr>
              <a:t>F</a:t>
            </a:r>
            <a:r>
              <a:rPr lang="en-US" sz="2800" dirty="0">
                <a:solidFill>
                  <a:srgbClr val="FFFF00"/>
                </a:solidFill>
                <a:latin typeface="Cambria" panose="02040503050406030204" pitchFamily="18" charset="0"/>
                <a:sym typeface="Symbol" panose="05050102010706020507" pitchFamily="18" charset="2"/>
              </a:rPr>
              <a:t>) = </a:t>
            </a:r>
            <a:r>
              <a:rPr lang="en-US" sz="2800" dirty="0" smtClean="0">
                <a:solidFill>
                  <a:srgbClr val="FFFF00"/>
                </a:solidFill>
                <a:latin typeface="Cambria" panose="02040503050406030204" pitchFamily="18" charset="0"/>
                <a:sym typeface="Symbol" panose="05050102010706020507" pitchFamily="18" charset="2"/>
              </a:rPr>
              <a:t>2/4 = 1/2 and  </a:t>
            </a:r>
            <a:r>
              <a:rPr lang="en-US" sz="2800" i="1" dirty="0" smtClean="0">
                <a:solidFill>
                  <a:srgbClr val="FFFF00"/>
                </a:solidFill>
                <a:latin typeface="Cambria" panose="02040503050406030204" pitchFamily="18" charset="0"/>
                <a:sym typeface="Symbol" panose="05050102010706020507" pitchFamily="18" charset="2"/>
              </a:rPr>
              <a:t>p</a:t>
            </a:r>
            <a:r>
              <a:rPr lang="en-US" sz="2800" dirty="0" smtClean="0">
                <a:solidFill>
                  <a:srgbClr val="FFFF00"/>
                </a:solidFill>
                <a:latin typeface="Cambria" panose="02040503050406030204" pitchFamily="18" charset="0"/>
                <a:sym typeface="Symbol" panose="05050102010706020507" pitchFamily="18" charset="2"/>
              </a:rPr>
              <a:t>(</a:t>
            </a:r>
            <a:r>
              <a:rPr lang="en-US" sz="2800" i="1" dirty="0" smtClean="0">
                <a:solidFill>
                  <a:srgbClr val="FFFF00"/>
                </a:solidFill>
                <a:latin typeface="Cambria" panose="02040503050406030204" pitchFamily="18" charset="0"/>
                <a:sym typeface="Symbol" panose="05050102010706020507" pitchFamily="18" charset="2"/>
              </a:rPr>
              <a:t>E</a:t>
            </a:r>
            <a:r>
              <a:rPr lang="en-US" sz="2800" dirty="0">
                <a:solidFill>
                  <a:srgbClr val="FFFF00"/>
                </a:solidFill>
                <a:latin typeface="Cambria" panose="02040503050406030204" pitchFamily="18" charset="0"/>
                <a:sym typeface="Symbol" panose="05050102010706020507" pitchFamily="18" charset="2"/>
              </a:rPr>
              <a:t>) </a:t>
            </a:r>
            <a:r>
              <a:rPr lang="en-US" sz="2800" dirty="0" smtClean="0">
                <a:solidFill>
                  <a:srgbClr val="FFFF00"/>
                </a:solidFill>
                <a:latin typeface="Cambria" panose="02040503050406030204" pitchFamily="18" charset="0"/>
                <a:sym typeface="Symbol" panose="05050102010706020507" pitchFamily="18" charset="2"/>
              </a:rPr>
              <a:t>• </a:t>
            </a:r>
            <a:r>
              <a:rPr lang="en-US" sz="2800" i="1" dirty="0" smtClean="0">
                <a:solidFill>
                  <a:srgbClr val="FFFF00"/>
                </a:solidFill>
                <a:latin typeface="Cambria" panose="02040503050406030204" pitchFamily="18" charset="0"/>
                <a:sym typeface="Symbol" panose="05050102010706020507" pitchFamily="18" charset="2"/>
              </a:rPr>
              <a:t>p</a:t>
            </a:r>
            <a:r>
              <a:rPr lang="en-US" sz="2800" dirty="0" smtClean="0">
                <a:solidFill>
                  <a:srgbClr val="FFFF00"/>
                </a:solidFill>
                <a:latin typeface="Cambria" panose="02040503050406030204" pitchFamily="18" charset="0"/>
                <a:sym typeface="Symbol" panose="05050102010706020507" pitchFamily="18" charset="2"/>
              </a:rPr>
              <a:t>(</a:t>
            </a:r>
            <a:r>
              <a:rPr lang="en-US" sz="2800" i="1" dirty="0" smtClean="0">
                <a:solidFill>
                  <a:srgbClr val="FFFF00"/>
                </a:solidFill>
                <a:latin typeface="Cambria" panose="02040503050406030204" pitchFamily="18" charset="0"/>
                <a:sym typeface="Symbol" panose="05050102010706020507" pitchFamily="18" charset="2"/>
              </a:rPr>
              <a:t>F</a:t>
            </a:r>
            <a:r>
              <a:rPr lang="en-US" sz="2800" dirty="0">
                <a:solidFill>
                  <a:srgbClr val="FFFF00"/>
                </a:solidFill>
                <a:latin typeface="Cambria" panose="02040503050406030204" pitchFamily="18" charset="0"/>
                <a:sym typeface="Symbol" panose="05050102010706020507" pitchFamily="18" charset="2"/>
              </a:rPr>
              <a:t>) = </a:t>
            </a:r>
            <a:r>
              <a:rPr lang="en-US" sz="2800" dirty="0" smtClean="0">
                <a:solidFill>
                  <a:srgbClr val="FFFF00"/>
                </a:solidFill>
                <a:latin typeface="Cambria" panose="02040503050406030204" pitchFamily="18" charset="0"/>
                <a:sym typeface="Symbol" panose="05050102010706020507" pitchFamily="18" charset="2"/>
              </a:rPr>
              <a:t>(1/2) (3/4) </a:t>
            </a:r>
            <a:r>
              <a:rPr lang="en-US" sz="2800" dirty="0">
                <a:solidFill>
                  <a:srgbClr val="FFFF00"/>
                </a:solidFill>
                <a:latin typeface="Cambria" panose="02040503050406030204" pitchFamily="18" charset="0"/>
                <a:sym typeface="Symbol" panose="05050102010706020507" pitchFamily="18" charset="2"/>
              </a:rPr>
              <a:t>= 3/8 </a:t>
            </a:r>
            <a:endParaRPr lang="en-US" sz="2800" dirty="0">
              <a:solidFill>
                <a:srgbClr val="FFFF00"/>
              </a:solidFill>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13</a:t>
            </a:fld>
            <a:endParaRPr lang="en-US" altLang="en-US"/>
          </a:p>
        </p:txBody>
      </p:sp>
      <p:sp>
        <p:nvSpPr>
          <p:cNvPr id="3" name="TextBox 2"/>
          <p:cNvSpPr txBox="1"/>
          <p:nvPr/>
        </p:nvSpPr>
        <p:spPr>
          <a:xfrm>
            <a:off x="4267200" y="4472565"/>
            <a:ext cx="7620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latin typeface="Cambria" panose="02040503050406030204" pitchFamily="18" charset="0"/>
              </a:rPr>
              <a:t>No</a:t>
            </a:r>
            <a:endParaRPr lang="en-US" dirty="0">
              <a:latin typeface="Cambria" panose="02040503050406030204" pitchFamily="18" charset="0"/>
            </a:endParaRPr>
          </a:p>
        </p:txBody>
      </p:sp>
      <p:sp>
        <p:nvSpPr>
          <p:cNvPr id="2" name="Rectangle 1"/>
          <p:cNvSpPr/>
          <p:nvPr/>
        </p:nvSpPr>
        <p:spPr>
          <a:xfrm>
            <a:off x="6277870" y="5014059"/>
            <a:ext cx="3393237" cy="523220"/>
          </a:xfrm>
          <a:prstGeom prst="rect">
            <a:avLst/>
          </a:prstGeom>
        </p:spPr>
        <p:txBody>
          <a:bodyPr wrap="none">
            <a:spAutoFit/>
          </a:bodyPr>
          <a:lstStyle/>
          <a:p>
            <a:r>
              <a:rPr lang="en-US" sz="2800" dirty="0">
                <a:latin typeface="Cambria" panose="02040503050406030204" pitchFamily="18" charset="0"/>
              </a:rPr>
              <a:t>a family of </a:t>
            </a:r>
            <a:r>
              <a:rPr lang="en-US" sz="2800" dirty="0" smtClean="0">
                <a:latin typeface="Cambria" panose="02040503050406030204" pitchFamily="18" charset="0"/>
              </a:rPr>
              <a:t>2 </a:t>
            </a:r>
            <a:r>
              <a:rPr lang="en-US" sz="2800" dirty="0">
                <a:latin typeface="Cambria" panose="02040503050406030204" pitchFamily="18" charset="0"/>
              </a:rPr>
              <a:t>children</a:t>
            </a:r>
          </a:p>
        </p:txBody>
      </p:sp>
      <p:sp>
        <p:nvSpPr>
          <p:cNvPr id="11" name="TextBox 10"/>
          <p:cNvSpPr txBox="1"/>
          <p:nvPr/>
        </p:nvSpPr>
        <p:spPr>
          <a:xfrm>
            <a:off x="10006305" y="5259306"/>
            <a:ext cx="1447800" cy="83099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latin typeface="Cambria" panose="02040503050406030204" pitchFamily="18" charset="0"/>
              </a:rPr>
              <a:t>b for boy</a:t>
            </a:r>
          </a:p>
          <a:p>
            <a:r>
              <a:rPr lang="en-US" dirty="0" smtClean="0">
                <a:latin typeface="Cambria" panose="02040503050406030204" pitchFamily="18" charset="0"/>
              </a:rPr>
              <a:t>g for girl</a:t>
            </a:r>
            <a:endParaRPr lang="en-US" dirty="0">
              <a:latin typeface="Cambria" panose="02040503050406030204" pitchFamily="18" charset="0"/>
            </a:endParaRPr>
          </a:p>
        </p:txBody>
      </p:sp>
    </p:spTree>
    <p:extLst>
      <p:ext uri="{BB962C8B-B14F-4D97-AF65-F5344CB8AC3E}">
        <p14:creationId xmlns:p14="http://schemas.microsoft.com/office/powerpoint/2010/main" val="2796827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606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606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60650"/>
                                        </p:tgtEl>
                                        <p:attrNameLst>
                                          <p:attrName>style.visibility</p:attrName>
                                        </p:attrNameLst>
                                      </p:cBhvr>
                                      <p:to>
                                        <p:strVal val="visible"/>
                                      </p:to>
                                    </p:set>
                                    <p:anim calcmode="lin" valueType="num">
                                      <p:cBhvr additive="base">
                                        <p:cTn id="19" dur="500" fill="hold"/>
                                        <p:tgtEl>
                                          <p:spTgt spid="2160650"/>
                                        </p:tgtEl>
                                        <p:attrNameLst>
                                          <p:attrName>ppt_x</p:attrName>
                                        </p:attrNameLst>
                                      </p:cBhvr>
                                      <p:tavLst>
                                        <p:tav tm="0">
                                          <p:val>
                                            <p:strVal val="1+#ppt_w/2"/>
                                          </p:val>
                                        </p:tav>
                                        <p:tav tm="100000">
                                          <p:val>
                                            <p:strVal val="#ppt_x"/>
                                          </p:val>
                                        </p:tav>
                                      </p:tavLst>
                                    </p:anim>
                                    <p:anim calcmode="lin" valueType="num">
                                      <p:cBhvr additive="base">
                                        <p:cTn id="20" dur="500" fill="hold"/>
                                        <p:tgtEl>
                                          <p:spTgt spid="216065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4" nodeType="clickEffect">
                                  <p:stCondLst>
                                    <p:cond delay="0"/>
                                  </p:stCondLst>
                                  <p:childTnLst>
                                    <p:animMotion origin="layout" path="M 1.04167E-6 3.7037E-7 C 0.00065 0.00347 0.00156 0.00741 0.00312 0.01042 C 0.00417 0.0125 0.00625 0.01319 0.00781 0.01481 C 0.01575 0.02431 0.02135 0.03356 0.03164 0.03796 C 0.04635 0.05787 0.06159 0.06759 0.07917 0.08032 C 0.09271 0.09005 0.09388 0.09167 0.10625 0.09722 C 0.11406 0.10694 0.12513 0.11042 0.13476 0.11597 C 0.16055 0.13102 0.18607 0.14838 0.21419 0.15208 C 0.23685 0.15093 0.24909 0.15347 0.26823 0.1456 C 0.27044 0.14468 0.27226 0.14213 0.27448 0.14143 C 0.28594 0.13727 0.29831 0.13657 0.3095 0.13079 C 0.3181 0.12639 0.32357 0.11713 0.33177 0.11181 C 0.33659 0.10556 0.34101 0.10393 0.34596 0.09722 C 0.34648 0.09514 0.34674 0.09282 0.34753 0.09097 C 0.34831 0.08912 0.35 0.08843 0.35065 0.08657 C 0.3543 0.07708 0.35521 0.06667 0.35872 0.05694 C 0.36354 0.02477 0.3569 -0.03194 0.35065 -0.06574 C 0.34935 -0.08704 0.347 -0.10787 0.3444 -0.12894 C 0.34336 -0.17014 0.34674 -0.25208 0.32695 -0.2919 C 0.32396 -0.30764 0.3168 -0.31157 0.30625 -0.31505 C 0.29479 -0.31042 0.28815 -0.30718 0.27773 -0.30023 C 0.27253 -0.29028 0.26393 -0.28704 0.25872 -0.27708 C 0.25169 -0.26412 0.24023 -0.23727 0.23008 -0.23056 C 0.21914 -0.22338 0.22825 -0.23009 0.21732 -0.21991 C 0.21107 -0.21412 0.2056 -0.20833 0.19844 -0.20509 C 0.19114 -0.1956 0.1819 -0.18819 0.17292 -0.18194 C 0.17031 -0.18032 0.16771 -0.17894 0.1651 -0.17755 C 0.16198 -0.17593 0.1556 -0.17338 0.1556 -0.17315 C 0.14271 -0.17407 0.12969 -0.17431 0.11732 -0.17546 C 0.10482 -0.17662 0.09271 -0.18634 0.08086 -0.19028 C 0.0543 -0.20833 0.09271 -0.18287 0.0681 -0.19676 C 0.06107 -0.20093 0.0543 -0.20694 0.04753 -0.21157 C 0.0444 -0.21366 0.03763 -0.21782 0.03763 -0.21759 C 0.03073 -0.22801 0.02031 -0.2331 0.01263 -0.24329 C 0.00247 -0.25648 -0.00742 -0.27824 -0.01471 -0.29398 C -0.01836 -0.30232 -0.02175 -0.31343 -0.02383 -0.32338 C -0.025 -0.32894 -0.02708 -0.34028 -0.02708 -0.34005 C -0.02435 -0.38773 -0.028 -0.42477 0.00312 -0.45255 C 0.00716 -0.45625 0.01966 -0.45787 0.02383 -0.4588 C 0.04388 -0.45741 0.05976 -0.45486 0.07917 -0.45255 C 0.08594 -0.44792 0.09323 -0.44421 0.1 -0.43982 C 0.10573 -0.43218 0.11211 -0.42477 0.11888 -0.41875 C 0.11992 -0.41667 0.12083 -0.41412 0.12226 -0.41227 C 0.12409 -0.40972 0.12669 -0.4088 0.12851 -0.40602 C 0.13659 -0.39259 0.12031 -0.40579 0.13646 -0.39537 C 0.1401 -0.38056 0.15378 -0.37014 0.16185 -0.35949 C 0.16406 -0.35648 0.16823 -0.35833 0.17135 -0.35741 C 0.17357 -0.35671 0.17565 -0.35579 0.17773 -0.35509 C 0.18581 -0.35579 0.19375 -0.35579 0.20156 -0.35741 C 0.20378 -0.35787 0.20573 -0.36042 0.20781 -0.36157 C 0.21458 -0.36528 0.21836 -0.36319 0.22539 -0.37222 C 0.22747 -0.375 0.2293 -0.37824 0.23177 -0.38056 C 0.23372 -0.38241 0.23594 -0.3831 0.23802 -0.38472 C 0.24075 -0.38681 0.24362 -0.38866 0.24596 -0.3912 C 0.25312 -0.39838 0.25898 -0.40787 0.26667 -0.41435 C 0.26979 -0.42083 0.27135 -0.42708 0.27448 -0.43357 C 0.27279 -0.46134 0.27383 -0.45764 0.26341 -0.47801 C 0.26211 -0.48032 0.25924 -0.47917 0.25716 -0.48009 C 0.24114 -0.48796 0.26315 -0.48148 0.23802 -0.48843 C 0.21914 -0.49375 0.20013 -0.49745 0.18086 -0.50093 C 0.12878 -0.49977 0.07969 -0.49792 0.02851 -0.49468 C 0.00625 -0.49352 -0.03815 -0.49074 -0.03815 -0.49051 C -0.0444 -0.4912 -0.0957 -0.4912 -0.11914 -0.49676 C -0.14024 -0.50208 -0.16445 -0.50857 -0.18425 -0.52014 C -0.21003 -0.53519 -0.18086 -0.52315 -0.20638 -0.53264 C -0.22565 -0.54745 -0.25013 -0.56273 -0.27149 -0.57083 C -0.29388 -0.59097 -0.32083 -0.60394 -0.34596 -0.61736 C -0.35261 -0.62569 -0.3457 -0.61852 -0.35886 -0.62384 C -0.36237 -0.62523 -0.36706 -0.62963 -0.36992 -0.63218 C -0.37669 -0.66042 -0.36836 -0.70926 -0.39219 -0.72477 C -0.39271 -0.72708 -0.39375 -0.73148 -0.39375 -0.73125 " pathEditMode="relative" rAng="0" ptsTypes="AAAAAAAAAAAAAAAAAAAAAAAAAAAAAAAAAAAAAAAAAAAAAAAAAAAAAAAAAAAAAAAAAAAAAAA">
                                      <p:cBhvr>
                                        <p:cTn id="24" dur="2000" fill="hold"/>
                                        <p:tgtEl>
                                          <p:spTgt spid="2160650"/>
                                        </p:tgtEl>
                                        <p:attrNameLst>
                                          <p:attrName>ppt_x</p:attrName>
                                          <p:attrName>ppt_y</p:attrName>
                                        </p:attrNameLst>
                                      </p:cBhvr>
                                      <p:rCtr x="-1680" y="-28958"/>
                                    </p:animMotion>
                                  </p:childTnLst>
                                </p:cTn>
                              </p:par>
                              <p:par>
                                <p:cTn id="25" presetID="8" presetClass="emph" presetSubtype="0" fill="hold" grpId="1" nodeType="withEffect">
                                  <p:stCondLst>
                                    <p:cond delay="0"/>
                                  </p:stCondLst>
                                  <p:childTnLst>
                                    <p:animRot by="21600000">
                                      <p:cBhvr>
                                        <p:cTn id="26" dur="500" fill="hold"/>
                                        <p:tgtEl>
                                          <p:spTgt spid="2160650"/>
                                        </p:tgtEl>
                                        <p:attrNameLst>
                                          <p:attrName>r</p:attrName>
                                        </p:attrNameLst>
                                      </p:cBhvr>
                                    </p:animRot>
                                  </p:childTnLst>
                                </p:cTn>
                              </p:par>
                            </p:childTnLst>
                          </p:cTn>
                        </p:par>
                      </p:childTnLst>
                    </p:cTn>
                  </p:par>
                  <p:par>
                    <p:cTn id="27" fill="hold" nodeType="clickPar">
                      <p:stCondLst>
                        <p:cond delay="indefinite"/>
                      </p:stCondLst>
                      <p:childTnLst>
                        <p:par>
                          <p:cTn id="28" fill="hold" nodeType="withGroup">
                            <p:stCondLst>
                              <p:cond delay="0"/>
                            </p:stCondLst>
                            <p:childTnLst>
                              <p:par>
                                <p:cTn id="29" presetID="0" presetClass="path" presetSubtype="0" accel="50000" decel="50000" fill="hold" grpId="2" nodeType="clickEffect">
                                  <p:stCondLst>
                                    <p:cond delay="0"/>
                                  </p:stCondLst>
                                  <p:childTnLst>
                                    <p:animMotion origin="layout" path="M -0.26445 -0.61574 C -0.27461 -0.61343 -0.27539 -0.61296 -0.28346 -0.60463 C -0.28594 -0.60232 -0.28997 -0.60278 -0.2931 -0.60162 C -0.29987 -0.59931 -0.29649 -0.60069 -0.30417 -0.59699 C -0.30938 -0.59167 -0.3125 -0.59051 -0.31992 -0.58958 C -0.32461 -0.58194 -0.33164 -0.57732 -0.3375 -0.5713 C -0.33906 -0.56968 -0.34063 -0.56829 -0.34219 -0.56667 C -0.34375 -0.56505 -0.34701 -0.56273 -0.34701 -0.56157 C -0.35039 -0.55347 -0.35664 -0.54769 -0.35977 -0.53935 C -0.3625 -0.53194 -0.36315 -0.52315 -0.36445 -0.51551 C -0.36393 -0.5044 -0.36471 -0.49398 -0.36289 -0.48194 C -0.36029 -0.46782 -0.33802 -0.45625 -0.32643 -0.45185 C -0.31419 -0.44745 -0.30117 -0.44468 -0.28841 -0.44074 C -0.28112 -0.43935 -0.26615 -0.4375 -0.26615 -0.43727 C -0.26354 -0.43588 -0.26107 -0.43357 -0.2582 -0.43287 C -0.25091 -0.43079 -0.23594 -0.42963 -0.23594 -0.4294 C -0.21263 -0.42269 -0.18555 -0.42269 -0.16133 -0.42014 C -0.13997 -0.41505 -0.12227 -0.41458 -0.09948 -0.41366 C -0.06471 -0.41736 -0.03138 -0.42292 0.00221 -0.43125 C 0.0043 -0.43333 0.00677 -0.43495 0.0082 -0.4375 C 0.01029 -0.44051 0.01159 -0.44699 0.01159 -0.44676 C 0.01094 -0.45278 0.01198 -0.46042 0.01003 -0.46458 C 0.00924 -0.46736 0.00573 -0.46852 0.00378 -0.47083 C -0.01302 -0.49306 0.0082 -0.46944 -0.01055 -0.48843 C -0.02018 -0.49815 -0.03086 -0.50255 -0.04219 -0.51019 C -0.0582 -0.51852 -0.07487 -0.52662 -0.0931 -0.53079 C -0.10208 -0.53032 -0.11107 -0.53009 -0.11992 -0.52824 C -0.12969 -0.52732 -0.14987 -0.51157 -0.1582 -0.50602 C -0.16979 -0.48681 -0.15482 -0.51019 -0.17083 -0.49259 C -0.17096 -0.49236 -0.17865 -0.47986 -0.18034 -0.47778 C -0.18138 -0.47685 -0.18372 -0.47662 -0.18503 -0.47407 C -0.18893 -0.4706 -0.19258 -0.46667 -0.19622 -0.46296 C -0.20625 -0.45278 -0.2168 -0.44444 -0.22487 -0.43125 C -0.22656 -0.42569 -0.22865 -0.42245 -0.23281 -0.41852 C -0.23646 -0.41088 -0.24063 -0.40463 -0.24544 -0.39607 C -0.2474 -0.38819 -0.2474 -0.37963 -0.25013 -0.37222 C -0.253 -0.36458 -0.2569 -0.35718 -0.25977 -0.34977 C -0.26315 -0.34051 -0.26315 -0.32917 -0.26445 -0.31944 C -0.26341 -0.29884 -0.26406 -0.28218 -0.25508 -0.26389 C -0.25104 -0.24144 -0.24115 -0.22083 -0.23281 -0.2 C -0.22852 -0.19051 -0.22708 -0.18056 -0.21992 -0.1713 C -0.2181 -0.16366 -0.21511 -0.15995 -0.21055 -0.1537 C -0.2082 -0.15023 -0.2069 -0.14583 -0.20417 -0.14259 C -0.20247 -0.14074 -0.19987 -0.13958 -0.19779 -0.13796 C -0.18138 -0.12454 -0.17643 -0.12361 -0.15664 -0.12014 C -0.11511 -0.12361 -0.08372 -0.13009 -0.04388 -0.14259 C -0.02669 -0.14815 -0.00846 -0.14931 0.0082 -0.15532 C 0.02695 -0.16181 0.04531 -0.16806 0.06406 -0.17454 C 0.12031 -0.19398 0.18542 -0.21181 0.22917 -0.25579 C 0.24479 -0.27315 0.27226 -0.29491 0.28008 -0.31806 C 0.28372 -0.32917 0.28711 -0.34028 0.29114 -0.35139 C 0.28958 -0.35764 0.28789 -0.36412 0.28633 -0.37199 C 0.28542 -0.37407 0.27917 -0.37639 0.27669 -0.37847 C 0.27448 -0.38032 0.27305 -0.38333 0.27044 -0.38495 C 0.26133 -0.39051 0.24583 -0.39144 0.23555 -0.39282 C 0.21966 -0.39236 0.20364 -0.39259 0.18789 -0.3912 C 0.17253 -0.39005 0.1582 -0.38032 0.1418 -0.37847 C 0.12357 -0.37338 0.11341 -0.36551 0.09739 -0.35764 C 0.08346 -0.34375 0.07135 -0.3287 0.05612 -0.3162 C 0.04857 -0.30255 0.03424 -0.2912 0.0276 -0.27824 C 0.02253 -0.26991 0.01614 -0.25949 0.01159 -0.24931 C 0.00573 -0.23611 0.00104 -0.22292 -0.00417 -0.20949 C -0.00625 -0.19676 -0.00899 -0.18565 -0.01055 -0.1713 C -0.00951 -0.13773 -0.0125 -0.08704 0.02122 -0.06458 C 0.02226 -0.06343 0.02279 -0.06204 0.02448 -0.06111 C 0.02721 -0.05926 0.03385 -0.05787 0.03385 -0.05787 C 0.04075 -0.05 0.04857 -0.04769 0.05612 -0.04213 C 0.05833 -0.04051 0.05989 -0.0375 0.0625 -0.03588 C 0.08021 -0.02245 0.05924 -0.04144 0.07357 -0.0294 C 0.0875 -0.01806 0.10364 -0.00694 0.11966 0.00093 C 0.13281 0.00579 0.11562 0.00023 0.12904 0.00741 C 0.13685 0.01227 0.13958 0.01296 0.14648 0.01667 C 0.15143 0.02153 0.1543 0.02315 0.16094 0.02454 C 0.17031 0.03218 0.18125 0.03634 0.19114 0.04375 C 0.20143 0.05162 0.21133 0.06088 0.22122 0.06782 C 0.2276 0.07338 0.23529 0.07685 0.2418 0.08356 C 0.25312 0.09306 0.26419 0.10255 0.27513 0.1125 C 0.27851 0.11528 0.28112 0.11944 0.28476 0.12199 C 0.28841 0.12454 0.2931 0.12639 0.29583 0.13009 C 0.30195 0.13819 0.29831 0.13518 0.3069 0.13935 C 0.31302 0.14884 0.30638 0.14005 0.3181 0.14907 C 0.32383 0.15347 0.32669 0.15787 0.33385 0.15995 C 0.34114 0.16736 0.34935 0.17199 0.35781 0.17778 C 0.35833 0.17546 0.35937 0.1713 0.35937 0.1713 " pathEditMode="relative" rAng="0" ptsTypes="AAAAAAAAAAAAAAAAAAAAAAAAAAAAAAAAAAAAAAAAAAAAAAAAAAAAAAAAAAAAAAAAAAAAAAAAAAAAAAAAAAAA">
                                      <p:cBhvr>
                                        <p:cTn id="30" dur="2000" fill="hold"/>
                                        <p:tgtEl>
                                          <p:spTgt spid="2160650"/>
                                        </p:tgtEl>
                                        <p:attrNameLst>
                                          <p:attrName>ppt_x</p:attrName>
                                          <p:attrName>ppt_y</p:attrName>
                                        </p:attrNameLst>
                                      </p:cBhvr>
                                      <p:rCtr x="26185" y="39676"/>
                                    </p:animMotion>
                                  </p:childTnLst>
                                </p:cTn>
                              </p:par>
                              <p:par>
                                <p:cTn id="31" presetID="8" presetClass="emph" presetSubtype="0" fill="hold" grpId="3" nodeType="withEffect">
                                  <p:stCondLst>
                                    <p:cond delay="0"/>
                                  </p:stCondLst>
                                  <p:childTnLst>
                                    <p:animRot by="21600000">
                                      <p:cBhvr>
                                        <p:cTn id="32" dur="500" fill="hold"/>
                                        <p:tgtEl>
                                          <p:spTgt spid="2160650"/>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9945">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9945">
                                            <p:txEl>
                                              <p:pRg st="1" end="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99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45" grpId="0"/>
      <p:bldP spid="2160646" grpId="0"/>
      <p:bldP spid="2160650" grpId="0"/>
      <p:bldP spid="2160650" grpId="1"/>
      <p:bldP spid="2160650" grpId="2"/>
      <p:bldP spid="2160650" grpId="3"/>
      <p:bldP spid="2160650" grpId="4"/>
      <p:bldP spid="3" grpId="0" animBg="1"/>
      <p:bldP spid="2"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743076" y="227013"/>
            <a:ext cx="8467725" cy="1143000"/>
          </a:xfrm>
        </p:spPr>
        <p:txBody>
          <a:bodyPr/>
          <a:lstStyle/>
          <a:p>
            <a:pPr eaLnBrk="1" hangingPunct="1"/>
            <a:r>
              <a:rPr lang="en-US" smtClean="0"/>
              <a:t> Independence</a:t>
            </a:r>
          </a:p>
        </p:txBody>
      </p:sp>
      <p:sp>
        <p:nvSpPr>
          <p:cNvPr id="40963" name="Rectangle 3"/>
          <p:cNvSpPr>
            <a:spLocks noChangeArrowheads="1"/>
          </p:cNvSpPr>
          <p:nvPr/>
        </p:nvSpPr>
        <p:spPr bwMode="auto">
          <a:xfrm>
            <a:off x="1875891" y="1256250"/>
            <a:ext cx="8458200" cy="953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The events </a:t>
            </a:r>
            <a:r>
              <a:rPr lang="en-US" sz="2800" i="1" dirty="0">
                <a:latin typeface="Cambria" panose="02040503050406030204" pitchFamily="18" charset="0"/>
              </a:rPr>
              <a:t>E</a:t>
            </a:r>
            <a:r>
              <a:rPr lang="en-US" sz="2800" dirty="0">
                <a:latin typeface="Cambria" panose="02040503050406030204" pitchFamily="18" charset="0"/>
              </a:rPr>
              <a:t> and </a:t>
            </a:r>
            <a:r>
              <a:rPr lang="en-US" sz="2800" i="1" dirty="0">
                <a:latin typeface="Cambria" panose="02040503050406030204" pitchFamily="18" charset="0"/>
              </a:rPr>
              <a:t>F</a:t>
            </a:r>
            <a:r>
              <a:rPr lang="en-US" sz="2800" dirty="0">
                <a:latin typeface="Cambria" panose="02040503050406030204" pitchFamily="18" charset="0"/>
              </a:rPr>
              <a:t> are independent if and only if </a:t>
            </a:r>
            <a:br>
              <a:rPr lang="en-US" sz="2800" dirty="0">
                <a:latin typeface="Cambria" panose="02040503050406030204" pitchFamily="18" charset="0"/>
              </a:rPr>
            </a:b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E</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smtClean="0">
                <a:latin typeface="Cambria" panose="02040503050406030204" pitchFamily="18" charset="0"/>
                <a:sym typeface="Symbol" panose="05050102010706020507" pitchFamily="18" charset="2"/>
              </a:rPr>
              <a:t>)</a:t>
            </a:r>
            <a:endParaRPr lang="en-US" sz="2800" dirty="0">
              <a:latin typeface="Cambria" panose="02040503050406030204" pitchFamily="18" charset="0"/>
            </a:endParaRPr>
          </a:p>
        </p:txBody>
      </p:sp>
      <p:sp>
        <p:nvSpPr>
          <p:cNvPr id="2162693" name="Rectangle 5"/>
          <p:cNvSpPr>
            <a:spLocks noChangeArrowheads="1"/>
          </p:cNvSpPr>
          <p:nvPr/>
        </p:nvSpPr>
        <p:spPr bwMode="auto">
          <a:xfrm>
            <a:off x="1875891" y="2253954"/>
            <a:ext cx="7772400" cy="222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Let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be the event that a family of </a:t>
            </a: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children has children of both sexes.</a:t>
            </a:r>
          </a:p>
          <a:p>
            <a:pPr eaLnBrk="1" hangingPunct="1">
              <a:spcBef>
                <a:spcPct val="20000"/>
              </a:spcBef>
            </a:pPr>
            <a:r>
              <a:rPr lang="en-US" sz="2800" dirty="0">
                <a:latin typeface="Cambria" panose="02040503050406030204" pitchFamily="18" charset="0"/>
              </a:rPr>
              <a:t>Let </a:t>
            </a:r>
            <a:r>
              <a:rPr lang="en-US" sz="2800" i="1" dirty="0">
                <a:latin typeface="Cambria" panose="02040503050406030204" pitchFamily="18" charset="0"/>
              </a:rPr>
              <a:t>F</a:t>
            </a:r>
            <a:r>
              <a:rPr lang="en-US" sz="2800" dirty="0">
                <a:latin typeface="Cambria" panose="02040503050406030204" pitchFamily="18" charset="0"/>
              </a:rPr>
              <a:t> be the event that a family of </a:t>
            </a:r>
            <a:r>
              <a:rPr lang="en-US" sz="2800" i="1" dirty="0">
                <a:latin typeface="Cambria" panose="02040503050406030204" pitchFamily="18" charset="0"/>
              </a:rPr>
              <a:t>n</a:t>
            </a:r>
            <a:r>
              <a:rPr lang="en-US" sz="2800" dirty="0">
                <a:latin typeface="Cambria" panose="02040503050406030204" pitchFamily="18" charset="0"/>
              </a:rPr>
              <a:t> children has at most one boy.</a:t>
            </a:r>
          </a:p>
          <a:p>
            <a:pPr eaLnBrk="1" hangingPunct="1">
              <a:spcBef>
                <a:spcPct val="20000"/>
              </a:spcBef>
            </a:pPr>
            <a:r>
              <a:rPr lang="en-US" sz="2800" dirty="0">
                <a:solidFill>
                  <a:srgbClr val="FFFF00"/>
                </a:solidFill>
                <a:latin typeface="Cambria" panose="02040503050406030204" pitchFamily="18" charset="0"/>
              </a:rPr>
              <a:t>Are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and </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independent if </a:t>
            </a:r>
          </a:p>
        </p:txBody>
      </p:sp>
      <p:sp>
        <p:nvSpPr>
          <p:cNvPr id="2162694" name="Rectangle 6"/>
          <p:cNvSpPr>
            <a:spLocks noChangeArrowheads="1"/>
          </p:cNvSpPr>
          <p:nvPr/>
        </p:nvSpPr>
        <p:spPr bwMode="auto">
          <a:xfrm>
            <a:off x="6079591" y="4162908"/>
            <a:ext cx="1295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 3? </a:t>
            </a:r>
          </a:p>
          <a:p>
            <a:pPr eaLnBrk="1" hangingPunct="1">
              <a:spcBef>
                <a:spcPct val="20000"/>
              </a:spcBef>
            </a:pPr>
            <a:endParaRPr lang="en-US" sz="28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14</a:t>
            </a:fld>
            <a:endParaRPr lang="en-US" altLang="en-US"/>
          </a:p>
        </p:txBody>
      </p:sp>
      <p:sp>
        <p:nvSpPr>
          <p:cNvPr id="3" name="TextBox 2"/>
          <p:cNvSpPr txBox="1"/>
          <p:nvPr/>
        </p:nvSpPr>
        <p:spPr>
          <a:xfrm>
            <a:off x="7374991" y="4118755"/>
            <a:ext cx="980259" cy="465336"/>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latin typeface="Cambria" panose="02040503050406030204" pitchFamily="18" charset="0"/>
              </a:rPr>
              <a:t>Yes</a:t>
            </a:r>
            <a:endParaRPr lang="en-US" dirty="0">
              <a:latin typeface="Cambria" panose="02040503050406030204" pitchFamily="18" charset="0"/>
            </a:endParaRPr>
          </a:p>
        </p:txBody>
      </p:sp>
      <p:sp>
        <p:nvSpPr>
          <p:cNvPr id="15" name="TextBox 14"/>
          <p:cNvSpPr txBox="1"/>
          <p:nvPr/>
        </p:nvSpPr>
        <p:spPr>
          <a:xfrm>
            <a:off x="7995709" y="3744624"/>
            <a:ext cx="3280244" cy="830997"/>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a:latin typeface="Cambria" panose="02040503050406030204" pitchFamily="18" charset="0"/>
              </a:rPr>
              <a:t>Who will show us on the </a:t>
            </a:r>
            <a:r>
              <a:rPr lang="en-US" dirty="0" smtClean="0">
                <a:latin typeface="Cambria" panose="02040503050406030204" pitchFamily="18" charset="0"/>
              </a:rPr>
              <a:t>board?</a:t>
            </a:r>
            <a:endParaRPr lang="en-US" dirty="0">
              <a:latin typeface="Cambria" panose="02040503050406030204" pitchFamily="18" charset="0"/>
            </a:endParaRPr>
          </a:p>
        </p:txBody>
      </p:sp>
      <p:sp>
        <p:nvSpPr>
          <p:cNvPr id="9" name="TextBox 10"/>
          <p:cNvSpPr txBox="1">
            <a:spLocks noChangeArrowheads="1"/>
          </p:cNvSpPr>
          <p:nvPr/>
        </p:nvSpPr>
        <p:spPr bwMode="auto">
          <a:xfrm>
            <a:off x="990600" y="4675327"/>
            <a:ext cx="105918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a:latin typeface="Cambria" panose="02040503050406030204" pitchFamily="18" charset="0"/>
              </a:rPr>
              <a:t>S</a:t>
            </a:r>
            <a:r>
              <a:rPr lang="en-US" sz="2800" dirty="0">
                <a:latin typeface="Cambria" panose="02040503050406030204" pitchFamily="18" charset="0"/>
              </a:rPr>
              <a:t> = {(</a:t>
            </a:r>
            <a:r>
              <a:rPr lang="en-US" sz="2800" dirty="0" err="1" smtClean="0">
                <a:latin typeface="Cambria" panose="02040503050406030204" pitchFamily="18" charset="0"/>
              </a:rPr>
              <a:t>b,b,b</a:t>
            </a:r>
            <a:r>
              <a:rPr lang="en-US" sz="2800" dirty="0" smtClean="0">
                <a:latin typeface="Cambria" panose="02040503050406030204" pitchFamily="18" charset="0"/>
              </a:rPr>
              <a:t>), </a:t>
            </a:r>
            <a:r>
              <a:rPr lang="en-US" sz="2800" dirty="0">
                <a:latin typeface="Cambria" panose="02040503050406030204" pitchFamily="18" charset="0"/>
              </a:rPr>
              <a:t>(</a:t>
            </a:r>
            <a:r>
              <a:rPr lang="en-US" sz="2800" dirty="0" err="1" smtClean="0">
                <a:latin typeface="Cambria" panose="02040503050406030204" pitchFamily="18" charset="0"/>
              </a:rPr>
              <a:t>b,b,g</a:t>
            </a:r>
            <a:r>
              <a:rPr lang="en-US" sz="2800" dirty="0">
                <a:latin typeface="Cambria" panose="02040503050406030204" pitchFamily="18" charset="0"/>
              </a:rPr>
              <a:t>), </a:t>
            </a:r>
            <a:r>
              <a:rPr lang="en-US" sz="2800" dirty="0" smtClean="0">
                <a:latin typeface="Cambria" panose="02040503050406030204" pitchFamily="18" charset="0"/>
              </a:rPr>
              <a:t>(</a:t>
            </a:r>
            <a:r>
              <a:rPr lang="en-US" sz="2800" dirty="0" err="1" smtClean="0">
                <a:latin typeface="Cambria" panose="02040503050406030204" pitchFamily="18" charset="0"/>
              </a:rPr>
              <a:t>b,g</a:t>
            </a:r>
            <a:r>
              <a:rPr lang="en-US" sz="2800" dirty="0" err="1">
                <a:latin typeface="Cambria" panose="02040503050406030204" pitchFamily="18" charset="0"/>
              </a:rPr>
              <a:t>,</a:t>
            </a:r>
            <a:r>
              <a:rPr lang="en-US" sz="2800" dirty="0" err="1" smtClean="0">
                <a:latin typeface="Cambria" panose="02040503050406030204" pitchFamily="18" charset="0"/>
              </a:rPr>
              <a:t>b</a:t>
            </a:r>
            <a:r>
              <a:rPr lang="en-US" sz="2800" dirty="0">
                <a:latin typeface="Cambria" panose="02040503050406030204" pitchFamily="18" charset="0"/>
              </a:rPr>
              <a:t>), </a:t>
            </a:r>
            <a:r>
              <a:rPr lang="en-US" sz="2800" dirty="0" smtClean="0">
                <a:latin typeface="Cambria" panose="02040503050406030204" pitchFamily="18" charset="0"/>
              </a:rPr>
              <a:t>(</a:t>
            </a:r>
            <a:r>
              <a:rPr lang="en-US" sz="2800" dirty="0" err="1" smtClean="0">
                <a:latin typeface="Cambria" panose="02040503050406030204" pitchFamily="18" charset="0"/>
              </a:rPr>
              <a:t>g,b,b</a:t>
            </a:r>
            <a:r>
              <a:rPr lang="en-US" sz="2800" dirty="0" smtClean="0">
                <a:latin typeface="Cambria" panose="02040503050406030204" pitchFamily="18" charset="0"/>
              </a:rPr>
              <a:t>), (</a:t>
            </a:r>
            <a:r>
              <a:rPr lang="en-US" sz="2800" dirty="0" err="1" smtClean="0">
                <a:latin typeface="Cambria" panose="02040503050406030204" pitchFamily="18" charset="0"/>
              </a:rPr>
              <a:t>g,g,b</a:t>
            </a:r>
            <a:r>
              <a:rPr lang="en-US" sz="2800" dirty="0" smtClean="0">
                <a:latin typeface="Cambria" panose="02040503050406030204" pitchFamily="18" charset="0"/>
              </a:rPr>
              <a:t>), (</a:t>
            </a:r>
            <a:r>
              <a:rPr lang="en-US" sz="2800" dirty="0" err="1" smtClean="0">
                <a:latin typeface="Cambria" panose="02040503050406030204" pitchFamily="18" charset="0"/>
              </a:rPr>
              <a:t>g,b,g</a:t>
            </a:r>
            <a:r>
              <a:rPr lang="en-US" sz="2800" dirty="0" smtClean="0">
                <a:latin typeface="Cambria" panose="02040503050406030204" pitchFamily="18" charset="0"/>
              </a:rPr>
              <a:t>), (</a:t>
            </a:r>
            <a:r>
              <a:rPr lang="en-US" sz="2800" dirty="0" err="1" smtClean="0">
                <a:latin typeface="Cambria" panose="02040503050406030204" pitchFamily="18" charset="0"/>
              </a:rPr>
              <a:t>b,g,g</a:t>
            </a:r>
            <a:r>
              <a:rPr lang="en-US" sz="2800" dirty="0" smtClean="0">
                <a:latin typeface="Cambria" panose="02040503050406030204" pitchFamily="18" charset="0"/>
              </a:rPr>
              <a:t>), (</a:t>
            </a:r>
            <a:r>
              <a:rPr lang="en-US" sz="2800" dirty="0" err="1" smtClean="0">
                <a:latin typeface="Cambria" panose="02040503050406030204" pitchFamily="18" charset="0"/>
              </a:rPr>
              <a:t>g,g,g</a:t>
            </a:r>
            <a:r>
              <a:rPr lang="en-US" sz="2800" dirty="0" smtClean="0">
                <a:latin typeface="Cambria" panose="02040503050406030204" pitchFamily="18" charset="0"/>
              </a:rPr>
              <a:t>)}  </a:t>
            </a:r>
            <a:endParaRPr lang="en-US" sz="2800" dirty="0">
              <a:latin typeface="Cambria" panose="02040503050406030204" pitchFamily="18" charset="0"/>
            </a:endParaRPr>
          </a:p>
          <a:p>
            <a:pPr eaLnBrk="1" hangingPunct="1"/>
            <a:r>
              <a:rPr lang="en-US" sz="2800" i="1" dirty="0">
                <a:latin typeface="Cambria" panose="02040503050406030204" pitchFamily="18" charset="0"/>
              </a:rPr>
              <a:t>E</a:t>
            </a:r>
            <a:r>
              <a:rPr lang="en-US" sz="2800" dirty="0">
                <a:latin typeface="Cambria" panose="02040503050406030204" pitchFamily="18" charset="0"/>
              </a:rPr>
              <a:t> </a:t>
            </a:r>
            <a:r>
              <a:rPr lang="en-US" sz="2800" dirty="0" smtClean="0">
                <a:latin typeface="Cambria" panose="02040503050406030204" pitchFamily="18" charset="0"/>
              </a:rPr>
              <a:t>= {(</a:t>
            </a:r>
            <a:r>
              <a:rPr lang="en-US" sz="2800" dirty="0">
                <a:latin typeface="Cambria" panose="02040503050406030204" pitchFamily="18" charset="0"/>
              </a:rPr>
              <a:t>b</a:t>
            </a:r>
            <a:r>
              <a:rPr lang="en-US" sz="2800" dirty="0" smtClean="0">
                <a:latin typeface="Cambria" panose="02040503050406030204" pitchFamily="18" charset="0"/>
              </a:rPr>
              <a:t>, b, g</a:t>
            </a:r>
            <a:r>
              <a:rPr lang="en-US" sz="2800" dirty="0">
                <a:latin typeface="Cambria" panose="02040503050406030204" pitchFamily="18" charset="0"/>
              </a:rPr>
              <a:t>), (b</a:t>
            </a:r>
            <a:r>
              <a:rPr lang="en-US" sz="2800" dirty="0" smtClean="0">
                <a:latin typeface="Cambria" panose="02040503050406030204" pitchFamily="18" charset="0"/>
              </a:rPr>
              <a:t>, g, b</a:t>
            </a:r>
            <a:r>
              <a:rPr lang="en-US" sz="2800" dirty="0">
                <a:latin typeface="Cambria" panose="02040503050406030204" pitchFamily="18" charset="0"/>
              </a:rPr>
              <a:t>), (g</a:t>
            </a:r>
            <a:r>
              <a:rPr lang="en-US" sz="2800" dirty="0" smtClean="0">
                <a:latin typeface="Cambria" panose="02040503050406030204" pitchFamily="18" charset="0"/>
              </a:rPr>
              <a:t>, b, b</a:t>
            </a:r>
            <a:r>
              <a:rPr lang="en-US" sz="2800" dirty="0">
                <a:latin typeface="Cambria" panose="02040503050406030204" pitchFamily="18" charset="0"/>
              </a:rPr>
              <a:t>), (g</a:t>
            </a:r>
            <a:r>
              <a:rPr lang="en-US" sz="2800" dirty="0" smtClean="0">
                <a:latin typeface="Cambria" panose="02040503050406030204" pitchFamily="18" charset="0"/>
              </a:rPr>
              <a:t>, g, b</a:t>
            </a:r>
            <a:r>
              <a:rPr lang="en-US" sz="2800" dirty="0">
                <a:latin typeface="Cambria" panose="02040503050406030204" pitchFamily="18" charset="0"/>
              </a:rPr>
              <a:t>), (g</a:t>
            </a:r>
            <a:r>
              <a:rPr lang="en-US" sz="2800" dirty="0" smtClean="0">
                <a:latin typeface="Cambria" panose="02040503050406030204" pitchFamily="18" charset="0"/>
              </a:rPr>
              <a:t>, b, g</a:t>
            </a:r>
            <a:r>
              <a:rPr lang="en-US" sz="2800" dirty="0">
                <a:latin typeface="Cambria" panose="02040503050406030204" pitchFamily="18" charset="0"/>
              </a:rPr>
              <a:t>), (</a:t>
            </a:r>
            <a:r>
              <a:rPr lang="en-US" sz="2800" dirty="0" smtClean="0">
                <a:latin typeface="Cambria" panose="02040503050406030204" pitchFamily="18" charset="0"/>
              </a:rPr>
              <a:t>b, g, g)} </a:t>
            </a:r>
            <a:r>
              <a:rPr lang="en-US" sz="2800" dirty="0">
                <a:latin typeface="Cambria" panose="02040503050406030204" pitchFamily="18" charset="0"/>
              </a:rPr>
              <a:t>	</a:t>
            </a:r>
            <a:endParaRPr lang="en-US" sz="2800" dirty="0" smtClean="0">
              <a:latin typeface="Cambria" panose="02040503050406030204" pitchFamily="18" charset="0"/>
            </a:endParaRPr>
          </a:p>
          <a:p>
            <a:pPr eaLnBrk="1" hangingPunct="1"/>
            <a:r>
              <a:rPr lang="en-US" sz="2800" i="1" dirty="0" smtClean="0">
                <a:latin typeface="Cambria" panose="02040503050406030204" pitchFamily="18" charset="0"/>
              </a:rPr>
              <a:t>F </a:t>
            </a:r>
            <a:r>
              <a:rPr lang="en-US" sz="2800" dirty="0" smtClean="0">
                <a:latin typeface="Cambria" panose="02040503050406030204" pitchFamily="18" charset="0"/>
              </a:rPr>
              <a:t>=</a:t>
            </a:r>
            <a:r>
              <a:rPr lang="en-US" sz="2800" i="1" dirty="0" smtClean="0">
                <a:latin typeface="Cambria" panose="02040503050406030204" pitchFamily="18" charset="0"/>
              </a:rPr>
              <a:t> </a:t>
            </a:r>
            <a:r>
              <a:rPr lang="en-US" sz="2800" dirty="0" smtClean="0">
                <a:latin typeface="Cambria" panose="02040503050406030204" pitchFamily="18" charset="0"/>
              </a:rPr>
              <a:t>{(</a:t>
            </a:r>
            <a:r>
              <a:rPr lang="en-US" sz="2800" dirty="0">
                <a:latin typeface="Cambria" panose="02040503050406030204" pitchFamily="18" charset="0"/>
              </a:rPr>
              <a:t>g</a:t>
            </a:r>
            <a:r>
              <a:rPr lang="en-US" sz="2800" dirty="0" smtClean="0">
                <a:latin typeface="Cambria" panose="02040503050406030204" pitchFamily="18" charset="0"/>
              </a:rPr>
              <a:t>, g, b</a:t>
            </a:r>
            <a:r>
              <a:rPr lang="en-US" sz="2800" dirty="0">
                <a:latin typeface="Cambria" panose="02040503050406030204" pitchFamily="18" charset="0"/>
              </a:rPr>
              <a:t>), (g</a:t>
            </a:r>
            <a:r>
              <a:rPr lang="en-US" sz="2800" dirty="0" smtClean="0">
                <a:latin typeface="Cambria" panose="02040503050406030204" pitchFamily="18" charset="0"/>
              </a:rPr>
              <a:t>, b, g</a:t>
            </a:r>
            <a:r>
              <a:rPr lang="en-US" sz="2800" dirty="0">
                <a:latin typeface="Cambria" panose="02040503050406030204" pitchFamily="18" charset="0"/>
              </a:rPr>
              <a:t>), (b</a:t>
            </a:r>
            <a:r>
              <a:rPr lang="en-US" sz="2800" dirty="0" smtClean="0">
                <a:latin typeface="Cambria" panose="02040503050406030204" pitchFamily="18" charset="0"/>
              </a:rPr>
              <a:t>, g, g</a:t>
            </a:r>
            <a:r>
              <a:rPr lang="en-US" sz="2800" dirty="0">
                <a:latin typeface="Cambria" panose="02040503050406030204" pitchFamily="18" charset="0"/>
              </a:rPr>
              <a:t>), (g</a:t>
            </a:r>
            <a:r>
              <a:rPr lang="en-US" sz="2800" dirty="0" smtClean="0">
                <a:latin typeface="Cambria" panose="02040503050406030204" pitchFamily="18" charset="0"/>
              </a:rPr>
              <a:t>, g, g)} </a:t>
            </a:r>
            <a:endParaRPr lang="en-US" sz="1100" dirty="0">
              <a:latin typeface="Cambria" panose="02040503050406030204" pitchFamily="18" charset="0"/>
            </a:endParaRPr>
          </a:p>
          <a:p>
            <a:pPr eaLnBrk="1" hangingPunct="1"/>
            <a:r>
              <a:rPr lang="en-US" sz="2800" dirty="0">
                <a:latin typeface="Cambria" panose="02040503050406030204" pitchFamily="18" charset="0"/>
              </a:rPr>
              <a:t>So  </a:t>
            </a: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E</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dirty="0" smtClean="0">
                <a:latin typeface="Cambria" panose="02040503050406030204" pitchFamily="18" charset="0"/>
                <a:sym typeface="Symbol" panose="05050102010706020507" pitchFamily="18" charset="2"/>
              </a:rPr>
              <a:t>3/8 and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dirty="0" smtClean="0">
                <a:latin typeface="Cambria" panose="02040503050406030204" pitchFamily="18" charset="0"/>
                <a:sym typeface="Symbol" panose="05050102010706020507" pitchFamily="18" charset="2"/>
              </a:rPr>
              <a:t>•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dirty="0" smtClean="0">
                <a:latin typeface="Cambria" panose="02040503050406030204" pitchFamily="18" charset="0"/>
                <a:sym typeface="Symbol" panose="05050102010706020507" pitchFamily="18" charset="2"/>
              </a:rPr>
              <a:t>(6/8) (4/8) </a:t>
            </a:r>
            <a:r>
              <a:rPr lang="en-US" sz="2800" dirty="0">
                <a:latin typeface="Cambria" panose="02040503050406030204" pitchFamily="18" charset="0"/>
                <a:sym typeface="Symbol" panose="05050102010706020507" pitchFamily="18" charset="2"/>
              </a:rPr>
              <a:t>= 3/8 </a:t>
            </a:r>
            <a:endParaRPr lang="en-US" sz="2800" dirty="0">
              <a:latin typeface="Cambria" panose="02040503050406030204" pitchFamily="18" charset="0"/>
            </a:endParaRPr>
          </a:p>
        </p:txBody>
      </p:sp>
    </p:spTree>
    <p:extLst>
      <p:ext uri="{BB962C8B-B14F-4D97-AF65-F5344CB8AC3E}">
        <p14:creationId xmlns:p14="http://schemas.microsoft.com/office/powerpoint/2010/main" val="1506401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626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626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2693" grpId="0"/>
      <p:bldP spid="2162694" grpId="0"/>
      <p:bldP spid="3"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43076" y="227014"/>
            <a:ext cx="8467725" cy="439533"/>
          </a:xfrm>
        </p:spPr>
        <p:txBody>
          <a:bodyPr>
            <a:normAutofit fontScale="90000"/>
          </a:bodyPr>
          <a:lstStyle/>
          <a:p>
            <a:pPr eaLnBrk="1" hangingPunct="1"/>
            <a:r>
              <a:rPr lang="en-US" dirty="0" smtClean="0"/>
              <a:t>  Independence</a:t>
            </a:r>
          </a:p>
        </p:txBody>
      </p:sp>
      <p:sp>
        <p:nvSpPr>
          <p:cNvPr id="41987" name="Rectangle 3"/>
          <p:cNvSpPr>
            <a:spLocks noChangeArrowheads="1"/>
          </p:cNvSpPr>
          <p:nvPr/>
        </p:nvSpPr>
        <p:spPr bwMode="auto">
          <a:xfrm>
            <a:off x="1819630" y="734611"/>
            <a:ext cx="8153400" cy="102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The events </a:t>
            </a:r>
            <a:r>
              <a:rPr lang="en-US" sz="2800" i="1" dirty="0">
                <a:latin typeface="Cambria" panose="02040503050406030204" pitchFamily="18" charset="0"/>
              </a:rPr>
              <a:t>E</a:t>
            </a:r>
            <a:r>
              <a:rPr lang="en-US" sz="2800" dirty="0">
                <a:latin typeface="Cambria" panose="02040503050406030204" pitchFamily="18" charset="0"/>
              </a:rPr>
              <a:t> and </a:t>
            </a:r>
            <a:r>
              <a:rPr lang="en-US" sz="2800" i="1" dirty="0">
                <a:latin typeface="Cambria" panose="02040503050406030204" pitchFamily="18" charset="0"/>
              </a:rPr>
              <a:t>F</a:t>
            </a:r>
            <a:r>
              <a:rPr lang="en-US" sz="2800" dirty="0">
                <a:latin typeface="Cambria" panose="02040503050406030204" pitchFamily="18" charset="0"/>
              </a:rPr>
              <a:t> are independent if and only if </a:t>
            </a:r>
            <a:br>
              <a:rPr lang="en-US" sz="2800" dirty="0">
                <a:latin typeface="Cambria" panose="02040503050406030204" pitchFamily="18" charset="0"/>
              </a:rPr>
            </a:b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E</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i="1" dirty="0">
                <a:latin typeface="Cambria" panose="02040503050406030204" pitchFamily="18" charset="0"/>
                <a:sym typeface="Symbol" panose="05050102010706020507" pitchFamily="18" charset="2"/>
              </a:rPr>
              <a:t>p</a:t>
            </a:r>
            <a:r>
              <a:rPr lang="en-US" sz="2800" dirty="0">
                <a:latin typeface="Cambria" panose="02040503050406030204" pitchFamily="18" charset="0"/>
                <a:sym typeface="Symbol" panose="05050102010706020507" pitchFamily="18" charset="2"/>
              </a:rPr>
              <a:t>(</a:t>
            </a:r>
            <a:r>
              <a:rPr lang="en-US" sz="2800" i="1" dirty="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i="1" dirty="0">
                <a:latin typeface="Cambria" panose="02040503050406030204" pitchFamily="18" charset="0"/>
                <a:sym typeface="Symbol" panose="05050102010706020507" pitchFamily="18" charset="2"/>
              </a:rPr>
              <a:t>p</a:t>
            </a:r>
            <a:r>
              <a:rPr lang="en-US" sz="2800" dirty="0">
                <a:latin typeface="Cambria" panose="02040503050406030204" pitchFamily="18" charset="0"/>
                <a:sym typeface="Symbol" panose="05050102010706020507" pitchFamily="18" charset="2"/>
              </a:rPr>
              <a:t>(</a:t>
            </a:r>
            <a:r>
              <a:rPr lang="en-US" sz="2800" i="1" dirty="0">
                <a:latin typeface="Cambria" panose="02040503050406030204" pitchFamily="18" charset="0"/>
                <a:sym typeface="Symbol" panose="05050102010706020507" pitchFamily="18" charset="2"/>
              </a:rPr>
              <a:t>F</a:t>
            </a:r>
            <a:r>
              <a:rPr lang="en-US" sz="2800" dirty="0" smtClean="0">
                <a:latin typeface="Cambria" panose="02040503050406030204" pitchFamily="18" charset="0"/>
                <a:sym typeface="Symbol" panose="05050102010706020507" pitchFamily="18" charset="2"/>
              </a:rPr>
              <a:t>)</a:t>
            </a:r>
            <a:endParaRPr lang="en-US" sz="2800" dirty="0">
              <a:latin typeface="Cambria" panose="02040503050406030204" pitchFamily="18" charset="0"/>
            </a:endParaRPr>
          </a:p>
        </p:txBody>
      </p:sp>
      <p:sp>
        <p:nvSpPr>
          <p:cNvPr id="2164741" name="Rectangle 5"/>
          <p:cNvSpPr>
            <a:spLocks noChangeArrowheads="1"/>
          </p:cNvSpPr>
          <p:nvPr/>
        </p:nvSpPr>
        <p:spPr bwMode="auto">
          <a:xfrm>
            <a:off x="1819631" y="1808194"/>
            <a:ext cx="8695970" cy="2434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Let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be the event that a family of </a:t>
            </a: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children has children of both sexes.</a:t>
            </a:r>
          </a:p>
          <a:p>
            <a:pPr eaLnBrk="1" hangingPunct="1">
              <a:spcBef>
                <a:spcPct val="20000"/>
              </a:spcBef>
            </a:pPr>
            <a:r>
              <a:rPr lang="en-US" sz="2800" dirty="0">
                <a:latin typeface="Cambria" panose="02040503050406030204" pitchFamily="18" charset="0"/>
              </a:rPr>
              <a:t>Let </a:t>
            </a:r>
            <a:r>
              <a:rPr lang="en-US" sz="2800" i="1" dirty="0">
                <a:latin typeface="Cambria" panose="02040503050406030204" pitchFamily="18" charset="0"/>
              </a:rPr>
              <a:t>F</a:t>
            </a:r>
            <a:r>
              <a:rPr lang="en-US" sz="2800" dirty="0">
                <a:latin typeface="Cambria" panose="02040503050406030204" pitchFamily="18" charset="0"/>
              </a:rPr>
              <a:t> be the event that a family of </a:t>
            </a:r>
            <a:r>
              <a:rPr lang="en-US" sz="2800" i="1" dirty="0">
                <a:latin typeface="Cambria" panose="02040503050406030204" pitchFamily="18" charset="0"/>
              </a:rPr>
              <a:t>n</a:t>
            </a:r>
            <a:r>
              <a:rPr lang="en-US" sz="2800" dirty="0">
                <a:latin typeface="Cambria" panose="02040503050406030204" pitchFamily="18" charset="0"/>
              </a:rPr>
              <a:t> children has at most one boy.</a:t>
            </a:r>
          </a:p>
          <a:p>
            <a:pPr eaLnBrk="1" hangingPunct="1">
              <a:spcBef>
                <a:spcPct val="20000"/>
              </a:spcBef>
            </a:pPr>
            <a:r>
              <a:rPr lang="en-US" sz="2800" dirty="0">
                <a:solidFill>
                  <a:srgbClr val="FFFF00"/>
                </a:solidFill>
                <a:latin typeface="Cambria" panose="02040503050406030204" pitchFamily="18" charset="0"/>
              </a:rPr>
              <a:t>Are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and </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independent if </a:t>
            </a:r>
          </a:p>
        </p:txBody>
      </p:sp>
      <p:sp>
        <p:nvSpPr>
          <p:cNvPr id="2164742" name="Rectangle 6"/>
          <p:cNvSpPr>
            <a:spLocks noChangeArrowheads="1"/>
          </p:cNvSpPr>
          <p:nvPr/>
        </p:nvSpPr>
        <p:spPr bwMode="auto">
          <a:xfrm>
            <a:off x="2438400" y="4248811"/>
            <a:ext cx="1295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solidFill>
                  <a:srgbClr val="66FF33"/>
                </a:solidFill>
                <a:latin typeface="Cambria" panose="02040503050406030204" pitchFamily="18" charset="0"/>
              </a:rPr>
              <a:t>n</a:t>
            </a:r>
            <a:r>
              <a:rPr lang="en-US" sz="2800" dirty="0">
                <a:solidFill>
                  <a:srgbClr val="66FF33"/>
                </a:solidFill>
                <a:latin typeface="Cambria" panose="02040503050406030204" pitchFamily="18" charset="0"/>
              </a:rPr>
              <a:t> = 4? </a:t>
            </a:r>
          </a:p>
          <a:p>
            <a:pPr eaLnBrk="1" hangingPunct="1">
              <a:spcBef>
                <a:spcPct val="20000"/>
              </a:spcBef>
            </a:pPr>
            <a:endParaRPr lang="en-US" sz="2800" dirty="0">
              <a:solidFill>
                <a:srgbClr val="66FF33"/>
              </a:solidFill>
              <a:latin typeface="Cambria" panose="02040503050406030204" pitchFamily="18" charset="0"/>
            </a:endParaRPr>
          </a:p>
        </p:txBody>
      </p:sp>
      <p:sp>
        <p:nvSpPr>
          <p:cNvPr id="2164746" name="Text Box 10"/>
          <p:cNvSpPr txBox="1">
            <a:spLocks noChangeArrowheads="1"/>
          </p:cNvSpPr>
          <p:nvPr/>
        </p:nvSpPr>
        <p:spPr bwMode="auto">
          <a:xfrm>
            <a:off x="1743076" y="4724400"/>
            <a:ext cx="969889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latin typeface="Cambria" panose="02040503050406030204" pitchFamily="18" charset="0"/>
              </a:rPr>
              <a:t>So, dependence / independence </a:t>
            </a:r>
            <a:r>
              <a:rPr lang="en-US" sz="2800" dirty="0" smtClean="0">
                <a:latin typeface="Cambria" panose="02040503050406030204" pitchFamily="18" charset="0"/>
              </a:rPr>
              <a:t>depends </a:t>
            </a:r>
            <a:r>
              <a:rPr lang="en-US" sz="2800" dirty="0">
                <a:latin typeface="Cambria" panose="02040503050406030204" pitchFamily="18" charset="0"/>
              </a:rPr>
              <a:t>on detailed structure of the underlying probability space and events in</a:t>
            </a:r>
          </a:p>
          <a:p>
            <a:pPr eaLnBrk="1" hangingPunct="1"/>
            <a:r>
              <a:rPr lang="en-US" sz="2800" dirty="0">
                <a:latin typeface="Cambria" panose="02040503050406030204" pitchFamily="18" charset="0"/>
              </a:rPr>
              <a:t>question!! (often the only way is to “calculate” the</a:t>
            </a:r>
          </a:p>
          <a:p>
            <a:pPr eaLnBrk="1" hangingPunct="1"/>
            <a:r>
              <a:rPr lang="en-US" sz="2800" dirty="0">
                <a:latin typeface="Cambria" panose="02040503050406030204" pitchFamily="18" charset="0"/>
              </a:rPr>
              <a:t>probabilities to determine dependence / independence).</a:t>
            </a:r>
          </a:p>
        </p:txBody>
      </p:sp>
      <p:sp>
        <p:nvSpPr>
          <p:cNvPr id="2164747" name="Rectangle 11"/>
          <p:cNvSpPr>
            <a:spLocks noChangeArrowheads="1"/>
          </p:cNvSpPr>
          <p:nvPr/>
        </p:nvSpPr>
        <p:spPr bwMode="auto">
          <a:xfrm>
            <a:off x="7407682" y="4248811"/>
            <a:ext cx="1295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solidFill>
                  <a:srgbClr val="66FF33"/>
                </a:solidFill>
                <a:latin typeface="Cambria" panose="02040503050406030204" pitchFamily="18" charset="0"/>
              </a:rPr>
              <a:t>n</a:t>
            </a:r>
            <a:r>
              <a:rPr lang="en-US" sz="2800" dirty="0">
                <a:solidFill>
                  <a:srgbClr val="66FF33"/>
                </a:solidFill>
                <a:latin typeface="Cambria" panose="02040503050406030204" pitchFamily="18" charset="0"/>
              </a:rPr>
              <a:t> = 5? </a:t>
            </a:r>
          </a:p>
          <a:p>
            <a:pPr eaLnBrk="1" hangingPunct="1">
              <a:spcBef>
                <a:spcPct val="20000"/>
              </a:spcBef>
            </a:pPr>
            <a:endParaRPr lang="en-US" sz="2800" dirty="0">
              <a:solidFill>
                <a:srgbClr val="66FF33"/>
              </a:solidFill>
              <a:latin typeface="Cambria" panose="02040503050406030204" pitchFamily="18" charset="0"/>
            </a:endParaRPr>
          </a:p>
        </p:txBody>
      </p:sp>
      <p:sp>
        <p:nvSpPr>
          <p:cNvPr id="5" name="Slide Number Placeholder 4"/>
          <p:cNvSpPr>
            <a:spLocks noGrp="1"/>
          </p:cNvSpPr>
          <p:nvPr>
            <p:ph type="sldNum" sz="quarter" idx="12"/>
          </p:nvPr>
        </p:nvSpPr>
        <p:spPr/>
        <p:txBody>
          <a:bodyPr/>
          <a:lstStyle/>
          <a:p>
            <a:fld id="{3EA9A468-A168-48C4-B46A-E65448296BCD}" type="slidenum">
              <a:rPr lang="en-US" altLang="en-US" smtClean="0"/>
              <a:pPr/>
              <a:t>15</a:t>
            </a:fld>
            <a:endParaRPr lang="en-US" altLang="en-US"/>
          </a:p>
        </p:txBody>
      </p:sp>
      <p:sp>
        <p:nvSpPr>
          <p:cNvPr id="15" name="TextBox 14"/>
          <p:cNvSpPr txBox="1"/>
          <p:nvPr/>
        </p:nvSpPr>
        <p:spPr>
          <a:xfrm>
            <a:off x="3845946" y="4248811"/>
            <a:ext cx="762000"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800" dirty="0" smtClean="0">
                <a:latin typeface="Cambria" panose="02040503050406030204" pitchFamily="18" charset="0"/>
              </a:rPr>
              <a:t>No</a:t>
            </a:r>
            <a:endParaRPr lang="en-US" sz="2800" dirty="0">
              <a:latin typeface="Cambria" panose="02040503050406030204" pitchFamily="18" charset="0"/>
            </a:endParaRPr>
          </a:p>
        </p:txBody>
      </p:sp>
      <p:sp>
        <p:nvSpPr>
          <p:cNvPr id="16" name="TextBox 15"/>
          <p:cNvSpPr txBox="1"/>
          <p:nvPr/>
        </p:nvSpPr>
        <p:spPr>
          <a:xfrm>
            <a:off x="8927184" y="4248811"/>
            <a:ext cx="762000"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800" dirty="0" smtClean="0">
                <a:latin typeface="Cambria" panose="02040503050406030204" pitchFamily="18" charset="0"/>
              </a:rPr>
              <a:t>No</a:t>
            </a:r>
            <a:endParaRPr lang="en-US" sz="2800" dirty="0">
              <a:latin typeface="Cambria" panose="02040503050406030204" pitchFamily="18" charset="0"/>
            </a:endParaRPr>
          </a:p>
        </p:txBody>
      </p:sp>
    </p:spTree>
    <p:extLst>
      <p:ext uri="{BB962C8B-B14F-4D97-AF65-F5344CB8AC3E}">
        <p14:creationId xmlns:p14="http://schemas.microsoft.com/office/powerpoint/2010/main" val="3587516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647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647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6474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164746"/>
                                        </p:tgtEl>
                                        <p:attrNameLst>
                                          <p:attrName>style.visibility</p:attrName>
                                        </p:attrNameLst>
                                      </p:cBhvr>
                                      <p:to>
                                        <p:strVal val="visible"/>
                                      </p:to>
                                    </p:set>
                                    <p:anim calcmode="lin" valueType="num">
                                      <p:cBhvr additive="base">
                                        <p:cTn id="27" dur="500" fill="hold"/>
                                        <p:tgtEl>
                                          <p:spTgt spid="2164746"/>
                                        </p:tgtEl>
                                        <p:attrNameLst>
                                          <p:attrName>ppt_x</p:attrName>
                                        </p:attrNameLst>
                                      </p:cBhvr>
                                      <p:tavLst>
                                        <p:tav tm="0">
                                          <p:val>
                                            <p:strVal val="1+#ppt_w/2"/>
                                          </p:val>
                                        </p:tav>
                                        <p:tav tm="100000">
                                          <p:val>
                                            <p:strVal val="#ppt_x"/>
                                          </p:val>
                                        </p:tav>
                                      </p:tavLst>
                                    </p:anim>
                                    <p:anim calcmode="lin" valueType="num">
                                      <p:cBhvr additive="base">
                                        <p:cTn id="28" dur="500" fill="hold"/>
                                        <p:tgtEl>
                                          <p:spTgt spid="2164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4741" grpId="0"/>
      <p:bldP spid="2164742" grpId="0"/>
      <p:bldP spid="2164746" grpId="0"/>
      <p:bldP spid="2164747" grpId="0"/>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43076" y="227014"/>
            <a:ext cx="8467725" cy="439533"/>
          </a:xfrm>
        </p:spPr>
        <p:txBody>
          <a:bodyPr>
            <a:normAutofit fontScale="90000"/>
          </a:bodyPr>
          <a:lstStyle/>
          <a:p>
            <a:pPr eaLnBrk="1" hangingPunct="1"/>
            <a:r>
              <a:rPr lang="en-US" dirty="0" smtClean="0"/>
              <a:t>  Independence</a:t>
            </a:r>
          </a:p>
        </p:txBody>
      </p:sp>
      <p:sp>
        <p:nvSpPr>
          <p:cNvPr id="2164741" name="Rectangle 5"/>
          <p:cNvSpPr>
            <a:spLocks noChangeArrowheads="1"/>
          </p:cNvSpPr>
          <p:nvPr/>
        </p:nvSpPr>
        <p:spPr bwMode="auto">
          <a:xfrm>
            <a:off x="639268" y="694682"/>
            <a:ext cx="11104701" cy="1286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Let </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be the event that a family of </a:t>
            </a:r>
            <a:r>
              <a:rPr lang="en-US" sz="2800" dirty="0" smtClean="0">
                <a:solidFill>
                  <a:srgbClr val="FFFF00"/>
                </a:solidFill>
                <a:latin typeface="Cambria" panose="02040503050406030204" pitchFamily="18" charset="0"/>
              </a:rPr>
              <a:t>4 </a:t>
            </a:r>
            <a:r>
              <a:rPr lang="en-US" sz="2800" dirty="0">
                <a:solidFill>
                  <a:srgbClr val="FFFF00"/>
                </a:solidFill>
                <a:latin typeface="Cambria" panose="02040503050406030204" pitchFamily="18" charset="0"/>
              </a:rPr>
              <a:t>children has children of both sexes.</a:t>
            </a:r>
          </a:p>
          <a:p>
            <a:pPr eaLnBrk="1" hangingPunct="1">
              <a:spcBef>
                <a:spcPct val="20000"/>
              </a:spcBef>
            </a:pPr>
            <a:r>
              <a:rPr lang="en-US" sz="2800" dirty="0">
                <a:latin typeface="Cambria" panose="02040503050406030204" pitchFamily="18" charset="0"/>
              </a:rPr>
              <a:t>Let </a:t>
            </a:r>
            <a:r>
              <a:rPr lang="en-US" sz="2800" i="1" dirty="0">
                <a:latin typeface="Cambria" panose="02040503050406030204" pitchFamily="18" charset="0"/>
              </a:rPr>
              <a:t>F</a:t>
            </a:r>
            <a:r>
              <a:rPr lang="en-US" sz="2800" dirty="0">
                <a:latin typeface="Cambria" panose="02040503050406030204" pitchFamily="18" charset="0"/>
              </a:rPr>
              <a:t> be the event that a family of </a:t>
            </a:r>
            <a:r>
              <a:rPr lang="en-US" sz="2800" dirty="0" smtClean="0">
                <a:latin typeface="Cambria" panose="02040503050406030204" pitchFamily="18" charset="0"/>
              </a:rPr>
              <a:t>4 </a:t>
            </a:r>
            <a:r>
              <a:rPr lang="en-US" sz="2800" dirty="0">
                <a:latin typeface="Cambria" panose="02040503050406030204" pitchFamily="18" charset="0"/>
              </a:rPr>
              <a:t>children has at most one boy</a:t>
            </a:r>
            <a:r>
              <a:rPr lang="en-US" sz="2800" dirty="0" smtClean="0">
                <a:latin typeface="Cambria" panose="02040503050406030204" pitchFamily="18" charset="0"/>
              </a:rPr>
              <a:t>.</a:t>
            </a:r>
            <a:endParaRPr lang="en-US" sz="2800" dirty="0">
              <a:latin typeface="Cambria" panose="02040503050406030204" pitchFamily="18" charset="0"/>
            </a:endParaRPr>
          </a:p>
        </p:txBody>
      </p:sp>
      <p:sp>
        <p:nvSpPr>
          <p:cNvPr id="5" name="Slide Number Placeholder 4"/>
          <p:cNvSpPr>
            <a:spLocks noGrp="1"/>
          </p:cNvSpPr>
          <p:nvPr>
            <p:ph type="sldNum" sz="quarter" idx="12"/>
          </p:nvPr>
        </p:nvSpPr>
        <p:spPr/>
        <p:txBody>
          <a:bodyPr/>
          <a:lstStyle/>
          <a:p>
            <a:fld id="{3EA9A468-A168-48C4-B46A-E65448296BCD}" type="slidenum">
              <a:rPr lang="en-US" altLang="en-US" smtClean="0"/>
              <a:pPr/>
              <a:t>16</a:t>
            </a:fld>
            <a:endParaRPr lang="en-US" altLang="en-US"/>
          </a:p>
        </p:txBody>
      </p:sp>
      <p:sp>
        <p:nvSpPr>
          <p:cNvPr id="11" name="TextBox 10"/>
          <p:cNvSpPr txBox="1">
            <a:spLocks noChangeArrowheads="1"/>
          </p:cNvSpPr>
          <p:nvPr/>
        </p:nvSpPr>
        <p:spPr bwMode="auto">
          <a:xfrm>
            <a:off x="533400" y="1869688"/>
            <a:ext cx="1090437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a:solidFill>
                  <a:srgbClr val="FFFF00"/>
                </a:solidFill>
                <a:latin typeface="Cambria" panose="02040503050406030204" pitchFamily="18" charset="0"/>
              </a:rPr>
              <a:t>S</a:t>
            </a:r>
            <a:r>
              <a:rPr lang="en-US" sz="2800" dirty="0">
                <a:solidFill>
                  <a:srgbClr val="FFFF00"/>
                </a:solidFill>
                <a:latin typeface="Cambria" panose="02040503050406030204" pitchFamily="18" charset="0"/>
              </a:rPr>
              <a:t> = {(</a:t>
            </a:r>
            <a:r>
              <a:rPr lang="en-US" sz="2800" dirty="0" err="1" smtClean="0">
                <a:solidFill>
                  <a:srgbClr val="FFFF00"/>
                </a:solidFill>
                <a:latin typeface="Cambria" panose="02040503050406030204" pitchFamily="18" charset="0"/>
              </a:rPr>
              <a:t>b,b,b,b</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a:t>
            </a:r>
            <a:r>
              <a:rPr lang="en-US" sz="2800" dirty="0" err="1" smtClean="0">
                <a:solidFill>
                  <a:srgbClr val="FFFF00"/>
                </a:solidFill>
                <a:latin typeface="Cambria" panose="02040503050406030204" pitchFamily="18" charset="0"/>
              </a:rPr>
              <a:t>b,b,b,g</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a:t>
            </a:r>
            <a:r>
              <a:rPr lang="en-US" sz="2800" dirty="0" err="1" smtClean="0">
                <a:solidFill>
                  <a:srgbClr val="FFFF00"/>
                </a:solidFill>
                <a:latin typeface="Cambria" panose="02040503050406030204" pitchFamily="18" charset="0"/>
              </a:rPr>
              <a:t>b,b,g,b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b,g,b,b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g,b,b,b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b,b,g,g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g,b,b,g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g,g,b,b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g,b,g,b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b,g,g,b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b,g,b,g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b,g,g,g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g,b,g,g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g,g,b,g</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g,g,g,b</a:t>
            </a:r>
            <a:r>
              <a:rPr lang="en-US" sz="2800" dirty="0" smtClean="0">
                <a:solidFill>
                  <a:srgbClr val="FFFF00"/>
                </a:solidFill>
                <a:latin typeface="Cambria" panose="02040503050406030204" pitchFamily="18" charset="0"/>
              </a:rPr>
              <a:t>), (</a:t>
            </a:r>
            <a:r>
              <a:rPr lang="en-US" sz="2800" dirty="0" err="1" smtClean="0">
                <a:solidFill>
                  <a:srgbClr val="FFFF00"/>
                </a:solidFill>
                <a:latin typeface="Cambria" panose="02040503050406030204" pitchFamily="18" charset="0"/>
              </a:rPr>
              <a:t>g,g,g,g</a:t>
            </a:r>
            <a:r>
              <a:rPr lang="en-US" sz="2800" dirty="0" smtClean="0">
                <a:solidFill>
                  <a:srgbClr val="FFFF00"/>
                </a:solidFill>
                <a:latin typeface="Cambria" panose="02040503050406030204" pitchFamily="18" charset="0"/>
              </a:rPr>
              <a:t>)}  	</a:t>
            </a:r>
            <a:r>
              <a:rPr lang="en-US" sz="2800" dirty="0" smtClean="0">
                <a:latin typeface="Cambria" panose="02040503050406030204" pitchFamily="18" charset="0"/>
              </a:rPr>
              <a:t>16</a:t>
            </a:r>
            <a:endParaRPr lang="en-US" sz="2800" dirty="0">
              <a:latin typeface="Cambria" panose="02040503050406030204" pitchFamily="18" charset="0"/>
            </a:endParaRPr>
          </a:p>
          <a:p>
            <a:pPr eaLnBrk="1" hangingPunct="1"/>
            <a:r>
              <a:rPr lang="en-US" sz="2800" i="1" dirty="0">
                <a:latin typeface="Cambria" panose="02040503050406030204" pitchFamily="18" charset="0"/>
              </a:rPr>
              <a:t>E</a:t>
            </a:r>
            <a:r>
              <a:rPr lang="en-US" sz="2800" dirty="0">
                <a:latin typeface="Cambria" panose="02040503050406030204" pitchFamily="18" charset="0"/>
              </a:rPr>
              <a:t> </a:t>
            </a:r>
            <a:r>
              <a:rPr lang="en-US" sz="2800" dirty="0" smtClean="0">
                <a:latin typeface="Cambria" panose="02040503050406030204" pitchFamily="18" charset="0"/>
              </a:rPr>
              <a:t>= {(</a:t>
            </a:r>
            <a:r>
              <a:rPr lang="en-US" sz="2800" dirty="0" err="1">
                <a:latin typeface="Cambria" panose="02040503050406030204" pitchFamily="18" charset="0"/>
              </a:rPr>
              <a:t>b,b,b,g</a:t>
            </a:r>
            <a:r>
              <a:rPr lang="en-US" sz="2800" dirty="0">
                <a:latin typeface="Cambria" panose="02040503050406030204" pitchFamily="18" charset="0"/>
              </a:rPr>
              <a:t>), (</a:t>
            </a:r>
            <a:r>
              <a:rPr lang="en-US" sz="2800" dirty="0" err="1">
                <a:latin typeface="Cambria" panose="02040503050406030204" pitchFamily="18" charset="0"/>
              </a:rPr>
              <a:t>b,b,g,b</a:t>
            </a:r>
            <a:r>
              <a:rPr lang="en-US" sz="2800" dirty="0">
                <a:latin typeface="Cambria" panose="02040503050406030204" pitchFamily="18" charset="0"/>
              </a:rPr>
              <a:t>), (</a:t>
            </a:r>
            <a:r>
              <a:rPr lang="en-US" sz="2800" dirty="0" err="1">
                <a:latin typeface="Cambria" panose="02040503050406030204" pitchFamily="18" charset="0"/>
              </a:rPr>
              <a:t>b,g,b,b</a:t>
            </a:r>
            <a:r>
              <a:rPr lang="en-US" sz="2800" dirty="0">
                <a:latin typeface="Cambria" panose="02040503050406030204" pitchFamily="18" charset="0"/>
              </a:rPr>
              <a:t>), (</a:t>
            </a:r>
            <a:r>
              <a:rPr lang="en-US" sz="2800" dirty="0" err="1">
                <a:latin typeface="Cambria" panose="02040503050406030204" pitchFamily="18" charset="0"/>
              </a:rPr>
              <a:t>g,b,b,b</a:t>
            </a:r>
            <a:r>
              <a:rPr lang="en-US" sz="2800" dirty="0">
                <a:latin typeface="Cambria" panose="02040503050406030204" pitchFamily="18" charset="0"/>
              </a:rPr>
              <a:t>), (</a:t>
            </a:r>
            <a:r>
              <a:rPr lang="en-US" sz="2800" dirty="0" err="1">
                <a:latin typeface="Cambria" panose="02040503050406030204" pitchFamily="18" charset="0"/>
              </a:rPr>
              <a:t>b,b,g,g</a:t>
            </a:r>
            <a:r>
              <a:rPr lang="en-US" sz="2800" dirty="0">
                <a:latin typeface="Cambria" panose="02040503050406030204" pitchFamily="18" charset="0"/>
              </a:rPr>
              <a:t>), (</a:t>
            </a:r>
            <a:r>
              <a:rPr lang="en-US" sz="2800" dirty="0" err="1">
                <a:latin typeface="Cambria" panose="02040503050406030204" pitchFamily="18" charset="0"/>
              </a:rPr>
              <a:t>g,b,b,g</a:t>
            </a:r>
            <a:r>
              <a:rPr lang="en-US" sz="2800" dirty="0">
                <a:latin typeface="Cambria" panose="02040503050406030204" pitchFamily="18" charset="0"/>
              </a:rPr>
              <a:t>), (</a:t>
            </a:r>
            <a:r>
              <a:rPr lang="en-US" sz="2800" dirty="0" err="1">
                <a:latin typeface="Cambria" panose="02040503050406030204" pitchFamily="18" charset="0"/>
              </a:rPr>
              <a:t>g,g,b,b</a:t>
            </a:r>
            <a:r>
              <a:rPr lang="en-US" sz="2800" dirty="0">
                <a:latin typeface="Cambria" panose="02040503050406030204" pitchFamily="18" charset="0"/>
              </a:rPr>
              <a:t>), (</a:t>
            </a:r>
            <a:r>
              <a:rPr lang="en-US" sz="2800" dirty="0" err="1">
                <a:latin typeface="Cambria" panose="02040503050406030204" pitchFamily="18" charset="0"/>
              </a:rPr>
              <a:t>g,b,g,b</a:t>
            </a:r>
            <a:r>
              <a:rPr lang="en-US" sz="2800" dirty="0">
                <a:latin typeface="Cambria" panose="02040503050406030204" pitchFamily="18" charset="0"/>
              </a:rPr>
              <a:t>), (</a:t>
            </a:r>
            <a:r>
              <a:rPr lang="en-US" sz="2800" dirty="0" err="1">
                <a:latin typeface="Cambria" panose="02040503050406030204" pitchFamily="18" charset="0"/>
              </a:rPr>
              <a:t>b,g,g,b</a:t>
            </a:r>
            <a:r>
              <a:rPr lang="en-US" sz="2800" dirty="0">
                <a:latin typeface="Cambria" panose="02040503050406030204" pitchFamily="18" charset="0"/>
              </a:rPr>
              <a:t>), (</a:t>
            </a:r>
            <a:r>
              <a:rPr lang="en-US" sz="2800" dirty="0" err="1">
                <a:latin typeface="Cambria" panose="02040503050406030204" pitchFamily="18" charset="0"/>
              </a:rPr>
              <a:t>b,g,b,g</a:t>
            </a:r>
            <a:r>
              <a:rPr lang="en-US" sz="2800" dirty="0">
                <a:latin typeface="Cambria" panose="02040503050406030204" pitchFamily="18" charset="0"/>
              </a:rPr>
              <a:t>), (</a:t>
            </a:r>
            <a:r>
              <a:rPr lang="en-US" sz="2800" dirty="0" err="1">
                <a:latin typeface="Cambria" panose="02040503050406030204" pitchFamily="18" charset="0"/>
              </a:rPr>
              <a:t>b,g,g,g</a:t>
            </a:r>
            <a:r>
              <a:rPr lang="en-US" sz="2800" dirty="0">
                <a:latin typeface="Cambria" panose="02040503050406030204" pitchFamily="18" charset="0"/>
              </a:rPr>
              <a:t>), (</a:t>
            </a:r>
            <a:r>
              <a:rPr lang="en-US" sz="2800" dirty="0" err="1">
                <a:latin typeface="Cambria" panose="02040503050406030204" pitchFamily="18" charset="0"/>
              </a:rPr>
              <a:t>g,b,g,g</a:t>
            </a:r>
            <a:r>
              <a:rPr lang="en-US" sz="2800" dirty="0">
                <a:latin typeface="Cambria" panose="02040503050406030204" pitchFamily="18" charset="0"/>
              </a:rPr>
              <a:t>), (</a:t>
            </a:r>
            <a:r>
              <a:rPr lang="en-US" sz="2800" dirty="0" err="1">
                <a:latin typeface="Cambria" panose="02040503050406030204" pitchFamily="18" charset="0"/>
              </a:rPr>
              <a:t>g,g,b,g</a:t>
            </a:r>
            <a:r>
              <a:rPr lang="en-US" sz="2800" dirty="0">
                <a:latin typeface="Cambria" panose="02040503050406030204" pitchFamily="18" charset="0"/>
              </a:rPr>
              <a:t>), (</a:t>
            </a:r>
            <a:r>
              <a:rPr lang="en-US" sz="2800" dirty="0" err="1">
                <a:latin typeface="Cambria" panose="02040503050406030204" pitchFamily="18" charset="0"/>
              </a:rPr>
              <a:t>g,g,g,b</a:t>
            </a:r>
            <a:r>
              <a:rPr lang="en-US" sz="2800" dirty="0" smtClean="0">
                <a:latin typeface="Cambria" panose="02040503050406030204" pitchFamily="18" charset="0"/>
              </a:rPr>
              <a:t>)} </a:t>
            </a:r>
            <a:r>
              <a:rPr lang="en-US" sz="2800" dirty="0">
                <a:latin typeface="Cambria" panose="02040503050406030204" pitchFamily="18" charset="0"/>
              </a:rPr>
              <a:t>	</a:t>
            </a:r>
            <a:r>
              <a:rPr lang="en-US" sz="2800" dirty="0" smtClean="0">
                <a:latin typeface="Cambria" panose="02040503050406030204" pitchFamily="18" charset="0"/>
              </a:rPr>
              <a:t>	</a:t>
            </a:r>
            <a:r>
              <a:rPr lang="en-US" sz="2800" dirty="0" smtClean="0">
                <a:solidFill>
                  <a:srgbClr val="FFFF00"/>
                </a:solidFill>
                <a:latin typeface="Cambria" panose="02040503050406030204" pitchFamily="18" charset="0"/>
              </a:rPr>
              <a:t>14</a:t>
            </a:r>
          </a:p>
          <a:p>
            <a:pPr eaLnBrk="1" hangingPunct="1"/>
            <a:r>
              <a:rPr lang="en-US" sz="2800" i="1" dirty="0" smtClean="0">
                <a:solidFill>
                  <a:srgbClr val="FFFF00"/>
                </a:solidFill>
                <a:latin typeface="Cambria" panose="02040503050406030204" pitchFamily="18" charset="0"/>
              </a:rPr>
              <a:t>F </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a:t>
            </a:r>
            <a:r>
              <a:rPr lang="en-US" sz="2800" dirty="0">
                <a:solidFill>
                  <a:srgbClr val="FFFF00"/>
                </a:solidFill>
                <a:latin typeface="Cambria" panose="02040503050406030204" pitchFamily="18" charset="0"/>
              </a:rPr>
              <a:t>g</a:t>
            </a:r>
            <a:r>
              <a:rPr lang="en-US" sz="2800" dirty="0" smtClean="0">
                <a:solidFill>
                  <a:srgbClr val="FFFF00"/>
                </a:solidFill>
                <a:latin typeface="Cambria" panose="02040503050406030204" pitchFamily="18" charset="0"/>
              </a:rPr>
              <a:t>, g, g, b</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(g, g, b, g</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(g, b, g, g</a:t>
            </a:r>
            <a:r>
              <a:rPr lang="en-US" sz="2800" dirty="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(b, g, g, g), (g, g, g, g)} </a:t>
            </a:r>
            <a:r>
              <a:rPr lang="en-US" sz="2800" dirty="0" smtClean="0">
                <a:latin typeface="Cambria" panose="02040503050406030204" pitchFamily="18" charset="0"/>
              </a:rPr>
              <a:t>5</a:t>
            </a:r>
            <a:endParaRPr lang="en-US" sz="1100" dirty="0">
              <a:solidFill>
                <a:srgbClr val="FFFF00"/>
              </a:solidFill>
              <a:latin typeface="Cambria" panose="02040503050406030204" pitchFamily="18" charset="0"/>
            </a:endParaRPr>
          </a:p>
          <a:p>
            <a:pPr eaLnBrk="1" hangingPunct="1"/>
            <a:r>
              <a:rPr lang="en-US" sz="2800" dirty="0">
                <a:latin typeface="Cambria" panose="02040503050406030204" pitchFamily="18" charset="0"/>
              </a:rPr>
              <a:t>So  </a:t>
            </a: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E</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dirty="0" smtClean="0">
                <a:latin typeface="Cambria" panose="02040503050406030204" pitchFamily="18" charset="0"/>
                <a:sym typeface="Symbol" panose="05050102010706020507" pitchFamily="18" charset="2"/>
              </a:rPr>
              <a:t>4/16 and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dirty="0" smtClean="0">
                <a:latin typeface="Cambria" panose="02040503050406030204" pitchFamily="18" charset="0"/>
                <a:sym typeface="Symbol" panose="05050102010706020507" pitchFamily="18" charset="2"/>
              </a:rPr>
              <a:t>• </a:t>
            </a:r>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a:latin typeface="Cambria" panose="02040503050406030204" pitchFamily="18" charset="0"/>
                <a:sym typeface="Symbol" panose="05050102010706020507" pitchFamily="18" charset="2"/>
              </a:rPr>
              <a:t>) = </a:t>
            </a:r>
            <a:r>
              <a:rPr lang="en-US" sz="2800" dirty="0" smtClean="0">
                <a:latin typeface="Cambria" panose="02040503050406030204" pitchFamily="18" charset="0"/>
                <a:sym typeface="Symbol" panose="05050102010706020507" pitchFamily="18" charset="2"/>
              </a:rPr>
              <a:t>(14/16) (5/16) </a:t>
            </a:r>
            <a:r>
              <a:rPr lang="en-US" sz="2800" dirty="0">
                <a:latin typeface="Cambria" panose="02040503050406030204" pitchFamily="18" charset="0"/>
                <a:sym typeface="Symbol" panose="05050102010706020507" pitchFamily="18" charset="2"/>
              </a:rPr>
              <a:t>= </a:t>
            </a:r>
            <a:r>
              <a:rPr lang="en-US" sz="2800" dirty="0" smtClean="0">
                <a:latin typeface="Cambria" panose="02040503050406030204" pitchFamily="18" charset="0"/>
                <a:sym typeface="Symbol" panose="05050102010706020507" pitchFamily="18" charset="2"/>
              </a:rPr>
              <a:t>35/128 </a:t>
            </a:r>
            <a:endParaRPr lang="en-US" sz="2800" dirty="0">
              <a:latin typeface="Cambria" panose="02040503050406030204" pitchFamily="18" charset="0"/>
            </a:endParaRPr>
          </a:p>
        </p:txBody>
      </p:sp>
      <p:sp>
        <p:nvSpPr>
          <p:cNvPr id="2" name="Rectangle 1"/>
          <p:cNvSpPr/>
          <p:nvPr/>
        </p:nvSpPr>
        <p:spPr>
          <a:xfrm>
            <a:off x="2133600" y="4048780"/>
            <a:ext cx="2258952" cy="523220"/>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lang="en-US" sz="2800" i="1" dirty="0">
                <a:latin typeface="Cambria" panose="02040503050406030204" pitchFamily="18" charset="0"/>
                <a:sym typeface="Symbol" panose="05050102010706020507" pitchFamily="18" charset="2"/>
              </a:rPr>
              <a:t>p</a:t>
            </a:r>
            <a:r>
              <a:rPr lang="en-US" sz="2800" dirty="0">
                <a:latin typeface="Cambria" panose="02040503050406030204" pitchFamily="18" charset="0"/>
                <a:sym typeface="Symbol" panose="05050102010706020507" pitchFamily="18" charset="2"/>
              </a:rPr>
              <a:t>(</a:t>
            </a:r>
            <a:r>
              <a:rPr lang="en-US" sz="2800" i="1" dirty="0">
                <a:latin typeface="Cambria" panose="02040503050406030204" pitchFamily="18" charset="0"/>
                <a:sym typeface="Symbol" panose="05050102010706020507" pitchFamily="18" charset="2"/>
              </a:rPr>
              <a:t>E</a:t>
            </a:r>
            <a:r>
              <a:rPr lang="en-US" sz="2800" dirty="0">
                <a:latin typeface="Cambria" panose="02040503050406030204" pitchFamily="18" charset="0"/>
                <a:sym typeface="Symbol" panose="05050102010706020507" pitchFamily="18" charset="2"/>
              </a:rPr>
              <a:t>) </a:t>
            </a:r>
            <a:r>
              <a:rPr lang="en-US" sz="2800" dirty="0" smtClean="0">
                <a:latin typeface="Cambria" panose="02040503050406030204" pitchFamily="18" charset="0"/>
                <a:sym typeface="Symbol" panose="05050102010706020507" pitchFamily="18" charset="2"/>
              </a:rPr>
              <a:t>= 14/16 </a:t>
            </a:r>
            <a:endParaRPr lang="en-US" sz="2800" dirty="0">
              <a:latin typeface="Cambria" panose="02040503050406030204" pitchFamily="18" charset="0"/>
            </a:endParaRPr>
          </a:p>
        </p:txBody>
      </p:sp>
      <p:sp>
        <p:nvSpPr>
          <p:cNvPr id="13" name="Rectangle 12"/>
          <p:cNvSpPr/>
          <p:nvPr/>
        </p:nvSpPr>
        <p:spPr>
          <a:xfrm>
            <a:off x="9677400" y="4419600"/>
            <a:ext cx="2045753" cy="523220"/>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lang="en-US" sz="2800" i="1" dirty="0" smtClean="0">
                <a:latin typeface="Cambria" panose="02040503050406030204" pitchFamily="18" charset="0"/>
                <a:sym typeface="Symbol" panose="05050102010706020507" pitchFamily="18" charset="2"/>
              </a:rPr>
              <a:t>p</a:t>
            </a:r>
            <a:r>
              <a:rPr lang="en-US" sz="2800" dirty="0" smtClean="0">
                <a:latin typeface="Cambria" panose="02040503050406030204" pitchFamily="18" charset="0"/>
                <a:sym typeface="Symbol" panose="05050102010706020507" pitchFamily="18" charset="2"/>
              </a:rPr>
              <a:t>(</a:t>
            </a:r>
            <a:r>
              <a:rPr lang="en-US" sz="2800" i="1" dirty="0" smtClean="0">
                <a:latin typeface="Cambria" panose="02040503050406030204" pitchFamily="18" charset="0"/>
                <a:sym typeface="Symbol" panose="05050102010706020507" pitchFamily="18" charset="2"/>
              </a:rPr>
              <a:t>F</a:t>
            </a:r>
            <a:r>
              <a:rPr lang="en-US" sz="2800" dirty="0" smtClean="0">
                <a:latin typeface="Cambria" panose="02040503050406030204" pitchFamily="18" charset="0"/>
                <a:sym typeface="Symbol" panose="05050102010706020507" pitchFamily="18" charset="2"/>
              </a:rPr>
              <a:t>) = 5/16 </a:t>
            </a:r>
            <a:endParaRPr lang="en-US" sz="2800" dirty="0">
              <a:latin typeface="Cambria" panose="02040503050406030204" pitchFamily="18" charset="0"/>
            </a:endParaRPr>
          </a:p>
        </p:txBody>
      </p:sp>
      <p:sp>
        <p:nvSpPr>
          <p:cNvPr id="3" name="Rectangle 2"/>
          <p:cNvSpPr/>
          <p:nvPr/>
        </p:nvSpPr>
        <p:spPr>
          <a:xfrm>
            <a:off x="664668" y="5535091"/>
            <a:ext cx="9820422" cy="584775"/>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US" sz="3200" dirty="0" smtClean="0">
                <a:latin typeface="Cambria" panose="02040503050406030204" pitchFamily="18" charset="0"/>
                <a:sym typeface="Symbol" panose="05050102010706020507" pitchFamily="18" charset="2"/>
              </a:rPr>
              <a:t>35/128  4/16 so the two events are not independent</a:t>
            </a:r>
            <a:endParaRPr lang="en-US" sz="3200" dirty="0">
              <a:latin typeface="Cambria" panose="02040503050406030204" pitchFamily="18" charset="0"/>
            </a:endParaRPr>
          </a:p>
        </p:txBody>
      </p:sp>
    </p:spTree>
    <p:extLst>
      <p:ext uri="{BB962C8B-B14F-4D97-AF65-F5344CB8AC3E}">
        <p14:creationId xmlns:p14="http://schemas.microsoft.com/office/powerpoint/2010/main" val="1055527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1647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4741" grpId="0"/>
      <p:bldP spid="2" grpId="0" animBg="1"/>
      <p:bldP spid="13"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pPr algn="ctr" eaLnBrk="1" hangingPunct="1"/>
            <a:r>
              <a:rPr lang="en-US" dirty="0" smtClean="0"/>
              <a:t>Bernoulli Trials</a:t>
            </a:r>
          </a:p>
        </p:txBody>
      </p:sp>
      <p:sp>
        <p:nvSpPr>
          <p:cNvPr id="43012" name="Rectangle 3"/>
          <p:cNvSpPr>
            <a:spLocks noGrp="1" noChangeArrowheads="1"/>
          </p:cNvSpPr>
          <p:nvPr>
            <p:ph idx="1"/>
          </p:nvPr>
        </p:nvSpPr>
        <p:spPr>
          <a:xfrm>
            <a:off x="2057400" y="1143000"/>
            <a:ext cx="8001000" cy="5105400"/>
          </a:xfrm>
        </p:spPr>
        <p:txBody>
          <a:bodyPr/>
          <a:lstStyle/>
          <a:p>
            <a:r>
              <a:rPr lang="en-US" sz="3200" dirty="0"/>
              <a:t>A </a:t>
            </a:r>
            <a:r>
              <a:rPr lang="en-US" sz="3200" b="1" i="1" dirty="0">
                <a:solidFill>
                  <a:srgbClr val="66FF33"/>
                </a:solidFill>
              </a:rPr>
              <a:t>Bernoulli trial</a:t>
            </a:r>
            <a:r>
              <a:rPr lang="en-US" sz="3200" b="1" dirty="0">
                <a:solidFill>
                  <a:srgbClr val="66FF33"/>
                </a:solidFill>
              </a:rPr>
              <a:t> </a:t>
            </a:r>
            <a:r>
              <a:rPr lang="en-US" sz="3200" dirty="0"/>
              <a:t>is an experiment, like flipping a coin, where there are </a:t>
            </a:r>
            <a:r>
              <a:rPr lang="en-US" sz="3200" b="1" i="1" dirty="0">
                <a:solidFill>
                  <a:schemeClr val="tx1"/>
                </a:solidFill>
              </a:rPr>
              <a:t>two possible outcomes</a:t>
            </a:r>
            <a:r>
              <a:rPr lang="en-US" sz="3200" dirty="0">
                <a:solidFill>
                  <a:schemeClr val="tx1"/>
                </a:solidFill>
              </a:rPr>
              <a:t>.</a:t>
            </a:r>
            <a:r>
              <a:rPr lang="en-US" sz="3200" dirty="0"/>
              <a:t> The probabilities of the two outcomes could be different.</a:t>
            </a:r>
          </a:p>
          <a:p>
            <a:r>
              <a:rPr lang="en-US" sz="3600" dirty="0"/>
              <a:t>E</a:t>
            </a:r>
            <a:r>
              <a:rPr lang="en-US" sz="3200" dirty="0"/>
              <a:t>xample of </a:t>
            </a:r>
            <a:r>
              <a:rPr lang="en-US" sz="3200" b="1" i="1" dirty="0">
                <a:solidFill>
                  <a:schemeClr val="tx1"/>
                </a:solidFill>
              </a:rPr>
              <a:t>two possible outcomes:</a:t>
            </a:r>
          </a:p>
          <a:p>
            <a:pPr lvl="1"/>
            <a:r>
              <a:rPr lang="en-US" sz="2800" b="1" i="1" dirty="0">
                <a:solidFill>
                  <a:srgbClr val="66FF33"/>
                </a:solidFill>
              </a:rPr>
              <a:t>Head</a:t>
            </a:r>
            <a:r>
              <a:rPr lang="en-US" sz="2800" b="1" dirty="0">
                <a:solidFill>
                  <a:srgbClr val="66FF33"/>
                </a:solidFill>
              </a:rPr>
              <a:t> or </a:t>
            </a:r>
            <a:r>
              <a:rPr lang="en-US" sz="2800" b="1" i="1" dirty="0">
                <a:solidFill>
                  <a:srgbClr val="66FF33"/>
                </a:solidFill>
              </a:rPr>
              <a:t>Tail</a:t>
            </a:r>
          </a:p>
          <a:p>
            <a:pPr lvl="1"/>
            <a:r>
              <a:rPr lang="en-US" sz="2800" b="1" i="1" dirty="0"/>
              <a:t>Success</a:t>
            </a:r>
            <a:r>
              <a:rPr lang="en-US" sz="2800" b="1" dirty="0"/>
              <a:t> or </a:t>
            </a:r>
            <a:r>
              <a:rPr lang="en-US" sz="2800" b="1" i="1" dirty="0"/>
              <a:t>Fail</a:t>
            </a:r>
          </a:p>
          <a:p>
            <a:pPr lvl="1"/>
            <a:r>
              <a:rPr lang="en-US" sz="2800" b="1" i="1" dirty="0">
                <a:solidFill>
                  <a:srgbClr val="66FF33"/>
                </a:solidFill>
              </a:rPr>
              <a:t>1</a:t>
            </a:r>
            <a:r>
              <a:rPr lang="en-US" sz="2800" b="1" dirty="0">
                <a:solidFill>
                  <a:srgbClr val="66FF33"/>
                </a:solidFill>
              </a:rPr>
              <a:t> or </a:t>
            </a:r>
            <a:r>
              <a:rPr lang="en-US" sz="2800" b="1" i="1" dirty="0">
                <a:solidFill>
                  <a:srgbClr val="66FF33"/>
                </a:solidFill>
              </a:rPr>
              <a:t>0</a:t>
            </a:r>
            <a:endParaRPr lang="en-US" i="1" dirty="0" smtClean="0">
              <a:solidFill>
                <a:srgbClr val="66FF33"/>
              </a:solidFill>
            </a:endParaRPr>
          </a:p>
          <a:p>
            <a:pPr eaLnBrk="1" hangingPunct="1">
              <a:buFontTx/>
              <a:buNone/>
            </a:pPr>
            <a:r>
              <a:rPr lang="en-US" dirty="0" smtClean="0">
                <a:solidFill>
                  <a:schemeClr val="tx1"/>
                </a:solidFill>
              </a:rPr>
              <a:t> </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17</a:t>
            </a:fld>
            <a:endParaRPr lang="en-US" altLang="en-US"/>
          </a:p>
        </p:txBody>
      </p:sp>
    </p:spTree>
    <p:extLst>
      <p:ext uri="{BB962C8B-B14F-4D97-AF65-F5344CB8AC3E}">
        <p14:creationId xmlns:p14="http://schemas.microsoft.com/office/powerpoint/2010/main" val="2715833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743076" y="227013"/>
            <a:ext cx="8467725" cy="295830"/>
          </a:xfrm>
        </p:spPr>
        <p:txBody>
          <a:bodyPr>
            <a:normAutofit fontScale="90000"/>
          </a:bodyPr>
          <a:lstStyle/>
          <a:p>
            <a:pPr eaLnBrk="1" hangingPunct="1"/>
            <a:r>
              <a:rPr lang="en-US" dirty="0" smtClean="0"/>
              <a:t>  Bernoulli Trials</a:t>
            </a:r>
          </a:p>
        </p:txBody>
      </p:sp>
      <p:sp>
        <p:nvSpPr>
          <p:cNvPr id="44035" name="Rectangle 3"/>
          <p:cNvSpPr>
            <a:spLocks noChangeArrowheads="1"/>
          </p:cNvSpPr>
          <p:nvPr/>
        </p:nvSpPr>
        <p:spPr bwMode="auto">
          <a:xfrm>
            <a:off x="762000" y="647298"/>
            <a:ext cx="10058399"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chemeClr val="accent2">
                    <a:lumMod val="60000"/>
                    <a:lumOff val="40000"/>
                  </a:schemeClr>
                </a:solidFill>
                <a:latin typeface="Cambria" panose="02040503050406030204" pitchFamily="18" charset="0"/>
              </a:rPr>
              <a:t>A coin is tossed 8 times. </a:t>
            </a:r>
          </a:p>
          <a:p>
            <a:pPr lvl="1" eaLnBrk="1" hangingPunct="1">
              <a:spcBef>
                <a:spcPct val="20000"/>
              </a:spcBef>
            </a:pPr>
            <a:r>
              <a:rPr lang="en-US" dirty="0">
                <a:latin typeface="Cambria" panose="02040503050406030204" pitchFamily="18" charset="0"/>
              </a:rPr>
              <a:t>(One face of the coin is </a:t>
            </a:r>
            <a:r>
              <a:rPr lang="en-US" b="1" dirty="0">
                <a:latin typeface="Cambria" panose="02040503050406030204" pitchFamily="18" charset="0"/>
              </a:rPr>
              <a:t>H</a:t>
            </a:r>
            <a:r>
              <a:rPr lang="en-US" dirty="0">
                <a:latin typeface="Cambria" panose="02040503050406030204" pitchFamily="18" charset="0"/>
              </a:rPr>
              <a:t>EAD and the other face is </a:t>
            </a:r>
            <a:r>
              <a:rPr lang="en-US" b="1" dirty="0">
                <a:latin typeface="Cambria" panose="02040503050406030204" pitchFamily="18" charset="0"/>
              </a:rPr>
              <a:t>T</a:t>
            </a:r>
            <a:r>
              <a:rPr lang="en-US" dirty="0">
                <a:latin typeface="Cambria" panose="02040503050406030204" pitchFamily="18" charset="0"/>
              </a:rPr>
              <a:t>AIL)</a:t>
            </a:r>
          </a:p>
          <a:p>
            <a:pPr eaLnBrk="1" hangingPunct="1">
              <a:spcBef>
                <a:spcPct val="20000"/>
              </a:spcBef>
            </a:pPr>
            <a:r>
              <a:rPr lang="en-US" sz="2800" dirty="0">
                <a:solidFill>
                  <a:schemeClr val="accent2">
                    <a:lumMod val="60000"/>
                    <a:lumOff val="40000"/>
                  </a:schemeClr>
                </a:solidFill>
                <a:latin typeface="Cambria" panose="02040503050406030204" pitchFamily="18" charset="0"/>
              </a:rPr>
              <a:t>What is the probability of exactly 3 </a:t>
            </a:r>
            <a:r>
              <a:rPr lang="en-US" sz="2800" b="1" dirty="0" smtClean="0">
                <a:solidFill>
                  <a:schemeClr val="accent2">
                    <a:lumMod val="60000"/>
                    <a:lumOff val="40000"/>
                  </a:schemeClr>
                </a:solidFill>
                <a:latin typeface="Cambria" panose="02040503050406030204" pitchFamily="18" charset="0"/>
              </a:rPr>
              <a:t>H</a:t>
            </a:r>
            <a:r>
              <a:rPr lang="en-US" sz="2800" dirty="0" smtClean="0">
                <a:solidFill>
                  <a:schemeClr val="accent2">
                    <a:lumMod val="60000"/>
                    <a:lumOff val="40000"/>
                  </a:schemeClr>
                </a:solidFill>
                <a:latin typeface="Cambria" panose="02040503050406030204" pitchFamily="18" charset="0"/>
              </a:rPr>
              <a:t>EADs </a:t>
            </a:r>
            <a:r>
              <a:rPr lang="en-US" sz="2800" dirty="0">
                <a:solidFill>
                  <a:schemeClr val="accent2">
                    <a:lumMod val="60000"/>
                    <a:lumOff val="40000"/>
                  </a:schemeClr>
                </a:solidFill>
                <a:latin typeface="Cambria" panose="02040503050406030204" pitchFamily="18" charset="0"/>
              </a:rPr>
              <a:t>in the 8 tosses?</a:t>
            </a:r>
          </a:p>
        </p:txBody>
      </p:sp>
      <p:sp>
        <p:nvSpPr>
          <p:cNvPr id="2170885" name="Rectangle 5"/>
          <p:cNvSpPr>
            <a:spLocks noChangeArrowheads="1"/>
          </p:cNvSpPr>
          <p:nvPr/>
        </p:nvSpPr>
        <p:spPr bwMode="auto">
          <a:xfrm>
            <a:off x="914400" y="2136495"/>
            <a:ext cx="10869868" cy="9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b="1" dirty="0">
                <a:latin typeface="Cambria" panose="02040503050406030204" pitchFamily="18" charset="0"/>
              </a:rPr>
              <a:t>THHTTHTT</a:t>
            </a:r>
            <a:r>
              <a:rPr lang="en-US" sz="2800" dirty="0">
                <a:solidFill>
                  <a:srgbClr val="66FF33"/>
                </a:solidFill>
                <a:latin typeface="Cambria" panose="02040503050406030204" pitchFamily="18" charset="0"/>
              </a:rPr>
              <a:t> is </a:t>
            </a:r>
            <a:r>
              <a:rPr lang="en-US" sz="2800" dirty="0" smtClean="0">
                <a:solidFill>
                  <a:srgbClr val="66FF33"/>
                </a:solidFill>
                <a:latin typeface="Cambria" panose="02040503050406030204" pitchFamily="18" charset="0"/>
              </a:rPr>
              <a:t>an example of </a:t>
            </a:r>
            <a:r>
              <a:rPr lang="en-US" sz="2800" dirty="0">
                <a:solidFill>
                  <a:srgbClr val="66FF33"/>
                </a:solidFill>
                <a:latin typeface="Cambria" panose="02040503050406030204" pitchFamily="18" charset="0"/>
              </a:rPr>
              <a:t>tossing </a:t>
            </a:r>
            <a:r>
              <a:rPr lang="en-US" sz="2800" dirty="0" smtClean="0">
                <a:solidFill>
                  <a:srgbClr val="66FF33"/>
                </a:solidFill>
                <a:latin typeface="Cambria" panose="02040503050406030204" pitchFamily="18" charset="0"/>
              </a:rPr>
              <a:t>sequence with exactly 3 </a:t>
            </a:r>
            <a:r>
              <a:rPr lang="en-US" sz="2800" dirty="0" smtClean="0">
                <a:solidFill>
                  <a:srgbClr val="66FF33"/>
                </a:solidFill>
                <a:latin typeface="Cambria" panose="02040503050406030204" pitchFamily="18" charset="0"/>
              </a:rPr>
              <a:t>HEADs</a:t>
            </a:r>
            <a:endParaRPr lang="en-US" sz="2800" dirty="0" smtClean="0">
              <a:solidFill>
                <a:srgbClr val="66FF33"/>
              </a:solidFill>
              <a:latin typeface="Cambria" panose="02040503050406030204" pitchFamily="18" charset="0"/>
            </a:endParaRPr>
          </a:p>
          <a:p>
            <a:pPr eaLnBrk="1" hangingPunct="1">
              <a:spcBef>
                <a:spcPts val="0"/>
              </a:spcBef>
            </a:pPr>
            <a:r>
              <a:rPr lang="en-US" sz="2800" dirty="0" smtClean="0">
                <a:solidFill>
                  <a:schemeClr val="accent2"/>
                </a:solidFill>
                <a:latin typeface="Cambria" panose="02040503050406030204" pitchFamily="18" charset="0"/>
              </a:rPr>
              <a:t>(</a:t>
            </a:r>
            <a:r>
              <a:rPr lang="en-US" sz="2800" b="1" dirty="0">
                <a:latin typeface="Cambria" panose="02040503050406030204" pitchFamily="18" charset="0"/>
              </a:rPr>
              <a:t>T</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T</a:t>
            </a:r>
            <a:r>
              <a:rPr lang="en-US" sz="2800" dirty="0" smtClean="0">
                <a:solidFill>
                  <a:schemeClr val="accent2">
                    <a:lumMod val="60000"/>
                    <a:lumOff val="40000"/>
                  </a:schemeClr>
                </a:solidFill>
                <a:latin typeface="Cambria" panose="02040503050406030204" pitchFamily="18" charset="0"/>
              </a:rPr>
              <a:t>AIL </a:t>
            </a:r>
            <a:r>
              <a:rPr lang="en-US" sz="2800" dirty="0">
                <a:solidFill>
                  <a:schemeClr val="accent2">
                    <a:lumMod val="60000"/>
                    <a:lumOff val="40000"/>
                  </a:schemeClr>
                </a:solidFill>
                <a:latin typeface="Cambria" panose="02040503050406030204" pitchFamily="18" charset="0"/>
              </a:rPr>
              <a:t>and </a:t>
            </a:r>
            <a:r>
              <a:rPr lang="en-US" sz="2800" b="1" dirty="0">
                <a:latin typeface="Cambria" panose="02040503050406030204" pitchFamily="18" charset="0"/>
              </a:rPr>
              <a:t>H</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H</a:t>
            </a:r>
            <a:r>
              <a:rPr lang="en-US" sz="2800" dirty="0" smtClean="0">
                <a:solidFill>
                  <a:schemeClr val="accent2">
                    <a:lumMod val="60000"/>
                    <a:lumOff val="40000"/>
                  </a:schemeClr>
                </a:solidFill>
                <a:latin typeface="Cambria" panose="02040503050406030204" pitchFamily="18" charset="0"/>
              </a:rPr>
              <a:t>EAD</a:t>
            </a:r>
            <a:r>
              <a:rPr lang="en-US" dirty="0" smtClean="0">
                <a:solidFill>
                  <a:schemeClr val="accent2">
                    <a:lumMod val="60000"/>
                    <a:lumOff val="40000"/>
                  </a:schemeClr>
                </a:solidFill>
                <a:latin typeface="Cambria" panose="02040503050406030204" pitchFamily="18" charset="0"/>
              </a:rPr>
              <a:t>)</a:t>
            </a:r>
            <a:endParaRPr lang="en-US" sz="2800" dirty="0">
              <a:solidFill>
                <a:schemeClr val="accent2">
                  <a:lumMod val="60000"/>
                  <a:lumOff val="40000"/>
                </a:schemeClr>
              </a:solidFill>
              <a:latin typeface="Cambria" panose="02040503050406030204" pitchFamily="18" charset="0"/>
            </a:endParaRPr>
          </a:p>
        </p:txBody>
      </p:sp>
      <p:sp>
        <p:nvSpPr>
          <p:cNvPr id="44049" name="Text Box 8"/>
          <p:cNvSpPr txBox="1">
            <a:spLocks noChangeArrowheads="1"/>
          </p:cNvSpPr>
          <p:nvPr/>
        </p:nvSpPr>
        <p:spPr bwMode="auto">
          <a:xfrm>
            <a:off x="9305572" y="4038600"/>
            <a:ext cx="981428" cy="523220"/>
          </a:xfrm>
          <a:prstGeom prst="rect">
            <a:avLst/>
          </a:prstGeom>
          <a:ln/>
          <a:extLst/>
        </p:spPr>
        <p:style>
          <a:lnRef idx="1">
            <a:schemeClr val="accent1"/>
          </a:lnRef>
          <a:fillRef idx="3">
            <a:schemeClr val="accent1"/>
          </a:fillRef>
          <a:effectRef idx="2">
            <a:schemeClr val="accent1"/>
          </a:effectRef>
          <a:fontRef idx="minor">
            <a:schemeClr val="lt1"/>
          </a:fontRef>
        </p:style>
        <p:txBody>
          <a:bodyPr>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2800" dirty="0">
                <a:latin typeface="Cambria" panose="02040503050406030204" pitchFamily="18" charset="0"/>
              </a:rPr>
              <a:t>0.5</a:t>
            </a:r>
            <a:r>
              <a:rPr lang="en-US" sz="2800" baseline="30000" dirty="0">
                <a:latin typeface="Cambria" panose="02040503050406030204" pitchFamily="18" charset="0"/>
              </a:rPr>
              <a:t>8</a:t>
            </a:r>
            <a:endParaRPr lang="en-US" sz="2800" dirty="0">
              <a:latin typeface="Cambria" panose="02040503050406030204" pitchFamily="18" charset="0"/>
            </a:endParaRPr>
          </a:p>
        </p:txBody>
      </p:sp>
      <p:sp>
        <p:nvSpPr>
          <p:cNvPr id="2170889" name="Rectangle 9"/>
          <p:cNvSpPr>
            <a:spLocks noChangeArrowheads="1"/>
          </p:cNvSpPr>
          <p:nvPr/>
        </p:nvSpPr>
        <p:spPr bwMode="auto">
          <a:xfrm>
            <a:off x="914401" y="2964081"/>
            <a:ext cx="7372884" cy="8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How many ways of choosing 3 positions for the </a:t>
            </a:r>
            <a:r>
              <a:rPr lang="en-US" sz="2800" b="1" dirty="0" smtClean="0">
                <a:latin typeface="Cambria" panose="02040503050406030204" pitchFamily="18" charset="0"/>
              </a:rPr>
              <a:t>H</a:t>
            </a:r>
            <a:r>
              <a:rPr lang="en-US" sz="2800" dirty="0" smtClean="0">
                <a:latin typeface="Cambria" panose="02040503050406030204" pitchFamily="18" charset="0"/>
              </a:rPr>
              <a:t>EADs?</a:t>
            </a:r>
            <a:endParaRPr lang="en-US" sz="2800" dirty="0">
              <a:latin typeface="Cambria" panose="02040503050406030204" pitchFamily="18" charset="0"/>
            </a:endParaRPr>
          </a:p>
        </p:txBody>
      </p:sp>
      <p:sp>
        <p:nvSpPr>
          <p:cNvPr id="2170890" name="Rectangle 10"/>
          <p:cNvSpPr>
            <a:spLocks noChangeArrowheads="1"/>
          </p:cNvSpPr>
          <p:nvPr/>
        </p:nvSpPr>
        <p:spPr bwMode="auto">
          <a:xfrm>
            <a:off x="914400" y="3962400"/>
            <a:ext cx="9372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What is the probability of a particular sequence?</a:t>
            </a:r>
          </a:p>
        </p:txBody>
      </p:sp>
      <p:sp>
        <p:nvSpPr>
          <p:cNvPr id="2170891" name="Rectangle 11"/>
          <p:cNvSpPr>
            <a:spLocks noChangeArrowheads="1"/>
          </p:cNvSpPr>
          <p:nvPr/>
        </p:nvSpPr>
        <p:spPr bwMode="auto">
          <a:xfrm>
            <a:off x="533400" y="4840213"/>
            <a:ext cx="10591800" cy="86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chemeClr val="accent2">
                    <a:lumMod val="60000"/>
                    <a:lumOff val="40000"/>
                  </a:schemeClr>
                </a:solidFill>
                <a:latin typeface="Cambria" panose="02040503050406030204" pitchFamily="18" charset="0"/>
              </a:rPr>
              <a:t>In general:  The probability of exactly </a:t>
            </a:r>
            <a:r>
              <a:rPr lang="en-US" sz="2800" i="1" dirty="0">
                <a:latin typeface="Cambria" panose="02040503050406030204" pitchFamily="18" charset="0"/>
              </a:rPr>
              <a:t>k</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successes in </a:t>
            </a:r>
            <a:r>
              <a:rPr lang="en-US" sz="2800" i="1" dirty="0">
                <a:latin typeface="Cambria" panose="02040503050406030204" pitchFamily="18" charset="0"/>
              </a:rPr>
              <a:t>n</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independent</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Bernoulli trials with probability of success </a:t>
            </a:r>
            <a:r>
              <a:rPr lang="en-US" sz="2800" i="1" dirty="0">
                <a:latin typeface="Cambria" panose="02040503050406030204" pitchFamily="18" charset="0"/>
              </a:rPr>
              <a:t>p</a:t>
            </a:r>
            <a:r>
              <a:rPr lang="en-US" sz="2800" dirty="0">
                <a:solidFill>
                  <a:schemeClr val="accent2">
                    <a:lumMod val="60000"/>
                    <a:lumOff val="40000"/>
                  </a:schemeClr>
                </a:solidFill>
                <a:latin typeface="Cambria" panose="02040503050406030204" pitchFamily="18" charset="0"/>
              </a:rPr>
              <a:t>, is </a:t>
            </a:r>
          </a:p>
        </p:txBody>
      </p:sp>
      <p:sp>
        <p:nvSpPr>
          <p:cNvPr id="44047" name="Text Box 14"/>
          <p:cNvSpPr txBox="1">
            <a:spLocks noChangeArrowheads="1"/>
          </p:cNvSpPr>
          <p:nvPr/>
        </p:nvSpPr>
        <p:spPr bwMode="auto">
          <a:xfrm>
            <a:off x="4482657" y="5938791"/>
            <a:ext cx="2988561" cy="523220"/>
          </a:xfrm>
          <a:prstGeom prst="rect">
            <a:avLst/>
          </a:prstGeom>
          <a:ln/>
          <a:extLst/>
        </p:spPr>
        <p:style>
          <a:lnRef idx="1">
            <a:schemeClr val="accent1"/>
          </a:lnRef>
          <a:fillRef idx="3">
            <a:schemeClr val="accent1"/>
          </a:fillRef>
          <a:effectRef idx="2">
            <a:schemeClr val="accent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2800" i="1" dirty="0" smtClean="0">
                <a:latin typeface="Cambria" panose="02040503050406030204" pitchFamily="18" charset="0"/>
              </a:rPr>
              <a:t>C</a:t>
            </a:r>
            <a:r>
              <a:rPr lang="en-US" sz="2800" dirty="0" smtClean="0">
                <a:latin typeface="Cambria" panose="02040503050406030204" pitchFamily="18" charset="0"/>
              </a:rPr>
              <a:t>(</a:t>
            </a:r>
            <a:r>
              <a:rPr lang="en-US" sz="2800" i="1" dirty="0" smtClean="0">
                <a:latin typeface="Cambria" panose="02040503050406030204" pitchFamily="18" charset="0"/>
              </a:rPr>
              <a:t>n</a:t>
            </a:r>
            <a:r>
              <a:rPr lang="en-US" sz="2800" dirty="0" smtClean="0">
                <a:latin typeface="Cambria" panose="02040503050406030204" pitchFamily="18" charset="0"/>
              </a:rPr>
              <a:t>, </a:t>
            </a:r>
            <a:r>
              <a:rPr lang="en-US" sz="2800" i="1" dirty="0" smtClean="0">
                <a:latin typeface="Cambria" panose="02040503050406030204" pitchFamily="18" charset="0"/>
              </a:rPr>
              <a:t>k</a:t>
            </a:r>
            <a:r>
              <a:rPr lang="en-US" sz="2800" dirty="0" smtClean="0">
                <a:latin typeface="Cambria" panose="02040503050406030204" pitchFamily="18" charset="0"/>
              </a:rPr>
              <a:t>) </a:t>
            </a:r>
            <a:r>
              <a:rPr lang="en-US" sz="2800" i="1" dirty="0" err="1" smtClean="0">
                <a:latin typeface="Cambria" panose="02040503050406030204" pitchFamily="18" charset="0"/>
              </a:rPr>
              <a:t>p</a:t>
            </a:r>
            <a:r>
              <a:rPr lang="en-US" sz="2800" i="1" baseline="30000" dirty="0" err="1" smtClean="0">
                <a:latin typeface="Cambria" panose="02040503050406030204" pitchFamily="18" charset="0"/>
              </a:rPr>
              <a:t>k</a:t>
            </a:r>
            <a:r>
              <a:rPr lang="en-US" sz="2800" baseline="30000" dirty="0" smtClean="0">
                <a:latin typeface="Cambria" panose="02040503050406030204" pitchFamily="18" charset="0"/>
              </a:rPr>
              <a:t> </a:t>
            </a:r>
            <a:r>
              <a:rPr lang="en-US" sz="2800" dirty="0" smtClean="0">
                <a:latin typeface="Cambria" panose="02040503050406030204" pitchFamily="18" charset="0"/>
              </a:rPr>
              <a:t>(1 - </a:t>
            </a: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baseline="30000" dirty="0" smtClean="0">
                <a:latin typeface="Cambria" panose="02040503050406030204" pitchFamily="18" charset="0"/>
              </a:rPr>
              <a:t>n</a:t>
            </a:r>
            <a:r>
              <a:rPr lang="en-US" sz="2800" baseline="30000" dirty="0" smtClean="0">
                <a:latin typeface="Cambria" panose="02040503050406030204" pitchFamily="18" charset="0"/>
              </a:rPr>
              <a:t> - </a:t>
            </a:r>
            <a:r>
              <a:rPr lang="en-US" sz="2800" i="1" baseline="30000" dirty="0" smtClean="0">
                <a:latin typeface="Cambria" panose="02040503050406030204" pitchFamily="18" charset="0"/>
              </a:rPr>
              <a:t>k</a:t>
            </a:r>
            <a:endParaRPr lang="en-US" sz="2800" i="1" dirty="0">
              <a:latin typeface="Cambria" panose="02040503050406030204" pitchFamily="18" charset="0"/>
            </a:endParaRPr>
          </a:p>
        </p:txBody>
      </p:sp>
      <p:sp>
        <p:nvSpPr>
          <p:cNvPr id="44045" name="Text Box 17"/>
          <p:cNvSpPr txBox="1">
            <a:spLocks noChangeArrowheads="1"/>
          </p:cNvSpPr>
          <p:nvPr/>
        </p:nvSpPr>
        <p:spPr bwMode="auto">
          <a:xfrm>
            <a:off x="9130788" y="3245672"/>
            <a:ext cx="1219200" cy="523220"/>
          </a:xfrm>
          <a:prstGeom prst="rect">
            <a:avLst/>
          </a:prstGeom>
          <a:ln/>
          <a:extLst/>
        </p:spPr>
        <p:style>
          <a:lnRef idx="1">
            <a:schemeClr val="accent1"/>
          </a:lnRef>
          <a:fillRef idx="3">
            <a:schemeClr val="accent1"/>
          </a:fillRef>
          <a:effectRef idx="2">
            <a:schemeClr val="accent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2800" i="1" dirty="0">
                <a:latin typeface="Cambria" panose="02040503050406030204" pitchFamily="18" charset="0"/>
              </a:rPr>
              <a:t>C</a:t>
            </a:r>
            <a:r>
              <a:rPr lang="en-US" sz="2800" dirty="0">
                <a:latin typeface="Cambria" panose="02040503050406030204" pitchFamily="18" charset="0"/>
              </a:rPr>
              <a:t>(8</a:t>
            </a:r>
            <a:r>
              <a:rPr lang="en-US" sz="2800" dirty="0" smtClean="0">
                <a:latin typeface="Cambria" panose="02040503050406030204" pitchFamily="18" charset="0"/>
              </a:rPr>
              <a:t>, 3</a:t>
            </a:r>
            <a:r>
              <a:rPr lang="en-US" sz="2800" dirty="0">
                <a:latin typeface="Cambria" panose="02040503050406030204" pitchFamily="18" charset="0"/>
              </a:rPr>
              <a:t>)</a:t>
            </a:r>
          </a:p>
        </p:txBody>
      </p:sp>
      <p:sp>
        <p:nvSpPr>
          <p:cNvPr id="19" name="Rectangle 10"/>
          <p:cNvSpPr>
            <a:spLocks noChangeArrowheads="1"/>
          </p:cNvSpPr>
          <p:nvPr/>
        </p:nvSpPr>
        <p:spPr bwMode="auto">
          <a:xfrm>
            <a:off x="2133600" y="4377628"/>
            <a:ext cx="6400800" cy="414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(Assuming unbiased </a:t>
            </a:r>
            <a:r>
              <a:rPr lang="en-US" sz="2800" dirty="0" smtClean="0">
                <a:latin typeface="Cambria" panose="02040503050406030204" pitchFamily="18" charset="0"/>
              </a:rPr>
              <a:t>coin (fair))</a:t>
            </a:r>
            <a:endParaRPr lang="en-US" sz="2800" dirty="0">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18</a:t>
            </a:fld>
            <a:endParaRPr lang="en-US" altLang="en-US"/>
          </a:p>
        </p:txBody>
      </p:sp>
      <mc:AlternateContent xmlns:mc="http://schemas.openxmlformats.org/markup-compatibility/2006" xmlns:a14="http://schemas.microsoft.com/office/drawing/2010/main">
        <mc:Choice Requires="a14">
          <p:sp>
            <p:nvSpPr>
              <p:cNvPr id="13" name="Rectangle 12"/>
              <p:cNvSpPr/>
              <p:nvPr/>
            </p:nvSpPr>
            <p:spPr>
              <a:xfrm>
                <a:off x="7704303" y="5273675"/>
                <a:ext cx="4183966" cy="95987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solidFill>
                            <a:srgbClr val="FFFF00"/>
                          </a:solidFill>
                          <a:latin typeface="Cambria Math" panose="02040503050406030204" pitchFamily="18" charset="0"/>
                        </a:rPr>
                        <m:t>𝐶</m:t>
                      </m:r>
                      <m:d>
                        <m:dPr>
                          <m:ctrlPr>
                            <a:rPr lang="en-US" sz="2800" i="1">
                              <a:solidFill>
                                <a:srgbClr val="FFFF00"/>
                              </a:solidFill>
                              <a:latin typeface="Cambria Math" panose="02040503050406030204" pitchFamily="18" charset="0"/>
                            </a:rPr>
                          </m:ctrlPr>
                        </m:dPr>
                        <m:e>
                          <m:r>
                            <a:rPr lang="en-US" sz="2800" i="1">
                              <a:solidFill>
                                <a:srgbClr val="FFFF00"/>
                              </a:solidFill>
                              <a:latin typeface="Cambria Math" panose="02040503050406030204" pitchFamily="18" charset="0"/>
                            </a:rPr>
                            <m:t>𝑛</m:t>
                          </m:r>
                          <m:r>
                            <a:rPr lang="en-US" sz="2800" i="1">
                              <a:solidFill>
                                <a:srgbClr val="FFFF00"/>
                              </a:solidFill>
                              <a:latin typeface="Cambria Math" panose="02040503050406030204" pitchFamily="18" charset="0"/>
                            </a:rPr>
                            <m:t>, </m:t>
                          </m:r>
                          <m:r>
                            <a:rPr lang="en-US" sz="2800" i="1">
                              <a:solidFill>
                                <a:srgbClr val="FFFF00"/>
                              </a:solidFill>
                              <a:latin typeface="Cambria Math" panose="02040503050406030204" pitchFamily="18" charset="0"/>
                            </a:rPr>
                            <m:t>𝑟</m:t>
                          </m:r>
                        </m:e>
                      </m:d>
                      <m:r>
                        <a:rPr lang="en-US" sz="2800" i="1">
                          <a:solidFill>
                            <a:srgbClr val="FFFF00"/>
                          </a:solidFill>
                          <a:latin typeface="Cambria Math" panose="02040503050406030204" pitchFamily="18" charset="0"/>
                        </a:rPr>
                        <m:t>= </m:t>
                      </m:r>
                      <m:f>
                        <m:fPr>
                          <m:ctrlPr>
                            <a:rPr lang="en-US" sz="2800" i="1">
                              <a:solidFill>
                                <a:srgbClr val="FFFF00"/>
                              </a:solidFill>
                              <a:latin typeface="Cambria Math" panose="02040503050406030204" pitchFamily="18" charset="0"/>
                            </a:rPr>
                          </m:ctrlPr>
                        </m:fPr>
                        <m:num>
                          <m:r>
                            <a:rPr lang="en-US" sz="2800" i="1">
                              <a:solidFill>
                                <a:srgbClr val="FFFF00"/>
                              </a:solidFill>
                              <a:latin typeface="Cambria Math" panose="02040503050406030204" pitchFamily="18" charset="0"/>
                            </a:rPr>
                            <m:t>𝑛</m:t>
                          </m:r>
                          <m:r>
                            <a:rPr lang="en-US" sz="2800" i="1">
                              <a:solidFill>
                                <a:srgbClr val="FFFF00"/>
                              </a:solidFill>
                              <a:latin typeface="Cambria Math" panose="02040503050406030204" pitchFamily="18" charset="0"/>
                            </a:rPr>
                            <m:t>!</m:t>
                          </m:r>
                        </m:num>
                        <m:den>
                          <m:d>
                            <m:dPr>
                              <m:ctrlPr>
                                <a:rPr lang="en-US" sz="2800" i="1">
                                  <a:solidFill>
                                    <a:srgbClr val="FFFF00"/>
                                  </a:solidFill>
                                  <a:latin typeface="Cambria Math" panose="02040503050406030204" pitchFamily="18" charset="0"/>
                                </a:rPr>
                              </m:ctrlPr>
                            </m:dPr>
                            <m:e>
                              <m:r>
                                <a:rPr lang="en-US" sz="2800" i="1">
                                  <a:solidFill>
                                    <a:srgbClr val="FFFF00"/>
                                  </a:solidFill>
                                  <a:latin typeface="Cambria Math" panose="02040503050406030204" pitchFamily="18" charset="0"/>
                                </a:rPr>
                                <m:t>𝑛</m:t>
                              </m:r>
                              <m:r>
                                <a:rPr lang="en-US" sz="2800" i="1">
                                  <a:solidFill>
                                    <a:srgbClr val="FFFF00"/>
                                  </a:solidFill>
                                  <a:latin typeface="Cambria Math" panose="02040503050406030204" pitchFamily="18" charset="0"/>
                                </a:rPr>
                                <m:t>−</m:t>
                              </m:r>
                              <m:r>
                                <a:rPr lang="en-US" sz="2800" i="1">
                                  <a:solidFill>
                                    <a:srgbClr val="FFFF00"/>
                                  </a:solidFill>
                                  <a:latin typeface="Cambria Math" panose="02040503050406030204" pitchFamily="18" charset="0"/>
                                </a:rPr>
                                <m:t>𝑟</m:t>
                              </m:r>
                            </m:e>
                          </m:d>
                          <m:r>
                            <a:rPr lang="en-US" sz="2800" i="1">
                              <a:solidFill>
                                <a:srgbClr val="FFFF00"/>
                              </a:solidFill>
                              <a:latin typeface="Cambria Math" panose="02040503050406030204" pitchFamily="18" charset="0"/>
                            </a:rPr>
                            <m:t>!</m:t>
                          </m:r>
                          <m:r>
                            <a:rPr lang="en-US" sz="2800" i="1">
                              <a:solidFill>
                                <a:srgbClr val="FFFF00"/>
                              </a:solidFill>
                              <a:latin typeface="Cambria Math" panose="02040503050406030204" pitchFamily="18" charset="0"/>
                            </a:rPr>
                            <m:t>𝑟</m:t>
                          </m:r>
                          <m:r>
                            <a:rPr lang="en-US" sz="2800" i="1">
                              <a:solidFill>
                                <a:srgbClr val="FFFF00"/>
                              </a:solidFill>
                              <a:latin typeface="Cambria Math" panose="02040503050406030204" pitchFamily="18" charset="0"/>
                            </a:rPr>
                            <m:t>!</m:t>
                          </m:r>
                        </m:den>
                      </m:f>
                    </m:oMath>
                  </m:oMathPara>
                </a14:m>
                <a:endParaRPr lang="en-US" sz="2800" dirty="0">
                  <a:solidFill>
                    <a:srgbClr val="FFFF00"/>
                  </a:solidFill>
                  <a:latin typeface="Cambria" panose="02040503050406030204" pitchFamily="18"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7704303" y="5273675"/>
                <a:ext cx="4183966" cy="959878"/>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38085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8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708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4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7089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7089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404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885" grpId="0"/>
      <p:bldP spid="44049" grpId="0" animBg="1"/>
      <p:bldP spid="2170889" grpId="0"/>
      <p:bldP spid="2170890" grpId="0"/>
      <p:bldP spid="2170891" grpId="0"/>
      <p:bldP spid="44047" grpId="0" animBg="1"/>
      <p:bldP spid="44045" grpId="0" animBg="1"/>
      <p:bldP spid="19"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Bernoulli Trials and Binomial Distribution</a:t>
            </a:r>
          </a:p>
        </p:txBody>
      </p:sp>
      <p:sp>
        <p:nvSpPr>
          <p:cNvPr id="3" name="Content Placeholder 2"/>
          <p:cNvSpPr>
            <a:spLocks noGrp="1"/>
          </p:cNvSpPr>
          <p:nvPr>
            <p:ph idx="1"/>
          </p:nvPr>
        </p:nvSpPr>
        <p:spPr/>
        <p:txBody>
          <a:bodyPr>
            <a:normAutofit fontScale="70000" lnSpcReduction="20000"/>
          </a:bodyPr>
          <a:lstStyle/>
          <a:p>
            <a:pPr>
              <a:buNone/>
            </a:pPr>
            <a:r>
              <a:rPr lang="en-US" b="1" dirty="0">
                <a:solidFill>
                  <a:srgbClr val="66FF33"/>
                </a:solidFill>
              </a:rPr>
              <a:t>Bernoulli Formula</a:t>
            </a:r>
            <a:r>
              <a:rPr lang="en-US" b="1" dirty="0"/>
              <a:t>:</a:t>
            </a:r>
            <a:r>
              <a:rPr lang="en-US" dirty="0"/>
              <a:t>  </a:t>
            </a:r>
            <a:r>
              <a:rPr lang="en-US" dirty="0">
                <a:solidFill>
                  <a:schemeClr val="tx1"/>
                </a:solidFill>
              </a:rPr>
              <a:t>Consider an experiment which repeats a Bernoulli trial </a:t>
            </a:r>
            <a:r>
              <a:rPr lang="en-US" i="1" dirty="0"/>
              <a:t>n</a:t>
            </a:r>
            <a:r>
              <a:rPr lang="en-US" dirty="0">
                <a:solidFill>
                  <a:schemeClr val="tx1"/>
                </a:solidFill>
              </a:rPr>
              <a:t> times.  Suppose each Bernoulli trial has possible outcomes </a:t>
            </a:r>
            <a:r>
              <a:rPr lang="en-US" i="1" dirty="0"/>
              <a:t>A</a:t>
            </a:r>
            <a:r>
              <a:rPr lang="en-US" i="1" dirty="0">
                <a:solidFill>
                  <a:schemeClr val="tx1"/>
                </a:solidFill>
              </a:rPr>
              <a:t>, </a:t>
            </a:r>
            <a:r>
              <a:rPr lang="en-US" i="1" dirty="0"/>
              <a:t>B</a:t>
            </a:r>
            <a:r>
              <a:rPr lang="en-US" i="1" dirty="0">
                <a:solidFill>
                  <a:schemeClr val="tx1"/>
                </a:solidFill>
              </a:rPr>
              <a:t>  </a:t>
            </a:r>
            <a:r>
              <a:rPr lang="en-US" dirty="0">
                <a:solidFill>
                  <a:schemeClr val="tx1"/>
                </a:solidFill>
              </a:rPr>
              <a:t>with respective probabilities </a:t>
            </a:r>
            <a:r>
              <a:rPr lang="en-US" i="1" dirty="0"/>
              <a:t>p</a:t>
            </a:r>
            <a:r>
              <a:rPr lang="en-US" i="1" dirty="0">
                <a:solidFill>
                  <a:schemeClr val="tx1"/>
                </a:solidFill>
              </a:rPr>
              <a:t> </a:t>
            </a:r>
            <a:r>
              <a:rPr lang="en-US" dirty="0">
                <a:solidFill>
                  <a:schemeClr val="tx1"/>
                </a:solidFill>
              </a:rPr>
              <a:t>and</a:t>
            </a:r>
            <a:r>
              <a:rPr lang="en-US" i="1" dirty="0">
                <a:solidFill>
                  <a:schemeClr val="tx1"/>
                </a:solidFill>
              </a:rPr>
              <a:t> </a:t>
            </a:r>
            <a:br>
              <a:rPr lang="en-US" i="1" dirty="0">
                <a:solidFill>
                  <a:schemeClr val="tx1"/>
                </a:solidFill>
              </a:rPr>
            </a:br>
            <a:r>
              <a:rPr lang="en-US" dirty="0"/>
              <a:t>1 - </a:t>
            </a:r>
            <a:r>
              <a:rPr lang="en-US" i="1" dirty="0"/>
              <a:t>p</a:t>
            </a:r>
            <a:r>
              <a:rPr lang="en-US" dirty="0">
                <a:solidFill>
                  <a:schemeClr val="tx1"/>
                </a:solidFill>
              </a:rPr>
              <a:t>.  The probability that </a:t>
            </a:r>
            <a:r>
              <a:rPr lang="en-US" i="1" dirty="0">
                <a:solidFill>
                  <a:schemeClr val="tx1"/>
                </a:solidFill>
              </a:rPr>
              <a:t>A</a:t>
            </a:r>
            <a:r>
              <a:rPr lang="en-US" dirty="0">
                <a:solidFill>
                  <a:schemeClr val="tx1"/>
                </a:solidFill>
              </a:rPr>
              <a:t> occurs exactly </a:t>
            </a:r>
            <a:r>
              <a:rPr lang="en-US" i="1" dirty="0"/>
              <a:t>k</a:t>
            </a:r>
            <a:r>
              <a:rPr lang="en-US" i="1" dirty="0">
                <a:solidFill>
                  <a:schemeClr val="tx1"/>
                </a:solidFill>
              </a:rPr>
              <a:t> </a:t>
            </a:r>
            <a:r>
              <a:rPr lang="en-US" dirty="0">
                <a:solidFill>
                  <a:schemeClr val="tx1"/>
                </a:solidFill>
              </a:rPr>
              <a:t>times in </a:t>
            </a:r>
            <a:r>
              <a:rPr lang="en-US" i="1" dirty="0"/>
              <a:t>n</a:t>
            </a:r>
            <a:r>
              <a:rPr lang="en-US" i="1" dirty="0">
                <a:solidFill>
                  <a:schemeClr val="tx1"/>
                </a:solidFill>
              </a:rPr>
              <a:t> </a:t>
            </a:r>
            <a:r>
              <a:rPr lang="en-US" dirty="0">
                <a:solidFill>
                  <a:schemeClr val="tx1"/>
                </a:solidFill>
              </a:rPr>
              <a:t>trials is</a:t>
            </a:r>
          </a:p>
          <a:p>
            <a:pPr algn="ctr">
              <a:buNone/>
            </a:pPr>
            <a:r>
              <a:rPr lang="en-US" i="1" dirty="0"/>
              <a:t>C</a:t>
            </a:r>
            <a:r>
              <a:rPr lang="en-US" dirty="0"/>
              <a:t>(</a:t>
            </a:r>
            <a:r>
              <a:rPr lang="en-US" i="1" dirty="0"/>
              <a:t>n, k</a:t>
            </a:r>
            <a:r>
              <a:rPr lang="en-US" dirty="0"/>
              <a:t>)</a:t>
            </a:r>
            <a:r>
              <a:rPr lang="en-US" i="1" dirty="0"/>
              <a:t> </a:t>
            </a:r>
            <a:r>
              <a:rPr lang="en-US" i="1" dirty="0" err="1"/>
              <a:t>p</a:t>
            </a:r>
            <a:r>
              <a:rPr lang="en-US" i="1" baseline="30000" dirty="0" err="1"/>
              <a:t>k</a:t>
            </a:r>
            <a:r>
              <a:rPr lang="en-US" i="1" dirty="0"/>
              <a:t> </a:t>
            </a:r>
            <a:r>
              <a:rPr lang="en-US" dirty="0"/>
              <a:t>(1 - </a:t>
            </a:r>
            <a:r>
              <a:rPr lang="en-US" i="1" dirty="0"/>
              <a:t>p</a:t>
            </a:r>
            <a:r>
              <a:rPr lang="en-US" dirty="0"/>
              <a:t>)</a:t>
            </a:r>
            <a:r>
              <a:rPr lang="en-US" i="1" baseline="30000" dirty="0"/>
              <a:t>n - k</a:t>
            </a:r>
            <a:r>
              <a:rPr lang="en-US" i="1" dirty="0"/>
              <a:t> </a:t>
            </a:r>
          </a:p>
          <a:p>
            <a:pPr algn="ctr">
              <a:buNone/>
            </a:pPr>
            <a:endParaRPr lang="en-US" i="1" dirty="0"/>
          </a:p>
          <a:p>
            <a:pPr>
              <a:buNone/>
            </a:pPr>
            <a:r>
              <a:rPr lang="en-US" b="1" dirty="0">
                <a:solidFill>
                  <a:srgbClr val="66FF33"/>
                </a:solidFill>
              </a:rPr>
              <a:t>Binomial Distribution</a:t>
            </a:r>
            <a:r>
              <a:rPr lang="en-US" dirty="0"/>
              <a:t>: </a:t>
            </a:r>
            <a:r>
              <a:rPr lang="en-US" dirty="0">
                <a:solidFill>
                  <a:schemeClr val="tx1"/>
                </a:solidFill>
              </a:rPr>
              <a:t>denoted by  </a:t>
            </a:r>
            <a:r>
              <a:rPr lang="en-US" i="1" dirty="0"/>
              <a:t>b(k; </a:t>
            </a:r>
            <a:r>
              <a:rPr lang="en-US" i="1" dirty="0" smtClean="0"/>
              <a:t>n, </a:t>
            </a:r>
            <a:r>
              <a:rPr lang="en-US" i="1" dirty="0"/>
              <a:t>p</a:t>
            </a:r>
            <a:r>
              <a:rPr lang="en-US" i="1" dirty="0">
                <a:solidFill>
                  <a:schemeClr val="tx1"/>
                </a:solidFill>
              </a:rPr>
              <a:t>)</a:t>
            </a:r>
            <a:r>
              <a:rPr lang="en-US" dirty="0">
                <a:solidFill>
                  <a:schemeClr val="tx1"/>
                </a:solidFill>
              </a:rPr>
              <a:t> – this function gives the probability of </a:t>
            </a:r>
            <a:r>
              <a:rPr lang="en-US" i="1" dirty="0"/>
              <a:t>k</a:t>
            </a:r>
            <a:r>
              <a:rPr lang="en-US" dirty="0">
                <a:solidFill>
                  <a:schemeClr val="tx1"/>
                </a:solidFill>
              </a:rPr>
              <a:t> successes in </a:t>
            </a:r>
            <a:r>
              <a:rPr lang="en-US" i="1" dirty="0"/>
              <a:t>n</a:t>
            </a:r>
            <a:r>
              <a:rPr lang="en-US" dirty="0">
                <a:solidFill>
                  <a:schemeClr val="tx1"/>
                </a:solidFill>
              </a:rPr>
              <a:t> independent Bernoulli trials with probability of success </a:t>
            </a:r>
            <a:r>
              <a:rPr lang="en-US" i="1" dirty="0"/>
              <a:t>p</a:t>
            </a:r>
            <a:r>
              <a:rPr lang="en-US" dirty="0">
                <a:solidFill>
                  <a:schemeClr val="tx1"/>
                </a:solidFill>
              </a:rPr>
              <a:t> and probability of failure </a:t>
            </a:r>
            <a:br>
              <a:rPr lang="en-US" dirty="0">
                <a:solidFill>
                  <a:schemeClr val="tx1"/>
                </a:solidFill>
              </a:rPr>
            </a:br>
            <a:r>
              <a:rPr lang="en-US" i="1" dirty="0"/>
              <a:t>q</a:t>
            </a:r>
            <a:r>
              <a:rPr lang="en-US" dirty="0"/>
              <a:t> = 1 - </a:t>
            </a:r>
            <a:r>
              <a:rPr lang="en-US" i="1" dirty="0"/>
              <a:t>p</a:t>
            </a:r>
          </a:p>
          <a:p>
            <a:pPr>
              <a:buNone/>
            </a:pPr>
            <a:endParaRPr lang="en-US" dirty="0"/>
          </a:p>
          <a:p>
            <a:pPr algn="ctr">
              <a:buNone/>
            </a:pPr>
            <a:r>
              <a:rPr lang="en-US" i="1" dirty="0"/>
              <a:t>b(k; </a:t>
            </a:r>
            <a:r>
              <a:rPr lang="en-US" i="1" dirty="0" smtClean="0"/>
              <a:t>n, </a:t>
            </a:r>
            <a:r>
              <a:rPr lang="en-US" i="1" dirty="0"/>
              <a:t>p) =</a:t>
            </a:r>
            <a:r>
              <a:rPr lang="en-US" dirty="0"/>
              <a:t> </a:t>
            </a:r>
            <a:r>
              <a:rPr lang="en-US" i="1" dirty="0"/>
              <a:t>C</a:t>
            </a:r>
            <a:r>
              <a:rPr lang="en-US" dirty="0"/>
              <a:t>(</a:t>
            </a:r>
            <a:r>
              <a:rPr lang="en-US" i="1" dirty="0"/>
              <a:t>n, k</a:t>
            </a:r>
            <a:r>
              <a:rPr lang="en-US" dirty="0"/>
              <a:t>)</a:t>
            </a:r>
            <a:r>
              <a:rPr lang="en-US" i="1" dirty="0"/>
              <a:t> </a:t>
            </a:r>
            <a:r>
              <a:rPr lang="en-US" i="1" dirty="0" err="1"/>
              <a:t>p</a:t>
            </a:r>
            <a:r>
              <a:rPr lang="en-US" i="1" baseline="30000" dirty="0" err="1"/>
              <a:t>k</a:t>
            </a:r>
            <a:r>
              <a:rPr lang="en-US" i="1" dirty="0"/>
              <a:t> </a:t>
            </a:r>
            <a:r>
              <a:rPr lang="en-US" dirty="0"/>
              <a:t>(1 - </a:t>
            </a:r>
            <a:r>
              <a:rPr lang="en-US" i="1" dirty="0"/>
              <a:t>p</a:t>
            </a:r>
            <a:r>
              <a:rPr lang="en-US" dirty="0"/>
              <a:t>)</a:t>
            </a:r>
            <a:r>
              <a:rPr lang="en-US" i="1" baseline="30000" dirty="0"/>
              <a:t>n - k</a:t>
            </a:r>
            <a:r>
              <a:rPr lang="en-US" i="1" dirty="0"/>
              <a:t> </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19</a:t>
            </a:fld>
            <a:endParaRPr lang="en-US" altLang="en-US"/>
          </a:p>
        </p:txBody>
      </p:sp>
      <mc:AlternateContent xmlns:mc="http://schemas.openxmlformats.org/markup-compatibility/2006" xmlns:a14="http://schemas.microsoft.com/office/drawing/2010/main">
        <mc:Choice Requires="a14">
          <p:sp>
            <p:nvSpPr>
              <p:cNvPr id="5" name="Rectangle 4"/>
              <p:cNvSpPr/>
              <p:nvPr/>
            </p:nvSpPr>
            <p:spPr>
              <a:xfrm>
                <a:off x="7772400" y="5486400"/>
                <a:ext cx="4183966" cy="95987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solidFill>
                            <a:srgbClr val="66FF33"/>
                          </a:solidFill>
                          <a:latin typeface="Cambria Math" panose="02040503050406030204" pitchFamily="18" charset="0"/>
                        </a:rPr>
                        <m:t>𝐶</m:t>
                      </m:r>
                      <m:d>
                        <m:dPr>
                          <m:ctrlPr>
                            <a:rPr lang="en-US" sz="2800" i="1">
                              <a:solidFill>
                                <a:srgbClr val="66FF33"/>
                              </a:solidFill>
                              <a:latin typeface="Cambria Math" panose="02040503050406030204" pitchFamily="18" charset="0"/>
                            </a:rPr>
                          </m:ctrlPr>
                        </m:dPr>
                        <m:e>
                          <m:r>
                            <a:rPr lang="en-US" sz="2800" i="1">
                              <a:solidFill>
                                <a:srgbClr val="66FF33"/>
                              </a:solidFill>
                              <a:latin typeface="Cambria Math" panose="02040503050406030204" pitchFamily="18" charset="0"/>
                            </a:rPr>
                            <m:t>𝑛</m:t>
                          </m:r>
                          <m:r>
                            <a:rPr lang="en-US" sz="2800" i="1">
                              <a:solidFill>
                                <a:srgbClr val="66FF33"/>
                              </a:solidFill>
                              <a:latin typeface="Cambria Math" panose="02040503050406030204" pitchFamily="18" charset="0"/>
                            </a:rPr>
                            <m:t>, </m:t>
                          </m:r>
                          <m:r>
                            <a:rPr lang="en-US" sz="2800" i="1">
                              <a:solidFill>
                                <a:srgbClr val="66FF33"/>
                              </a:solidFill>
                              <a:latin typeface="Cambria Math" panose="02040503050406030204" pitchFamily="18" charset="0"/>
                            </a:rPr>
                            <m:t>𝑟</m:t>
                          </m:r>
                        </m:e>
                      </m:d>
                      <m:r>
                        <a:rPr lang="en-US" sz="2800" i="1">
                          <a:solidFill>
                            <a:srgbClr val="66FF33"/>
                          </a:solidFill>
                          <a:latin typeface="Cambria Math" panose="02040503050406030204" pitchFamily="18" charset="0"/>
                        </a:rPr>
                        <m:t>= </m:t>
                      </m:r>
                      <m:f>
                        <m:fPr>
                          <m:ctrlPr>
                            <a:rPr lang="en-US" sz="2800" i="1">
                              <a:solidFill>
                                <a:srgbClr val="66FF33"/>
                              </a:solidFill>
                              <a:latin typeface="Cambria Math" panose="02040503050406030204" pitchFamily="18" charset="0"/>
                            </a:rPr>
                          </m:ctrlPr>
                        </m:fPr>
                        <m:num>
                          <m:r>
                            <a:rPr lang="en-US" sz="2800" i="1">
                              <a:solidFill>
                                <a:srgbClr val="66FF33"/>
                              </a:solidFill>
                              <a:latin typeface="Cambria Math" panose="02040503050406030204" pitchFamily="18" charset="0"/>
                            </a:rPr>
                            <m:t>𝑛</m:t>
                          </m:r>
                          <m:r>
                            <a:rPr lang="en-US" sz="2800" i="1">
                              <a:solidFill>
                                <a:srgbClr val="66FF33"/>
                              </a:solidFill>
                              <a:latin typeface="Cambria Math" panose="02040503050406030204" pitchFamily="18" charset="0"/>
                            </a:rPr>
                            <m:t>!</m:t>
                          </m:r>
                        </m:num>
                        <m:den>
                          <m:d>
                            <m:dPr>
                              <m:ctrlPr>
                                <a:rPr lang="en-US" sz="2800" i="1">
                                  <a:solidFill>
                                    <a:srgbClr val="66FF33"/>
                                  </a:solidFill>
                                  <a:latin typeface="Cambria Math" panose="02040503050406030204" pitchFamily="18" charset="0"/>
                                </a:rPr>
                              </m:ctrlPr>
                            </m:dPr>
                            <m:e>
                              <m:r>
                                <a:rPr lang="en-US" sz="2800" i="1">
                                  <a:solidFill>
                                    <a:srgbClr val="66FF33"/>
                                  </a:solidFill>
                                  <a:latin typeface="Cambria Math" panose="02040503050406030204" pitchFamily="18" charset="0"/>
                                </a:rPr>
                                <m:t>𝑛</m:t>
                              </m:r>
                              <m:r>
                                <a:rPr lang="en-US" sz="2800" i="1">
                                  <a:solidFill>
                                    <a:srgbClr val="66FF33"/>
                                  </a:solidFill>
                                  <a:latin typeface="Cambria Math" panose="02040503050406030204" pitchFamily="18" charset="0"/>
                                </a:rPr>
                                <m:t>−</m:t>
                              </m:r>
                              <m:r>
                                <a:rPr lang="en-US" sz="2800" i="1">
                                  <a:solidFill>
                                    <a:srgbClr val="66FF33"/>
                                  </a:solidFill>
                                  <a:latin typeface="Cambria Math" panose="02040503050406030204" pitchFamily="18" charset="0"/>
                                </a:rPr>
                                <m:t>𝑟</m:t>
                              </m:r>
                            </m:e>
                          </m:d>
                          <m:r>
                            <a:rPr lang="en-US" sz="2800" i="1">
                              <a:solidFill>
                                <a:srgbClr val="66FF33"/>
                              </a:solidFill>
                              <a:latin typeface="Cambria Math" panose="02040503050406030204" pitchFamily="18" charset="0"/>
                            </a:rPr>
                            <m:t>!</m:t>
                          </m:r>
                          <m:r>
                            <a:rPr lang="en-US" sz="2800" i="1">
                              <a:solidFill>
                                <a:srgbClr val="66FF33"/>
                              </a:solidFill>
                              <a:latin typeface="Cambria Math" panose="02040503050406030204" pitchFamily="18" charset="0"/>
                            </a:rPr>
                            <m:t>𝑟</m:t>
                          </m:r>
                          <m:r>
                            <a:rPr lang="en-US" sz="2800" i="1">
                              <a:solidFill>
                                <a:srgbClr val="66FF33"/>
                              </a:solidFill>
                              <a:latin typeface="Cambria Math" panose="02040503050406030204" pitchFamily="18" charset="0"/>
                            </a:rPr>
                            <m:t>!</m:t>
                          </m:r>
                        </m:den>
                      </m:f>
                    </m:oMath>
                  </m:oMathPara>
                </a14:m>
                <a:endParaRPr lang="en-US" sz="2800" dirty="0">
                  <a:solidFill>
                    <a:srgbClr val="66FF33"/>
                  </a:solidFill>
                  <a:latin typeface="Cambria" panose="020405030504060302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7772400" y="5486400"/>
                <a:ext cx="4183966" cy="959878"/>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3788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a:t>
            </a:r>
          </a:p>
        </p:txBody>
      </p:sp>
      <p:sp>
        <p:nvSpPr>
          <p:cNvPr id="3" name="Content Placeholder 2"/>
          <p:cNvSpPr>
            <a:spLocks noGrp="1"/>
          </p:cNvSpPr>
          <p:nvPr>
            <p:ph idx="1"/>
          </p:nvPr>
        </p:nvSpPr>
        <p:spPr/>
        <p:txBody>
          <a:bodyPr/>
          <a:lstStyle/>
          <a:p>
            <a:r>
              <a:rPr lang="en-US" dirty="0"/>
              <a:t>Suppose </a:t>
            </a:r>
            <a:r>
              <a:rPr lang="en-US" i="1" dirty="0"/>
              <a:t>S</a:t>
            </a:r>
            <a:r>
              <a:rPr lang="en-US" dirty="0"/>
              <a:t> is a set with </a:t>
            </a:r>
            <a:r>
              <a:rPr lang="en-US" i="1" dirty="0"/>
              <a:t>n</a:t>
            </a:r>
            <a:r>
              <a:rPr lang="en-US" dirty="0"/>
              <a:t> elements. The uniform distribution assigns the probability 1/</a:t>
            </a:r>
            <a:r>
              <a:rPr lang="en-US" i="1" dirty="0"/>
              <a:t>n</a:t>
            </a:r>
            <a:r>
              <a:rPr lang="en-US" dirty="0"/>
              <a:t> to each element of </a:t>
            </a:r>
            <a:r>
              <a:rPr lang="en-US" i="1" dirty="0"/>
              <a:t>S</a:t>
            </a:r>
            <a:r>
              <a:rPr lang="en-US" dirty="0"/>
              <a:t>. </a:t>
            </a:r>
          </a:p>
          <a:p>
            <a:endParaRPr lang="en-US" dirty="0"/>
          </a:p>
          <a:p>
            <a:r>
              <a:rPr lang="en-US" dirty="0">
                <a:solidFill>
                  <a:schemeClr val="tx1"/>
                </a:solidFill>
              </a:rPr>
              <a:t>The experiment of selecting an element from a sample space </a:t>
            </a:r>
            <a:r>
              <a:rPr lang="en-US" i="1" dirty="0">
                <a:solidFill>
                  <a:schemeClr val="tx1"/>
                </a:solidFill>
              </a:rPr>
              <a:t>S</a:t>
            </a:r>
            <a:r>
              <a:rPr lang="en-US" dirty="0">
                <a:solidFill>
                  <a:schemeClr val="tx1"/>
                </a:solidFill>
              </a:rPr>
              <a:t> with a uniform distribution is called selecting an element of </a:t>
            </a:r>
            <a:r>
              <a:rPr lang="en-US" i="1" dirty="0">
                <a:solidFill>
                  <a:schemeClr val="tx1"/>
                </a:solidFill>
              </a:rPr>
              <a:t>S</a:t>
            </a:r>
            <a:r>
              <a:rPr lang="en-US" dirty="0">
                <a:solidFill>
                  <a:schemeClr val="tx1"/>
                </a:solidFill>
              </a:rPr>
              <a:t> at random</a:t>
            </a:r>
            <a:r>
              <a:rPr lang="en-US" dirty="0" smtClean="0">
                <a:solidFill>
                  <a:schemeClr val="tx1"/>
                </a:solidFill>
              </a:rPr>
              <a:t>.</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2</a:t>
            </a:fld>
            <a:endParaRPr lang="en-US" altLang="en-US"/>
          </a:p>
        </p:txBody>
      </p:sp>
    </p:spTree>
    <p:extLst>
      <p:ext uri="{BB962C8B-B14F-4D97-AF65-F5344CB8AC3E}">
        <p14:creationId xmlns:p14="http://schemas.microsoft.com/office/powerpoint/2010/main" val="663283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62000" y="59281"/>
            <a:ext cx="10515600" cy="841883"/>
          </a:xfrm>
        </p:spPr>
        <p:txBody>
          <a:bodyPr/>
          <a:lstStyle/>
          <a:p>
            <a:pPr algn="ctr" eaLnBrk="1" hangingPunct="1"/>
            <a:r>
              <a:rPr lang="en-US" dirty="0" smtClean="0"/>
              <a:t>Bernoulli Trials</a:t>
            </a:r>
          </a:p>
        </p:txBody>
      </p:sp>
      <p:sp>
        <p:nvSpPr>
          <p:cNvPr id="46083" name="Rectangle 3"/>
          <p:cNvSpPr>
            <a:spLocks noGrp="1" noChangeArrowheads="1"/>
          </p:cNvSpPr>
          <p:nvPr>
            <p:ph idx="1"/>
          </p:nvPr>
        </p:nvSpPr>
        <p:spPr>
          <a:xfrm>
            <a:off x="1295400" y="914400"/>
            <a:ext cx="10058400" cy="5867400"/>
          </a:xfrm>
        </p:spPr>
        <p:txBody>
          <a:bodyPr>
            <a:normAutofit fontScale="92500" lnSpcReduction="20000"/>
          </a:bodyPr>
          <a:lstStyle/>
          <a:p>
            <a:pPr>
              <a:buNone/>
            </a:pPr>
            <a:r>
              <a:rPr lang="en-US" dirty="0">
                <a:solidFill>
                  <a:schemeClr val="tx1"/>
                </a:solidFill>
              </a:rPr>
              <a:t>Consider flipping a fair coin </a:t>
            </a:r>
            <a:r>
              <a:rPr lang="en-US" i="1" dirty="0">
                <a:solidFill>
                  <a:schemeClr val="tx1"/>
                </a:solidFill>
              </a:rPr>
              <a:t>n</a:t>
            </a:r>
            <a:r>
              <a:rPr lang="en-US" dirty="0">
                <a:solidFill>
                  <a:schemeClr val="tx1"/>
                </a:solidFill>
              </a:rPr>
              <a:t> times.</a:t>
            </a:r>
          </a:p>
          <a:p>
            <a:pPr eaLnBrk="1" hangingPunct="1">
              <a:buFontTx/>
              <a:buNone/>
            </a:pPr>
            <a:r>
              <a:rPr lang="en-US" dirty="0" smtClean="0">
                <a:solidFill>
                  <a:schemeClr val="tx1"/>
                </a:solidFill>
              </a:rPr>
              <a:t>        	</a:t>
            </a:r>
            <a:r>
              <a:rPr lang="en-US" i="1" dirty="0" smtClean="0">
                <a:solidFill>
                  <a:schemeClr val="tx1"/>
                </a:solidFill>
              </a:rPr>
              <a:t>A </a:t>
            </a:r>
            <a:r>
              <a:rPr lang="en-US" dirty="0" smtClean="0">
                <a:solidFill>
                  <a:schemeClr val="tx1"/>
                </a:solidFill>
              </a:rPr>
              <a:t>= coin comes up “heads”</a:t>
            </a:r>
          </a:p>
          <a:p>
            <a:pPr eaLnBrk="1" hangingPunct="1">
              <a:buFontTx/>
              <a:buNone/>
            </a:pPr>
            <a:r>
              <a:rPr lang="en-US" dirty="0" smtClean="0">
                <a:solidFill>
                  <a:schemeClr val="tx1"/>
                </a:solidFill>
              </a:rPr>
              <a:t>		</a:t>
            </a:r>
            <a:r>
              <a:rPr lang="en-US" i="1" dirty="0" smtClean="0">
                <a:solidFill>
                  <a:schemeClr val="tx1"/>
                </a:solidFill>
              </a:rPr>
              <a:t>B </a:t>
            </a:r>
            <a:r>
              <a:rPr lang="en-US" dirty="0" smtClean="0">
                <a:solidFill>
                  <a:schemeClr val="tx1"/>
                </a:solidFill>
              </a:rPr>
              <a:t>=</a:t>
            </a:r>
            <a:r>
              <a:rPr lang="en-US" i="1" dirty="0" smtClean="0">
                <a:solidFill>
                  <a:schemeClr val="tx1"/>
                </a:solidFill>
              </a:rPr>
              <a:t> </a:t>
            </a:r>
            <a:r>
              <a:rPr lang="en-US" dirty="0" smtClean="0">
                <a:solidFill>
                  <a:schemeClr val="tx1"/>
                </a:solidFill>
              </a:rPr>
              <a:t>coin comes up “tails”</a:t>
            </a:r>
          </a:p>
          <a:p>
            <a:pPr eaLnBrk="1" hangingPunct="1">
              <a:buFontTx/>
              <a:buNone/>
            </a:pPr>
            <a:r>
              <a:rPr lang="en-US" dirty="0" smtClean="0">
                <a:solidFill>
                  <a:schemeClr val="tx1"/>
                </a:solidFill>
              </a:rPr>
              <a:t>		</a:t>
            </a:r>
            <a:r>
              <a:rPr lang="en-US" i="1" dirty="0" smtClean="0">
                <a:solidFill>
                  <a:schemeClr val="tx1"/>
                </a:solidFill>
              </a:rPr>
              <a:t>p</a:t>
            </a:r>
            <a:r>
              <a:rPr lang="en-US" dirty="0" smtClean="0">
                <a:solidFill>
                  <a:schemeClr val="tx1"/>
                </a:solidFill>
              </a:rPr>
              <a:t> = 1 - </a:t>
            </a:r>
            <a:r>
              <a:rPr lang="en-US" i="1" dirty="0" smtClean="0">
                <a:solidFill>
                  <a:schemeClr val="tx1"/>
                </a:solidFill>
              </a:rPr>
              <a:t>p</a:t>
            </a:r>
            <a:r>
              <a:rPr lang="en-US" dirty="0" smtClean="0">
                <a:solidFill>
                  <a:schemeClr val="tx1"/>
                </a:solidFill>
              </a:rPr>
              <a:t> = </a:t>
            </a:r>
            <a:r>
              <a:rPr lang="en-US" b="1" dirty="0" smtClean="0">
                <a:solidFill>
                  <a:schemeClr val="tx1"/>
                </a:solidFill>
              </a:rPr>
              <a:t>1/2</a:t>
            </a:r>
            <a:r>
              <a:rPr lang="en-US" dirty="0" smtClean="0">
                <a:solidFill>
                  <a:schemeClr val="tx1"/>
                </a:solidFill>
              </a:rPr>
              <a:t> </a:t>
            </a:r>
          </a:p>
          <a:p>
            <a:pPr eaLnBrk="1" hangingPunct="1">
              <a:buFontTx/>
              <a:buNone/>
            </a:pPr>
            <a:r>
              <a:rPr lang="en-US" dirty="0" smtClean="0"/>
              <a:t>Q:  What is the probability of getting exactly 10 heads if you flip a coin 20 times?</a:t>
            </a:r>
          </a:p>
          <a:p>
            <a:pPr eaLnBrk="1" hangingPunct="1">
              <a:buFontTx/>
              <a:buNone/>
            </a:pPr>
            <a:r>
              <a:rPr lang="en-US" dirty="0" smtClean="0">
                <a:solidFill>
                  <a:schemeClr val="tx1"/>
                </a:solidFill>
              </a:rPr>
              <a:t>Recall: </a:t>
            </a:r>
            <a:r>
              <a:rPr lang="en-US" i="1" dirty="0" smtClean="0">
                <a:solidFill>
                  <a:schemeClr val="tx1"/>
                </a:solidFill>
              </a:rPr>
              <a:t>p(A </a:t>
            </a:r>
            <a:r>
              <a:rPr lang="en-US" dirty="0" smtClean="0">
                <a:solidFill>
                  <a:schemeClr val="tx1"/>
                </a:solidFill>
              </a:rPr>
              <a:t>occurs </a:t>
            </a:r>
            <a:r>
              <a:rPr lang="en-US" i="1" dirty="0" smtClean="0">
                <a:solidFill>
                  <a:schemeClr val="tx1"/>
                </a:solidFill>
              </a:rPr>
              <a:t>k </a:t>
            </a:r>
            <a:r>
              <a:rPr lang="en-US" dirty="0" smtClean="0">
                <a:solidFill>
                  <a:schemeClr val="tx1"/>
                </a:solidFill>
              </a:rPr>
              <a:t>times out of </a:t>
            </a:r>
            <a:r>
              <a:rPr lang="en-US" i="1" dirty="0" smtClean="0">
                <a:solidFill>
                  <a:schemeClr val="tx1"/>
                </a:solidFill>
              </a:rPr>
              <a:t>n</a:t>
            </a:r>
            <a:r>
              <a:rPr lang="en-US" dirty="0" smtClean="0">
                <a:solidFill>
                  <a:schemeClr val="tx1"/>
                </a:solidFill>
              </a:rPr>
              <a:t>)</a:t>
            </a:r>
          </a:p>
          <a:p>
            <a:pPr eaLnBrk="1" hangingPunct="1">
              <a:buFontTx/>
              <a:buNone/>
            </a:pPr>
            <a:r>
              <a:rPr lang="en-US" dirty="0" smtClean="0"/>
              <a:t>				= </a:t>
            </a:r>
            <a:r>
              <a:rPr lang="en-US" b="1" i="1" dirty="0" smtClean="0">
                <a:solidFill>
                  <a:srgbClr val="66FF33"/>
                </a:solidFill>
              </a:rPr>
              <a:t>C </a:t>
            </a:r>
            <a:r>
              <a:rPr lang="en-US" b="1" dirty="0" smtClean="0">
                <a:solidFill>
                  <a:srgbClr val="66FF33"/>
                </a:solidFill>
              </a:rPr>
              <a:t>(</a:t>
            </a:r>
            <a:r>
              <a:rPr lang="en-US" b="1" i="1" dirty="0" err="1" smtClean="0">
                <a:solidFill>
                  <a:srgbClr val="66FF33"/>
                </a:solidFill>
              </a:rPr>
              <a:t>n,k</a:t>
            </a:r>
            <a:r>
              <a:rPr lang="en-US" b="1" i="1" dirty="0" smtClean="0">
                <a:solidFill>
                  <a:srgbClr val="66FF33"/>
                </a:solidFill>
              </a:rPr>
              <a:t> </a:t>
            </a:r>
            <a:r>
              <a:rPr lang="en-US" b="1" dirty="0" smtClean="0">
                <a:solidFill>
                  <a:srgbClr val="66FF33"/>
                </a:solidFill>
              </a:rPr>
              <a:t>) </a:t>
            </a:r>
            <a:r>
              <a:rPr lang="en-US" b="1" i="1" dirty="0" err="1" smtClean="0">
                <a:solidFill>
                  <a:srgbClr val="66FF33"/>
                </a:solidFill>
              </a:rPr>
              <a:t>p</a:t>
            </a:r>
            <a:r>
              <a:rPr lang="en-US" b="1" i="1" baseline="30000" dirty="0" err="1" smtClean="0">
                <a:solidFill>
                  <a:srgbClr val="66FF33"/>
                </a:solidFill>
              </a:rPr>
              <a:t>k</a:t>
            </a:r>
            <a:r>
              <a:rPr lang="en-US" b="1" i="1" dirty="0" smtClean="0">
                <a:solidFill>
                  <a:srgbClr val="66FF33"/>
                </a:solidFill>
              </a:rPr>
              <a:t> </a:t>
            </a:r>
            <a:r>
              <a:rPr lang="en-US" b="1" dirty="0" smtClean="0">
                <a:solidFill>
                  <a:srgbClr val="66FF33"/>
                </a:solidFill>
              </a:rPr>
              <a:t>(1 - </a:t>
            </a:r>
            <a:r>
              <a:rPr lang="en-US" b="1" i="1" dirty="0" smtClean="0">
                <a:solidFill>
                  <a:srgbClr val="66FF33"/>
                </a:solidFill>
              </a:rPr>
              <a:t>p</a:t>
            </a:r>
            <a:r>
              <a:rPr lang="en-US" b="1" dirty="0" smtClean="0">
                <a:solidFill>
                  <a:srgbClr val="66FF33"/>
                </a:solidFill>
              </a:rPr>
              <a:t>)</a:t>
            </a:r>
            <a:r>
              <a:rPr lang="en-US" b="1" i="1" baseline="30000" dirty="0" smtClean="0">
                <a:solidFill>
                  <a:srgbClr val="66FF33"/>
                </a:solidFill>
              </a:rPr>
              <a:t>n - k</a:t>
            </a:r>
            <a:r>
              <a:rPr lang="en-US" b="1" i="1" dirty="0" smtClean="0">
                <a:solidFill>
                  <a:srgbClr val="66FF33"/>
                </a:solidFill>
              </a:rPr>
              <a:t> </a:t>
            </a:r>
          </a:p>
          <a:p>
            <a:pPr>
              <a:buNone/>
            </a:pPr>
            <a:r>
              <a:rPr lang="en-US" i="1" dirty="0" smtClean="0"/>
              <a:t>  C </a:t>
            </a:r>
            <a:r>
              <a:rPr lang="en-US" dirty="0"/>
              <a:t>(20</a:t>
            </a:r>
            <a:r>
              <a:rPr lang="en-US" i="1" dirty="0"/>
              <a:t>,</a:t>
            </a:r>
            <a:r>
              <a:rPr lang="en-US" dirty="0"/>
              <a:t>10) </a:t>
            </a:r>
            <a:r>
              <a:rPr lang="en-US" dirty="0" smtClean="0"/>
              <a:t>(1/2)</a:t>
            </a:r>
            <a:r>
              <a:rPr lang="en-US" baseline="30000" dirty="0" smtClean="0"/>
              <a:t>10</a:t>
            </a:r>
            <a:r>
              <a:rPr lang="en-US" i="1" dirty="0" smtClean="0"/>
              <a:t> </a:t>
            </a:r>
            <a:r>
              <a:rPr lang="en-US" dirty="0" smtClean="0"/>
              <a:t> </a:t>
            </a:r>
            <a:r>
              <a:rPr lang="en-US" dirty="0"/>
              <a:t>(</a:t>
            </a:r>
            <a:r>
              <a:rPr lang="en-US" dirty="0" smtClean="0"/>
              <a:t>1/2)</a:t>
            </a:r>
            <a:r>
              <a:rPr lang="en-US" baseline="30000" dirty="0" smtClean="0"/>
              <a:t>10</a:t>
            </a:r>
            <a:endParaRPr lang="en-US" dirty="0"/>
          </a:p>
          <a:p>
            <a:pPr>
              <a:buNone/>
            </a:pPr>
            <a:r>
              <a:rPr lang="en-US" dirty="0"/>
              <a:t>	=	</a:t>
            </a:r>
            <a:r>
              <a:rPr lang="en-US" i="1" dirty="0"/>
              <a:t> C </a:t>
            </a:r>
            <a:r>
              <a:rPr lang="en-US" dirty="0"/>
              <a:t>(20</a:t>
            </a:r>
            <a:r>
              <a:rPr lang="en-US" i="1" dirty="0"/>
              <a:t>,</a:t>
            </a:r>
            <a:r>
              <a:rPr lang="en-US" dirty="0"/>
              <a:t>10) / 2</a:t>
            </a:r>
            <a:r>
              <a:rPr lang="en-US" baseline="30000" dirty="0"/>
              <a:t>20</a:t>
            </a:r>
            <a:endParaRPr lang="en-US" dirty="0"/>
          </a:p>
          <a:p>
            <a:pPr>
              <a:lnSpc>
                <a:spcPct val="90000"/>
              </a:lnSpc>
              <a:buNone/>
            </a:pPr>
            <a:r>
              <a:rPr lang="en-US" dirty="0"/>
              <a:t>	=	 184756 / </a:t>
            </a:r>
            <a:r>
              <a:rPr lang="en-US" dirty="0" smtClean="0"/>
              <a:t>1048576 = 0.1762…</a:t>
            </a:r>
            <a:endParaRPr lang="en-US" dirty="0"/>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20</a:t>
            </a:fld>
            <a:endParaRPr lang="en-US" altLang="en-US"/>
          </a:p>
        </p:txBody>
      </p:sp>
      <mc:AlternateContent xmlns:mc="http://schemas.openxmlformats.org/markup-compatibility/2006" xmlns:a14="http://schemas.microsoft.com/office/drawing/2010/main">
        <mc:Choice Requires="a14">
          <p:sp>
            <p:nvSpPr>
              <p:cNvPr id="5" name="Rectangle 4"/>
              <p:cNvSpPr/>
              <p:nvPr/>
            </p:nvSpPr>
            <p:spPr>
              <a:xfrm>
                <a:off x="7278619" y="1335341"/>
                <a:ext cx="4183966" cy="108395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3200" i="1" smtClean="0">
                          <a:solidFill>
                            <a:srgbClr val="FFFF00"/>
                          </a:solidFill>
                          <a:latin typeface="Cambria Math" panose="02040503050406030204" pitchFamily="18" charset="0"/>
                        </a:rPr>
                        <m:t>𝐶</m:t>
                      </m:r>
                      <m:d>
                        <m:dPr>
                          <m:ctrlPr>
                            <a:rPr lang="en-US" sz="3200" i="1">
                              <a:solidFill>
                                <a:srgbClr val="FFFF00"/>
                              </a:solidFill>
                              <a:latin typeface="Cambria Math" panose="02040503050406030204" pitchFamily="18" charset="0"/>
                            </a:rPr>
                          </m:ctrlPr>
                        </m:dPr>
                        <m:e>
                          <m:r>
                            <a:rPr lang="en-US" sz="3200" i="1">
                              <a:solidFill>
                                <a:srgbClr val="FFFF00"/>
                              </a:solidFill>
                              <a:latin typeface="Cambria Math" panose="02040503050406030204" pitchFamily="18" charset="0"/>
                            </a:rPr>
                            <m:t>𝑛</m:t>
                          </m:r>
                          <m:r>
                            <a:rPr lang="en-US" sz="3200" i="1">
                              <a:solidFill>
                                <a:srgbClr val="FFFF00"/>
                              </a:solidFill>
                              <a:latin typeface="Cambria Math" panose="02040503050406030204" pitchFamily="18" charset="0"/>
                            </a:rPr>
                            <m:t>, </m:t>
                          </m:r>
                          <m:r>
                            <a:rPr lang="en-US" sz="3200" i="1">
                              <a:solidFill>
                                <a:srgbClr val="FFFF00"/>
                              </a:solidFill>
                              <a:latin typeface="Cambria Math" panose="02040503050406030204" pitchFamily="18" charset="0"/>
                            </a:rPr>
                            <m:t>𝑟</m:t>
                          </m:r>
                        </m:e>
                      </m:d>
                      <m:r>
                        <a:rPr lang="en-US" sz="3200" i="1">
                          <a:solidFill>
                            <a:srgbClr val="FFFF00"/>
                          </a:solidFill>
                          <a:latin typeface="Cambria Math" panose="02040503050406030204" pitchFamily="18" charset="0"/>
                        </a:rPr>
                        <m:t>= </m:t>
                      </m:r>
                      <m:f>
                        <m:fPr>
                          <m:ctrlPr>
                            <a:rPr lang="en-US" sz="3200" i="1">
                              <a:solidFill>
                                <a:srgbClr val="FFFF00"/>
                              </a:solidFill>
                              <a:latin typeface="Cambria Math" panose="02040503050406030204" pitchFamily="18" charset="0"/>
                            </a:rPr>
                          </m:ctrlPr>
                        </m:fPr>
                        <m:num>
                          <m:r>
                            <a:rPr lang="en-US" sz="3200" i="1">
                              <a:solidFill>
                                <a:srgbClr val="FFFF00"/>
                              </a:solidFill>
                              <a:latin typeface="Cambria Math" panose="02040503050406030204" pitchFamily="18" charset="0"/>
                            </a:rPr>
                            <m:t>𝑛</m:t>
                          </m:r>
                          <m:r>
                            <a:rPr lang="en-US" sz="3200" i="1">
                              <a:solidFill>
                                <a:srgbClr val="FFFF00"/>
                              </a:solidFill>
                              <a:latin typeface="Cambria Math" panose="02040503050406030204" pitchFamily="18" charset="0"/>
                            </a:rPr>
                            <m:t>!</m:t>
                          </m:r>
                        </m:num>
                        <m:den>
                          <m:d>
                            <m:dPr>
                              <m:ctrlPr>
                                <a:rPr lang="en-US" sz="3200" i="1">
                                  <a:solidFill>
                                    <a:srgbClr val="FFFF00"/>
                                  </a:solidFill>
                                  <a:latin typeface="Cambria Math" panose="02040503050406030204" pitchFamily="18" charset="0"/>
                                </a:rPr>
                              </m:ctrlPr>
                            </m:dPr>
                            <m:e>
                              <m:r>
                                <a:rPr lang="en-US" sz="3200" i="1">
                                  <a:solidFill>
                                    <a:srgbClr val="FFFF00"/>
                                  </a:solidFill>
                                  <a:latin typeface="Cambria Math" panose="02040503050406030204" pitchFamily="18" charset="0"/>
                                </a:rPr>
                                <m:t>𝑛</m:t>
                              </m:r>
                              <m:r>
                                <a:rPr lang="en-US" sz="3200" i="1">
                                  <a:solidFill>
                                    <a:srgbClr val="FFFF00"/>
                                  </a:solidFill>
                                  <a:latin typeface="Cambria Math" panose="02040503050406030204" pitchFamily="18" charset="0"/>
                                </a:rPr>
                                <m:t>−</m:t>
                              </m:r>
                              <m:r>
                                <a:rPr lang="en-US" sz="3200" i="1">
                                  <a:solidFill>
                                    <a:srgbClr val="FFFF00"/>
                                  </a:solidFill>
                                  <a:latin typeface="Cambria Math" panose="02040503050406030204" pitchFamily="18" charset="0"/>
                                </a:rPr>
                                <m:t>𝑟</m:t>
                              </m:r>
                            </m:e>
                          </m:d>
                          <m:r>
                            <a:rPr lang="en-US" sz="3200" i="1">
                              <a:solidFill>
                                <a:srgbClr val="FFFF00"/>
                              </a:solidFill>
                              <a:latin typeface="Cambria Math" panose="02040503050406030204" pitchFamily="18" charset="0"/>
                            </a:rPr>
                            <m:t>!</m:t>
                          </m:r>
                          <m:r>
                            <a:rPr lang="en-US" sz="3200" i="1">
                              <a:solidFill>
                                <a:srgbClr val="FFFF00"/>
                              </a:solidFill>
                              <a:latin typeface="Cambria Math" panose="02040503050406030204" pitchFamily="18" charset="0"/>
                            </a:rPr>
                            <m:t>𝑟</m:t>
                          </m:r>
                          <m:r>
                            <a:rPr lang="en-US" sz="3200" i="1">
                              <a:solidFill>
                                <a:srgbClr val="FFFF00"/>
                              </a:solidFill>
                              <a:latin typeface="Cambria Math" panose="02040503050406030204" pitchFamily="18" charset="0"/>
                            </a:rPr>
                            <m:t>!</m:t>
                          </m:r>
                        </m:den>
                      </m:f>
                    </m:oMath>
                  </m:oMathPara>
                </a14:m>
                <a:endParaRPr lang="en-US" sz="3200" dirty="0">
                  <a:solidFill>
                    <a:srgbClr val="FFFF00"/>
                  </a:solidFill>
                  <a:latin typeface="+mn-lt"/>
                </a:endParaRPr>
              </a:p>
            </p:txBody>
          </p:sp>
        </mc:Choice>
        <mc:Fallback xmlns="">
          <p:sp>
            <p:nvSpPr>
              <p:cNvPr id="5" name="Rectangle 4"/>
              <p:cNvSpPr>
                <a:spLocks noRot="1" noChangeAspect="1" noMove="1" noResize="1" noEditPoints="1" noAdjustHandles="1" noChangeArrowheads="1" noChangeShapeType="1" noTextEdit="1"/>
              </p:cNvSpPr>
              <p:nvPr/>
            </p:nvSpPr>
            <p:spPr>
              <a:xfrm>
                <a:off x="7278619" y="1335341"/>
                <a:ext cx="4183966" cy="1083951"/>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35830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608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08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608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838200" y="685800"/>
            <a:ext cx="10599576" cy="5483353"/>
          </a:xfrm>
        </p:spPr>
        <p:txBody>
          <a:bodyPr/>
          <a:lstStyle/>
          <a:p>
            <a:pPr eaLnBrk="1" hangingPunct="1">
              <a:buFontTx/>
              <a:buNone/>
            </a:pPr>
            <a:r>
              <a:rPr lang="en-US" dirty="0" smtClean="0"/>
              <a:t>Suppose a 0 bit is generated with probability 0.9 and a 1 bit is generated with probability 0.1, and that bits are generated independently. What is the probability that exactly eight 0 bits out of ten bits are generated?</a:t>
            </a:r>
          </a:p>
          <a:p>
            <a:pPr eaLnBrk="1" hangingPunct="1">
              <a:buFontTx/>
              <a:buNone/>
            </a:pPr>
            <a:endParaRPr lang="en-US" dirty="0" smtClean="0"/>
          </a:p>
          <a:p>
            <a:pPr eaLnBrk="1" hangingPunct="1">
              <a:buFontTx/>
              <a:buNone/>
            </a:pPr>
            <a:endParaRPr lang="en-US" dirty="0" smtClean="0"/>
          </a:p>
          <a:p>
            <a:pPr eaLnBrk="1" hangingPunct="1">
              <a:buFontTx/>
              <a:buNone/>
            </a:pPr>
            <a:r>
              <a:rPr lang="en-US" dirty="0" smtClean="0"/>
              <a:t>b(8; 10, 0.9) = C(10,8) (0.9)</a:t>
            </a:r>
            <a:r>
              <a:rPr lang="en-US" baseline="30000" dirty="0" smtClean="0"/>
              <a:t>8 </a:t>
            </a:r>
            <a:r>
              <a:rPr lang="en-US" dirty="0" smtClean="0"/>
              <a:t>(0.1)</a:t>
            </a:r>
            <a:r>
              <a:rPr lang="en-US" baseline="30000" dirty="0" smtClean="0"/>
              <a:t>2</a:t>
            </a:r>
            <a:r>
              <a:rPr lang="en-US" dirty="0" smtClean="0"/>
              <a:t> = 0.1937102445</a:t>
            </a:r>
          </a:p>
        </p:txBody>
      </p:sp>
      <p:sp>
        <p:nvSpPr>
          <p:cNvPr id="2" name="Rectangle 1"/>
          <p:cNvSpPr/>
          <p:nvPr/>
        </p:nvSpPr>
        <p:spPr>
          <a:xfrm rot="1073613">
            <a:off x="6852843" y="4121678"/>
            <a:ext cx="3578742" cy="523220"/>
          </a:xfrm>
          <a:prstGeom prst="rect">
            <a:avLst/>
          </a:prstGeom>
        </p:spPr>
        <p:txBody>
          <a:bodyPr wrap="square">
            <a:spAutoFit/>
          </a:bodyPr>
          <a:lstStyle/>
          <a:p>
            <a:pPr eaLnBrk="1" hangingPunct="1">
              <a:buFontTx/>
              <a:buNone/>
            </a:pPr>
            <a:r>
              <a:rPr lang="en-US" sz="2800" b="1" i="1" dirty="0" smtClean="0">
                <a:latin typeface="Cambria" panose="02040503050406030204" pitchFamily="18" charset="0"/>
              </a:rPr>
              <a:t>C</a:t>
            </a:r>
            <a:r>
              <a:rPr lang="en-US" sz="2800" b="1" dirty="0" smtClean="0">
                <a:latin typeface="Cambria" panose="02040503050406030204" pitchFamily="18" charset="0"/>
              </a:rPr>
              <a:t>(</a:t>
            </a:r>
            <a:r>
              <a:rPr lang="en-US" sz="2800" b="1" i="1" dirty="0" smtClean="0">
                <a:latin typeface="Cambria" panose="02040503050406030204" pitchFamily="18" charset="0"/>
              </a:rPr>
              <a:t>n, k</a:t>
            </a:r>
            <a:r>
              <a:rPr lang="en-US" sz="2800" b="1" dirty="0" smtClean="0">
                <a:latin typeface="Cambria" panose="02040503050406030204" pitchFamily="18" charset="0"/>
              </a:rPr>
              <a:t>) </a:t>
            </a:r>
            <a:r>
              <a:rPr lang="en-US" sz="2800" b="1" i="1" dirty="0" err="1" smtClean="0">
                <a:latin typeface="Cambria" panose="02040503050406030204" pitchFamily="18" charset="0"/>
              </a:rPr>
              <a:t>p</a:t>
            </a:r>
            <a:r>
              <a:rPr lang="en-US" sz="2800" b="1" i="1" baseline="30000" dirty="0" err="1" smtClean="0">
                <a:latin typeface="Cambria" panose="02040503050406030204" pitchFamily="18" charset="0"/>
              </a:rPr>
              <a:t>k</a:t>
            </a:r>
            <a:r>
              <a:rPr lang="en-US" sz="2800" b="1" i="1" dirty="0" smtClean="0">
                <a:latin typeface="Cambria" panose="02040503050406030204" pitchFamily="18" charset="0"/>
              </a:rPr>
              <a:t> </a:t>
            </a:r>
            <a:r>
              <a:rPr lang="en-US" sz="2800" b="1" dirty="0" smtClean="0">
                <a:latin typeface="Cambria" panose="02040503050406030204" pitchFamily="18" charset="0"/>
              </a:rPr>
              <a:t> </a:t>
            </a:r>
            <a:r>
              <a:rPr lang="en-US" sz="2800" b="1" dirty="0">
                <a:latin typeface="Cambria" panose="02040503050406030204" pitchFamily="18" charset="0"/>
              </a:rPr>
              <a:t>(</a:t>
            </a:r>
            <a:r>
              <a:rPr lang="en-US" sz="2800" b="1" dirty="0" smtClean="0">
                <a:latin typeface="Cambria" panose="02040503050406030204" pitchFamily="18" charset="0"/>
              </a:rPr>
              <a:t>1 - </a:t>
            </a:r>
            <a:r>
              <a:rPr lang="en-US" sz="2800" b="1" i="1" dirty="0" smtClean="0">
                <a:latin typeface="Cambria" panose="02040503050406030204" pitchFamily="18" charset="0"/>
              </a:rPr>
              <a:t>p</a:t>
            </a:r>
            <a:r>
              <a:rPr lang="en-US" sz="2800" b="1" dirty="0" smtClean="0">
                <a:latin typeface="Cambria" panose="02040503050406030204" pitchFamily="18" charset="0"/>
              </a:rPr>
              <a:t>)</a:t>
            </a:r>
            <a:r>
              <a:rPr lang="en-US" sz="2800" b="1" i="1" baseline="30000" dirty="0" smtClean="0">
                <a:latin typeface="Cambria" panose="02040503050406030204" pitchFamily="18" charset="0"/>
              </a:rPr>
              <a:t>n - k</a:t>
            </a:r>
            <a:r>
              <a:rPr lang="en-US" sz="2800" b="1" i="1" dirty="0" smtClean="0">
                <a:latin typeface="Cambria" panose="02040503050406030204" pitchFamily="18" charset="0"/>
              </a:rPr>
              <a:t> </a:t>
            </a:r>
            <a:endParaRPr lang="en-US" sz="2800" b="1" i="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latin typeface="+mn-lt"/>
              </a:rPr>
              <a:pPr/>
              <a:t>21</a:t>
            </a:fld>
            <a:endParaRPr lang="en-US" altLang="en-US">
              <a:latin typeface="+mn-lt"/>
            </a:endParaRPr>
          </a:p>
        </p:txBody>
      </p:sp>
    </p:spTree>
    <p:extLst>
      <p:ext uri="{BB962C8B-B14F-4D97-AF65-F5344CB8AC3E}">
        <p14:creationId xmlns:p14="http://schemas.microsoft.com/office/powerpoint/2010/main" val="1994248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743076" y="227013"/>
            <a:ext cx="8467725" cy="1143000"/>
          </a:xfrm>
        </p:spPr>
        <p:txBody>
          <a:bodyPr/>
          <a:lstStyle/>
          <a:p>
            <a:pPr eaLnBrk="1" hangingPunct="1"/>
            <a:r>
              <a:rPr lang="en-US" smtClean="0"/>
              <a:t> Bernoulli Trials</a:t>
            </a:r>
          </a:p>
        </p:txBody>
      </p:sp>
      <p:sp>
        <p:nvSpPr>
          <p:cNvPr id="50179" name="Rectangle 3"/>
          <p:cNvSpPr>
            <a:spLocks noChangeArrowheads="1"/>
          </p:cNvSpPr>
          <p:nvPr/>
        </p:nvSpPr>
        <p:spPr bwMode="auto">
          <a:xfrm>
            <a:off x="1743075" y="1143000"/>
            <a:ext cx="8987129" cy="119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A game of Jewel Quest is played 5 times.  You clear the board 70% of the time (Win).  What is the probability that you win a majority of the 5 games?</a:t>
            </a:r>
          </a:p>
        </p:txBody>
      </p:sp>
      <p:sp>
        <p:nvSpPr>
          <p:cNvPr id="2183173" name="Rectangle 5"/>
          <p:cNvSpPr>
            <a:spLocks noChangeArrowheads="1"/>
          </p:cNvSpPr>
          <p:nvPr/>
        </p:nvSpPr>
        <p:spPr bwMode="auto">
          <a:xfrm>
            <a:off x="1828800" y="2438400"/>
            <a:ext cx="8458200" cy="122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Sanity check:  What is the probability the result is WWLLW (3 Wins &amp; 2 Looses – any order)?</a:t>
            </a:r>
          </a:p>
        </p:txBody>
      </p:sp>
      <p:sp>
        <p:nvSpPr>
          <p:cNvPr id="2183174" name="Rectangle 6"/>
          <p:cNvSpPr>
            <a:spLocks noChangeArrowheads="1"/>
          </p:cNvSpPr>
          <p:nvPr/>
        </p:nvSpPr>
        <p:spPr bwMode="auto">
          <a:xfrm>
            <a:off x="762000" y="3904507"/>
            <a:ext cx="9525000" cy="79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dirty="0">
                <a:solidFill>
                  <a:srgbClr val="FFFF00"/>
                </a:solidFill>
                <a:latin typeface="Cambria" panose="02040503050406030204" pitchFamily="18" charset="0"/>
              </a:rPr>
              <a:t>In general:  The probability of exactly </a:t>
            </a:r>
            <a:r>
              <a:rPr lang="en-US" i="1" dirty="0">
                <a:solidFill>
                  <a:srgbClr val="FFFF00"/>
                </a:solidFill>
                <a:latin typeface="Cambria" panose="02040503050406030204" pitchFamily="18" charset="0"/>
              </a:rPr>
              <a:t>k</a:t>
            </a:r>
            <a:r>
              <a:rPr lang="en-US" dirty="0">
                <a:solidFill>
                  <a:srgbClr val="FFFF00"/>
                </a:solidFill>
                <a:latin typeface="Cambria" panose="02040503050406030204" pitchFamily="18" charset="0"/>
              </a:rPr>
              <a:t> successes in </a:t>
            </a:r>
            <a:r>
              <a:rPr lang="en-US" i="1" dirty="0">
                <a:solidFill>
                  <a:srgbClr val="FFFF00"/>
                </a:solidFill>
                <a:latin typeface="Cambria" panose="02040503050406030204" pitchFamily="18" charset="0"/>
              </a:rPr>
              <a:t>n</a:t>
            </a:r>
            <a:r>
              <a:rPr lang="en-US" dirty="0">
                <a:solidFill>
                  <a:srgbClr val="FFFF00"/>
                </a:solidFill>
                <a:latin typeface="Cambria" panose="02040503050406030204" pitchFamily="18" charset="0"/>
              </a:rPr>
              <a:t> independent Bernoulli trials with probability of success </a:t>
            </a:r>
            <a:r>
              <a:rPr lang="en-US" i="1" dirty="0">
                <a:solidFill>
                  <a:srgbClr val="FFFF00"/>
                </a:solidFill>
                <a:latin typeface="Cambria" panose="02040503050406030204" pitchFamily="18" charset="0"/>
              </a:rPr>
              <a:t>p</a:t>
            </a:r>
            <a:r>
              <a:rPr lang="en-US" dirty="0">
                <a:solidFill>
                  <a:srgbClr val="FFFF00"/>
                </a:solidFill>
                <a:latin typeface="Cambria" panose="02040503050406030204" pitchFamily="18" charset="0"/>
              </a:rPr>
              <a:t>, is </a:t>
            </a:r>
            <a:r>
              <a:rPr lang="en-US" sz="2800" i="1" dirty="0">
                <a:latin typeface="Cambria" panose="02040503050406030204" pitchFamily="18" charset="0"/>
              </a:rPr>
              <a:t>C</a:t>
            </a:r>
            <a:r>
              <a:rPr lang="en-US" sz="2800" dirty="0">
                <a:latin typeface="Cambria" panose="02040503050406030204" pitchFamily="18" charset="0"/>
              </a:rPr>
              <a:t>(n, </a:t>
            </a:r>
            <a:r>
              <a:rPr lang="en-US" sz="2800" i="1" dirty="0">
                <a:latin typeface="Cambria" panose="02040503050406030204" pitchFamily="18" charset="0"/>
              </a:rPr>
              <a:t>k</a:t>
            </a:r>
            <a:r>
              <a:rPr lang="en-US" sz="2800" dirty="0">
                <a:latin typeface="Cambria" panose="02040503050406030204" pitchFamily="18" charset="0"/>
              </a:rPr>
              <a:t>) </a:t>
            </a:r>
            <a:r>
              <a:rPr lang="en-US" sz="2800" i="1" dirty="0" err="1">
                <a:latin typeface="Cambria" panose="02040503050406030204" pitchFamily="18" charset="0"/>
              </a:rPr>
              <a:t>p</a:t>
            </a:r>
            <a:r>
              <a:rPr lang="en-US" sz="2800" i="1" baseline="30000" dirty="0" err="1">
                <a:latin typeface="Cambria" panose="02040503050406030204" pitchFamily="18" charset="0"/>
              </a:rPr>
              <a:t>k</a:t>
            </a:r>
            <a:r>
              <a:rPr lang="en-US" sz="2800" i="1" baseline="30000" dirty="0">
                <a:latin typeface="Cambria" panose="02040503050406030204" pitchFamily="18" charset="0"/>
              </a:rPr>
              <a:t> </a:t>
            </a:r>
            <a:r>
              <a:rPr lang="en-US" sz="2800" dirty="0">
                <a:latin typeface="Cambria" panose="02040503050406030204" pitchFamily="18" charset="0"/>
              </a:rPr>
              <a:t>(1 - </a:t>
            </a:r>
            <a:r>
              <a:rPr lang="en-US" sz="2800" i="1" dirty="0">
                <a:latin typeface="Cambria" panose="02040503050406030204" pitchFamily="18" charset="0"/>
              </a:rPr>
              <a:t>p</a:t>
            </a:r>
            <a:r>
              <a:rPr lang="en-US" sz="2800" dirty="0">
                <a:latin typeface="Cambria" panose="02040503050406030204" pitchFamily="18" charset="0"/>
              </a:rPr>
              <a:t>)</a:t>
            </a:r>
            <a:r>
              <a:rPr lang="en-US" sz="2800" i="1" baseline="30000" dirty="0">
                <a:latin typeface="Cambria" panose="02040503050406030204" pitchFamily="18" charset="0"/>
              </a:rPr>
              <a:t>n</a:t>
            </a:r>
            <a:r>
              <a:rPr lang="en-US" sz="2800" baseline="30000" dirty="0">
                <a:latin typeface="Cambria" panose="02040503050406030204" pitchFamily="18" charset="0"/>
              </a:rPr>
              <a:t> - </a:t>
            </a:r>
            <a:r>
              <a:rPr lang="en-US" sz="2800" i="1" baseline="30000" dirty="0">
                <a:latin typeface="Cambria" panose="02040503050406030204" pitchFamily="18" charset="0"/>
              </a:rPr>
              <a:t>k</a:t>
            </a:r>
            <a:endParaRPr lang="en-US" sz="2800" i="1" dirty="0">
              <a:latin typeface="Cambria" panose="02040503050406030204" pitchFamily="18" charset="0"/>
            </a:endParaRPr>
          </a:p>
          <a:p>
            <a:pPr eaLnBrk="1" hangingPunct="1">
              <a:spcBef>
                <a:spcPct val="20000"/>
              </a:spcBef>
            </a:pPr>
            <a:endParaRPr lang="en-US" dirty="0">
              <a:solidFill>
                <a:srgbClr val="FFFF00"/>
              </a:solidFill>
              <a:latin typeface="Cambria" panose="02040503050406030204" pitchFamily="18" charset="0"/>
            </a:endParaRPr>
          </a:p>
        </p:txBody>
      </p:sp>
      <p:sp>
        <p:nvSpPr>
          <p:cNvPr id="50192" name="Text Box 12"/>
          <p:cNvSpPr txBox="1">
            <a:spLocks noChangeArrowheads="1"/>
          </p:cNvSpPr>
          <p:nvPr/>
        </p:nvSpPr>
        <p:spPr bwMode="auto">
          <a:xfrm>
            <a:off x="2209801" y="3381525"/>
            <a:ext cx="2410741" cy="522982"/>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2800" dirty="0" smtClean="0">
                <a:latin typeface="Cambria" panose="02040503050406030204" pitchFamily="18" charset="0"/>
              </a:rPr>
              <a:t>(0.7)</a:t>
            </a:r>
            <a:r>
              <a:rPr lang="en-US" sz="2800" baseline="30000" dirty="0" smtClean="0">
                <a:latin typeface="Cambria" panose="02040503050406030204" pitchFamily="18" charset="0"/>
              </a:rPr>
              <a:t>3</a:t>
            </a:r>
            <a:r>
              <a:rPr lang="en-US" sz="2800" dirty="0" smtClean="0">
                <a:latin typeface="Cambria" panose="02040503050406030204" pitchFamily="18" charset="0"/>
              </a:rPr>
              <a:t> (0.3)</a:t>
            </a:r>
            <a:r>
              <a:rPr lang="en-US" sz="2800" baseline="30000" dirty="0" smtClean="0">
                <a:latin typeface="Cambria" panose="02040503050406030204" pitchFamily="18" charset="0"/>
              </a:rPr>
              <a:t>2</a:t>
            </a:r>
            <a:endParaRPr lang="en-US" sz="2800" dirty="0">
              <a:latin typeface="Cambria" panose="02040503050406030204" pitchFamily="18" charset="0"/>
            </a:endParaRPr>
          </a:p>
        </p:txBody>
      </p:sp>
      <p:sp>
        <p:nvSpPr>
          <p:cNvPr id="50190" name="Text Box 15"/>
          <p:cNvSpPr txBox="1">
            <a:spLocks noChangeArrowheads="1"/>
          </p:cNvSpPr>
          <p:nvPr/>
        </p:nvSpPr>
        <p:spPr bwMode="auto">
          <a:xfrm>
            <a:off x="4943168" y="3352800"/>
            <a:ext cx="5334000" cy="522982"/>
          </a:xfrm>
          <a:prstGeom prst="rect">
            <a:avLst/>
          </a:prstGeom>
          <a:ln/>
          <a:extLst/>
        </p:spPr>
        <p:style>
          <a:lnRef idx="0">
            <a:schemeClr val="dk1"/>
          </a:lnRef>
          <a:fillRef idx="3">
            <a:schemeClr val="dk1"/>
          </a:fillRef>
          <a:effectRef idx="3">
            <a:schemeClr val="dk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algn="ctr">
              <a:buFont typeface="Arial" panose="020B0604020202020204" pitchFamily="34" charset="0"/>
              <a:buNone/>
            </a:pPr>
            <a:r>
              <a:rPr lang="en-US" sz="2800" dirty="0">
                <a:latin typeface="Cambria" panose="02040503050406030204" pitchFamily="18" charset="0"/>
              </a:rPr>
              <a:t>Assumes independent trials</a:t>
            </a:r>
          </a:p>
        </p:txBody>
      </p:sp>
      <p:sp>
        <p:nvSpPr>
          <p:cNvPr id="50188" name="Text Box 18"/>
          <p:cNvSpPr txBox="1">
            <a:spLocks noChangeArrowheads="1"/>
          </p:cNvSpPr>
          <p:nvPr/>
        </p:nvSpPr>
        <p:spPr bwMode="auto">
          <a:xfrm>
            <a:off x="457200" y="5446942"/>
            <a:ext cx="11201400" cy="954107"/>
          </a:xfrm>
          <a:prstGeom prst="rect">
            <a:avLst/>
          </a:prstGeom>
          <a:ln/>
          <a:extLst/>
        </p:spPr>
        <p:style>
          <a:lnRef idx="0">
            <a:schemeClr val="dk1"/>
          </a:lnRef>
          <a:fillRef idx="3">
            <a:schemeClr val="dk1"/>
          </a:fillRef>
          <a:effectRef idx="3">
            <a:schemeClr val="dk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2800" dirty="0">
                <a:latin typeface="Cambria" panose="02040503050406030204" pitchFamily="18" charset="0"/>
              </a:rPr>
              <a:t>Win a majority of the 5 games </a:t>
            </a:r>
            <a:r>
              <a:rPr lang="en-US" sz="2800" dirty="0" smtClean="0">
                <a:latin typeface="Cambria" panose="02040503050406030204" pitchFamily="18" charset="0"/>
              </a:rPr>
              <a:t>= </a:t>
            </a:r>
          </a:p>
          <a:p>
            <a:pPr algn="ctr">
              <a:buFont typeface="Arial" panose="020B0604020202020204" pitchFamily="34" charset="0"/>
              <a:buNone/>
            </a:pPr>
            <a:r>
              <a:rPr lang="en-US" sz="2800" i="1" dirty="0" smtClean="0">
                <a:latin typeface="Cambria" panose="02040503050406030204" pitchFamily="18" charset="0"/>
              </a:rPr>
              <a:t>C</a:t>
            </a:r>
            <a:r>
              <a:rPr lang="en-US" sz="2800" dirty="0" smtClean="0">
                <a:latin typeface="Cambria" panose="02040503050406030204" pitchFamily="18" charset="0"/>
              </a:rPr>
              <a:t>(5,3)0.7</a:t>
            </a:r>
            <a:r>
              <a:rPr lang="en-US" sz="2800" baseline="30000" dirty="0" smtClean="0">
                <a:latin typeface="Cambria" panose="02040503050406030204" pitchFamily="18" charset="0"/>
              </a:rPr>
              <a:t>3</a:t>
            </a:r>
            <a:r>
              <a:rPr lang="en-US" sz="2800" dirty="0" smtClean="0">
                <a:latin typeface="Cambria" panose="02040503050406030204" pitchFamily="18" charset="0"/>
              </a:rPr>
              <a:t>0.3</a:t>
            </a:r>
            <a:r>
              <a:rPr lang="en-US" sz="2800" baseline="30000" dirty="0" smtClean="0">
                <a:latin typeface="Cambria" panose="02040503050406030204" pitchFamily="18" charset="0"/>
              </a:rPr>
              <a:t>2</a:t>
            </a:r>
            <a:r>
              <a:rPr lang="en-US" sz="2800" dirty="0" smtClean="0">
                <a:latin typeface="Cambria" panose="02040503050406030204" pitchFamily="18" charset="0"/>
              </a:rPr>
              <a:t> </a:t>
            </a:r>
            <a:r>
              <a:rPr lang="en-US" sz="2800" dirty="0">
                <a:latin typeface="Cambria" panose="02040503050406030204" pitchFamily="18" charset="0"/>
              </a:rPr>
              <a:t>+ </a:t>
            </a:r>
            <a:r>
              <a:rPr lang="en-US" sz="2800" i="1" dirty="0">
                <a:latin typeface="Cambria" panose="02040503050406030204" pitchFamily="18" charset="0"/>
              </a:rPr>
              <a:t>C</a:t>
            </a:r>
            <a:r>
              <a:rPr lang="en-US" sz="2800" dirty="0">
                <a:latin typeface="Cambria" panose="02040503050406030204" pitchFamily="18" charset="0"/>
              </a:rPr>
              <a:t>(5,4)0.7</a:t>
            </a:r>
            <a:r>
              <a:rPr lang="en-US" sz="2800" baseline="30000" dirty="0">
                <a:latin typeface="Cambria" panose="02040503050406030204" pitchFamily="18" charset="0"/>
              </a:rPr>
              <a:t>4</a:t>
            </a:r>
            <a:r>
              <a:rPr lang="en-US" sz="2800" dirty="0">
                <a:latin typeface="Cambria" panose="02040503050406030204" pitchFamily="18" charset="0"/>
              </a:rPr>
              <a:t>0.3</a:t>
            </a:r>
            <a:r>
              <a:rPr lang="en-US" sz="2800" baseline="30000" dirty="0">
                <a:latin typeface="Cambria" panose="02040503050406030204" pitchFamily="18" charset="0"/>
              </a:rPr>
              <a:t>1</a:t>
            </a:r>
            <a:r>
              <a:rPr lang="en-US" sz="2800" dirty="0">
                <a:latin typeface="Cambria" panose="02040503050406030204" pitchFamily="18" charset="0"/>
              </a:rPr>
              <a:t> + </a:t>
            </a:r>
            <a:r>
              <a:rPr lang="en-US" sz="2800" i="1" dirty="0">
                <a:latin typeface="Cambria" panose="02040503050406030204" pitchFamily="18" charset="0"/>
              </a:rPr>
              <a:t>C</a:t>
            </a:r>
            <a:r>
              <a:rPr lang="en-US" sz="2800" dirty="0">
                <a:latin typeface="Cambria" panose="02040503050406030204" pitchFamily="18" charset="0"/>
              </a:rPr>
              <a:t>(5,5)0.7</a:t>
            </a:r>
            <a:r>
              <a:rPr lang="en-US" sz="2800" baseline="30000" dirty="0">
                <a:latin typeface="Cambria" panose="02040503050406030204" pitchFamily="18" charset="0"/>
              </a:rPr>
              <a:t>5</a:t>
            </a:r>
            <a:r>
              <a:rPr lang="en-US" sz="2800" dirty="0">
                <a:latin typeface="Cambria" panose="02040503050406030204" pitchFamily="18" charset="0"/>
              </a:rPr>
              <a:t>0.3</a:t>
            </a:r>
            <a:r>
              <a:rPr lang="en-US" sz="2800" baseline="30000" dirty="0">
                <a:latin typeface="Cambria" panose="02040503050406030204" pitchFamily="18" charset="0"/>
              </a:rPr>
              <a:t>0</a:t>
            </a:r>
            <a:r>
              <a:rPr lang="en-US" sz="2800" dirty="0">
                <a:latin typeface="Cambria" panose="02040503050406030204" pitchFamily="18" charset="0"/>
              </a:rPr>
              <a:t> </a:t>
            </a:r>
          </a:p>
        </p:txBody>
      </p:sp>
      <p:sp>
        <p:nvSpPr>
          <p:cNvPr id="6" name="TextBox 5"/>
          <p:cNvSpPr txBox="1"/>
          <p:nvPr/>
        </p:nvSpPr>
        <p:spPr>
          <a:xfrm rot="1247936">
            <a:off x="8669950" y="697479"/>
            <a:ext cx="1586787" cy="461665"/>
          </a:xfrm>
          <a:prstGeom prst="rect">
            <a:avLst/>
          </a:prstGeom>
          <a:noFill/>
        </p:spPr>
        <p:txBody>
          <a:bodyPr wrap="square" rtlCol="0">
            <a:spAutoFit/>
          </a:bodyPr>
          <a:lstStyle/>
          <a:p>
            <a:r>
              <a:rPr lang="en-US" b="1" dirty="0">
                <a:solidFill>
                  <a:srgbClr val="66FF33"/>
                </a:solidFill>
                <a:latin typeface="Cambria" panose="02040503050406030204" pitchFamily="18" charset="0"/>
              </a:rPr>
              <a:t>Self Study</a:t>
            </a:r>
          </a:p>
        </p:txBody>
      </p:sp>
      <p:sp>
        <p:nvSpPr>
          <p:cNvPr id="21" name="TextBox 20"/>
          <p:cNvSpPr txBox="1"/>
          <p:nvPr/>
        </p:nvSpPr>
        <p:spPr>
          <a:xfrm rot="681086">
            <a:off x="8968292" y="2119309"/>
            <a:ext cx="2953568" cy="830997"/>
          </a:xfrm>
          <a:prstGeom prst="rect">
            <a:avLst/>
          </a:prstGeom>
          <a:noFill/>
        </p:spPr>
        <p:txBody>
          <a:bodyPr wrap="square" rtlCol="0">
            <a:spAutoFit/>
          </a:bodyPr>
          <a:lstStyle/>
          <a:p>
            <a:r>
              <a:rPr lang="en-US" b="1" dirty="0">
                <a:solidFill>
                  <a:srgbClr val="66FF33"/>
                </a:solidFill>
                <a:latin typeface="Cambria" panose="02040503050406030204" pitchFamily="18" charset="0"/>
              </a:rPr>
              <a:t>W: Win </a:t>
            </a:r>
            <a:r>
              <a:rPr lang="en-US" sz="1600" b="1" dirty="0">
                <a:solidFill>
                  <a:schemeClr val="accent2">
                    <a:lumMod val="60000"/>
                    <a:lumOff val="40000"/>
                  </a:schemeClr>
                </a:solidFill>
                <a:latin typeface="Cambria" panose="02040503050406030204" pitchFamily="18" charset="0"/>
              </a:rPr>
              <a:t>(clear the board)</a:t>
            </a:r>
          </a:p>
          <a:p>
            <a:r>
              <a:rPr lang="en-US" b="1" dirty="0">
                <a:solidFill>
                  <a:srgbClr val="66FF33"/>
                </a:solidFill>
                <a:latin typeface="Cambria" panose="02040503050406030204" pitchFamily="18" charset="0"/>
              </a:rPr>
              <a:t>L: Loose</a:t>
            </a:r>
          </a:p>
        </p:txBody>
      </p:sp>
      <p:sp>
        <p:nvSpPr>
          <p:cNvPr id="8" name="Slide Number Placeholder 7"/>
          <p:cNvSpPr>
            <a:spLocks noGrp="1"/>
          </p:cNvSpPr>
          <p:nvPr>
            <p:ph type="sldNum" sz="quarter" idx="12"/>
          </p:nvPr>
        </p:nvSpPr>
        <p:spPr/>
        <p:txBody>
          <a:bodyPr/>
          <a:lstStyle/>
          <a:p>
            <a:fld id="{3EA9A468-A168-48C4-B46A-E65448296BCD}" type="slidenum">
              <a:rPr lang="en-US" altLang="en-US" smtClean="0"/>
              <a:pPr/>
              <a:t>22</a:t>
            </a:fld>
            <a:endParaRPr lang="en-US" altLang="en-US"/>
          </a:p>
        </p:txBody>
      </p:sp>
      <p:sp>
        <p:nvSpPr>
          <p:cNvPr id="14" name="Rectangle 13"/>
          <p:cNvSpPr/>
          <p:nvPr/>
        </p:nvSpPr>
        <p:spPr>
          <a:xfrm>
            <a:off x="1173309" y="4818907"/>
            <a:ext cx="10108280" cy="523220"/>
          </a:xfrm>
          <a:prstGeom prst="rect">
            <a:avLst/>
          </a:prstGeom>
        </p:spPr>
        <p:txBody>
          <a:bodyPr wrap="none">
            <a:spAutoFit/>
          </a:bodyPr>
          <a:lstStyle/>
          <a:p>
            <a:r>
              <a:rPr lang="en-US" sz="2800" dirty="0" smtClean="0">
                <a:latin typeface="Cambria" panose="02040503050406030204" pitchFamily="18" charset="0"/>
              </a:rPr>
              <a:t>Win </a:t>
            </a:r>
            <a:r>
              <a:rPr lang="en-US" sz="2800" dirty="0">
                <a:latin typeface="Cambria" panose="02040503050406030204" pitchFamily="18" charset="0"/>
              </a:rPr>
              <a:t>a majority of the 5 </a:t>
            </a:r>
            <a:r>
              <a:rPr lang="en-US" sz="2800" dirty="0" smtClean="0">
                <a:latin typeface="Cambria" panose="02040503050406030204" pitchFamily="18" charset="0"/>
              </a:rPr>
              <a:t>games: Win 3 games, 4 games, or 5 games</a:t>
            </a:r>
            <a:endParaRPr lang="en-US" sz="2800" dirty="0"/>
          </a:p>
        </p:txBody>
      </p:sp>
    </p:spTree>
    <p:extLst>
      <p:ext uri="{BB962C8B-B14F-4D97-AF65-F5344CB8AC3E}">
        <p14:creationId xmlns:p14="http://schemas.microsoft.com/office/powerpoint/2010/main" val="2025831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83173"/>
                                        </p:tgtEl>
                                        <p:attrNameLst>
                                          <p:attrName>style.visibility</p:attrName>
                                        </p:attrNameLst>
                                      </p:cBhvr>
                                      <p:to>
                                        <p:strVal val="visible"/>
                                      </p:to>
                                    </p:set>
                                  </p:childTnLst>
                                </p:cTn>
                              </p:par>
                            </p:childTnLst>
                          </p:cTn>
                        </p:par>
                        <p:par>
                          <p:cTn id="7" fill="hold" nodeType="with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2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019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019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8317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018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3173" grpId="0"/>
      <p:bldP spid="2183174" grpId="0"/>
      <p:bldP spid="50192" grpId="0" animBg="1"/>
      <p:bldP spid="50190" grpId="0" animBg="1"/>
      <p:bldP spid="50188" grpId="0" animBg="1"/>
      <p:bldP spid="21"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743076" y="227013"/>
            <a:ext cx="8467725" cy="1143000"/>
          </a:xfrm>
        </p:spPr>
        <p:txBody>
          <a:bodyPr/>
          <a:lstStyle/>
          <a:p>
            <a:pPr eaLnBrk="1" hangingPunct="1"/>
            <a:r>
              <a:rPr lang="en-US" dirty="0" smtClean="0"/>
              <a:t> Random Variables</a:t>
            </a:r>
          </a:p>
        </p:txBody>
      </p:sp>
      <p:sp>
        <p:nvSpPr>
          <p:cNvPr id="52227" name="Rectangle 3"/>
          <p:cNvSpPr>
            <a:spLocks noChangeArrowheads="1"/>
          </p:cNvSpPr>
          <p:nvPr/>
        </p:nvSpPr>
        <p:spPr bwMode="auto">
          <a:xfrm>
            <a:off x="1857767" y="1094463"/>
            <a:ext cx="916324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For a given sample space </a:t>
            </a:r>
            <a:r>
              <a:rPr lang="en-US" sz="2800" i="1" dirty="0">
                <a:latin typeface="Cambria" panose="02040503050406030204" pitchFamily="18" charset="0"/>
              </a:rPr>
              <a:t>S</a:t>
            </a:r>
            <a:r>
              <a:rPr lang="en-US" sz="2800" dirty="0">
                <a:latin typeface="Cambria" panose="02040503050406030204" pitchFamily="18" charset="0"/>
              </a:rPr>
              <a:t>, a </a:t>
            </a:r>
            <a:r>
              <a:rPr lang="en-US" sz="2800" dirty="0">
                <a:solidFill>
                  <a:srgbClr val="FFFF00"/>
                </a:solidFill>
                <a:latin typeface="Cambria" panose="02040503050406030204" pitchFamily="18" charset="0"/>
              </a:rPr>
              <a:t>random variable (</a:t>
            </a:r>
            <a:r>
              <a:rPr lang="en-US" sz="2800" dirty="0" err="1">
                <a:solidFill>
                  <a:srgbClr val="FFFF00"/>
                </a:solidFill>
                <a:latin typeface="Cambria" panose="02040503050406030204" pitchFamily="18" charset="0"/>
              </a:rPr>
              <a:t>r.v</a:t>
            </a:r>
            <a:r>
              <a:rPr lang="en-US" sz="2800" dirty="0">
                <a:solidFill>
                  <a:srgbClr val="FFFF00"/>
                </a:solidFill>
                <a:latin typeface="Cambria" panose="02040503050406030204" pitchFamily="18" charset="0"/>
              </a:rPr>
              <a:t>.) </a:t>
            </a:r>
            <a:r>
              <a:rPr lang="en-US" sz="2800" dirty="0">
                <a:latin typeface="Cambria" panose="02040503050406030204" pitchFamily="18" charset="0"/>
              </a:rPr>
              <a:t>is any real valued function on </a:t>
            </a:r>
            <a:r>
              <a:rPr lang="en-US" sz="2800" i="1" dirty="0">
                <a:latin typeface="Cambria" panose="02040503050406030204" pitchFamily="18" charset="0"/>
              </a:rPr>
              <a:t>S</a:t>
            </a:r>
            <a:r>
              <a:rPr lang="en-US" sz="2800" dirty="0">
                <a:latin typeface="Cambria" panose="02040503050406030204" pitchFamily="18" charset="0"/>
              </a:rPr>
              <a:t>, i.e.,  a random variable is a </a:t>
            </a:r>
            <a:r>
              <a:rPr lang="en-US" sz="2800" dirty="0">
                <a:solidFill>
                  <a:srgbClr val="FFFF00"/>
                </a:solidFill>
                <a:latin typeface="Cambria" panose="02040503050406030204" pitchFamily="18" charset="0"/>
              </a:rPr>
              <a:t>function </a:t>
            </a:r>
            <a:r>
              <a:rPr lang="en-US" sz="2800" dirty="0">
                <a:latin typeface="Cambria" panose="02040503050406030204" pitchFamily="18" charset="0"/>
              </a:rPr>
              <a:t>that assigns a real number to each  possible outcome</a:t>
            </a:r>
          </a:p>
        </p:txBody>
      </p:sp>
      <p:sp>
        <p:nvSpPr>
          <p:cNvPr id="2185220" name="Rectangle 4"/>
          <p:cNvSpPr>
            <a:spLocks noChangeArrowheads="1"/>
          </p:cNvSpPr>
          <p:nvPr/>
        </p:nvSpPr>
        <p:spPr bwMode="auto">
          <a:xfrm>
            <a:off x="1524490" y="4181548"/>
            <a:ext cx="9829800" cy="91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Suppose our experiment is a roll of 2 dice.  </a:t>
            </a:r>
            <a:r>
              <a:rPr lang="en-US" sz="2800" i="1" dirty="0">
                <a:solidFill>
                  <a:srgbClr val="FFFF00"/>
                </a:solidFill>
                <a:latin typeface="Cambria" panose="02040503050406030204" pitchFamily="18" charset="0"/>
              </a:rPr>
              <a:t>S</a:t>
            </a:r>
            <a:r>
              <a:rPr lang="en-US" sz="2800" dirty="0">
                <a:solidFill>
                  <a:srgbClr val="FFFF00"/>
                </a:solidFill>
                <a:latin typeface="Cambria" panose="02040503050406030204" pitchFamily="18" charset="0"/>
              </a:rPr>
              <a:t> is set of pairs.</a:t>
            </a:r>
          </a:p>
          <a:p>
            <a:pPr eaLnBrk="1" hangingPunct="1">
              <a:spcBef>
                <a:spcPct val="20000"/>
              </a:spcBef>
            </a:pPr>
            <a:r>
              <a:rPr lang="en-US" sz="2800" dirty="0">
                <a:solidFill>
                  <a:srgbClr val="FFFF00"/>
                </a:solidFill>
                <a:latin typeface="Cambria" panose="02040503050406030204" pitchFamily="18" charset="0"/>
              </a:rPr>
              <a:t>Example random variables:</a:t>
            </a:r>
          </a:p>
        </p:txBody>
      </p:sp>
      <p:grpSp>
        <p:nvGrpSpPr>
          <p:cNvPr id="52229" name="Group 5"/>
          <p:cNvGrpSpPr>
            <a:grpSpLocks/>
          </p:cNvGrpSpPr>
          <p:nvPr/>
        </p:nvGrpSpPr>
        <p:grpSpPr bwMode="auto">
          <a:xfrm>
            <a:off x="2712476" y="2514600"/>
            <a:ext cx="6324600" cy="1727200"/>
            <a:chOff x="82" y="1696"/>
            <a:chExt cx="4766" cy="1376"/>
          </a:xfrm>
        </p:grpSpPr>
        <p:sp>
          <p:nvSpPr>
            <p:cNvPr id="52233" name="Rectangle 6"/>
            <p:cNvSpPr>
              <a:spLocks noChangeArrowheads="1"/>
            </p:cNvSpPr>
            <p:nvPr/>
          </p:nvSpPr>
          <p:spPr bwMode="auto">
            <a:xfrm>
              <a:off x="82" y="1728"/>
              <a:ext cx="13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endParaRPr lang="en-US">
                <a:latin typeface="Cambria" panose="02040503050406030204" pitchFamily="18" charset="0"/>
              </a:endParaRPr>
            </a:p>
          </p:txBody>
        </p:sp>
        <p:sp>
          <p:nvSpPr>
            <p:cNvPr id="52234" name="Rectangle 7"/>
            <p:cNvSpPr>
              <a:spLocks noChangeArrowheads="1"/>
            </p:cNvSpPr>
            <p:nvPr/>
          </p:nvSpPr>
          <p:spPr bwMode="auto">
            <a:xfrm>
              <a:off x="432" y="1968"/>
              <a:ext cx="1824" cy="912"/>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35" name="Rectangle 8"/>
            <p:cNvSpPr>
              <a:spLocks noChangeArrowheads="1"/>
            </p:cNvSpPr>
            <p:nvPr/>
          </p:nvSpPr>
          <p:spPr bwMode="auto">
            <a:xfrm>
              <a:off x="432" y="2544"/>
              <a:ext cx="43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000" i="1" dirty="0">
                  <a:latin typeface="Cambria" panose="02040503050406030204" pitchFamily="18" charset="0"/>
                </a:rPr>
                <a:t>S</a:t>
              </a:r>
            </a:p>
          </p:txBody>
        </p:sp>
        <p:sp>
          <p:nvSpPr>
            <p:cNvPr id="52236" name="Line 9"/>
            <p:cNvSpPr>
              <a:spLocks noChangeShapeType="1"/>
            </p:cNvSpPr>
            <p:nvPr/>
          </p:nvSpPr>
          <p:spPr bwMode="auto">
            <a:xfrm>
              <a:off x="2928" y="2400"/>
              <a:ext cx="1824" cy="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37" name="Oval 10"/>
            <p:cNvSpPr>
              <a:spLocks noChangeArrowheads="1"/>
            </p:cNvSpPr>
            <p:nvPr/>
          </p:nvSpPr>
          <p:spPr bwMode="auto">
            <a:xfrm>
              <a:off x="864" y="2448"/>
              <a:ext cx="96" cy="96"/>
            </a:xfrm>
            <a:prstGeom prst="ellipse">
              <a:avLst/>
            </a:prstGeom>
            <a:solidFill>
              <a:srgbClr val="00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38" name="Oval 11"/>
            <p:cNvSpPr>
              <a:spLocks noChangeArrowheads="1"/>
            </p:cNvSpPr>
            <p:nvPr/>
          </p:nvSpPr>
          <p:spPr bwMode="auto">
            <a:xfrm>
              <a:off x="1200" y="2160"/>
              <a:ext cx="96" cy="96"/>
            </a:xfrm>
            <a:prstGeom prst="ellipse">
              <a:avLst/>
            </a:prstGeom>
            <a:solidFill>
              <a:srgbClr val="00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39" name="Oval 12"/>
            <p:cNvSpPr>
              <a:spLocks noChangeArrowheads="1"/>
            </p:cNvSpPr>
            <p:nvPr/>
          </p:nvSpPr>
          <p:spPr bwMode="auto">
            <a:xfrm>
              <a:off x="1344" y="2544"/>
              <a:ext cx="96" cy="96"/>
            </a:xfrm>
            <a:prstGeom prst="ellipse">
              <a:avLst/>
            </a:prstGeom>
            <a:solidFill>
              <a:srgbClr val="00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40" name="Oval 13"/>
            <p:cNvSpPr>
              <a:spLocks noChangeArrowheads="1"/>
            </p:cNvSpPr>
            <p:nvPr/>
          </p:nvSpPr>
          <p:spPr bwMode="auto">
            <a:xfrm>
              <a:off x="1680" y="2208"/>
              <a:ext cx="96" cy="96"/>
            </a:xfrm>
            <a:prstGeom prst="ellipse">
              <a:avLst/>
            </a:prstGeom>
            <a:solidFill>
              <a:srgbClr val="00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41" name="Line 14"/>
            <p:cNvSpPr>
              <a:spLocks noChangeShapeType="1"/>
            </p:cNvSpPr>
            <p:nvPr/>
          </p:nvSpPr>
          <p:spPr bwMode="auto">
            <a:xfrm>
              <a:off x="3840" y="2304"/>
              <a:ext cx="0" cy="9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42" name="Line 15"/>
            <p:cNvSpPr>
              <a:spLocks noChangeShapeType="1"/>
            </p:cNvSpPr>
            <p:nvPr/>
          </p:nvSpPr>
          <p:spPr bwMode="auto">
            <a:xfrm>
              <a:off x="4176" y="2304"/>
              <a:ext cx="0" cy="9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43" name="Line 16"/>
            <p:cNvSpPr>
              <a:spLocks noChangeShapeType="1"/>
            </p:cNvSpPr>
            <p:nvPr/>
          </p:nvSpPr>
          <p:spPr bwMode="auto">
            <a:xfrm>
              <a:off x="4512" y="2304"/>
              <a:ext cx="0" cy="9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44" name="Line 17"/>
            <p:cNvSpPr>
              <a:spLocks noChangeShapeType="1"/>
            </p:cNvSpPr>
            <p:nvPr/>
          </p:nvSpPr>
          <p:spPr bwMode="auto">
            <a:xfrm>
              <a:off x="3504" y="2304"/>
              <a:ext cx="0" cy="9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45" name="Line 18"/>
            <p:cNvSpPr>
              <a:spLocks noChangeShapeType="1"/>
            </p:cNvSpPr>
            <p:nvPr/>
          </p:nvSpPr>
          <p:spPr bwMode="auto">
            <a:xfrm>
              <a:off x="3168" y="2304"/>
              <a:ext cx="0" cy="9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mbria" panose="02040503050406030204" pitchFamily="18" charset="0"/>
              </a:endParaRPr>
            </a:p>
          </p:txBody>
        </p:sp>
        <p:sp>
          <p:nvSpPr>
            <p:cNvPr id="52246" name="Rectangle 19"/>
            <p:cNvSpPr>
              <a:spLocks noChangeArrowheads="1"/>
            </p:cNvSpPr>
            <p:nvPr/>
          </p:nvSpPr>
          <p:spPr bwMode="auto">
            <a:xfrm>
              <a:off x="3744" y="2400"/>
              <a:ext cx="43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1800">
                  <a:latin typeface="Cambria" panose="02040503050406030204" pitchFamily="18" charset="0"/>
                </a:rPr>
                <a:t>0</a:t>
              </a:r>
            </a:p>
          </p:txBody>
        </p:sp>
        <p:sp>
          <p:nvSpPr>
            <p:cNvPr id="52247" name="Rectangle 20"/>
            <p:cNvSpPr>
              <a:spLocks noChangeArrowheads="1"/>
            </p:cNvSpPr>
            <p:nvPr/>
          </p:nvSpPr>
          <p:spPr bwMode="auto">
            <a:xfrm>
              <a:off x="4416" y="2400"/>
              <a:ext cx="43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1800">
                  <a:latin typeface="Cambria" panose="02040503050406030204" pitchFamily="18" charset="0"/>
                </a:rPr>
                <a:t>2</a:t>
              </a:r>
            </a:p>
          </p:txBody>
        </p:sp>
        <p:sp>
          <p:nvSpPr>
            <p:cNvPr id="52248" name="Rectangle 21"/>
            <p:cNvSpPr>
              <a:spLocks noChangeArrowheads="1"/>
            </p:cNvSpPr>
            <p:nvPr/>
          </p:nvSpPr>
          <p:spPr bwMode="auto">
            <a:xfrm>
              <a:off x="3024" y="2400"/>
              <a:ext cx="43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1800">
                  <a:latin typeface="Cambria" panose="02040503050406030204" pitchFamily="18" charset="0"/>
                </a:rPr>
                <a:t>-2</a:t>
              </a:r>
            </a:p>
          </p:txBody>
        </p:sp>
        <p:sp>
          <p:nvSpPr>
            <p:cNvPr id="52249" name="Freeform 22"/>
            <p:cNvSpPr>
              <a:spLocks/>
            </p:cNvSpPr>
            <p:nvPr/>
          </p:nvSpPr>
          <p:spPr bwMode="auto">
            <a:xfrm>
              <a:off x="912" y="2400"/>
              <a:ext cx="2256" cy="672"/>
            </a:xfrm>
            <a:custGeom>
              <a:avLst/>
              <a:gdLst>
                <a:gd name="T0" fmla="*/ 0 w 2256"/>
                <a:gd name="T1" fmla="*/ 4 h 880"/>
                <a:gd name="T2" fmla="*/ 864 w 2256"/>
                <a:gd name="T3" fmla="*/ 34 h 880"/>
                <a:gd name="T4" fmla="*/ 2256 w 2256"/>
                <a:gd name="T5" fmla="*/ 0 h 880"/>
                <a:gd name="T6" fmla="*/ 0 60000 65536"/>
                <a:gd name="T7" fmla="*/ 0 60000 65536"/>
                <a:gd name="T8" fmla="*/ 0 60000 65536"/>
                <a:gd name="T9" fmla="*/ 0 w 2256"/>
                <a:gd name="T10" fmla="*/ 0 h 880"/>
                <a:gd name="T11" fmla="*/ 2256 w 2256"/>
                <a:gd name="T12" fmla="*/ 880 h 880"/>
              </a:gdLst>
              <a:ahLst/>
              <a:cxnLst>
                <a:cxn ang="T6">
                  <a:pos x="T0" y="T1"/>
                </a:cxn>
                <a:cxn ang="T7">
                  <a:pos x="T2" y="T3"/>
                </a:cxn>
                <a:cxn ang="T8">
                  <a:pos x="T4" y="T5"/>
                </a:cxn>
              </a:cxnLst>
              <a:rect l="T9" t="T10" r="T11" b="T12"/>
              <a:pathLst>
                <a:path w="2256" h="880">
                  <a:moveTo>
                    <a:pt x="0" y="96"/>
                  </a:moveTo>
                  <a:cubicBezTo>
                    <a:pt x="244" y="488"/>
                    <a:pt x="488" y="880"/>
                    <a:pt x="864" y="864"/>
                  </a:cubicBezTo>
                  <a:cubicBezTo>
                    <a:pt x="1240" y="848"/>
                    <a:pt x="1748" y="424"/>
                    <a:pt x="2256" y="0"/>
                  </a:cubicBez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50" name="Freeform 23"/>
            <p:cNvSpPr>
              <a:spLocks/>
            </p:cNvSpPr>
            <p:nvPr/>
          </p:nvSpPr>
          <p:spPr bwMode="auto">
            <a:xfrm>
              <a:off x="1392" y="2400"/>
              <a:ext cx="2568" cy="576"/>
            </a:xfrm>
            <a:custGeom>
              <a:avLst/>
              <a:gdLst>
                <a:gd name="T0" fmla="*/ 0 w 2568"/>
                <a:gd name="T1" fmla="*/ 41 h 656"/>
                <a:gd name="T2" fmla="*/ 2160 w 2568"/>
                <a:gd name="T3" fmla="*/ 130 h 656"/>
                <a:gd name="T4" fmla="*/ 2448 w 2568"/>
                <a:gd name="T5" fmla="*/ 0 h 656"/>
                <a:gd name="T6" fmla="*/ 0 60000 65536"/>
                <a:gd name="T7" fmla="*/ 0 60000 65536"/>
                <a:gd name="T8" fmla="*/ 0 60000 65536"/>
                <a:gd name="T9" fmla="*/ 0 w 2568"/>
                <a:gd name="T10" fmla="*/ 0 h 656"/>
                <a:gd name="T11" fmla="*/ 2568 w 2568"/>
                <a:gd name="T12" fmla="*/ 656 h 656"/>
              </a:gdLst>
              <a:ahLst/>
              <a:cxnLst>
                <a:cxn ang="T6">
                  <a:pos x="T0" y="T1"/>
                </a:cxn>
                <a:cxn ang="T7">
                  <a:pos x="T2" y="T3"/>
                </a:cxn>
                <a:cxn ang="T8">
                  <a:pos x="T4" y="T5"/>
                </a:cxn>
              </a:cxnLst>
              <a:rect l="T9" t="T10" r="T11" b="T12"/>
              <a:pathLst>
                <a:path w="2568" h="656">
                  <a:moveTo>
                    <a:pt x="0" y="192"/>
                  </a:moveTo>
                  <a:cubicBezTo>
                    <a:pt x="876" y="424"/>
                    <a:pt x="1752" y="656"/>
                    <a:pt x="2160" y="624"/>
                  </a:cubicBezTo>
                  <a:cubicBezTo>
                    <a:pt x="2568" y="592"/>
                    <a:pt x="2508" y="296"/>
                    <a:pt x="2448" y="0"/>
                  </a:cubicBez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51" name="Freeform 24"/>
            <p:cNvSpPr>
              <a:spLocks/>
            </p:cNvSpPr>
            <p:nvPr/>
          </p:nvSpPr>
          <p:spPr bwMode="auto">
            <a:xfrm>
              <a:off x="1728" y="1896"/>
              <a:ext cx="2112" cy="504"/>
            </a:xfrm>
            <a:custGeom>
              <a:avLst/>
              <a:gdLst>
                <a:gd name="T0" fmla="*/ 0 w 2112"/>
                <a:gd name="T1" fmla="*/ 360 h 504"/>
                <a:gd name="T2" fmla="*/ 1392 w 2112"/>
                <a:gd name="T3" fmla="*/ 24 h 504"/>
                <a:gd name="T4" fmla="*/ 2112 w 2112"/>
                <a:gd name="T5" fmla="*/ 504 h 504"/>
                <a:gd name="T6" fmla="*/ 0 60000 65536"/>
                <a:gd name="T7" fmla="*/ 0 60000 65536"/>
                <a:gd name="T8" fmla="*/ 0 60000 65536"/>
                <a:gd name="T9" fmla="*/ 0 w 2112"/>
                <a:gd name="T10" fmla="*/ 0 h 504"/>
                <a:gd name="T11" fmla="*/ 2112 w 2112"/>
                <a:gd name="T12" fmla="*/ 504 h 504"/>
              </a:gdLst>
              <a:ahLst/>
              <a:cxnLst>
                <a:cxn ang="T6">
                  <a:pos x="T0" y="T1"/>
                </a:cxn>
                <a:cxn ang="T7">
                  <a:pos x="T2" y="T3"/>
                </a:cxn>
                <a:cxn ang="T8">
                  <a:pos x="T4" y="T5"/>
                </a:cxn>
              </a:cxnLst>
              <a:rect l="T9" t="T10" r="T11" b="T12"/>
              <a:pathLst>
                <a:path w="2112" h="504">
                  <a:moveTo>
                    <a:pt x="0" y="360"/>
                  </a:moveTo>
                  <a:cubicBezTo>
                    <a:pt x="520" y="180"/>
                    <a:pt x="1040" y="0"/>
                    <a:pt x="1392" y="24"/>
                  </a:cubicBezTo>
                  <a:cubicBezTo>
                    <a:pt x="1744" y="48"/>
                    <a:pt x="1928" y="276"/>
                    <a:pt x="2112" y="504"/>
                  </a:cubicBez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sp>
          <p:nvSpPr>
            <p:cNvPr id="52252" name="Freeform 25"/>
            <p:cNvSpPr>
              <a:spLocks/>
            </p:cNvSpPr>
            <p:nvPr/>
          </p:nvSpPr>
          <p:spPr bwMode="auto">
            <a:xfrm>
              <a:off x="1248" y="1696"/>
              <a:ext cx="2928" cy="704"/>
            </a:xfrm>
            <a:custGeom>
              <a:avLst/>
              <a:gdLst>
                <a:gd name="T0" fmla="*/ 0 w 2928"/>
                <a:gd name="T1" fmla="*/ 512 h 704"/>
                <a:gd name="T2" fmla="*/ 1968 w 2928"/>
                <a:gd name="T3" fmla="*/ 32 h 704"/>
                <a:gd name="T4" fmla="*/ 2928 w 2928"/>
                <a:gd name="T5" fmla="*/ 704 h 704"/>
                <a:gd name="T6" fmla="*/ 0 60000 65536"/>
                <a:gd name="T7" fmla="*/ 0 60000 65536"/>
                <a:gd name="T8" fmla="*/ 0 60000 65536"/>
                <a:gd name="T9" fmla="*/ 0 w 2928"/>
                <a:gd name="T10" fmla="*/ 0 h 704"/>
                <a:gd name="T11" fmla="*/ 2928 w 2928"/>
                <a:gd name="T12" fmla="*/ 704 h 704"/>
              </a:gdLst>
              <a:ahLst/>
              <a:cxnLst>
                <a:cxn ang="T6">
                  <a:pos x="T0" y="T1"/>
                </a:cxn>
                <a:cxn ang="T7">
                  <a:pos x="T2" y="T3"/>
                </a:cxn>
                <a:cxn ang="T8">
                  <a:pos x="T4" y="T5"/>
                </a:cxn>
              </a:cxnLst>
              <a:rect l="T9" t="T10" r="T11" b="T12"/>
              <a:pathLst>
                <a:path w="2928" h="704">
                  <a:moveTo>
                    <a:pt x="0" y="512"/>
                  </a:moveTo>
                  <a:cubicBezTo>
                    <a:pt x="740" y="256"/>
                    <a:pt x="1480" y="0"/>
                    <a:pt x="1968" y="32"/>
                  </a:cubicBezTo>
                  <a:cubicBezTo>
                    <a:pt x="2456" y="64"/>
                    <a:pt x="2692" y="384"/>
                    <a:pt x="2928" y="704"/>
                  </a:cubicBez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atin typeface="Cambria" panose="02040503050406030204" pitchFamily="18" charset="0"/>
              </a:endParaRPr>
            </a:p>
          </p:txBody>
        </p:sp>
      </p:grpSp>
      <p:sp>
        <p:nvSpPr>
          <p:cNvPr id="2185242" name="Rectangle 26"/>
          <p:cNvSpPr>
            <a:spLocks noChangeArrowheads="1"/>
          </p:cNvSpPr>
          <p:nvPr/>
        </p:nvSpPr>
        <p:spPr bwMode="auto">
          <a:xfrm>
            <a:off x="1752600" y="5181600"/>
            <a:ext cx="7284476" cy="1263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i="1" dirty="0">
                <a:latin typeface="Cambria" panose="02040503050406030204" pitchFamily="18" charset="0"/>
              </a:rPr>
              <a:t>X</a:t>
            </a:r>
            <a:r>
              <a:rPr lang="en-US" dirty="0">
                <a:latin typeface="Cambria" panose="02040503050406030204" pitchFamily="18" charset="0"/>
              </a:rPr>
              <a:t> = sum of two dice.		</a:t>
            </a:r>
            <a:r>
              <a:rPr lang="en-US" dirty="0" smtClean="0">
                <a:latin typeface="Cambria" panose="02040503050406030204" pitchFamily="18" charset="0"/>
              </a:rPr>
              <a:t>		</a:t>
            </a:r>
            <a:r>
              <a:rPr lang="en-US" i="1" dirty="0" smtClean="0">
                <a:latin typeface="Cambria" panose="02040503050406030204" pitchFamily="18" charset="0"/>
              </a:rPr>
              <a:t>X</a:t>
            </a:r>
            <a:r>
              <a:rPr lang="en-US" dirty="0">
                <a:latin typeface="Cambria" panose="02040503050406030204" pitchFamily="18" charset="0"/>
              </a:rPr>
              <a:t>((2</a:t>
            </a:r>
            <a:r>
              <a:rPr lang="en-US" dirty="0" smtClean="0">
                <a:latin typeface="Cambria" panose="02040503050406030204" pitchFamily="18" charset="0"/>
              </a:rPr>
              <a:t>, 3</a:t>
            </a:r>
            <a:r>
              <a:rPr lang="en-US" dirty="0">
                <a:latin typeface="Cambria" panose="02040503050406030204" pitchFamily="18" charset="0"/>
              </a:rPr>
              <a:t>)) = 5</a:t>
            </a:r>
          </a:p>
          <a:p>
            <a:pPr eaLnBrk="1" hangingPunct="1">
              <a:spcBef>
                <a:spcPct val="20000"/>
              </a:spcBef>
            </a:pPr>
            <a:r>
              <a:rPr lang="en-US" i="1" dirty="0">
                <a:latin typeface="Cambria" panose="02040503050406030204" pitchFamily="18" charset="0"/>
              </a:rPr>
              <a:t>Y</a:t>
            </a:r>
            <a:r>
              <a:rPr lang="en-US" dirty="0">
                <a:latin typeface="Cambria" panose="02040503050406030204" pitchFamily="18" charset="0"/>
              </a:rPr>
              <a:t> = difference between two dice.		</a:t>
            </a:r>
            <a:r>
              <a:rPr lang="en-US" i="1" dirty="0">
                <a:latin typeface="Cambria" panose="02040503050406030204" pitchFamily="18" charset="0"/>
              </a:rPr>
              <a:t>Y</a:t>
            </a:r>
            <a:r>
              <a:rPr lang="en-US" dirty="0">
                <a:latin typeface="Cambria" panose="02040503050406030204" pitchFamily="18" charset="0"/>
              </a:rPr>
              <a:t>((2</a:t>
            </a:r>
            <a:r>
              <a:rPr lang="en-US" dirty="0" smtClean="0">
                <a:latin typeface="Cambria" panose="02040503050406030204" pitchFamily="18" charset="0"/>
              </a:rPr>
              <a:t>, 3</a:t>
            </a:r>
            <a:r>
              <a:rPr lang="en-US" dirty="0">
                <a:latin typeface="Cambria" panose="02040503050406030204" pitchFamily="18" charset="0"/>
              </a:rPr>
              <a:t>)) = 1</a:t>
            </a:r>
          </a:p>
          <a:p>
            <a:pPr eaLnBrk="1" hangingPunct="1">
              <a:spcBef>
                <a:spcPct val="20000"/>
              </a:spcBef>
            </a:pPr>
            <a:r>
              <a:rPr lang="en-US" i="1" dirty="0">
                <a:latin typeface="Cambria" panose="02040503050406030204" pitchFamily="18" charset="0"/>
              </a:rPr>
              <a:t>Z</a:t>
            </a:r>
            <a:r>
              <a:rPr lang="en-US" dirty="0">
                <a:latin typeface="Cambria" panose="02040503050406030204" pitchFamily="18" charset="0"/>
              </a:rPr>
              <a:t> = max of two dice.</a:t>
            </a:r>
            <a:r>
              <a:rPr lang="en-US" sz="1800" dirty="0">
                <a:latin typeface="Cambria" panose="02040503050406030204" pitchFamily="18" charset="0"/>
              </a:rPr>
              <a:t>			</a:t>
            </a:r>
            <a:r>
              <a:rPr lang="en-US" sz="1800" dirty="0" smtClean="0">
                <a:latin typeface="Cambria" panose="02040503050406030204" pitchFamily="18" charset="0"/>
              </a:rPr>
              <a:t>	</a:t>
            </a:r>
            <a:r>
              <a:rPr lang="en-US" i="1" dirty="0" smtClean="0">
                <a:latin typeface="Cambria" panose="02040503050406030204" pitchFamily="18" charset="0"/>
              </a:rPr>
              <a:t>Z</a:t>
            </a:r>
            <a:r>
              <a:rPr lang="en-US" dirty="0">
                <a:latin typeface="Cambria" panose="02040503050406030204" pitchFamily="18" charset="0"/>
              </a:rPr>
              <a:t>((2</a:t>
            </a:r>
            <a:r>
              <a:rPr lang="en-US" dirty="0" smtClean="0">
                <a:latin typeface="Cambria" panose="02040503050406030204" pitchFamily="18" charset="0"/>
              </a:rPr>
              <a:t>, 3</a:t>
            </a:r>
            <a:r>
              <a:rPr lang="en-US" dirty="0">
                <a:latin typeface="Cambria" panose="02040503050406030204" pitchFamily="18" charset="0"/>
              </a:rPr>
              <a:t>)) = 3</a:t>
            </a:r>
          </a:p>
        </p:txBody>
      </p:sp>
      <p:sp>
        <p:nvSpPr>
          <p:cNvPr id="52231" name="Text Box 27"/>
          <p:cNvSpPr txBox="1">
            <a:spLocks noChangeArrowheads="1"/>
          </p:cNvSpPr>
          <p:nvPr/>
        </p:nvSpPr>
        <p:spPr bwMode="auto">
          <a:xfrm>
            <a:off x="2093472" y="3051614"/>
            <a:ext cx="20909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b="1" dirty="0">
                <a:solidFill>
                  <a:srgbClr val="FFFF00"/>
                </a:solidFill>
                <a:latin typeface="Cambria" panose="02040503050406030204" pitchFamily="18" charset="0"/>
              </a:rPr>
              <a:t>Sample space</a:t>
            </a:r>
          </a:p>
        </p:txBody>
      </p:sp>
      <p:sp>
        <p:nvSpPr>
          <p:cNvPr id="28" name="TextBox 27"/>
          <p:cNvSpPr txBox="1"/>
          <p:nvPr/>
        </p:nvSpPr>
        <p:spPr>
          <a:xfrm>
            <a:off x="8458200" y="2935113"/>
            <a:ext cx="1481496" cy="461665"/>
          </a:xfrm>
          <a:prstGeom prst="rect">
            <a:avLst/>
          </a:prstGeom>
          <a:noFill/>
        </p:spPr>
        <p:txBody>
          <a:bodyPr wrap="none">
            <a:spAutoFit/>
          </a:bodyPr>
          <a:lstStyle/>
          <a:p>
            <a:pPr>
              <a:defRPr/>
            </a:pPr>
            <a:r>
              <a:rPr lang="en-US" b="1" dirty="0">
                <a:solidFill>
                  <a:srgbClr val="FFFF00"/>
                </a:solidFill>
                <a:latin typeface="Cambria" panose="02040503050406030204" pitchFamily="18" charset="0"/>
              </a:rPr>
              <a:t>Numbers</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23</a:t>
            </a:fld>
            <a:endParaRPr lang="en-US" altLang="en-US"/>
          </a:p>
        </p:txBody>
      </p:sp>
      <p:sp>
        <p:nvSpPr>
          <p:cNvPr id="30" name="TextBox 29"/>
          <p:cNvSpPr txBox="1"/>
          <p:nvPr/>
        </p:nvSpPr>
        <p:spPr>
          <a:xfrm>
            <a:off x="8971771" y="4971871"/>
            <a:ext cx="2991629" cy="1384995"/>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defRPr/>
            </a:pPr>
            <a:r>
              <a:rPr lang="en-US" sz="2800" dirty="0" err="1" smtClean="0">
                <a:solidFill>
                  <a:srgbClr val="66FF33"/>
                </a:solidFill>
                <a:latin typeface="Cambria" panose="02040503050406030204" pitchFamily="18" charset="0"/>
              </a:rPr>
              <a:t>r.v</a:t>
            </a:r>
            <a:r>
              <a:rPr lang="en-US" sz="2800" dirty="0" smtClean="0">
                <a:solidFill>
                  <a:srgbClr val="66FF33"/>
                </a:solidFill>
                <a:latin typeface="Cambria" panose="02040503050406030204" pitchFamily="18" charset="0"/>
              </a:rPr>
              <a:t>. Is a function not a variable and it is not random</a:t>
            </a:r>
            <a:endParaRPr lang="en-US" sz="2800" dirty="0">
              <a:solidFill>
                <a:srgbClr val="66FF33"/>
              </a:solidFill>
              <a:latin typeface="Cambria" panose="02040503050406030204" pitchFamily="18" charset="0"/>
            </a:endParaRPr>
          </a:p>
        </p:txBody>
      </p:sp>
    </p:spTree>
    <p:extLst>
      <p:ext uri="{BB962C8B-B14F-4D97-AF65-F5344CB8AC3E}">
        <p14:creationId xmlns:p14="http://schemas.microsoft.com/office/powerpoint/2010/main" val="3994002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852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8524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8524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8524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5220" grpId="0"/>
      <p:bldP spid="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590800" y="160134"/>
            <a:ext cx="6629400" cy="609600"/>
          </a:xfrm>
        </p:spPr>
        <p:txBody>
          <a:bodyPr>
            <a:normAutofit fontScale="90000"/>
          </a:bodyPr>
          <a:lstStyle/>
          <a:p>
            <a:pPr eaLnBrk="1" hangingPunct="1"/>
            <a:r>
              <a:rPr lang="en-US" dirty="0" smtClean="0"/>
              <a:t>Example: Random variable</a:t>
            </a:r>
          </a:p>
        </p:txBody>
      </p:sp>
      <p:sp>
        <p:nvSpPr>
          <p:cNvPr id="53251" name="Rectangle 3"/>
          <p:cNvSpPr>
            <a:spLocks noGrp="1" noChangeArrowheads="1"/>
          </p:cNvSpPr>
          <p:nvPr>
            <p:ph idx="1"/>
          </p:nvPr>
        </p:nvSpPr>
        <p:spPr>
          <a:xfrm>
            <a:off x="914400" y="744759"/>
            <a:ext cx="10523376" cy="2912841"/>
          </a:xfrm>
        </p:spPr>
        <p:txBody>
          <a:bodyPr>
            <a:normAutofit fontScale="92500"/>
          </a:bodyPr>
          <a:lstStyle/>
          <a:p>
            <a:pPr eaLnBrk="1" hangingPunct="1">
              <a:buFontTx/>
              <a:buNone/>
            </a:pPr>
            <a:r>
              <a:rPr lang="en-US" sz="2800" dirty="0">
                <a:solidFill>
                  <a:schemeClr val="tx1"/>
                </a:solidFill>
              </a:rPr>
              <a:t>Suppose a coin is flipped three times. Let </a:t>
            </a:r>
            <a:r>
              <a:rPr lang="en-US" sz="2800" i="1" dirty="0">
                <a:solidFill>
                  <a:schemeClr val="tx1"/>
                </a:solidFill>
              </a:rPr>
              <a:t>X</a:t>
            </a:r>
            <a:r>
              <a:rPr lang="en-US" sz="2800" dirty="0">
                <a:solidFill>
                  <a:schemeClr val="tx1"/>
                </a:solidFill>
              </a:rPr>
              <a:t>(</a:t>
            </a:r>
            <a:r>
              <a:rPr lang="en-US" sz="2800" i="1" dirty="0">
                <a:solidFill>
                  <a:schemeClr val="tx1"/>
                </a:solidFill>
              </a:rPr>
              <a:t>t</a:t>
            </a:r>
            <a:r>
              <a:rPr lang="en-US" sz="2800" dirty="0">
                <a:solidFill>
                  <a:schemeClr val="tx1"/>
                </a:solidFill>
              </a:rPr>
              <a:t>) be the random variable that equals the number of heads that appear when </a:t>
            </a:r>
            <a:r>
              <a:rPr lang="en-US" sz="2800" i="1" dirty="0">
                <a:solidFill>
                  <a:schemeClr val="tx1"/>
                </a:solidFill>
              </a:rPr>
              <a:t>t</a:t>
            </a:r>
            <a:r>
              <a:rPr lang="en-US" sz="2800" dirty="0">
                <a:solidFill>
                  <a:schemeClr val="tx1"/>
                </a:solidFill>
              </a:rPr>
              <a:t> is the outcome. </a:t>
            </a:r>
          </a:p>
          <a:p>
            <a:pPr marL="0" eaLnBrk="1" hangingPunct="1">
              <a:spcBef>
                <a:spcPts val="0"/>
              </a:spcBef>
              <a:buFontTx/>
              <a:buNone/>
            </a:pPr>
            <a:endParaRPr lang="en-US" sz="1200" dirty="0"/>
          </a:p>
          <a:p>
            <a:pPr eaLnBrk="1" hangingPunct="1">
              <a:buFontTx/>
              <a:buNone/>
            </a:pPr>
            <a:r>
              <a:rPr lang="en-US" sz="2800" i="1" dirty="0"/>
              <a:t>X</a:t>
            </a:r>
            <a:r>
              <a:rPr lang="en-US" sz="2800" dirty="0"/>
              <a:t>(HHH) = 3</a:t>
            </a:r>
          </a:p>
          <a:p>
            <a:pPr eaLnBrk="1" hangingPunct="1">
              <a:buFontTx/>
              <a:buNone/>
            </a:pPr>
            <a:r>
              <a:rPr lang="en-US" sz="2800" i="1" dirty="0">
                <a:solidFill>
                  <a:schemeClr val="tx1"/>
                </a:solidFill>
              </a:rPr>
              <a:t>X</a:t>
            </a:r>
            <a:r>
              <a:rPr lang="en-US" sz="2800" dirty="0">
                <a:solidFill>
                  <a:schemeClr val="tx1"/>
                </a:solidFill>
              </a:rPr>
              <a:t>(HHT) = X(HTH</a:t>
            </a:r>
            <a:r>
              <a:rPr lang="en-US" sz="2800" dirty="0" smtClean="0">
                <a:solidFill>
                  <a:schemeClr val="tx1"/>
                </a:solidFill>
              </a:rPr>
              <a:t>) = X(THH) = 2</a:t>
            </a:r>
            <a:endParaRPr lang="en-US" sz="2800" dirty="0">
              <a:solidFill>
                <a:schemeClr val="tx1"/>
              </a:solidFill>
            </a:endParaRPr>
          </a:p>
          <a:p>
            <a:pPr eaLnBrk="1" hangingPunct="1">
              <a:buFontTx/>
              <a:buNone/>
            </a:pPr>
            <a:r>
              <a:rPr lang="en-US" sz="2800" i="1" dirty="0"/>
              <a:t>X</a:t>
            </a:r>
            <a:r>
              <a:rPr lang="en-US" sz="2800" dirty="0"/>
              <a:t>(TTH</a:t>
            </a:r>
            <a:r>
              <a:rPr lang="en-US" sz="2800" dirty="0" smtClean="0"/>
              <a:t>) = X(THT) = X(HTT )= 1</a:t>
            </a:r>
            <a:endParaRPr lang="en-US" sz="2800" dirty="0"/>
          </a:p>
          <a:p>
            <a:pPr eaLnBrk="1" hangingPunct="1">
              <a:buFontTx/>
              <a:buNone/>
            </a:pPr>
            <a:r>
              <a:rPr lang="en-US" sz="2800" i="1" dirty="0">
                <a:solidFill>
                  <a:schemeClr val="tx1"/>
                </a:solidFill>
              </a:rPr>
              <a:t>X</a:t>
            </a:r>
            <a:r>
              <a:rPr lang="en-US" sz="2800" dirty="0">
                <a:solidFill>
                  <a:schemeClr val="tx1"/>
                </a:solidFill>
              </a:rPr>
              <a:t>(TTT</a:t>
            </a:r>
            <a:r>
              <a:rPr lang="en-US" sz="2800" dirty="0" smtClean="0">
                <a:solidFill>
                  <a:schemeClr val="tx1"/>
                </a:solidFill>
              </a:rPr>
              <a:t>) = 0</a:t>
            </a:r>
            <a:endParaRPr lang="en-US" sz="2800" dirty="0">
              <a:solidFill>
                <a:schemeClr val="tx1"/>
              </a:solidFill>
            </a:endParaRPr>
          </a:p>
        </p:txBody>
      </p:sp>
      <p:sp>
        <p:nvSpPr>
          <p:cNvPr id="2187268" name="Text Box 4"/>
          <p:cNvSpPr txBox="1">
            <a:spLocks noChangeArrowheads="1"/>
          </p:cNvSpPr>
          <p:nvPr/>
        </p:nvSpPr>
        <p:spPr bwMode="auto">
          <a:xfrm>
            <a:off x="907026" y="3505200"/>
            <a:ext cx="10523375"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66FF33"/>
                </a:solidFill>
                <a:latin typeface="Cambria" panose="02040503050406030204" pitchFamily="18" charset="0"/>
              </a:rPr>
              <a:t>Note: we generally drop the argument! </a:t>
            </a:r>
            <a:r>
              <a:rPr lang="en-US" sz="2800" dirty="0" smtClean="0">
                <a:solidFill>
                  <a:srgbClr val="66FF33"/>
                </a:solidFill>
                <a:latin typeface="Cambria" panose="02040503050406030204" pitchFamily="18" charset="0"/>
              </a:rPr>
              <a:t>We </a:t>
            </a:r>
            <a:r>
              <a:rPr lang="en-US" sz="2800" dirty="0">
                <a:solidFill>
                  <a:srgbClr val="66FF33"/>
                </a:solidFill>
                <a:latin typeface="Cambria" panose="02040503050406030204" pitchFamily="18" charset="0"/>
              </a:rPr>
              <a:t>just say the </a:t>
            </a:r>
          </a:p>
          <a:p>
            <a:pPr eaLnBrk="1" hangingPunct="1"/>
            <a:r>
              <a:rPr lang="en-US" sz="2800" dirty="0">
                <a:solidFill>
                  <a:srgbClr val="66FF33"/>
                </a:solidFill>
                <a:latin typeface="Cambria" panose="02040503050406030204" pitchFamily="18" charset="0"/>
              </a:rPr>
              <a:t>                          “random variable </a:t>
            </a:r>
            <a:r>
              <a:rPr lang="en-US" sz="2800" i="1" dirty="0">
                <a:solidFill>
                  <a:srgbClr val="66FF33"/>
                </a:solidFill>
                <a:latin typeface="Cambria" panose="02040503050406030204" pitchFamily="18" charset="0"/>
              </a:rPr>
              <a:t>X</a:t>
            </a:r>
            <a:r>
              <a:rPr lang="en-US" sz="2800" dirty="0" smtClean="0">
                <a:solidFill>
                  <a:srgbClr val="66FF33"/>
                </a:solidFill>
                <a:latin typeface="Cambria" panose="02040503050406030204" pitchFamily="18" charset="0"/>
              </a:rPr>
              <a:t>” </a:t>
            </a:r>
            <a:endParaRPr lang="en-US" sz="2800" dirty="0">
              <a:solidFill>
                <a:srgbClr val="66FF33"/>
              </a:solidFill>
              <a:latin typeface="Cambria" panose="02040503050406030204" pitchFamily="18" charset="0"/>
            </a:endParaRPr>
          </a:p>
          <a:p>
            <a:pPr eaLnBrk="1" hangingPunct="1"/>
            <a:endParaRPr lang="en-US" sz="1050" dirty="0">
              <a:solidFill>
                <a:schemeClr val="accent2"/>
              </a:solidFill>
              <a:latin typeface="Cambria" panose="02040503050406030204" pitchFamily="18" charset="0"/>
            </a:endParaRPr>
          </a:p>
          <a:p>
            <a:pPr eaLnBrk="1" hangingPunct="1"/>
            <a:r>
              <a:rPr lang="en-US" sz="2800" dirty="0">
                <a:solidFill>
                  <a:srgbClr val="66FF33"/>
                </a:solidFill>
                <a:latin typeface="Cambria" panose="02040503050406030204" pitchFamily="18" charset="0"/>
              </a:rPr>
              <a:t>And write e.g. </a:t>
            </a:r>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X</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 2) </a:t>
            </a:r>
            <a:r>
              <a:rPr lang="en-US" sz="2800" dirty="0">
                <a:solidFill>
                  <a:srgbClr val="66FF33"/>
                </a:solidFill>
                <a:latin typeface="Cambria" panose="02040503050406030204" pitchFamily="18" charset="0"/>
              </a:rPr>
              <a:t>for “</a:t>
            </a:r>
            <a:r>
              <a:rPr lang="en-US" sz="2800" dirty="0">
                <a:solidFill>
                  <a:srgbClr val="FFFF00"/>
                </a:solidFill>
                <a:latin typeface="Cambria" panose="02040503050406030204" pitchFamily="18" charset="0"/>
              </a:rPr>
              <a:t>the probability that the random variable </a:t>
            </a:r>
            <a:r>
              <a:rPr lang="en-US" sz="2800" i="1" dirty="0">
                <a:solidFill>
                  <a:srgbClr val="FFFF00"/>
                </a:solidFill>
                <a:latin typeface="Cambria" panose="02040503050406030204" pitchFamily="18" charset="0"/>
              </a:rPr>
              <a:t>X</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t</a:t>
            </a:r>
            <a:r>
              <a:rPr lang="en-US" sz="2800" dirty="0">
                <a:solidFill>
                  <a:srgbClr val="FFFF00"/>
                </a:solidFill>
                <a:latin typeface="Cambria" panose="02040503050406030204" pitchFamily="18" charset="0"/>
              </a:rPr>
              <a:t>) takes on the value 2</a:t>
            </a:r>
            <a:r>
              <a:rPr lang="en-US" sz="2800" dirty="0">
                <a:solidFill>
                  <a:srgbClr val="66FF33"/>
                </a:solidFill>
                <a:latin typeface="Cambria" panose="02040503050406030204" pitchFamily="18" charset="0"/>
              </a:rPr>
              <a:t>”.</a:t>
            </a:r>
            <a:r>
              <a:rPr lang="en-US" sz="2800" dirty="0">
                <a:solidFill>
                  <a:schemeClr val="accent2"/>
                </a:solidFill>
                <a:latin typeface="Cambria" panose="02040503050406030204" pitchFamily="18" charset="0"/>
              </a:rPr>
              <a:t> </a:t>
            </a:r>
          </a:p>
          <a:p>
            <a:pPr eaLnBrk="1" hangingPunct="1"/>
            <a:endParaRPr lang="en-US" sz="1050" dirty="0">
              <a:solidFill>
                <a:schemeClr val="accent2"/>
              </a:solidFill>
              <a:latin typeface="Cambria" panose="02040503050406030204" pitchFamily="18" charset="0"/>
            </a:endParaRPr>
          </a:p>
          <a:p>
            <a:pPr eaLnBrk="1" hangingPunct="1"/>
            <a:r>
              <a:rPr lang="en-US" sz="2800" dirty="0">
                <a:solidFill>
                  <a:srgbClr val="66FF33"/>
                </a:solidFill>
                <a:latin typeface="Cambria" panose="02040503050406030204" pitchFamily="18" charset="0"/>
              </a:rPr>
              <a:t>Or</a:t>
            </a:r>
            <a:r>
              <a:rPr lang="en-US" sz="2800" dirty="0">
                <a:solidFill>
                  <a:schemeClr val="accent2"/>
                </a:solidFill>
                <a:latin typeface="Cambria" panose="02040503050406030204" pitchFamily="18" charset="0"/>
              </a:rPr>
              <a:t> </a:t>
            </a: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X </a:t>
            </a:r>
            <a:r>
              <a:rPr lang="en-US" sz="2800" dirty="0" smtClean="0">
                <a:latin typeface="Cambria" panose="02040503050406030204" pitchFamily="18" charset="0"/>
              </a:rPr>
              <a:t>= </a:t>
            </a:r>
            <a:r>
              <a:rPr lang="en-US" sz="2800" i="1" dirty="0" smtClean="0">
                <a:latin typeface="Cambria" panose="02040503050406030204" pitchFamily="18" charset="0"/>
              </a:rPr>
              <a:t>x</a:t>
            </a:r>
            <a:r>
              <a:rPr lang="en-US" sz="2800" dirty="0">
                <a:latin typeface="Cambria" panose="02040503050406030204" pitchFamily="18" charset="0"/>
              </a:rPr>
              <a:t>)</a:t>
            </a:r>
            <a:r>
              <a:rPr lang="en-US" sz="2800" dirty="0">
                <a:solidFill>
                  <a:srgbClr val="00B050"/>
                </a:solidFill>
                <a:latin typeface="Cambria" panose="02040503050406030204" pitchFamily="18" charset="0"/>
              </a:rPr>
              <a:t> </a:t>
            </a:r>
            <a:r>
              <a:rPr lang="en-US" sz="2800" dirty="0">
                <a:solidFill>
                  <a:srgbClr val="66FF33"/>
                </a:solidFill>
                <a:latin typeface="Cambria" panose="02040503050406030204" pitchFamily="18" charset="0"/>
              </a:rPr>
              <a:t>for</a:t>
            </a:r>
            <a:r>
              <a:rPr lang="en-US" sz="2800" dirty="0">
                <a:solidFill>
                  <a:schemeClr val="accent2"/>
                </a:solidFill>
                <a:latin typeface="Cambria" panose="02040503050406030204" pitchFamily="18" charset="0"/>
              </a:rPr>
              <a:t> </a:t>
            </a:r>
            <a:r>
              <a:rPr lang="en-US" sz="2800" dirty="0">
                <a:latin typeface="Cambria" panose="02040503050406030204" pitchFamily="18" charset="0"/>
              </a:rPr>
              <a:t>“the probability that the random variable </a:t>
            </a:r>
            <a:r>
              <a:rPr lang="en-US" sz="2800" i="1" dirty="0">
                <a:latin typeface="Cambria" panose="02040503050406030204" pitchFamily="18" charset="0"/>
              </a:rPr>
              <a:t>X</a:t>
            </a:r>
            <a:r>
              <a:rPr lang="en-US" sz="2800" dirty="0">
                <a:latin typeface="Cambria" panose="02040503050406030204" pitchFamily="18" charset="0"/>
              </a:rPr>
              <a:t>(</a:t>
            </a:r>
            <a:r>
              <a:rPr lang="en-US" sz="2800" i="1" dirty="0">
                <a:latin typeface="Cambria" panose="02040503050406030204" pitchFamily="18" charset="0"/>
              </a:rPr>
              <a:t>t</a:t>
            </a:r>
            <a:r>
              <a:rPr lang="en-US" sz="2800" dirty="0">
                <a:latin typeface="Cambria" panose="02040503050406030204" pitchFamily="18" charset="0"/>
              </a:rPr>
              <a:t>) takes on the value </a:t>
            </a:r>
            <a:r>
              <a:rPr lang="en-US" sz="2800" i="1" dirty="0">
                <a:latin typeface="Cambria" panose="02040503050406030204" pitchFamily="18" charset="0"/>
              </a:rPr>
              <a:t>x</a:t>
            </a:r>
            <a:r>
              <a:rPr lang="en-US" sz="2800" dirty="0">
                <a:latin typeface="Cambria" panose="02040503050406030204" pitchFamily="18" charset="0"/>
              </a:rPr>
              <a:t>.”</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24</a:t>
            </a:fld>
            <a:endParaRPr lang="en-US" altLang="en-US"/>
          </a:p>
        </p:txBody>
      </p:sp>
      <p:sp>
        <p:nvSpPr>
          <p:cNvPr id="6" name="Rectangle 5"/>
          <p:cNvSpPr>
            <a:spLocks noChangeArrowheads="1"/>
          </p:cNvSpPr>
          <p:nvPr/>
        </p:nvSpPr>
        <p:spPr bwMode="auto">
          <a:xfrm>
            <a:off x="6168713" y="1823382"/>
            <a:ext cx="4800600" cy="603195"/>
          </a:xfrm>
          <a:prstGeom prst="rect">
            <a:avLst/>
          </a:prstGeom>
          <a:ln/>
          <a:extLst/>
        </p:spPr>
        <p:style>
          <a:lnRef idx="0">
            <a:schemeClr val="accent1"/>
          </a:lnRef>
          <a:fillRef idx="3">
            <a:schemeClr val="accent1"/>
          </a:fillRef>
          <a:effectRef idx="3">
            <a:schemeClr val="accent1"/>
          </a:effectRef>
          <a:fontRef idx="minor">
            <a:schemeClr val="lt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0"/>
              </a:spcBef>
            </a:pPr>
            <a:r>
              <a:rPr lang="en-US" sz="2800" dirty="0" smtClean="0">
                <a:solidFill>
                  <a:schemeClr val="accent2"/>
                </a:solidFill>
                <a:latin typeface="Cambria" panose="02040503050406030204" pitchFamily="18" charset="0"/>
              </a:rPr>
              <a:t>(</a:t>
            </a:r>
            <a:r>
              <a:rPr lang="en-US" sz="2800" b="1" dirty="0">
                <a:latin typeface="Cambria" panose="02040503050406030204" pitchFamily="18" charset="0"/>
              </a:rPr>
              <a:t>T</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T</a:t>
            </a:r>
            <a:r>
              <a:rPr lang="en-US" sz="2800" dirty="0" smtClean="0">
                <a:solidFill>
                  <a:schemeClr val="accent2">
                    <a:lumMod val="60000"/>
                    <a:lumOff val="40000"/>
                  </a:schemeClr>
                </a:solidFill>
                <a:latin typeface="Cambria" panose="02040503050406030204" pitchFamily="18" charset="0"/>
              </a:rPr>
              <a:t>AIL </a:t>
            </a:r>
            <a:r>
              <a:rPr lang="en-US" sz="2800" dirty="0">
                <a:solidFill>
                  <a:schemeClr val="accent2">
                    <a:lumMod val="60000"/>
                    <a:lumOff val="40000"/>
                  </a:schemeClr>
                </a:solidFill>
                <a:latin typeface="Cambria" panose="02040503050406030204" pitchFamily="18" charset="0"/>
              </a:rPr>
              <a:t>and </a:t>
            </a:r>
            <a:r>
              <a:rPr lang="en-US" sz="2800" b="1" dirty="0">
                <a:latin typeface="Cambria" panose="02040503050406030204" pitchFamily="18" charset="0"/>
              </a:rPr>
              <a:t>H</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H</a:t>
            </a:r>
            <a:r>
              <a:rPr lang="en-US" sz="2800" dirty="0" smtClean="0">
                <a:solidFill>
                  <a:schemeClr val="accent2">
                    <a:lumMod val="60000"/>
                    <a:lumOff val="40000"/>
                  </a:schemeClr>
                </a:solidFill>
                <a:latin typeface="Cambria" panose="02040503050406030204" pitchFamily="18" charset="0"/>
              </a:rPr>
              <a:t>EAD</a:t>
            </a:r>
            <a:r>
              <a:rPr lang="en-US" dirty="0" smtClean="0">
                <a:solidFill>
                  <a:schemeClr val="accent2">
                    <a:lumMod val="60000"/>
                    <a:lumOff val="40000"/>
                  </a:schemeClr>
                </a:solidFill>
                <a:latin typeface="Cambria" panose="02040503050406030204" pitchFamily="18" charset="0"/>
              </a:rPr>
              <a:t>)</a:t>
            </a:r>
            <a:endParaRPr lang="en-US" sz="2800" dirty="0">
              <a:solidFill>
                <a:schemeClr val="accent2">
                  <a:lumMod val="60000"/>
                  <a:lumOff val="40000"/>
                </a:schemeClr>
              </a:solidFill>
              <a:latin typeface="Cambria" panose="02040503050406030204" pitchFamily="18" charset="0"/>
            </a:endParaRPr>
          </a:p>
        </p:txBody>
      </p:sp>
    </p:spTree>
    <p:extLst>
      <p:ext uri="{BB962C8B-B14F-4D97-AF65-F5344CB8AC3E}">
        <p14:creationId xmlns:p14="http://schemas.microsoft.com/office/powerpoint/2010/main" val="2415159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25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25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25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87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7268"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685800" y="127798"/>
            <a:ext cx="10515600" cy="841883"/>
          </a:xfrm>
        </p:spPr>
        <p:txBody>
          <a:bodyPr>
            <a:normAutofit/>
          </a:bodyPr>
          <a:lstStyle/>
          <a:p>
            <a:pPr eaLnBrk="1" hangingPunct="1"/>
            <a:r>
              <a:rPr lang="en-US" sz="3600" dirty="0" smtClean="0">
                <a:latin typeface="+mn-lt"/>
              </a:rPr>
              <a:t>Distribution of Random Variable</a:t>
            </a:r>
          </a:p>
        </p:txBody>
      </p:sp>
      <p:sp>
        <p:nvSpPr>
          <p:cNvPr id="54276" name="Rectangle 3"/>
          <p:cNvSpPr>
            <a:spLocks noGrp="1" noChangeArrowheads="1"/>
          </p:cNvSpPr>
          <p:nvPr>
            <p:ph idx="1"/>
          </p:nvPr>
        </p:nvSpPr>
        <p:spPr>
          <a:xfrm>
            <a:off x="914400" y="982381"/>
            <a:ext cx="9601200" cy="4724400"/>
          </a:xfrm>
        </p:spPr>
        <p:txBody>
          <a:bodyPr>
            <a:normAutofit lnSpcReduction="10000"/>
          </a:bodyPr>
          <a:lstStyle/>
          <a:p>
            <a:pPr eaLnBrk="1" hangingPunct="1">
              <a:buFontTx/>
              <a:buNone/>
            </a:pPr>
            <a:r>
              <a:rPr lang="en-US" sz="3200" dirty="0" smtClean="0">
                <a:solidFill>
                  <a:srgbClr val="66FF33"/>
                </a:solidFill>
              </a:rPr>
              <a:t>Definition:</a:t>
            </a:r>
          </a:p>
          <a:p>
            <a:pPr eaLnBrk="1" hangingPunct="1">
              <a:buFontTx/>
              <a:buNone/>
            </a:pPr>
            <a:r>
              <a:rPr lang="en-US" sz="3200" dirty="0" smtClean="0">
                <a:solidFill>
                  <a:schemeClr val="tx1"/>
                </a:solidFill>
              </a:rPr>
              <a:t>The distribution of a random variable </a:t>
            </a:r>
            <a:r>
              <a:rPr lang="en-US" sz="3200" i="1" dirty="0" smtClean="0">
                <a:solidFill>
                  <a:schemeClr val="tx1"/>
                </a:solidFill>
              </a:rPr>
              <a:t>X</a:t>
            </a:r>
            <a:r>
              <a:rPr lang="en-US" sz="3200" dirty="0" smtClean="0">
                <a:solidFill>
                  <a:schemeClr val="tx1"/>
                </a:solidFill>
              </a:rPr>
              <a:t> on a sample space </a:t>
            </a:r>
            <a:r>
              <a:rPr lang="en-US" sz="3200" i="1" dirty="0" smtClean="0">
                <a:solidFill>
                  <a:schemeClr val="tx1"/>
                </a:solidFill>
              </a:rPr>
              <a:t>S</a:t>
            </a:r>
            <a:r>
              <a:rPr lang="en-US" sz="3200" dirty="0" smtClean="0">
                <a:solidFill>
                  <a:schemeClr val="tx1"/>
                </a:solidFill>
              </a:rPr>
              <a:t> is the set of pairs (</a:t>
            </a:r>
            <a:r>
              <a:rPr lang="en-US" sz="3200" i="1" dirty="0" smtClean="0">
                <a:solidFill>
                  <a:schemeClr val="tx1"/>
                </a:solidFill>
              </a:rPr>
              <a:t>r</a:t>
            </a:r>
            <a:r>
              <a:rPr lang="en-US" sz="3200" dirty="0" smtClean="0">
                <a:solidFill>
                  <a:schemeClr val="tx1"/>
                </a:solidFill>
              </a:rPr>
              <a:t>, </a:t>
            </a:r>
            <a:r>
              <a:rPr lang="en-US" sz="3200" i="1" dirty="0" smtClean="0">
                <a:solidFill>
                  <a:schemeClr val="tx1"/>
                </a:solidFill>
              </a:rPr>
              <a:t>p</a:t>
            </a:r>
            <a:r>
              <a:rPr lang="en-US" sz="3200" dirty="0" smtClean="0">
                <a:solidFill>
                  <a:schemeClr val="tx1"/>
                </a:solidFill>
              </a:rPr>
              <a:t>(</a:t>
            </a:r>
            <a:r>
              <a:rPr lang="en-US" sz="3200" i="1" dirty="0" smtClean="0">
                <a:solidFill>
                  <a:schemeClr val="tx1"/>
                </a:solidFill>
              </a:rPr>
              <a:t>X </a:t>
            </a:r>
            <a:r>
              <a:rPr lang="en-US" sz="3200" dirty="0" smtClean="0">
                <a:solidFill>
                  <a:schemeClr val="tx1"/>
                </a:solidFill>
              </a:rPr>
              <a:t>= </a:t>
            </a:r>
            <a:r>
              <a:rPr lang="en-US" sz="3200" i="1" dirty="0" smtClean="0">
                <a:solidFill>
                  <a:schemeClr val="tx1"/>
                </a:solidFill>
              </a:rPr>
              <a:t>r</a:t>
            </a:r>
            <a:r>
              <a:rPr lang="en-US" sz="3200" dirty="0" smtClean="0">
                <a:solidFill>
                  <a:schemeClr val="tx1"/>
                </a:solidFill>
              </a:rPr>
              <a:t>)) for all </a:t>
            </a:r>
            <a:r>
              <a:rPr lang="en-US" sz="3200" i="1" dirty="0" smtClean="0">
                <a:solidFill>
                  <a:schemeClr val="tx1"/>
                </a:solidFill>
              </a:rPr>
              <a:t>r</a:t>
            </a:r>
            <a:r>
              <a:rPr lang="en-US" sz="3200" dirty="0" smtClean="0">
                <a:solidFill>
                  <a:schemeClr val="tx1"/>
                </a:solidFill>
              </a:rPr>
              <a:t> </a:t>
            </a:r>
            <a:r>
              <a:rPr lang="en-US" sz="3200" dirty="0" smtClean="0">
                <a:solidFill>
                  <a:schemeClr val="tx1"/>
                </a:solidFill>
                <a:sym typeface="Symbol" panose="05050102010706020507" pitchFamily="18" charset="2"/>
              </a:rPr>
              <a:t> </a:t>
            </a:r>
            <a:r>
              <a:rPr lang="en-US" sz="3200" i="1" dirty="0" smtClean="0">
                <a:solidFill>
                  <a:schemeClr val="tx1"/>
                </a:solidFill>
                <a:sym typeface="Symbol" panose="05050102010706020507" pitchFamily="18" charset="2"/>
              </a:rPr>
              <a:t>X</a:t>
            </a:r>
            <a:r>
              <a:rPr lang="en-US" sz="3200" dirty="0" smtClean="0">
                <a:solidFill>
                  <a:schemeClr val="tx1"/>
                </a:solidFill>
                <a:sym typeface="Symbol" panose="05050102010706020507" pitchFamily="18" charset="2"/>
              </a:rPr>
              <a:t>(</a:t>
            </a:r>
            <a:r>
              <a:rPr lang="en-US" sz="3200" i="1" dirty="0" smtClean="0">
                <a:solidFill>
                  <a:schemeClr val="tx1"/>
                </a:solidFill>
                <a:sym typeface="Symbol" panose="05050102010706020507" pitchFamily="18" charset="2"/>
              </a:rPr>
              <a:t>S</a:t>
            </a:r>
            <a:r>
              <a:rPr lang="en-US" sz="3200" dirty="0" smtClean="0">
                <a:solidFill>
                  <a:schemeClr val="tx1"/>
                </a:solidFill>
                <a:sym typeface="Symbol" panose="05050102010706020507" pitchFamily="18" charset="2"/>
              </a:rPr>
              <a:t>), where </a:t>
            </a:r>
            <a:r>
              <a:rPr lang="en-US" sz="3200" i="1" dirty="0" smtClean="0">
                <a:solidFill>
                  <a:schemeClr val="tx1"/>
                </a:solidFill>
                <a:sym typeface="Symbol" panose="05050102010706020507" pitchFamily="18" charset="2"/>
              </a:rPr>
              <a:t>p</a:t>
            </a:r>
            <a:r>
              <a:rPr lang="en-US" sz="3200" dirty="0" smtClean="0">
                <a:solidFill>
                  <a:schemeClr val="tx1"/>
                </a:solidFill>
                <a:sym typeface="Symbol" panose="05050102010706020507" pitchFamily="18" charset="2"/>
              </a:rPr>
              <a:t>(</a:t>
            </a:r>
            <a:r>
              <a:rPr lang="en-US" sz="3200" i="1" dirty="0" smtClean="0">
                <a:solidFill>
                  <a:schemeClr val="tx1"/>
                </a:solidFill>
                <a:sym typeface="Symbol" panose="05050102010706020507" pitchFamily="18" charset="2"/>
              </a:rPr>
              <a:t>X </a:t>
            </a:r>
            <a:r>
              <a:rPr lang="en-US" sz="3200" dirty="0" smtClean="0">
                <a:solidFill>
                  <a:schemeClr val="tx1"/>
                </a:solidFill>
                <a:sym typeface="Symbol" panose="05050102010706020507" pitchFamily="18" charset="2"/>
              </a:rPr>
              <a:t>= </a:t>
            </a:r>
            <a:r>
              <a:rPr lang="en-US" sz="3200" i="1" dirty="0" smtClean="0">
                <a:solidFill>
                  <a:schemeClr val="tx1"/>
                </a:solidFill>
                <a:sym typeface="Symbol" panose="05050102010706020507" pitchFamily="18" charset="2"/>
              </a:rPr>
              <a:t>r</a:t>
            </a:r>
            <a:r>
              <a:rPr lang="en-US" sz="3200" dirty="0" smtClean="0">
                <a:solidFill>
                  <a:schemeClr val="tx1"/>
                </a:solidFill>
                <a:sym typeface="Symbol" panose="05050102010706020507" pitchFamily="18" charset="2"/>
              </a:rPr>
              <a:t>) is the probability that </a:t>
            </a:r>
            <a:r>
              <a:rPr lang="en-US" sz="3200" i="1" dirty="0" smtClean="0">
                <a:solidFill>
                  <a:schemeClr val="tx1"/>
                </a:solidFill>
                <a:sym typeface="Symbol" panose="05050102010706020507" pitchFamily="18" charset="2"/>
              </a:rPr>
              <a:t>X</a:t>
            </a:r>
            <a:r>
              <a:rPr lang="en-US" sz="3200" dirty="0" smtClean="0">
                <a:solidFill>
                  <a:schemeClr val="tx1"/>
                </a:solidFill>
                <a:sym typeface="Symbol" panose="05050102010706020507" pitchFamily="18" charset="2"/>
              </a:rPr>
              <a:t> takes the value </a:t>
            </a:r>
            <a:r>
              <a:rPr lang="en-US" sz="3200" i="1" dirty="0" smtClean="0">
                <a:solidFill>
                  <a:schemeClr val="tx1"/>
                </a:solidFill>
                <a:sym typeface="Symbol" panose="05050102010706020507" pitchFamily="18" charset="2"/>
              </a:rPr>
              <a:t>r</a:t>
            </a:r>
            <a:endParaRPr lang="en-US" sz="3200" dirty="0" smtClean="0">
              <a:solidFill>
                <a:schemeClr val="tx1"/>
              </a:solidFill>
              <a:sym typeface="Symbol" panose="05050102010706020507" pitchFamily="18" charset="2"/>
            </a:endParaRPr>
          </a:p>
          <a:p>
            <a:pPr eaLnBrk="1" hangingPunct="1">
              <a:buFontTx/>
              <a:buNone/>
            </a:pPr>
            <a:r>
              <a:rPr lang="en-US" sz="3200" dirty="0" smtClean="0">
                <a:sym typeface="Symbol" panose="05050102010706020507" pitchFamily="18" charset="2"/>
              </a:rPr>
              <a:t>A distribution is usually described specifying the probability </a:t>
            </a:r>
            <a:r>
              <a:rPr lang="en-US" sz="3200" i="1" dirty="0" smtClean="0">
                <a:sym typeface="Symbol" panose="05050102010706020507" pitchFamily="18" charset="2"/>
              </a:rPr>
              <a:t>p</a:t>
            </a:r>
            <a:r>
              <a:rPr lang="en-US" sz="3200" dirty="0" smtClean="0">
                <a:sym typeface="Symbol" panose="05050102010706020507" pitchFamily="18" charset="2"/>
              </a:rPr>
              <a:t>(</a:t>
            </a:r>
            <a:r>
              <a:rPr lang="en-US" sz="3200" i="1" dirty="0" smtClean="0">
                <a:sym typeface="Symbol" panose="05050102010706020507" pitchFamily="18" charset="2"/>
              </a:rPr>
              <a:t>X </a:t>
            </a:r>
            <a:r>
              <a:rPr lang="en-US" sz="3200" dirty="0" smtClean="0">
                <a:sym typeface="Symbol" panose="05050102010706020507" pitchFamily="18" charset="2"/>
              </a:rPr>
              <a:t>= </a:t>
            </a:r>
            <a:r>
              <a:rPr lang="en-US" sz="3200" i="1" dirty="0" smtClean="0">
                <a:sym typeface="Symbol" panose="05050102010706020507" pitchFamily="18" charset="2"/>
              </a:rPr>
              <a:t>r</a:t>
            </a:r>
            <a:r>
              <a:rPr lang="en-US" sz="3200" dirty="0" smtClean="0">
                <a:sym typeface="Symbol" panose="05050102010706020507" pitchFamily="18" charset="2"/>
              </a:rPr>
              <a:t>) for each </a:t>
            </a:r>
            <a:r>
              <a:rPr lang="en-US" sz="3200" i="1" dirty="0" smtClean="0"/>
              <a:t>r</a:t>
            </a:r>
            <a:r>
              <a:rPr lang="en-US" sz="3200" dirty="0" smtClean="0"/>
              <a:t> </a:t>
            </a:r>
            <a:r>
              <a:rPr lang="en-US" sz="3200" dirty="0" smtClean="0">
                <a:sym typeface="Symbol" panose="05050102010706020507" pitchFamily="18" charset="2"/>
              </a:rPr>
              <a:t> </a:t>
            </a:r>
            <a:r>
              <a:rPr lang="en-US" sz="3200" i="1" dirty="0" smtClean="0">
                <a:sym typeface="Symbol" panose="05050102010706020507" pitchFamily="18" charset="2"/>
              </a:rPr>
              <a:t>X</a:t>
            </a:r>
            <a:r>
              <a:rPr lang="en-US" sz="3200" dirty="0" smtClean="0">
                <a:sym typeface="Symbol" panose="05050102010706020507" pitchFamily="18" charset="2"/>
              </a:rPr>
              <a:t>(</a:t>
            </a:r>
            <a:r>
              <a:rPr lang="en-US" sz="3200" i="1" dirty="0" smtClean="0">
                <a:sym typeface="Symbol" panose="05050102010706020507" pitchFamily="18" charset="2"/>
              </a:rPr>
              <a:t>S</a:t>
            </a:r>
            <a:r>
              <a:rPr lang="en-US" sz="3200" dirty="0" smtClean="0">
                <a:sym typeface="Symbol" panose="05050102010706020507" pitchFamily="18" charset="2"/>
              </a:rPr>
              <a:t>)</a:t>
            </a:r>
          </a:p>
          <a:p>
            <a:pPr>
              <a:buNone/>
            </a:pPr>
            <a:r>
              <a:rPr lang="en-US" sz="3200" dirty="0">
                <a:solidFill>
                  <a:schemeClr val="tx1"/>
                </a:solidFill>
              </a:rPr>
              <a:t>A probability distribution on a </a:t>
            </a:r>
            <a:r>
              <a:rPr lang="en-US" sz="3200" dirty="0" err="1">
                <a:solidFill>
                  <a:schemeClr val="tx1"/>
                </a:solidFill>
              </a:rPr>
              <a:t>r.v</a:t>
            </a:r>
            <a:r>
              <a:rPr lang="en-US" sz="3200" dirty="0">
                <a:solidFill>
                  <a:schemeClr val="tx1"/>
                </a:solidFill>
              </a:rPr>
              <a:t>. </a:t>
            </a:r>
            <a:r>
              <a:rPr lang="en-US" sz="3200" i="1" dirty="0">
                <a:solidFill>
                  <a:schemeClr val="tx1"/>
                </a:solidFill>
              </a:rPr>
              <a:t>X</a:t>
            </a:r>
            <a:r>
              <a:rPr lang="en-US" sz="3200" dirty="0">
                <a:solidFill>
                  <a:schemeClr val="tx1"/>
                </a:solidFill>
              </a:rPr>
              <a:t> is just an allocation of the total probability mass, 1, over the possible values of </a:t>
            </a:r>
            <a:r>
              <a:rPr lang="en-US" sz="3200" i="1" dirty="0" smtClean="0">
                <a:solidFill>
                  <a:schemeClr val="tx1"/>
                </a:solidFill>
              </a:rPr>
              <a:t>X</a:t>
            </a:r>
            <a:endParaRPr lang="en-US" sz="3200" dirty="0">
              <a:solidFill>
                <a:schemeClr val="tx1"/>
              </a:solidFill>
            </a:endParaRP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latin typeface="+mn-lt"/>
              </a:rPr>
              <a:pPr/>
              <a:t>25</a:t>
            </a:fld>
            <a:endParaRPr lang="en-US" altLang="en-US">
              <a:latin typeface="+mn-lt"/>
            </a:endParaRPr>
          </a:p>
        </p:txBody>
      </p:sp>
    </p:spTree>
    <p:extLst>
      <p:ext uri="{BB962C8B-B14F-4D97-AF65-F5344CB8AC3E}">
        <p14:creationId xmlns:p14="http://schemas.microsoft.com/office/powerpoint/2010/main" val="3560606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590800" y="160134"/>
            <a:ext cx="6629400" cy="609600"/>
          </a:xfrm>
        </p:spPr>
        <p:txBody>
          <a:bodyPr>
            <a:normAutofit fontScale="90000"/>
          </a:bodyPr>
          <a:lstStyle/>
          <a:p>
            <a:pPr eaLnBrk="1" hangingPunct="1"/>
            <a:r>
              <a:rPr lang="en-US" dirty="0" smtClean="0">
                <a:latin typeface="+mn-lt"/>
              </a:rPr>
              <a:t>Example: Random variable</a:t>
            </a:r>
          </a:p>
        </p:txBody>
      </p:sp>
      <p:sp>
        <p:nvSpPr>
          <p:cNvPr id="53251" name="Rectangle 3"/>
          <p:cNvSpPr>
            <a:spLocks noGrp="1" noChangeArrowheads="1"/>
          </p:cNvSpPr>
          <p:nvPr>
            <p:ph idx="1"/>
          </p:nvPr>
        </p:nvSpPr>
        <p:spPr>
          <a:xfrm>
            <a:off x="914400" y="744759"/>
            <a:ext cx="10523376" cy="5427441"/>
          </a:xfrm>
        </p:spPr>
        <p:txBody>
          <a:bodyPr>
            <a:normAutofit lnSpcReduction="10000"/>
          </a:bodyPr>
          <a:lstStyle/>
          <a:p>
            <a:pPr eaLnBrk="1" hangingPunct="1">
              <a:buFontTx/>
              <a:buNone/>
            </a:pPr>
            <a:r>
              <a:rPr lang="en-US" sz="2400" dirty="0">
                <a:solidFill>
                  <a:schemeClr val="tx1"/>
                </a:solidFill>
              </a:rPr>
              <a:t>Suppose a coin is flipped three times. Let </a:t>
            </a:r>
            <a:r>
              <a:rPr lang="en-US" sz="2400" i="1" dirty="0">
                <a:solidFill>
                  <a:schemeClr val="tx1"/>
                </a:solidFill>
              </a:rPr>
              <a:t>X</a:t>
            </a:r>
            <a:r>
              <a:rPr lang="en-US" sz="2400" dirty="0">
                <a:solidFill>
                  <a:schemeClr val="tx1"/>
                </a:solidFill>
              </a:rPr>
              <a:t>(</a:t>
            </a:r>
            <a:r>
              <a:rPr lang="en-US" sz="2400" i="1" dirty="0">
                <a:solidFill>
                  <a:schemeClr val="tx1"/>
                </a:solidFill>
              </a:rPr>
              <a:t>t</a:t>
            </a:r>
            <a:r>
              <a:rPr lang="en-US" sz="2400" dirty="0">
                <a:solidFill>
                  <a:schemeClr val="tx1"/>
                </a:solidFill>
              </a:rPr>
              <a:t>) be the random variable that equals the number of heads that appear when </a:t>
            </a:r>
            <a:r>
              <a:rPr lang="en-US" sz="2400" i="1" dirty="0">
                <a:solidFill>
                  <a:schemeClr val="tx1"/>
                </a:solidFill>
              </a:rPr>
              <a:t>t</a:t>
            </a:r>
            <a:r>
              <a:rPr lang="en-US" sz="2400" dirty="0">
                <a:solidFill>
                  <a:schemeClr val="tx1"/>
                </a:solidFill>
              </a:rPr>
              <a:t> is the outcome. </a:t>
            </a:r>
          </a:p>
          <a:p>
            <a:pPr marL="0" eaLnBrk="1" hangingPunct="1">
              <a:spcBef>
                <a:spcPts val="0"/>
              </a:spcBef>
              <a:buFontTx/>
              <a:buNone/>
            </a:pPr>
            <a:endParaRPr lang="en-US" sz="1100" dirty="0"/>
          </a:p>
          <a:p>
            <a:pPr eaLnBrk="1" hangingPunct="1">
              <a:buFontTx/>
              <a:buNone/>
            </a:pPr>
            <a:r>
              <a:rPr lang="en-US" sz="2400" i="1" dirty="0"/>
              <a:t>X</a:t>
            </a:r>
            <a:r>
              <a:rPr lang="en-US" sz="2400" dirty="0"/>
              <a:t>(HHH) = 3</a:t>
            </a:r>
          </a:p>
          <a:p>
            <a:pPr eaLnBrk="1" hangingPunct="1">
              <a:buFontTx/>
              <a:buNone/>
            </a:pPr>
            <a:r>
              <a:rPr lang="en-US" sz="2400" i="1" dirty="0">
                <a:solidFill>
                  <a:schemeClr val="tx1"/>
                </a:solidFill>
              </a:rPr>
              <a:t>X</a:t>
            </a:r>
            <a:r>
              <a:rPr lang="en-US" sz="2400" dirty="0">
                <a:solidFill>
                  <a:schemeClr val="tx1"/>
                </a:solidFill>
              </a:rPr>
              <a:t>(HHT) = X(HTH</a:t>
            </a:r>
            <a:r>
              <a:rPr lang="en-US" sz="2400" dirty="0" smtClean="0">
                <a:solidFill>
                  <a:schemeClr val="tx1"/>
                </a:solidFill>
              </a:rPr>
              <a:t>) = X(THH) = 2</a:t>
            </a:r>
            <a:endParaRPr lang="en-US" sz="2400" dirty="0">
              <a:solidFill>
                <a:schemeClr val="tx1"/>
              </a:solidFill>
            </a:endParaRPr>
          </a:p>
          <a:p>
            <a:pPr eaLnBrk="1" hangingPunct="1">
              <a:buFontTx/>
              <a:buNone/>
            </a:pPr>
            <a:r>
              <a:rPr lang="en-US" sz="2400" i="1" dirty="0"/>
              <a:t>X</a:t>
            </a:r>
            <a:r>
              <a:rPr lang="en-US" sz="2400" dirty="0"/>
              <a:t>(TTH</a:t>
            </a:r>
            <a:r>
              <a:rPr lang="en-US" sz="2400" dirty="0" smtClean="0"/>
              <a:t>) = X(THT) = X(HTT )= 1</a:t>
            </a:r>
            <a:endParaRPr lang="en-US" sz="2400" dirty="0"/>
          </a:p>
          <a:p>
            <a:pPr eaLnBrk="1" hangingPunct="1">
              <a:buFontTx/>
              <a:buNone/>
            </a:pPr>
            <a:r>
              <a:rPr lang="en-US" sz="2400" i="1" dirty="0">
                <a:solidFill>
                  <a:schemeClr val="tx1"/>
                </a:solidFill>
              </a:rPr>
              <a:t>X</a:t>
            </a:r>
            <a:r>
              <a:rPr lang="en-US" sz="2400" dirty="0">
                <a:solidFill>
                  <a:schemeClr val="tx1"/>
                </a:solidFill>
              </a:rPr>
              <a:t>(TTT</a:t>
            </a:r>
            <a:r>
              <a:rPr lang="en-US" sz="2400" dirty="0" smtClean="0">
                <a:solidFill>
                  <a:schemeClr val="tx1"/>
                </a:solidFill>
              </a:rPr>
              <a:t>) = 0</a:t>
            </a:r>
          </a:p>
          <a:p>
            <a:pPr>
              <a:buNone/>
            </a:pPr>
            <a:r>
              <a:rPr lang="en-US" sz="2800" dirty="0">
                <a:solidFill>
                  <a:srgbClr val="66FF33"/>
                </a:solidFill>
              </a:rPr>
              <a:t>when a fair coin is flipped three </a:t>
            </a:r>
            <a:r>
              <a:rPr lang="en-US" sz="2800" dirty="0" smtClean="0">
                <a:solidFill>
                  <a:srgbClr val="66FF33"/>
                </a:solidFill>
              </a:rPr>
              <a:t>times </a:t>
            </a:r>
            <a:r>
              <a:rPr lang="en-US" sz="2800" dirty="0">
                <a:solidFill>
                  <a:srgbClr val="66FF33"/>
                </a:solidFill>
              </a:rPr>
              <a:t>e</a:t>
            </a:r>
            <a:r>
              <a:rPr lang="en-US" sz="2800" dirty="0" smtClean="0">
                <a:solidFill>
                  <a:srgbClr val="66FF33"/>
                </a:solidFill>
              </a:rPr>
              <a:t>ach </a:t>
            </a:r>
            <a:r>
              <a:rPr lang="en-US" sz="2800" dirty="0">
                <a:solidFill>
                  <a:srgbClr val="66FF33"/>
                </a:solidFill>
              </a:rPr>
              <a:t>of the eight possible </a:t>
            </a:r>
            <a:r>
              <a:rPr lang="en-US" sz="2800" dirty="0" smtClean="0">
                <a:solidFill>
                  <a:srgbClr val="66FF33"/>
                </a:solidFill>
              </a:rPr>
              <a:t>outcomes </a:t>
            </a:r>
            <a:r>
              <a:rPr lang="en-US" sz="2800" dirty="0">
                <a:solidFill>
                  <a:srgbClr val="66FF33"/>
                </a:solidFill>
              </a:rPr>
              <a:t>has probability 1</a:t>
            </a:r>
            <a:r>
              <a:rPr lang="en-US" sz="2800" i="1" dirty="0">
                <a:solidFill>
                  <a:srgbClr val="66FF33"/>
                </a:solidFill>
              </a:rPr>
              <a:t>/</a:t>
            </a:r>
            <a:r>
              <a:rPr lang="en-US" sz="2800" dirty="0">
                <a:solidFill>
                  <a:srgbClr val="66FF33"/>
                </a:solidFill>
              </a:rPr>
              <a:t>8</a:t>
            </a:r>
            <a:r>
              <a:rPr lang="en-US" sz="2800" dirty="0" smtClean="0">
                <a:solidFill>
                  <a:srgbClr val="66FF33"/>
                </a:solidFill>
              </a:rPr>
              <a:t>.</a:t>
            </a:r>
          </a:p>
          <a:p>
            <a:r>
              <a:rPr lang="en-US" sz="2800" dirty="0" smtClean="0"/>
              <a:t>The distribution </a:t>
            </a:r>
            <a:r>
              <a:rPr lang="en-US" sz="2800" dirty="0"/>
              <a:t>of the random variable </a:t>
            </a:r>
            <a:r>
              <a:rPr lang="en-US" sz="2800" i="1" dirty="0"/>
              <a:t>X</a:t>
            </a:r>
            <a:r>
              <a:rPr lang="en-US" sz="2800" dirty="0"/>
              <a:t>(</a:t>
            </a:r>
            <a:r>
              <a:rPr lang="en-US" sz="2800" i="1" dirty="0"/>
              <a:t>t</a:t>
            </a:r>
            <a:r>
              <a:rPr lang="en-US" sz="2800" dirty="0"/>
              <a:t>)</a:t>
            </a:r>
            <a:r>
              <a:rPr lang="en-US" sz="2800" i="1" dirty="0"/>
              <a:t> </a:t>
            </a:r>
            <a:r>
              <a:rPr lang="en-US" sz="2800" dirty="0" smtClean="0"/>
              <a:t>is </a:t>
            </a:r>
            <a:r>
              <a:rPr lang="en-US" sz="2800" dirty="0"/>
              <a:t>determined by the </a:t>
            </a:r>
            <a:r>
              <a:rPr lang="en-US" sz="2800" dirty="0" smtClean="0"/>
              <a:t>probabilities </a:t>
            </a:r>
            <a:r>
              <a:rPr lang="en-US" sz="2800" i="1" dirty="0" smtClean="0">
                <a:solidFill>
                  <a:schemeClr val="tx1"/>
                </a:solidFill>
              </a:rPr>
              <a:t>P</a:t>
            </a:r>
            <a:r>
              <a:rPr lang="en-US" sz="2800" dirty="0" smtClean="0">
                <a:solidFill>
                  <a:schemeClr val="tx1"/>
                </a:solidFill>
              </a:rPr>
              <a:t>(</a:t>
            </a:r>
            <a:r>
              <a:rPr lang="en-US" sz="2800" i="1" dirty="0" smtClean="0">
                <a:solidFill>
                  <a:schemeClr val="tx1"/>
                </a:solidFill>
              </a:rPr>
              <a:t>X </a:t>
            </a:r>
            <a:r>
              <a:rPr lang="en-US" sz="2800" dirty="0">
                <a:solidFill>
                  <a:schemeClr val="tx1"/>
                </a:solidFill>
              </a:rPr>
              <a:t>= 3)</a:t>
            </a:r>
            <a:r>
              <a:rPr lang="en-US" sz="2800" i="1" dirty="0">
                <a:solidFill>
                  <a:schemeClr val="tx1"/>
                </a:solidFill>
              </a:rPr>
              <a:t> </a:t>
            </a:r>
            <a:r>
              <a:rPr lang="en-US" sz="2800" dirty="0">
                <a:solidFill>
                  <a:schemeClr val="tx1"/>
                </a:solidFill>
              </a:rPr>
              <a:t>= 1</a:t>
            </a:r>
            <a:r>
              <a:rPr lang="en-US" sz="2800" i="1" dirty="0">
                <a:solidFill>
                  <a:schemeClr val="tx1"/>
                </a:solidFill>
              </a:rPr>
              <a:t>/</a:t>
            </a:r>
            <a:r>
              <a:rPr lang="en-US" sz="2800" dirty="0">
                <a:solidFill>
                  <a:schemeClr val="tx1"/>
                </a:solidFill>
              </a:rPr>
              <a:t>8, </a:t>
            </a:r>
            <a:r>
              <a:rPr lang="en-US" sz="2800" i="1" dirty="0">
                <a:solidFill>
                  <a:schemeClr val="tx1"/>
                </a:solidFill>
              </a:rPr>
              <a:t>P</a:t>
            </a:r>
            <a:r>
              <a:rPr lang="en-US" sz="2800" dirty="0">
                <a:solidFill>
                  <a:schemeClr val="tx1"/>
                </a:solidFill>
              </a:rPr>
              <a:t>(</a:t>
            </a:r>
            <a:r>
              <a:rPr lang="en-US" sz="2800" i="1" dirty="0">
                <a:solidFill>
                  <a:schemeClr val="tx1"/>
                </a:solidFill>
              </a:rPr>
              <a:t>X </a:t>
            </a:r>
            <a:r>
              <a:rPr lang="en-US" sz="2800" dirty="0">
                <a:solidFill>
                  <a:schemeClr val="tx1"/>
                </a:solidFill>
              </a:rPr>
              <a:t>= 2)</a:t>
            </a:r>
            <a:r>
              <a:rPr lang="en-US" sz="2800" i="1" dirty="0">
                <a:solidFill>
                  <a:schemeClr val="tx1"/>
                </a:solidFill>
              </a:rPr>
              <a:t> </a:t>
            </a:r>
            <a:r>
              <a:rPr lang="en-US" sz="2800" dirty="0">
                <a:solidFill>
                  <a:schemeClr val="tx1"/>
                </a:solidFill>
              </a:rPr>
              <a:t>= 3</a:t>
            </a:r>
            <a:r>
              <a:rPr lang="en-US" sz="2800" i="1" dirty="0">
                <a:solidFill>
                  <a:schemeClr val="tx1"/>
                </a:solidFill>
              </a:rPr>
              <a:t>/</a:t>
            </a:r>
            <a:r>
              <a:rPr lang="en-US" sz="2800" dirty="0">
                <a:solidFill>
                  <a:schemeClr val="tx1"/>
                </a:solidFill>
              </a:rPr>
              <a:t>8, </a:t>
            </a:r>
            <a:r>
              <a:rPr lang="en-US" sz="2800" i="1" dirty="0" smtClean="0">
                <a:solidFill>
                  <a:schemeClr val="tx1"/>
                </a:solidFill>
              </a:rPr>
              <a:t>P</a:t>
            </a:r>
            <a:r>
              <a:rPr lang="en-US" sz="2800" dirty="0" smtClean="0">
                <a:solidFill>
                  <a:schemeClr val="tx1"/>
                </a:solidFill>
              </a:rPr>
              <a:t>(</a:t>
            </a:r>
            <a:r>
              <a:rPr lang="en-US" sz="2800" i="1" dirty="0" smtClean="0">
                <a:solidFill>
                  <a:schemeClr val="tx1"/>
                </a:solidFill>
              </a:rPr>
              <a:t>X </a:t>
            </a:r>
            <a:r>
              <a:rPr lang="en-US" sz="2800" dirty="0">
                <a:solidFill>
                  <a:schemeClr val="tx1"/>
                </a:solidFill>
              </a:rPr>
              <a:t>= 1)</a:t>
            </a:r>
            <a:r>
              <a:rPr lang="en-US" sz="2800" i="1" dirty="0">
                <a:solidFill>
                  <a:schemeClr val="tx1"/>
                </a:solidFill>
              </a:rPr>
              <a:t> </a:t>
            </a:r>
            <a:r>
              <a:rPr lang="en-US" sz="2800" dirty="0">
                <a:solidFill>
                  <a:schemeClr val="tx1"/>
                </a:solidFill>
              </a:rPr>
              <a:t>= 3</a:t>
            </a:r>
            <a:r>
              <a:rPr lang="en-US" sz="2800" i="1" dirty="0">
                <a:solidFill>
                  <a:schemeClr val="tx1"/>
                </a:solidFill>
              </a:rPr>
              <a:t>/</a:t>
            </a:r>
            <a:r>
              <a:rPr lang="en-US" sz="2800" dirty="0">
                <a:solidFill>
                  <a:schemeClr val="tx1"/>
                </a:solidFill>
              </a:rPr>
              <a:t>8, </a:t>
            </a:r>
            <a:r>
              <a:rPr lang="en-US" sz="2800" dirty="0" smtClean="0">
                <a:solidFill>
                  <a:schemeClr val="tx1"/>
                </a:solidFill>
              </a:rPr>
              <a:t/>
            </a:r>
            <a:br>
              <a:rPr lang="en-US" sz="2800" dirty="0" smtClean="0">
                <a:solidFill>
                  <a:schemeClr val="tx1"/>
                </a:solidFill>
              </a:rPr>
            </a:br>
            <a:r>
              <a:rPr lang="en-US" sz="2800" dirty="0" smtClean="0">
                <a:solidFill>
                  <a:schemeClr val="tx1"/>
                </a:solidFill>
              </a:rPr>
              <a:t>and </a:t>
            </a:r>
            <a:r>
              <a:rPr lang="en-US" sz="2800" i="1" dirty="0">
                <a:solidFill>
                  <a:schemeClr val="tx1"/>
                </a:solidFill>
              </a:rPr>
              <a:t>P</a:t>
            </a:r>
            <a:r>
              <a:rPr lang="en-US" sz="2800" dirty="0">
                <a:solidFill>
                  <a:schemeClr val="tx1"/>
                </a:solidFill>
              </a:rPr>
              <a:t>(</a:t>
            </a:r>
            <a:r>
              <a:rPr lang="en-US" sz="2800" i="1" dirty="0">
                <a:solidFill>
                  <a:schemeClr val="tx1"/>
                </a:solidFill>
              </a:rPr>
              <a:t>X </a:t>
            </a:r>
            <a:r>
              <a:rPr lang="en-US" sz="2800" dirty="0">
                <a:solidFill>
                  <a:schemeClr val="tx1"/>
                </a:solidFill>
              </a:rPr>
              <a:t>= 0)</a:t>
            </a:r>
            <a:r>
              <a:rPr lang="en-US" sz="2800" i="1" dirty="0">
                <a:solidFill>
                  <a:schemeClr val="tx1"/>
                </a:solidFill>
              </a:rPr>
              <a:t> </a:t>
            </a:r>
            <a:r>
              <a:rPr lang="en-US" sz="2800" dirty="0">
                <a:solidFill>
                  <a:schemeClr val="tx1"/>
                </a:solidFill>
              </a:rPr>
              <a:t>= 1</a:t>
            </a:r>
            <a:r>
              <a:rPr lang="en-US" sz="2800" i="1" dirty="0">
                <a:solidFill>
                  <a:schemeClr val="tx1"/>
                </a:solidFill>
              </a:rPr>
              <a:t>/</a:t>
            </a:r>
            <a:r>
              <a:rPr lang="en-US" sz="2800" dirty="0">
                <a:solidFill>
                  <a:schemeClr val="tx1"/>
                </a:solidFill>
              </a:rPr>
              <a:t>8. </a:t>
            </a:r>
            <a:endParaRPr lang="en-US" sz="2800" dirty="0" smtClean="0">
              <a:solidFill>
                <a:schemeClr val="tx1"/>
              </a:solidFill>
            </a:endParaRPr>
          </a:p>
          <a:p>
            <a:pPr marL="0" indent="0">
              <a:buNone/>
            </a:pPr>
            <a:r>
              <a:rPr lang="en-US" sz="2800" dirty="0" smtClean="0"/>
              <a:t>Consequently, the </a:t>
            </a:r>
            <a:r>
              <a:rPr lang="en-US" sz="2800" dirty="0"/>
              <a:t>distribution of </a:t>
            </a:r>
            <a:r>
              <a:rPr lang="en-US" sz="2800" i="1" dirty="0"/>
              <a:t>X(t) </a:t>
            </a:r>
            <a:r>
              <a:rPr lang="en-US" sz="2800" dirty="0" smtClean="0"/>
              <a:t>is </a:t>
            </a:r>
            <a:r>
              <a:rPr lang="en-US" sz="2800" dirty="0"/>
              <a:t>the set of pairs </a:t>
            </a:r>
            <a:endParaRPr lang="en-US" sz="2800" dirty="0" smtClean="0"/>
          </a:p>
          <a:p>
            <a:pPr marL="0" indent="0">
              <a:buNone/>
            </a:pPr>
            <a:r>
              <a:rPr lang="en-US" sz="2800" smtClean="0">
                <a:solidFill>
                  <a:schemeClr val="tx1"/>
                </a:solidFill>
              </a:rPr>
              <a:t>{(</a:t>
            </a:r>
            <a:r>
              <a:rPr lang="en-US" sz="2800" dirty="0">
                <a:solidFill>
                  <a:schemeClr val="tx1"/>
                </a:solidFill>
              </a:rPr>
              <a:t>3, 1/8), (2, 3/8), (1, 3/8</a:t>
            </a:r>
            <a:r>
              <a:rPr lang="en-US" sz="2800" dirty="0" smtClean="0">
                <a:solidFill>
                  <a:schemeClr val="tx1"/>
                </a:solidFill>
              </a:rPr>
              <a:t>), and </a:t>
            </a:r>
            <a:r>
              <a:rPr lang="en-US" sz="2800" dirty="0">
                <a:solidFill>
                  <a:schemeClr val="tx1"/>
                </a:solidFill>
              </a:rPr>
              <a:t>(0</a:t>
            </a:r>
            <a:r>
              <a:rPr lang="en-US" sz="2800" i="1" dirty="0">
                <a:solidFill>
                  <a:schemeClr val="tx1"/>
                </a:solidFill>
              </a:rPr>
              <a:t>, </a:t>
            </a:r>
            <a:r>
              <a:rPr lang="en-US" sz="2800">
                <a:solidFill>
                  <a:schemeClr val="tx1"/>
                </a:solidFill>
              </a:rPr>
              <a:t>1</a:t>
            </a:r>
            <a:r>
              <a:rPr lang="en-US" sz="2800" i="1">
                <a:solidFill>
                  <a:schemeClr val="tx1"/>
                </a:solidFill>
              </a:rPr>
              <a:t>/</a:t>
            </a:r>
            <a:r>
              <a:rPr lang="en-US" sz="2800">
                <a:solidFill>
                  <a:schemeClr val="tx1"/>
                </a:solidFill>
              </a:rPr>
              <a:t>8</a:t>
            </a:r>
            <a:r>
              <a:rPr lang="en-US" sz="2800" smtClean="0">
                <a:solidFill>
                  <a:schemeClr val="tx1"/>
                </a:solidFill>
              </a:rPr>
              <a:t>)}.</a:t>
            </a:r>
            <a:endParaRPr lang="en-US" sz="2800" dirty="0">
              <a:solidFill>
                <a:schemeClr val="tx1"/>
              </a:solidFill>
            </a:endParaRP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latin typeface="+mn-lt"/>
              </a:rPr>
              <a:pPr/>
              <a:t>26</a:t>
            </a:fld>
            <a:endParaRPr lang="en-US" altLang="en-US">
              <a:latin typeface="+mn-lt"/>
            </a:endParaRPr>
          </a:p>
        </p:txBody>
      </p:sp>
      <p:sp>
        <p:nvSpPr>
          <p:cNvPr id="5" name="Rectangle 4"/>
          <p:cNvSpPr>
            <a:spLocks noChangeArrowheads="1"/>
          </p:cNvSpPr>
          <p:nvPr/>
        </p:nvSpPr>
        <p:spPr bwMode="auto">
          <a:xfrm>
            <a:off x="6168713" y="1823382"/>
            <a:ext cx="4800600" cy="603195"/>
          </a:xfrm>
          <a:prstGeom prst="rect">
            <a:avLst/>
          </a:prstGeom>
          <a:ln/>
          <a:extLst/>
        </p:spPr>
        <p:style>
          <a:lnRef idx="0">
            <a:schemeClr val="accent1"/>
          </a:lnRef>
          <a:fillRef idx="3">
            <a:schemeClr val="accent1"/>
          </a:fillRef>
          <a:effectRef idx="3">
            <a:schemeClr val="accent1"/>
          </a:effectRef>
          <a:fontRef idx="minor">
            <a:schemeClr val="lt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0"/>
              </a:spcBef>
            </a:pPr>
            <a:r>
              <a:rPr lang="en-US" sz="2800" dirty="0" smtClean="0">
                <a:solidFill>
                  <a:schemeClr val="accent2"/>
                </a:solidFill>
                <a:latin typeface="Cambria" panose="02040503050406030204" pitchFamily="18" charset="0"/>
              </a:rPr>
              <a:t>(</a:t>
            </a:r>
            <a:r>
              <a:rPr lang="en-US" sz="2800" b="1" dirty="0">
                <a:latin typeface="Cambria" panose="02040503050406030204" pitchFamily="18" charset="0"/>
              </a:rPr>
              <a:t>T</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T</a:t>
            </a:r>
            <a:r>
              <a:rPr lang="en-US" sz="2800" dirty="0" smtClean="0">
                <a:solidFill>
                  <a:schemeClr val="accent2">
                    <a:lumMod val="60000"/>
                    <a:lumOff val="40000"/>
                  </a:schemeClr>
                </a:solidFill>
                <a:latin typeface="Cambria" panose="02040503050406030204" pitchFamily="18" charset="0"/>
              </a:rPr>
              <a:t>AIL </a:t>
            </a:r>
            <a:r>
              <a:rPr lang="en-US" sz="2800" dirty="0">
                <a:solidFill>
                  <a:schemeClr val="accent2">
                    <a:lumMod val="60000"/>
                    <a:lumOff val="40000"/>
                  </a:schemeClr>
                </a:solidFill>
                <a:latin typeface="Cambria" panose="02040503050406030204" pitchFamily="18" charset="0"/>
              </a:rPr>
              <a:t>and </a:t>
            </a:r>
            <a:r>
              <a:rPr lang="en-US" sz="2800" b="1" dirty="0">
                <a:latin typeface="Cambria" panose="02040503050406030204" pitchFamily="18" charset="0"/>
              </a:rPr>
              <a:t>H</a:t>
            </a:r>
            <a:r>
              <a:rPr lang="en-US" sz="2800" dirty="0">
                <a:solidFill>
                  <a:schemeClr val="accent2"/>
                </a:solidFill>
                <a:latin typeface="Cambria" panose="02040503050406030204" pitchFamily="18" charset="0"/>
              </a:rPr>
              <a:t> </a:t>
            </a:r>
            <a:r>
              <a:rPr lang="en-US" sz="2800" dirty="0">
                <a:solidFill>
                  <a:schemeClr val="accent2">
                    <a:lumMod val="60000"/>
                    <a:lumOff val="40000"/>
                  </a:schemeClr>
                </a:solidFill>
                <a:latin typeface="Cambria" panose="02040503050406030204" pitchFamily="18" charset="0"/>
              </a:rPr>
              <a:t>for </a:t>
            </a:r>
            <a:r>
              <a:rPr lang="en-US" sz="2800" b="1" dirty="0" smtClean="0">
                <a:solidFill>
                  <a:schemeClr val="accent2">
                    <a:lumMod val="60000"/>
                    <a:lumOff val="40000"/>
                  </a:schemeClr>
                </a:solidFill>
                <a:latin typeface="Cambria" panose="02040503050406030204" pitchFamily="18" charset="0"/>
              </a:rPr>
              <a:t>H</a:t>
            </a:r>
            <a:r>
              <a:rPr lang="en-US" sz="2800" dirty="0" smtClean="0">
                <a:solidFill>
                  <a:schemeClr val="accent2">
                    <a:lumMod val="60000"/>
                    <a:lumOff val="40000"/>
                  </a:schemeClr>
                </a:solidFill>
                <a:latin typeface="Cambria" panose="02040503050406030204" pitchFamily="18" charset="0"/>
              </a:rPr>
              <a:t>EAD</a:t>
            </a:r>
            <a:r>
              <a:rPr lang="en-US" dirty="0" smtClean="0">
                <a:solidFill>
                  <a:schemeClr val="accent2">
                    <a:lumMod val="60000"/>
                    <a:lumOff val="40000"/>
                  </a:schemeClr>
                </a:solidFill>
                <a:latin typeface="Cambria" panose="02040503050406030204" pitchFamily="18" charset="0"/>
              </a:rPr>
              <a:t>)</a:t>
            </a:r>
            <a:endParaRPr lang="en-US" sz="2800" dirty="0">
              <a:solidFill>
                <a:schemeClr val="accent2">
                  <a:lumMod val="60000"/>
                  <a:lumOff val="40000"/>
                </a:schemeClr>
              </a:solidFill>
              <a:latin typeface="Cambria" panose="02040503050406030204" pitchFamily="18" charset="0"/>
            </a:endParaRPr>
          </a:p>
        </p:txBody>
      </p:sp>
    </p:spTree>
    <p:extLst>
      <p:ext uri="{BB962C8B-B14F-4D97-AF65-F5344CB8AC3E}">
        <p14:creationId xmlns:p14="http://schemas.microsoft.com/office/powerpoint/2010/main" val="1825357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3251">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53251">
                                            <p:txEl>
                                              <p:pRg st="4" end="4"/>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53251">
                                            <p:txEl>
                                              <p:pRg st="5" end="5"/>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nodeType="afterEffect">
                                  <p:stCondLst>
                                    <p:cond delay="0"/>
                                  </p:stCondLst>
                                  <p:childTnLst>
                                    <p:set>
                                      <p:cBhvr>
                                        <p:cTn id="22" dur="1" fill="hold">
                                          <p:stCondLst>
                                            <p:cond delay="0"/>
                                          </p:stCondLst>
                                        </p:cTn>
                                        <p:tgtEl>
                                          <p:spTgt spid="53251">
                                            <p:txEl>
                                              <p:pRg st="6" end="6"/>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nodeType="afterEffect">
                                  <p:stCondLst>
                                    <p:cond delay="0"/>
                                  </p:stCondLst>
                                  <p:childTnLst>
                                    <p:set>
                                      <p:cBhvr>
                                        <p:cTn id="25" dur="1" fill="hold">
                                          <p:stCondLst>
                                            <p:cond delay="0"/>
                                          </p:stCondLst>
                                        </p:cTn>
                                        <p:tgtEl>
                                          <p:spTgt spid="53251">
                                            <p:txEl>
                                              <p:pRg st="7" end="7"/>
                                            </p:txEl>
                                          </p:spTgt>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0"/>
                                  </p:stCondLst>
                                  <p:childTnLst>
                                    <p:set>
                                      <p:cBhvr>
                                        <p:cTn id="28" dur="1" fill="hold">
                                          <p:stCondLst>
                                            <p:cond delay="0"/>
                                          </p:stCondLst>
                                        </p:cTn>
                                        <p:tgtEl>
                                          <p:spTgt spid="53251">
                                            <p:txEl>
                                              <p:pRg st="8" end="8"/>
                                            </p:tx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nodeType="afterEffect">
                                  <p:stCondLst>
                                    <p:cond delay="0"/>
                                  </p:stCondLst>
                                  <p:childTnLst>
                                    <p:set>
                                      <p:cBhvr>
                                        <p:cTn id="31" dur="1" fill="hold">
                                          <p:stCondLst>
                                            <p:cond delay="0"/>
                                          </p:stCondLst>
                                        </p:cTn>
                                        <p:tgtEl>
                                          <p:spTgt spid="5325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743076" y="227013"/>
            <a:ext cx="8467725" cy="1068388"/>
          </a:xfrm>
        </p:spPr>
        <p:txBody>
          <a:bodyPr>
            <a:normAutofit/>
          </a:bodyPr>
          <a:lstStyle/>
          <a:p>
            <a:pPr eaLnBrk="1" hangingPunct="1"/>
            <a:r>
              <a:rPr lang="en-US" dirty="0" smtClean="0"/>
              <a:t>  Birthdays</a:t>
            </a:r>
          </a:p>
        </p:txBody>
      </p:sp>
      <p:sp>
        <p:nvSpPr>
          <p:cNvPr id="58371" name="Rectangle 3"/>
          <p:cNvSpPr>
            <a:spLocks noChangeArrowheads="1"/>
          </p:cNvSpPr>
          <p:nvPr/>
        </p:nvSpPr>
        <p:spPr bwMode="auto">
          <a:xfrm>
            <a:off x="1215017" y="1676128"/>
            <a:ext cx="9147174" cy="138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How many people have to be in a room to assure that the probability that at least two of them have the same birthday is greater than 1/2?</a:t>
            </a:r>
          </a:p>
        </p:txBody>
      </p:sp>
      <p:sp>
        <p:nvSpPr>
          <p:cNvPr id="58382" name="Text Box 7"/>
          <p:cNvSpPr txBox="1">
            <a:spLocks noChangeArrowheads="1"/>
          </p:cNvSpPr>
          <p:nvPr/>
        </p:nvSpPr>
        <p:spPr bwMode="auto">
          <a:xfrm>
            <a:off x="9677400" y="1676127"/>
            <a:ext cx="2133600" cy="1631216"/>
          </a:xfrm>
          <a:prstGeom prst="rect">
            <a:avLst/>
          </a:prstGeom>
          <a:ln/>
          <a:extLst/>
        </p:spPr>
        <p:style>
          <a:lnRef idx="1">
            <a:schemeClr val="accent1"/>
          </a:lnRef>
          <a:fillRef idx="3">
            <a:schemeClr val="accent1"/>
          </a:fillRef>
          <a:effectRef idx="2">
            <a:schemeClr val="accent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buFont typeface="Arial" panose="020B0604020202020204" pitchFamily="34" charset="0"/>
              <a:buAutoNum type="alphaLcParenR"/>
            </a:pPr>
            <a:r>
              <a:rPr lang="en-US" sz="2000" dirty="0">
                <a:latin typeface="Cambria" panose="02040503050406030204" pitchFamily="18" charset="0"/>
              </a:rPr>
              <a:t>23</a:t>
            </a:r>
          </a:p>
          <a:p>
            <a:pPr>
              <a:buFont typeface="Arial" panose="020B0604020202020204" pitchFamily="34" charset="0"/>
              <a:buAutoNum type="alphaLcParenR"/>
            </a:pPr>
            <a:r>
              <a:rPr lang="en-US" sz="2000" dirty="0">
                <a:latin typeface="Cambria" panose="02040503050406030204" pitchFamily="18" charset="0"/>
              </a:rPr>
              <a:t>183</a:t>
            </a:r>
          </a:p>
          <a:p>
            <a:pPr>
              <a:buFont typeface="Arial" panose="020B0604020202020204" pitchFamily="34" charset="0"/>
              <a:buAutoNum type="alphaLcParenR"/>
            </a:pPr>
            <a:r>
              <a:rPr lang="en-US" sz="2000" dirty="0">
                <a:latin typeface="Cambria" panose="02040503050406030204" pitchFamily="18" charset="0"/>
              </a:rPr>
              <a:t>365</a:t>
            </a:r>
          </a:p>
          <a:p>
            <a:pPr>
              <a:buFont typeface="Arial" panose="020B0604020202020204" pitchFamily="34" charset="0"/>
              <a:buAutoNum type="alphaLcParenR"/>
            </a:pPr>
            <a:r>
              <a:rPr lang="en-US" sz="2000" dirty="0">
                <a:latin typeface="Cambria" panose="02040503050406030204" pitchFamily="18" charset="0"/>
              </a:rPr>
              <a:t>730</a:t>
            </a:r>
          </a:p>
          <a:p>
            <a:pPr marL="0" indent="0"/>
            <a:r>
              <a:rPr lang="en-US" sz="2000" dirty="0" smtClean="0">
                <a:latin typeface="Cambria" panose="02040503050406030204" pitchFamily="18" charset="0"/>
              </a:rPr>
              <a:t>e) </a:t>
            </a:r>
            <a:r>
              <a:rPr lang="en-US" sz="1400" dirty="0" smtClean="0">
                <a:latin typeface="Cambria" panose="02040503050406030204" pitchFamily="18" charset="0"/>
              </a:rPr>
              <a:t>Non of the above</a:t>
            </a:r>
            <a:endParaRPr lang="en-US" sz="2000" dirty="0">
              <a:latin typeface="Cambria" panose="02040503050406030204" pitchFamily="18" charset="0"/>
            </a:endParaRPr>
          </a:p>
        </p:txBody>
      </p:sp>
      <p:sp>
        <p:nvSpPr>
          <p:cNvPr id="2195464" name="Rectangle 8"/>
          <p:cNvSpPr>
            <a:spLocks noChangeArrowheads="1"/>
          </p:cNvSpPr>
          <p:nvPr/>
        </p:nvSpPr>
        <p:spPr bwMode="auto">
          <a:xfrm>
            <a:off x="1219201" y="3198814"/>
            <a:ext cx="9147174" cy="97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Let </a:t>
            </a:r>
            <a:r>
              <a:rPr lang="en-US" sz="2800" i="1" dirty="0" err="1">
                <a:solidFill>
                  <a:srgbClr val="FFFF00"/>
                </a:solidFill>
                <a:latin typeface="Cambria" panose="02040503050406030204" pitchFamily="18" charset="0"/>
              </a:rPr>
              <a:t>p</a:t>
            </a:r>
            <a:r>
              <a:rPr lang="en-US" sz="2800" i="1" baseline="-25000" dirty="0" err="1">
                <a:solidFill>
                  <a:srgbClr val="FFFF00"/>
                </a:solidFill>
                <a:latin typeface="Cambria" panose="02040503050406030204" pitchFamily="18" charset="0"/>
              </a:rPr>
              <a:t>n</a:t>
            </a:r>
            <a:r>
              <a:rPr lang="en-US" sz="2800" dirty="0">
                <a:latin typeface="Cambria" panose="02040503050406030204" pitchFamily="18" charset="0"/>
              </a:rPr>
              <a:t> be the probability that no people share a birthday among </a:t>
            </a:r>
            <a:r>
              <a:rPr lang="en-US" sz="2800" i="1" dirty="0">
                <a:solidFill>
                  <a:srgbClr val="FFFF00"/>
                </a:solidFill>
                <a:latin typeface="Cambria" panose="02040503050406030204" pitchFamily="18" charset="0"/>
              </a:rPr>
              <a:t>n</a:t>
            </a:r>
            <a:r>
              <a:rPr lang="en-US" sz="2800" dirty="0">
                <a:latin typeface="Cambria" panose="02040503050406030204" pitchFamily="18" charset="0"/>
              </a:rPr>
              <a:t> people in a room.</a:t>
            </a:r>
          </a:p>
        </p:txBody>
      </p:sp>
      <p:sp>
        <p:nvSpPr>
          <p:cNvPr id="2195465" name="Rectangle 9"/>
          <p:cNvSpPr>
            <a:spLocks noChangeArrowheads="1"/>
          </p:cNvSpPr>
          <p:nvPr/>
        </p:nvSpPr>
        <p:spPr bwMode="auto">
          <a:xfrm>
            <a:off x="1219201" y="5256214"/>
            <a:ext cx="9147174" cy="73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FFFF00"/>
                </a:solidFill>
                <a:latin typeface="Cambria" panose="02040503050406030204" pitchFamily="18" charset="0"/>
              </a:rPr>
              <a:t>We want the smallest </a:t>
            </a:r>
            <a:r>
              <a:rPr lang="en-US" sz="2800" i="1" dirty="0">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so that 1 - </a:t>
            </a:r>
            <a:r>
              <a:rPr lang="en-US" sz="2800" i="1" dirty="0" err="1">
                <a:solidFill>
                  <a:srgbClr val="FFFF00"/>
                </a:solidFill>
                <a:latin typeface="Cambria" panose="02040503050406030204" pitchFamily="18" charset="0"/>
              </a:rPr>
              <a:t>p</a:t>
            </a:r>
            <a:r>
              <a:rPr lang="en-US" sz="2800" i="1" baseline="-25000" dirty="0" err="1">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&gt; 1/2.</a:t>
            </a:r>
          </a:p>
        </p:txBody>
      </p:sp>
      <p:sp>
        <p:nvSpPr>
          <p:cNvPr id="2195466" name="Rectangle 10"/>
          <p:cNvSpPr>
            <a:spLocks noChangeArrowheads="1"/>
          </p:cNvSpPr>
          <p:nvPr/>
        </p:nvSpPr>
        <p:spPr bwMode="auto">
          <a:xfrm>
            <a:off x="1219201" y="4251326"/>
            <a:ext cx="9147174" cy="91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solidFill>
                  <a:srgbClr val="66FF33"/>
                </a:solidFill>
                <a:latin typeface="Cambria" panose="02040503050406030204" pitchFamily="18" charset="0"/>
              </a:rPr>
              <a:t>Then</a:t>
            </a:r>
            <a:r>
              <a:rPr lang="en-US" sz="2800" dirty="0">
                <a:solidFill>
                  <a:srgbClr val="006600"/>
                </a:solidFill>
                <a:latin typeface="Cambria" panose="02040503050406030204" pitchFamily="18" charset="0"/>
              </a:rPr>
              <a:t> </a:t>
            </a:r>
            <a:r>
              <a:rPr lang="en-US" sz="2800" dirty="0">
                <a:solidFill>
                  <a:srgbClr val="FFFF00"/>
                </a:solidFill>
                <a:latin typeface="Cambria" panose="02040503050406030204" pitchFamily="18" charset="0"/>
              </a:rPr>
              <a:t>1 - </a:t>
            </a:r>
            <a:r>
              <a:rPr lang="en-US" sz="2800" i="1" dirty="0" err="1">
                <a:solidFill>
                  <a:srgbClr val="FFFF00"/>
                </a:solidFill>
                <a:latin typeface="Cambria" panose="02040503050406030204" pitchFamily="18" charset="0"/>
              </a:rPr>
              <a:t>p</a:t>
            </a:r>
            <a:r>
              <a:rPr lang="en-US" sz="2800" i="1" baseline="-25000" dirty="0" err="1">
                <a:solidFill>
                  <a:srgbClr val="FFFF00"/>
                </a:solidFill>
                <a:latin typeface="Cambria" panose="02040503050406030204" pitchFamily="18" charset="0"/>
              </a:rPr>
              <a:t>n</a:t>
            </a:r>
            <a:r>
              <a:rPr lang="en-US" sz="2800" dirty="0">
                <a:solidFill>
                  <a:srgbClr val="FFFF00"/>
                </a:solidFill>
                <a:latin typeface="Cambria" panose="02040503050406030204" pitchFamily="18" charset="0"/>
              </a:rPr>
              <a:t> </a:t>
            </a:r>
            <a:r>
              <a:rPr lang="en-US" sz="2800" dirty="0">
                <a:solidFill>
                  <a:srgbClr val="66FF33"/>
                </a:solidFill>
                <a:latin typeface="Cambria" panose="02040503050406030204" pitchFamily="18" charset="0"/>
              </a:rPr>
              <a:t>is the probability that </a:t>
            </a:r>
            <a:r>
              <a:rPr lang="en-US" sz="2800" dirty="0">
                <a:solidFill>
                  <a:srgbClr val="FFFF00"/>
                </a:solidFill>
                <a:latin typeface="Cambria" panose="02040503050406030204" pitchFamily="18" charset="0"/>
              </a:rPr>
              <a:t>2 or more </a:t>
            </a:r>
            <a:r>
              <a:rPr lang="en-US" sz="2800" dirty="0">
                <a:solidFill>
                  <a:srgbClr val="66FF33"/>
                </a:solidFill>
                <a:latin typeface="Cambria" panose="02040503050406030204" pitchFamily="18" charset="0"/>
              </a:rPr>
              <a:t>share a birthday.</a:t>
            </a:r>
          </a:p>
        </p:txBody>
      </p:sp>
      <p:sp>
        <p:nvSpPr>
          <p:cNvPr id="2195470" name="Text Box 14"/>
          <p:cNvSpPr txBox="1">
            <a:spLocks noChangeArrowheads="1"/>
          </p:cNvSpPr>
          <p:nvPr/>
        </p:nvSpPr>
        <p:spPr bwMode="auto">
          <a:xfrm>
            <a:off x="10334904" y="3457143"/>
            <a:ext cx="824265" cy="461665"/>
          </a:xfrm>
          <a:prstGeom prst="rect">
            <a:avLst/>
          </a:prstGeom>
          <a:ln/>
          <a:extLst/>
        </p:spPr>
        <p:style>
          <a:lnRef idx="1">
            <a:schemeClr val="accent3"/>
          </a:lnRef>
          <a:fillRef idx="2">
            <a:schemeClr val="accent3"/>
          </a:fillRef>
          <a:effectRef idx="1">
            <a:schemeClr val="accent3"/>
          </a:effectRef>
          <a:fontRef idx="minor">
            <a:schemeClr val="dk1"/>
          </a:fontRef>
        </p:style>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dirty="0">
                <a:solidFill>
                  <a:srgbClr val="FF0000"/>
                </a:solidFill>
                <a:latin typeface="Cambria" panose="02040503050406030204" pitchFamily="18" charset="0"/>
              </a:rPr>
              <a:t>a: 23</a:t>
            </a:r>
          </a:p>
        </p:txBody>
      </p:sp>
      <p:sp>
        <p:nvSpPr>
          <p:cNvPr id="2" name="Slide Number Placeholder 1"/>
          <p:cNvSpPr>
            <a:spLocks noGrp="1"/>
          </p:cNvSpPr>
          <p:nvPr>
            <p:ph type="sldNum" sz="quarter" idx="12"/>
          </p:nvPr>
        </p:nvSpPr>
        <p:spPr>
          <a:xfrm>
            <a:off x="10730205" y="115098"/>
            <a:ext cx="707571" cy="389974"/>
          </a:xfrm>
        </p:spPr>
        <p:txBody>
          <a:bodyPr/>
          <a:lstStyle/>
          <a:p>
            <a:fld id="{3EA9A468-A168-48C4-B46A-E65448296BCD}" type="slidenum">
              <a:rPr lang="en-US" altLang="en-US" smtClean="0"/>
              <a:pPr/>
              <a:t>27</a:t>
            </a:fld>
            <a:endParaRPr lang="en-US" altLang="en-US"/>
          </a:p>
        </p:txBody>
      </p:sp>
    </p:spTree>
    <p:extLst>
      <p:ext uri="{BB962C8B-B14F-4D97-AF65-F5344CB8AC3E}">
        <p14:creationId xmlns:p14="http://schemas.microsoft.com/office/powerpoint/2010/main" val="938452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54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9546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195466">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1954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2" grpId="0" animBg="1"/>
      <p:bldP spid="2195464" grpId="0"/>
      <p:bldP spid="2195465" grpId="0" build="p" autoUpdateAnimBg="0"/>
      <p:bldP spid="2195466" grpId="0" build="p" autoUpdateAnimBg="0"/>
      <p:bldP spid="219547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590801" y="135726"/>
            <a:ext cx="6715125" cy="533400"/>
          </a:xfrm>
        </p:spPr>
        <p:txBody>
          <a:bodyPr>
            <a:normAutofit fontScale="90000"/>
          </a:bodyPr>
          <a:lstStyle/>
          <a:p>
            <a:pPr eaLnBrk="1" hangingPunct="1"/>
            <a:r>
              <a:rPr lang="en-US" dirty="0" smtClean="0"/>
              <a:t>Birthdays</a:t>
            </a:r>
          </a:p>
        </p:txBody>
      </p:sp>
      <p:sp>
        <p:nvSpPr>
          <p:cNvPr id="59395" name="Rectangle 3"/>
          <p:cNvSpPr>
            <a:spLocks noChangeArrowheads="1"/>
          </p:cNvSpPr>
          <p:nvPr/>
        </p:nvSpPr>
        <p:spPr bwMode="auto">
          <a:xfrm>
            <a:off x="838200" y="828676"/>
            <a:ext cx="10515600" cy="160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Assumption</a:t>
            </a:r>
            <a:r>
              <a:rPr lang="en-US" sz="2800" dirty="0" smtClean="0">
                <a:latin typeface="Cambria" panose="02040503050406030204" pitchFamily="18" charset="0"/>
              </a:rPr>
              <a:t>:</a:t>
            </a:r>
            <a:endParaRPr lang="en-US" sz="2800" dirty="0">
              <a:latin typeface="Cambria" panose="02040503050406030204" pitchFamily="18" charset="0"/>
            </a:endParaRPr>
          </a:p>
          <a:p>
            <a:pPr eaLnBrk="1" hangingPunct="1">
              <a:spcBef>
                <a:spcPct val="20000"/>
              </a:spcBef>
            </a:pPr>
            <a:r>
              <a:rPr lang="en-US" sz="2800" dirty="0">
                <a:solidFill>
                  <a:srgbClr val="FFFF00"/>
                </a:solidFill>
                <a:latin typeface="Cambria" panose="02040503050406030204" pitchFamily="18" charset="0"/>
              </a:rPr>
              <a:t>Birthdays of the people are </a:t>
            </a:r>
            <a:r>
              <a:rPr lang="en-US" sz="2800" dirty="0" smtClean="0">
                <a:solidFill>
                  <a:srgbClr val="66FF33"/>
                </a:solidFill>
                <a:latin typeface="Cambria" panose="02040503050406030204" pitchFamily="18" charset="0"/>
              </a:rPr>
              <a:t>independent</a:t>
            </a:r>
            <a:endParaRPr lang="en-US" sz="2800" dirty="0">
              <a:solidFill>
                <a:schemeClr val="accent2"/>
              </a:solidFill>
              <a:latin typeface="Cambria" panose="02040503050406030204" pitchFamily="18" charset="0"/>
            </a:endParaRPr>
          </a:p>
          <a:p>
            <a:pPr eaLnBrk="1" hangingPunct="1">
              <a:spcBef>
                <a:spcPct val="20000"/>
              </a:spcBef>
            </a:pPr>
            <a:r>
              <a:rPr lang="en-US" sz="2800" dirty="0">
                <a:solidFill>
                  <a:srgbClr val="FFFF00"/>
                </a:solidFill>
                <a:latin typeface="Cambria" panose="02040503050406030204" pitchFamily="18" charset="0"/>
              </a:rPr>
              <a:t>Each birthday is equally likely and that there are </a:t>
            </a:r>
            <a:r>
              <a:rPr lang="en-US" sz="2800" dirty="0" smtClean="0">
                <a:solidFill>
                  <a:srgbClr val="FFFF00"/>
                </a:solidFill>
                <a:latin typeface="Cambria" panose="02040503050406030204" pitchFamily="18" charset="0"/>
              </a:rPr>
              <a:t>366 days/year</a:t>
            </a:r>
            <a:endParaRPr lang="en-US" sz="2800" dirty="0">
              <a:solidFill>
                <a:srgbClr val="FFFF00"/>
              </a:solidFill>
              <a:latin typeface="Cambria" panose="02040503050406030204" pitchFamily="18" charset="0"/>
            </a:endParaRPr>
          </a:p>
        </p:txBody>
      </p:sp>
      <p:sp>
        <p:nvSpPr>
          <p:cNvPr id="2197512" name="Rectangle 8"/>
          <p:cNvSpPr>
            <a:spLocks noChangeArrowheads="1"/>
          </p:cNvSpPr>
          <p:nvPr/>
        </p:nvSpPr>
        <p:spPr bwMode="auto">
          <a:xfrm>
            <a:off x="457200" y="2320723"/>
            <a:ext cx="10388991" cy="990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a:latin typeface="Cambria" panose="02040503050406030204" pitchFamily="18" charset="0"/>
              </a:rPr>
              <a:t>Let </a:t>
            </a:r>
            <a:r>
              <a:rPr lang="en-US" sz="2800" i="1" dirty="0" err="1">
                <a:solidFill>
                  <a:srgbClr val="FFFF00"/>
                </a:solidFill>
                <a:latin typeface="Cambria" panose="02040503050406030204" pitchFamily="18" charset="0"/>
              </a:rPr>
              <a:t>p</a:t>
            </a:r>
            <a:r>
              <a:rPr lang="en-US" sz="2800" i="1" baseline="-25000" dirty="0" err="1">
                <a:solidFill>
                  <a:srgbClr val="FFFF00"/>
                </a:solidFill>
                <a:latin typeface="Cambria" panose="02040503050406030204" pitchFamily="18" charset="0"/>
              </a:rPr>
              <a:t>n</a:t>
            </a:r>
            <a:r>
              <a:rPr lang="en-US" sz="2800" dirty="0">
                <a:latin typeface="Cambria" panose="02040503050406030204" pitchFamily="18" charset="0"/>
              </a:rPr>
              <a:t> be the probability that </a:t>
            </a:r>
            <a:r>
              <a:rPr lang="en-US" sz="2800" i="1" dirty="0">
                <a:solidFill>
                  <a:srgbClr val="FFFF00"/>
                </a:solidFill>
                <a:latin typeface="Cambria" panose="02040503050406030204" pitchFamily="18" charset="0"/>
              </a:rPr>
              <a:t>no-one</a:t>
            </a:r>
            <a:r>
              <a:rPr lang="en-US" sz="2800" dirty="0">
                <a:latin typeface="Cambria" panose="02040503050406030204" pitchFamily="18" charset="0"/>
              </a:rPr>
              <a:t> shares a birthday among </a:t>
            </a:r>
            <a:r>
              <a:rPr lang="en-US" sz="2800" i="1" dirty="0">
                <a:solidFill>
                  <a:srgbClr val="FFFF00"/>
                </a:solidFill>
                <a:latin typeface="Cambria" panose="02040503050406030204" pitchFamily="18" charset="0"/>
              </a:rPr>
              <a:t>n</a:t>
            </a:r>
            <a:r>
              <a:rPr lang="en-US" sz="2800" dirty="0">
                <a:latin typeface="Cambria" panose="02040503050406030204" pitchFamily="18" charset="0"/>
              </a:rPr>
              <a:t> people in a room. </a:t>
            </a:r>
            <a:r>
              <a:rPr lang="en-US" sz="2800" i="1" dirty="0">
                <a:solidFill>
                  <a:srgbClr val="66FF33"/>
                </a:solidFill>
                <a:latin typeface="Cambria" panose="02040503050406030204" pitchFamily="18" charset="0"/>
              </a:rPr>
              <a:t>[Each person has a different birthday than the others]</a:t>
            </a:r>
          </a:p>
        </p:txBody>
      </p:sp>
      <p:sp>
        <p:nvSpPr>
          <p:cNvPr id="2197514" name="Text Box 10"/>
          <p:cNvSpPr txBox="1">
            <a:spLocks noChangeArrowheads="1"/>
          </p:cNvSpPr>
          <p:nvPr/>
        </p:nvSpPr>
        <p:spPr bwMode="auto">
          <a:xfrm>
            <a:off x="766763" y="3747784"/>
            <a:ext cx="1067101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FFFF00"/>
                </a:solidFill>
                <a:latin typeface="Cambria" panose="02040503050406030204" pitchFamily="18" charset="0"/>
              </a:rPr>
              <a:t>Assume that people come in certain order; </a:t>
            </a:r>
            <a:endParaRPr lang="en-US" sz="2800" dirty="0" smtClean="0">
              <a:solidFill>
                <a:srgbClr val="FFFF00"/>
              </a:solidFill>
              <a:latin typeface="Cambria" panose="02040503050406030204" pitchFamily="18" charset="0"/>
            </a:endParaRPr>
          </a:p>
          <a:p>
            <a:pPr eaLnBrk="1" hangingPunct="1"/>
            <a:r>
              <a:rPr lang="en-US" sz="2800" dirty="0" smtClean="0">
                <a:solidFill>
                  <a:srgbClr val="FFFF00"/>
                </a:solidFill>
                <a:latin typeface="Cambria" panose="02040503050406030204" pitchFamily="18" charset="0"/>
              </a:rPr>
              <a:t>the </a:t>
            </a:r>
            <a:r>
              <a:rPr lang="en-US" sz="2800" dirty="0">
                <a:solidFill>
                  <a:srgbClr val="FFFF00"/>
                </a:solidFill>
                <a:latin typeface="Cambria" panose="02040503050406030204" pitchFamily="18" charset="0"/>
              </a:rPr>
              <a:t>probability that the </a:t>
            </a:r>
            <a:r>
              <a:rPr lang="en-US" sz="2800" dirty="0">
                <a:latin typeface="Cambria" panose="02040503050406030204" pitchFamily="18" charset="0"/>
              </a:rPr>
              <a:t>second</a:t>
            </a:r>
            <a:r>
              <a:rPr lang="en-US" sz="2800" dirty="0">
                <a:solidFill>
                  <a:srgbClr val="FFFF00"/>
                </a:solidFill>
                <a:latin typeface="Cambria" panose="02040503050406030204" pitchFamily="18" charset="0"/>
              </a:rPr>
              <a:t> person has a birthday different than the first is (366 - (</a:t>
            </a:r>
            <a:r>
              <a:rPr lang="en-US" sz="2800" dirty="0">
                <a:latin typeface="Cambria" panose="02040503050406030204" pitchFamily="18" charset="0"/>
              </a:rPr>
              <a:t>2</a:t>
            </a:r>
            <a:r>
              <a:rPr lang="en-US" sz="2800" dirty="0">
                <a:solidFill>
                  <a:srgbClr val="FFFF00"/>
                </a:solidFill>
                <a:latin typeface="Cambria" panose="02040503050406030204" pitchFamily="18" charset="0"/>
              </a:rPr>
              <a:t> - 1))/366 </a:t>
            </a:r>
            <a:r>
              <a:rPr lang="en-US" sz="2800" dirty="0" smtClean="0">
                <a:solidFill>
                  <a:srgbClr val="FFFF00"/>
                </a:solidFill>
                <a:latin typeface="Cambria" panose="02040503050406030204" pitchFamily="18" charset="0"/>
              </a:rPr>
              <a:t> = 365/366</a:t>
            </a:r>
            <a:r>
              <a:rPr lang="en-US" sz="2800" dirty="0">
                <a:solidFill>
                  <a:srgbClr val="FFFF00"/>
                </a:solidFill>
                <a:latin typeface="Cambria" panose="02040503050406030204" pitchFamily="18" charset="0"/>
              </a:rPr>
              <a:t>; </a:t>
            </a:r>
            <a:endParaRPr lang="en-US" sz="2800" dirty="0" smtClean="0">
              <a:solidFill>
                <a:srgbClr val="FFFF00"/>
              </a:solidFill>
              <a:latin typeface="Cambria" panose="02040503050406030204" pitchFamily="18" charset="0"/>
            </a:endParaRPr>
          </a:p>
          <a:p>
            <a:pPr eaLnBrk="1" hangingPunct="1"/>
            <a:r>
              <a:rPr lang="en-US" sz="2800" dirty="0" smtClean="0">
                <a:solidFill>
                  <a:srgbClr val="FFFF00"/>
                </a:solidFill>
                <a:latin typeface="Cambria" panose="02040503050406030204" pitchFamily="18" charset="0"/>
              </a:rPr>
              <a:t>the </a:t>
            </a:r>
            <a:r>
              <a:rPr lang="en-US" sz="2800" dirty="0">
                <a:solidFill>
                  <a:srgbClr val="FFFF00"/>
                </a:solidFill>
                <a:latin typeface="Cambria" panose="02040503050406030204" pitchFamily="18" charset="0"/>
              </a:rPr>
              <a:t>probability that the </a:t>
            </a:r>
            <a:r>
              <a:rPr lang="en-US" sz="2800" b="1" dirty="0">
                <a:latin typeface="Cambria" panose="02040503050406030204" pitchFamily="18" charset="0"/>
              </a:rPr>
              <a:t>third</a:t>
            </a:r>
            <a:r>
              <a:rPr lang="en-US" sz="2800" dirty="0">
                <a:solidFill>
                  <a:srgbClr val="FFFF00"/>
                </a:solidFill>
                <a:latin typeface="Cambria" panose="02040503050406030204" pitchFamily="18" charset="0"/>
              </a:rPr>
              <a:t> person has a different birthday form the two previous ones is (366 - </a:t>
            </a:r>
            <a:r>
              <a:rPr lang="en-US" sz="2800" dirty="0" smtClean="0">
                <a:solidFill>
                  <a:srgbClr val="FFFF00"/>
                </a:solidFill>
                <a:latin typeface="Cambria" panose="02040503050406030204" pitchFamily="18" charset="0"/>
              </a:rPr>
              <a:t>(</a:t>
            </a:r>
            <a:r>
              <a:rPr lang="en-US" sz="2800" b="1" dirty="0" smtClean="0">
                <a:latin typeface="Cambria" panose="02040503050406030204" pitchFamily="18" charset="0"/>
              </a:rPr>
              <a:t>3</a:t>
            </a:r>
            <a:r>
              <a:rPr lang="en-US" sz="2800" dirty="0" smtClean="0">
                <a:solidFill>
                  <a:srgbClr val="FFFF00"/>
                </a:solidFill>
                <a:latin typeface="Cambria" panose="02040503050406030204" pitchFamily="18" charset="0"/>
              </a:rPr>
              <a:t> </a:t>
            </a:r>
            <a:r>
              <a:rPr lang="en-US" sz="2800" dirty="0">
                <a:solidFill>
                  <a:srgbClr val="FFFF00"/>
                </a:solidFill>
                <a:latin typeface="Cambria" panose="02040503050406030204" pitchFamily="18" charset="0"/>
              </a:rPr>
              <a:t>- 1))/366  = </a:t>
            </a:r>
            <a:r>
              <a:rPr lang="en-US" sz="2800" dirty="0" smtClean="0">
                <a:solidFill>
                  <a:srgbClr val="FFFF00"/>
                </a:solidFill>
                <a:latin typeface="Cambria" panose="02040503050406030204" pitchFamily="18" charset="0"/>
              </a:rPr>
              <a:t>364/366</a:t>
            </a:r>
            <a:r>
              <a:rPr lang="en-US" sz="2800" dirty="0">
                <a:solidFill>
                  <a:srgbClr val="FFFF00"/>
                </a:solidFill>
                <a:latin typeface="Cambria" panose="02040503050406030204" pitchFamily="18" charset="0"/>
              </a:rPr>
              <a:t>. </a:t>
            </a:r>
            <a:endParaRPr lang="en-US" sz="2800" dirty="0" smtClean="0">
              <a:solidFill>
                <a:srgbClr val="FFFF00"/>
              </a:solidFill>
              <a:latin typeface="Cambria" panose="02040503050406030204" pitchFamily="18" charset="0"/>
            </a:endParaRPr>
          </a:p>
          <a:p>
            <a:pPr eaLnBrk="1" hangingPunct="1"/>
            <a:r>
              <a:rPr lang="en-US" sz="2800" dirty="0" smtClean="0">
                <a:solidFill>
                  <a:srgbClr val="FFFF00"/>
                </a:solidFill>
                <a:latin typeface="Cambria" panose="02040503050406030204" pitchFamily="18" charset="0"/>
              </a:rPr>
              <a:t>For </a:t>
            </a:r>
            <a:r>
              <a:rPr lang="en-US" sz="2800" dirty="0">
                <a:solidFill>
                  <a:srgbClr val="FFFF00"/>
                </a:solidFill>
                <a:latin typeface="Cambria" panose="02040503050406030204" pitchFamily="18" charset="0"/>
              </a:rPr>
              <a:t>the </a:t>
            </a:r>
            <a:r>
              <a:rPr lang="en-US" sz="2800" b="1" i="1" dirty="0" err="1">
                <a:latin typeface="Cambria" panose="02040503050406030204" pitchFamily="18" charset="0"/>
              </a:rPr>
              <a:t>jth</a:t>
            </a:r>
            <a:r>
              <a:rPr lang="en-US" sz="2800" dirty="0">
                <a:solidFill>
                  <a:srgbClr val="FFFF00"/>
                </a:solidFill>
                <a:latin typeface="Cambria" panose="02040503050406030204" pitchFamily="18" charset="0"/>
              </a:rPr>
              <a:t> person we have (</a:t>
            </a:r>
            <a:r>
              <a:rPr lang="en-US" sz="2800" dirty="0" smtClean="0">
                <a:solidFill>
                  <a:srgbClr val="FFFF00"/>
                </a:solidFill>
                <a:latin typeface="Cambria" panose="02040503050406030204" pitchFamily="18" charset="0"/>
              </a:rPr>
              <a:t>366 - (</a:t>
            </a:r>
            <a:r>
              <a:rPr lang="en-US" sz="2800" b="1" i="1" dirty="0" smtClean="0">
                <a:latin typeface="Cambria" panose="02040503050406030204" pitchFamily="18" charset="0"/>
              </a:rPr>
              <a:t>j</a:t>
            </a:r>
            <a:r>
              <a:rPr lang="en-US" sz="2800" i="1" dirty="0" smtClean="0">
                <a:solidFill>
                  <a:srgbClr val="FFFF00"/>
                </a:solidFill>
                <a:latin typeface="Cambria" panose="02040503050406030204" pitchFamily="18" charset="0"/>
              </a:rPr>
              <a:t> </a:t>
            </a:r>
            <a:r>
              <a:rPr lang="en-US" sz="2800" dirty="0" smtClean="0">
                <a:solidFill>
                  <a:srgbClr val="FFFF00"/>
                </a:solidFill>
                <a:latin typeface="Cambria" panose="02040503050406030204" pitchFamily="18" charset="0"/>
              </a:rPr>
              <a:t>- 1</a:t>
            </a:r>
            <a:r>
              <a:rPr lang="en-US" sz="2800" dirty="0">
                <a:solidFill>
                  <a:srgbClr val="FFFF00"/>
                </a:solidFill>
                <a:latin typeface="Cambria" panose="02040503050406030204" pitchFamily="18" charset="0"/>
              </a:rPr>
              <a:t>))/</a:t>
            </a:r>
            <a:r>
              <a:rPr lang="en-US" sz="2800" dirty="0" smtClean="0">
                <a:solidFill>
                  <a:srgbClr val="FFFF00"/>
                </a:solidFill>
                <a:latin typeface="Cambria" panose="02040503050406030204" pitchFamily="18" charset="0"/>
              </a:rPr>
              <a:t>366</a:t>
            </a:r>
            <a:endParaRPr lang="en-US" sz="2800" dirty="0">
              <a:solidFill>
                <a:srgbClr val="FFFF00"/>
              </a:solidFill>
              <a:latin typeface="Cambria" panose="02040503050406030204" pitchFamily="18" charset="0"/>
            </a:endParaRPr>
          </a:p>
        </p:txBody>
      </p:sp>
      <p:sp>
        <p:nvSpPr>
          <p:cNvPr id="2197515" name="Text Box 11"/>
          <p:cNvSpPr txBox="1">
            <a:spLocks noChangeArrowheads="1"/>
          </p:cNvSpPr>
          <p:nvPr/>
        </p:nvSpPr>
        <p:spPr bwMode="auto">
          <a:xfrm>
            <a:off x="3505200" y="3224564"/>
            <a:ext cx="19688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latin typeface="Cambria" panose="02040503050406030204" pitchFamily="18" charset="0"/>
              </a:rPr>
              <a:t>What is </a:t>
            </a:r>
            <a:r>
              <a:rPr lang="en-US" sz="2800" i="1" dirty="0" err="1">
                <a:latin typeface="Cambria" panose="02040503050406030204" pitchFamily="18" charset="0"/>
              </a:rPr>
              <a:t>p</a:t>
            </a:r>
            <a:r>
              <a:rPr lang="en-US" sz="2800" i="1" baseline="-25000" dirty="0" err="1">
                <a:latin typeface="Cambria" panose="02040503050406030204" pitchFamily="18" charset="0"/>
              </a:rPr>
              <a:t>n</a:t>
            </a:r>
            <a:r>
              <a:rPr lang="en-US" sz="2800" dirty="0">
                <a:latin typeface="Cambria" panose="02040503050406030204" pitchFamily="18" charset="0"/>
              </a:rPr>
              <a:t>? </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28</a:t>
            </a:fld>
            <a:endParaRPr lang="en-US" altLang="en-US"/>
          </a:p>
        </p:txBody>
      </p:sp>
    </p:spTree>
    <p:extLst>
      <p:ext uri="{BB962C8B-B14F-4D97-AF65-F5344CB8AC3E}">
        <p14:creationId xmlns:p14="http://schemas.microsoft.com/office/powerpoint/2010/main" val="1900141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975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75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975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7512" grpId="0"/>
      <p:bldP spid="2197514" grpId="0"/>
      <p:bldP spid="21975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9560" name="Rectangle 8"/>
          <p:cNvSpPr>
            <a:spLocks noChangeArrowheads="1"/>
          </p:cNvSpPr>
          <p:nvPr/>
        </p:nvSpPr>
        <p:spPr bwMode="auto">
          <a:xfrm>
            <a:off x="1311274" y="3124200"/>
            <a:ext cx="9128126"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3200" dirty="0">
                <a:latin typeface="Cambria" panose="02040503050406030204" pitchFamily="18" charset="0"/>
              </a:rPr>
              <a:t>After several tries, when </a:t>
            </a:r>
            <a:r>
              <a:rPr lang="en-US" sz="3200" i="1" dirty="0" smtClean="0">
                <a:latin typeface="Cambria" panose="02040503050406030204" pitchFamily="18" charset="0"/>
              </a:rPr>
              <a:t>n</a:t>
            </a:r>
            <a:r>
              <a:rPr lang="en-US" sz="3200" dirty="0" smtClean="0">
                <a:latin typeface="Cambria" panose="02040503050406030204" pitchFamily="18" charset="0"/>
              </a:rPr>
              <a:t> = 22          1 - </a:t>
            </a:r>
            <a:r>
              <a:rPr lang="en-US" sz="3200" i="1" dirty="0" err="1">
                <a:latin typeface="Cambria" panose="02040503050406030204" pitchFamily="18" charset="0"/>
              </a:rPr>
              <a:t>p</a:t>
            </a:r>
            <a:r>
              <a:rPr lang="en-US" sz="3200" i="1" baseline="-25000" dirty="0" err="1">
                <a:latin typeface="Cambria" panose="02040503050406030204" pitchFamily="18" charset="0"/>
              </a:rPr>
              <a:t>n</a:t>
            </a:r>
            <a:r>
              <a:rPr lang="en-US" sz="3200" baseline="-25000" dirty="0">
                <a:latin typeface="Cambria" panose="02040503050406030204" pitchFamily="18" charset="0"/>
              </a:rPr>
              <a:t> </a:t>
            </a:r>
            <a:r>
              <a:rPr lang="en-US" sz="3200" dirty="0">
                <a:latin typeface="Cambria" panose="02040503050406030204" pitchFamily="18" charset="0"/>
              </a:rPr>
              <a:t>= 0.475.</a:t>
            </a:r>
          </a:p>
          <a:p>
            <a:pPr eaLnBrk="1" hangingPunct="1">
              <a:spcBef>
                <a:spcPct val="20000"/>
              </a:spcBef>
            </a:pPr>
            <a:r>
              <a:rPr lang="en-US" sz="3200" dirty="0">
                <a:latin typeface="Cambria" panose="02040503050406030204" pitchFamily="18" charset="0"/>
              </a:rPr>
              <a:t> </a:t>
            </a:r>
            <a:r>
              <a:rPr lang="en-US" sz="3200" i="1" dirty="0">
                <a:latin typeface="Cambria" panose="02040503050406030204" pitchFamily="18" charset="0"/>
              </a:rPr>
              <a:t>n </a:t>
            </a:r>
            <a:r>
              <a:rPr lang="en-US" sz="3200" dirty="0">
                <a:latin typeface="Cambria" panose="02040503050406030204" pitchFamily="18" charset="0"/>
              </a:rPr>
              <a:t>= 23 	and    1 - </a:t>
            </a:r>
            <a:r>
              <a:rPr lang="en-US" sz="3200" i="1" dirty="0" err="1">
                <a:latin typeface="Cambria" panose="02040503050406030204" pitchFamily="18" charset="0"/>
              </a:rPr>
              <a:t>p</a:t>
            </a:r>
            <a:r>
              <a:rPr lang="en-US" sz="3200" i="1" baseline="-25000" dirty="0" err="1">
                <a:latin typeface="Cambria" panose="02040503050406030204" pitchFamily="18" charset="0"/>
              </a:rPr>
              <a:t>n</a:t>
            </a:r>
            <a:r>
              <a:rPr lang="en-US" sz="3200" dirty="0">
                <a:latin typeface="Cambria" panose="02040503050406030204" pitchFamily="18" charset="0"/>
              </a:rPr>
              <a:t> = 0.506</a:t>
            </a:r>
          </a:p>
        </p:txBody>
      </p:sp>
      <mc:AlternateContent xmlns:mc="http://schemas.openxmlformats.org/markup-compatibility/2006" xmlns:a14="http://schemas.microsoft.com/office/drawing/2010/main">
        <mc:Choice Requires="a14">
          <p:sp>
            <p:nvSpPr>
              <p:cNvPr id="7174" name="Text Box 10"/>
              <p:cNvSpPr txBox="1">
                <a:spLocks noChangeArrowheads="1"/>
              </p:cNvSpPr>
              <p:nvPr/>
            </p:nvSpPr>
            <p:spPr bwMode="auto">
              <a:xfrm>
                <a:off x="1066800" y="914400"/>
                <a:ext cx="6586610" cy="7988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3200" dirty="0" smtClean="0">
                    <a:latin typeface="Cambria" panose="02040503050406030204" pitchFamily="18" charset="0"/>
                  </a:rPr>
                  <a:t>So, </a:t>
                </a:r>
                <a14:m>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𝑝</m:t>
                        </m:r>
                      </m:e>
                      <m:sub>
                        <m:r>
                          <a:rPr lang="en-US" sz="3200" b="0" i="1" smtClean="0">
                            <a:latin typeface="Cambria Math" panose="02040503050406030204" pitchFamily="18" charset="0"/>
                          </a:rPr>
                          <m:t>𝑛</m:t>
                        </m:r>
                      </m:sub>
                    </m:sSub>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365</m:t>
                        </m:r>
                      </m:num>
                      <m:den>
                        <m:r>
                          <a:rPr lang="en-US" sz="3200" b="0" i="1" smtClean="0">
                            <a:latin typeface="Cambria Math" panose="02040503050406030204" pitchFamily="18" charset="0"/>
                          </a:rPr>
                          <m:t>366</m:t>
                        </m:r>
                      </m:den>
                    </m:f>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364</m:t>
                        </m:r>
                      </m:num>
                      <m:den>
                        <m:r>
                          <a:rPr lang="en-US" sz="3200" i="1">
                            <a:latin typeface="Cambria Math" panose="02040503050406030204" pitchFamily="18" charset="0"/>
                          </a:rPr>
                          <m:t>366</m:t>
                        </m:r>
                      </m:den>
                    </m:f>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363</m:t>
                        </m:r>
                      </m:num>
                      <m:den>
                        <m:r>
                          <a:rPr lang="en-US" sz="3200" i="1">
                            <a:latin typeface="Cambria Math" panose="02040503050406030204" pitchFamily="18" charset="0"/>
                          </a:rPr>
                          <m:t>366</m:t>
                        </m:r>
                      </m:den>
                    </m:f>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367</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𝑛</m:t>
                        </m:r>
                      </m:num>
                      <m:den>
                        <m:r>
                          <a:rPr lang="en-US" sz="3200" i="1">
                            <a:latin typeface="Cambria Math" panose="02040503050406030204" pitchFamily="18" charset="0"/>
                          </a:rPr>
                          <m:t>366</m:t>
                        </m:r>
                      </m:den>
                    </m:f>
                  </m:oMath>
                </a14:m>
                <a:endParaRPr lang="en-US" sz="3200" dirty="0">
                  <a:latin typeface="Cambria" panose="02040503050406030204" pitchFamily="18" charset="0"/>
                </a:endParaRPr>
              </a:p>
            </p:txBody>
          </p:sp>
        </mc:Choice>
        <mc:Fallback xmlns="">
          <p:sp>
            <p:nvSpPr>
              <p:cNvPr id="7174" name="Text Box 10"/>
              <p:cNvSpPr txBox="1">
                <a:spLocks noRot="1" noChangeAspect="1" noMove="1" noResize="1" noEditPoints="1" noAdjustHandles="1" noChangeArrowheads="1" noChangeShapeType="1" noTextEdit="1"/>
              </p:cNvSpPr>
              <p:nvPr/>
            </p:nvSpPr>
            <p:spPr bwMode="auto">
              <a:xfrm>
                <a:off x="1066800" y="914400"/>
                <a:ext cx="6586610" cy="798873"/>
              </a:xfrm>
              <a:prstGeom prst="rect">
                <a:avLst/>
              </a:prstGeom>
              <a:blipFill>
                <a:blip r:embed="rId3"/>
                <a:stretch>
                  <a:fillRect l="-2315" b="-992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199566" name="Text Box 14"/>
          <p:cNvSpPr txBox="1">
            <a:spLocks noChangeArrowheads="1"/>
          </p:cNvSpPr>
          <p:nvPr/>
        </p:nvSpPr>
        <p:spPr bwMode="auto">
          <a:xfrm>
            <a:off x="2590799" y="4572001"/>
            <a:ext cx="81724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3200" dirty="0">
                <a:solidFill>
                  <a:srgbClr val="FFFF00"/>
                </a:solidFill>
                <a:latin typeface="Cambria" panose="02040503050406030204" pitchFamily="18" charset="0"/>
              </a:rPr>
              <a:t>Relevant to “hashing”.  What is “Hashing?”</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pPr/>
              <a:t>29</a:t>
            </a:fld>
            <a:endParaRPr lang="en-US" altLang="en-US"/>
          </a:p>
        </p:txBody>
      </p:sp>
      <mc:AlternateContent xmlns:mc="http://schemas.openxmlformats.org/markup-compatibility/2006" xmlns:a14="http://schemas.microsoft.com/office/drawing/2010/main">
        <mc:Choice Requires="a14">
          <p:sp>
            <p:nvSpPr>
              <p:cNvPr id="11" name="Text Box 10"/>
              <p:cNvSpPr txBox="1">
                <a:spLocks noChangeArrowheads="1"/>
              </p:cNvSpPr>
              <p:nvPr/>
            </p:nvSpPr>
            <p:spPr bwMode="auto">
              <a:xfrm>
                <a:off x="1311273" y="2008254"/>
                <a:ext cx="8635625" cy="10275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14:m>
                  <m:oMathPara xmlns:m="http://schemas.openxmlformats.org/officeDocument/2006/math">
                    <m:oMathParaPr>
                      <m:jc m:val="centerGroup"/>
                    </m:oMathParaPr>
                    <m:oMath xmlns:m="http://schemas.openxmlformats.org/officeDocument/2006/math">
                      <m:r>
                        <a:rPr lang="en-US" sz="3200" b="0" i="1" smtClean="0">
                          <a:solidFill>
                            <a:srgbClr val="FFFF00"/>
                          </a:solidFill>
                          <a:latin typeface="Cambria Math" panose="02040503050406030204" pitchFamily="18" charset="0"/>
                        </a:rPr>
                        <m:t>1</m:t>
                      </m:r>
                      <m:r>
                        <a:rPr lang="en-US" sz="3200" b="0" i="1" smtClean="0">
                          <a:solidFill>
                            <a:srgbClr val="FFFF00"/>
                          </a:solidFill>
                          <a:latin typeface="Cambria Math" panose="02040503050406030204" pitchFamily="18" charset="0"/>
                        </a:rPr>
                        <m:t>−</m:t>
                      </m:r>
                      <m:sSub>
                        <m:sSubPr>
                          <m:ctrlPr>
                            <a:rPr lang="en-US" sz="3200" i="1" smtClean="0">
                              <a:solidFill>
                                <a:srgbClr val="FFFF00"/>
                              </a:solidFill>
                              <a:latin typeface="Cambria Math" panose="02040503050406030204" pitchFamily="18" charset="0"/>
                            </a:rPr>
                          </m:ctrlPr>
                        </m:sSubPr>
                        <m:e>
                          <m:r>
                            <a:rPr lang="en-US" sz="3200" b="0" i="1" smtClean="0">
                              <a:solidFill>
                                <a:srgbClr val="FFFF00"/>
                              </a:solidFill>
                              <a:latin typeface="Cambria Math" panose="02040503050406030204" pitchFamily="18" charset="0"/>
                            </a:rPr>
                            <m:t>𝑝</m:t>
                          </m:r>
                        </m:e>
                        <m:sub>
                          <m:r>
                            <a:rPr lang="en-US" sz="3200" b="0" i="1" smtClean="0">
                              <a:solidFill>
                                <a:srgbClr val="FFFF00"/>
                              </a:solidFill>
                              <a:latin typeface="Cambria Math" panose="02040503050406030204" pitchFamily="18" charset="0"/>
                            </a:rPr>
                            <m:t>𝑛</m:t>
                          </m:r>
                        </m:sub>
                      </m:sSub>
                      <m:r>
                        <a:rPr lang="en-US" sz="3200" b="0" i="1" smtClean="0">
                          <a:solidFill>
                            <a:srgbClr val="FFFF00"/>
                          </a:solidFill>
                          <a:latin typeface="Cambria Math" panose="02040503050406030204" pitchFamily="18" charset="0"/>
                        </a:rPr>
                        <m:t>=</m:t>
                      </m:r>
                      <m:r>
                        <a:rPr lang="en-US" sz="3200" b="0" i="1" smtClean="0">
                          <a:solidFill>
                            <a:srgbClr val="FFFF00"/>
                          </a:solidFill>
                          <a:latin typeface="Cambria Math" panose="02040503050406030204" pitchFamily="18" charset="0"/>
                        </a:rPr>
                        <m:t>1</m:t>
                      </m:r>
                      <m:r>
                        <a:rPr lang="en-US" sz="3200" b="0" i="1" smtClean="0">
                          <a:solidFill>
                            <a:srgbClr val="FFFF00"/>
                          </a:solidFill>
                          <a:latin typeface="Cambria Math" panose="02040503050406030204" pitchFamily="18" charset="0"/>
                        </a:rPr>
                        <m:t>−</m:t>
                      </m:r>
                      <m:f>
                        <m:fPr>
                          <m:ctrlPr>
                            <a:rPr lang="en-US" sz="3200" b="0" i="1" smtClean="0">
                              <a:solidFill>
                                <a:srgbClr val="FFFF00"/>
                              </a:solidFill>
                              <a:latin typeface="Cambria Math" panose="02040503050406030204" pitchFamily="18" charset="0"/>
                            </a:rPr>
                          </m:ctrlPr>
                        </m:fPr>
                        <m:num>
                          <m:r>
                            <a:rPr lang="en-US" sz="3200" b="0" i="1" smtClean="0">
                              <a:solidFill>
                                <a:srgbClr val="FFFF00"/>
                              </a:solidFill>
                              <a:latin typeface="Cambria Math" panose="02040503050406030204" pitchFamily="18" charset="0"/>
                            </a:rPr>
                            <m:t>365</m:t>
                          </m:r>
                        </m:num>
                        <m:den>
                          <m:r>
                            <a:rPr lang="en-US" sz="3200" b="0" i="1" smtClean="0">
                              <a:solidFill>
                                <a:srgbClr val="FFFF00"/>
                              </a:solidFill>
                              <a:latin typeface="Cambria Math" panose="02040503050406030204" pitchFamily="18" charset="0"/>
                            </a:rPr>
                            <m:t>366</m:t>
                          </m:r>
                        </m:den>
                      </m:f>
                      <m:r>
                        <a:rPr lang="en-US" sz="3200" b="0" i="1" smtClean="0">
                          <a:solidFill>
                            <a:srgbClr val="FFFF00"/>
                          </a:solidFill>
                          <a:latin typeface="Cambria Math" panose="02040503050406030204" pitchFamily="18" charset="0"/>
                          <a:ea typeface="Cambria Math" panose="02040503050406030204" pitchFamily="18" charset="0"/>
                        </a:rPr>
                        <m:t>∙</m:t>
                      </m:r>
                      <m:f>
                        <m:fPr>
                          <m:ctrlPr>
                            <a:rPr lang="en-US" sz="3200" b="0" i="1" smtClean="0">
                              <a:solidFill>
                                <a:srgbClr val="FFFF00"/>
                              </a:solidFill>
                              <a:latin typeface="Cambria Math" panose="02040503050406030204" pitchFamily="18" charset="0"/>
                              <a:ea typeface="Cambria Math" panose="02040503050406030204" pitchFamily="18" charset="0"/>
                            </a:rPr>
                          </m:ctrlPr>
                        </m:fPr>
                        <m:num>
                          <m:r>
                            <a:rPr lang="en-US" sz="3200" b="0" i="1" smtClean="0">
                              <a:solidFill>
                                <a:srgbClr val="FFFF00"/>
                              </a:solidFill>
                              <a:latin typeface="Cambria Math" panose="02040503050406030204" pitchFamily="18" charset="0"/>
                              <a:ea typeface="Cambria Math" panose="02040503050406030204" pitchFamily="18" charset="0"/>
                            </a:rPr>
                            <m:t>364</m:t>
                          </m:r>
                        </m:num>
                        <m:den>
                          <m:r>
                            <a:rPr lang="en-US" sz="3200" i="1">
                              <a:solidFill>
                                <a:srgbClr val="FFFF00"/>
                              </a:solidFill>
                              <a:latin typeface="Cambria Math" panose="02040503050406030204" pitchFamily="18" charset="0"/>
                            </a:rPr>
                            <m:t>366</m:t>
                          </m:r>
                        </m:den>
                      </m:f>
                      <m:r>
                        <a:rPr lang="en-US" sz="3200" b="0" i="1" smtClean="0">
                          <a:solidFill>
                            <a:srgbClr val="FFFF00"/>
                          </a:solidFill>
                          <a:latin typeface="Cambria Math" panose="02040503050406030204" pitchFamily="18" charset="0"/>
                          <a:ea typeface="Cambria Math" panose="02040503050406030204" pitchFamily="18" charset="0"/>
                        </a:rPr>
                        <m:t>∙</m:t>
                      </m:r>
                      <m:f>
                        <m:fPr>
                          <m:ctrlPr>
                            <a:rPr lang="en-US" sz="3200" b="0" i="1" smtClean="0">
                              <a:solidFill>
                                <a:srgbClr val="FFFF00"/>
                              </a:solidFill>
                              <a:latin typeface="Cambria Math" panose="02040503050406030204" pitchFamily="18" charset="0"/>
                              <a:ea typeface="Cambria Math" panose="02040503050406030204" pitchFamily="18" charset="0"/>
                            </a:rPr>
                          </m:ctrlPr>
                        </m:fPr>
                        <m:num>
                          <m:r>
                            <a:rPr lang="en-US" sz="3200" b="0" i="1" smtClean="0">
                              <a:solidFill>
                                <a:srgbClr val="FFFF00"/>
                              </a:solidFill>
                              <a:latin typeface="Cambria Math" panose="02040503050406030204" pitchFamily="18" charset="0"/>
                              <a:ea typeface="Cambria Math" panose="02040503050406030204" pitchFamily="18" charset="0"/>
                            </a:rPr>
                            <m:t>363</m:t>
                          </m:r>
                        </m:num>
                        <m:den>
                          <m:r>
                            <a:rPr lang="en-US" sz="3200" i="1">
                              <a:solidFill>
                                <a:srgbClr val="FFFF00"/>
                              </a:solidFill>
                              <a:latin typeface="Cambria Math" panose="02040503050406030204" pitchFamily="18" charset="0"/>
                            </a:rPr>
                            <m:t>366</m:t>
                          </m:r>
                        </m:den>
                      </m:f>
                      <m:r>
                        <a:rPr lang="en-US" sz="3200" b="0" i="1" smtClean="0">
                          <a:solidFill>
                            <a:srgbClr val="FFFF00"/>
                          </a:solidFill>
                          <a:latin typeface="Cambria Math" panose="02040503050406030204" pitchFamily="18" charset="0"/>
                          <a:ea typeface="Cambria Math" panose="02040503050406030204" pitchFamily="18" charset="0"/>
                        </a:rPr>
                        <m:t>∙⋯∙</m:t>
                      </m:r>
                      <m:f>
                        <m:fPr>
                          <m:ctrlPr>
                            <a:rPr lang="en-US" sz="3200" b="0" i="1" smtClean="0">
                              <a:solidFill>
                                <a:srgbClr val="FFFF00"/>
                              </a:solidFill>
                              <a:latin typeface="Cambria Math" panose="02040503050406030204" pitchFamily="18" charset="0"/>
                              <a:ea typeface="Cambria Math" panose="02040503050406030204" pitchFamily="18" charset="0"/>
                            </a:rPr>
                          </m:ctrlPr>
                        </m:fPr>
                        <m:num>
                          <m:r>
                            <a:rPr lang="en-US" sz="3200" b="0" i="1" smtClean="0">
                              <a:solidFill>
                                <a:srgbClr val="FFFF00"/>
                              </a:solidFill>
                              <a:latin typeface="Cambria Math" panose="02040503050406030204" pitchFamily="18" charset="0"/>
                              <a:ea typeface="Cambria Math" panose="02040503050406030204" pitchFamily="18" charset="0"/>
                            </a:rPr>
                            <m:t>367</m:t>
                          </m:r>
                          <m:r>
                            <a:rPr lang="en-US" sz="3200" b="0" i="1" smtClean="0">
                              <a:solidFill>
                                <a:srgbClr val="FFFF00"/>
                              </a:solidFill>
                              <a:latin typeface="Cambria Math" panose="02040503050406030204" pitchFamily="18" charset="0"/>
                              <a:ea typeface="Cambria Math" panose="02040503050406030204" pitchFamily="18" charset="0"/>
                            </a:rPr>
                            <m:t>−</m:t>
                          </m:r>
                          <m:r>
                            <a:rPr lang="en-US" sz="3200" b="0" i="1" smtClean="0">
                              <a:solidFill>
                                <a:srgbClr val="FFFF00"/>
                              </a:solidFill>
                              <a:latin typeface="Cambria Math" panose="02040503050406030204" pitchFamily="18" charset="0"/>
                              <a:ea typeface="Cambria Math" panose="02040503050406030204" pitchFamily="18" charset="0"/>
                            </a:rPr>
                            <m:t>𝑛</m:t>
                          </m:r>
                        </m:num>
                        <m:den>
                          <m:r>
                            <a:rPr lang="en-US" sz="3200" i="1">
                              <a:solidFill>
                                <a:srgbClr val="FFFF00"/>
                              </a:solidFill>
                              <a:latin typeface="Cambria Math" panose="02040503050406030204" pitchFamily="18" charset="0"/>
                            </a:rPr>
                            <m:t>366</m:t>
                          </m:r>
                        </m:den>
                      </m:f>
                    </m:oMath>
                  </m:oMathPara>
                </a14:m>
                <a:endParaRPr lang="en-US" sz="3200" dirty="0">
                  <a:solidFill>
                    <a:srgbClr val="FFFF00"/>
                  </a:solidFill>
                  <a:latin typeface="Cambria" panose="02040503050406030204" pitchFamily="18" charset="0"/>
                </a:endParaRPr>
              </a:p>
            </p:txBody>
          </p:sp>
        </mc:Choice>
        <mc:Fallback xmlns="">
          <p:sp>
            <p:nvSpPr>
              <p:cNvPr id="11" name="Text Box 10"/>
              <p:cNvSpPr txBox="1">
                <a:spLocks noRot="1" noChangeAspect="1" noMove="1" noResize="1" noEditPoints="1" noAdjustHandles="1" noChangeArrowheads="1" noChangeShapeType="1" noTextEdit="1"/>
              </p:cNvSpPr>
              <p:nvPr/>
            </p:nvSpPr>
            <p:spPr bwMode="auto">
              <a:xfrm>
                <a:off x="1311273" y="2008254"/>
                <a:ext cx="8635625" cy="1027525"/>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2248893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956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9956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995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9560" grpId="0" uiExpand="1" build="allAtOnce"/>
      <p:bldP spid="2199566"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Alternative definition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pPr marL="0" indent="0">
                  <a:buNone/>
                </a:pPr>
                <a:r>
                  <a:rPr lang="en-US" dirty="0" smtClean="0"/>
                  <a:t>The </a:t>
                </a:r>
                <a:r>
                  <a:rPr lang="en-US" dirty="0"/>
                  <a:t>probability of the event </a:t>
                </a:r>
                <a:r>
                  <a:rPr lang="en-US" i="1" dirty="0"/>
                  <a:t>E</a:t>
                </a:r>
                <a:r>
                  <a:rPr lang="en-US" dirty="0"/>
                  <a:t> is the sum of the probabilities of the outcomes in </a:t>
                </a:r>
                <a:r>
                  <a:rPr lang="en-US" i="1" dirty="0"/>
                  <a:t>E</a:t>
                </a:r>
                <a:r>
                  <a:rPr lang="en-US" dirty="0"/>
                  <a:t>. Thus </a:t>
                </a:r>
              </a:p>
              <a:p>
                <a:pPr marL="0" indent="0">
                  <a:buNone/>
                </a:pPr>
                <a14:m>
                  <m:oMathPara xmlns:m="http://schemas.openxmlformats.org/officeDocument/2006/math">
                    <m:oMathParaPr>
                      <m:jc m:val="centerGroup"/>
                    </m:oMathParaPr>
                    <m:oMath xmlns:m="http://schemas.openxmlformats.org/officeDocument/2006/math">
                      <m:r>
                        <a:rPr lang="en-US" sz="4400" i="1" smtClean="0">
                          <a:solidFill>
                            <a:schemeClr val="tx1"/>
                          </a:solidFill>
                          <a:latin typeface="Cambria Math" panose="02040503050406030204" pitchFamily="18" charset="0"/>
                        </a:rPr>
                        <m:t>𝑝</m:t>
                      </m:r>
                      <m:d>
                        <m:dPr>
                          <m:ctrlPr>
                            <a:rPr lang="en-US" sz="4400" i="1">
                              <a:solidFill>
                                <a:schemeClr val="tx1"/>
                              </a:solidFill>
                              <a:latin typeface="Cambria Math" panose="02040503050406030204" pitchFamily="18" charset="0"/>
                            </a:rPr>
                          </m:ctrlPr>
                        </m:dPr>
                        <m:e>
                          <m:r>
                            <a:rPr lang="en-US" sz="4400" i="1">
                              <a:solidFill>
                                <a:schemeClr val="tx1"/>
                              </a:solidFill>
                              <a:latin typeface="Cambria Math" panose="02040503050406030204" pitchFamily="18" charset="0"/>
                            </a:rPr>
                            <m:t>𝐸</m:t>
                          </m:r>
                        </m:e>
                      </m:d>
                      <m:r>
                        <a:rPr lang="en-US" sz="4400" i="1">
                          <a:solidFill>
                            <a:schemeClr val="tx1"/>
                          </a:solidFill>
                          <a:latin typeface="Cambria Math" panose="02040503050406030204" pitchFamily="18" charset="0"/>
                        </a:rPr>
                        <m:t>=</m:t>
                      </m:r>
                      <m:nary>
                        <m:naryPr>
                          <m:chr m:val="∑"/>
                          <m:supHide m:val="on"/>
                          <m:ctrlPr>
                            <a:rPr lang="en-US" sz="4400" i="1">
                              <a:solidFill>
                                <a:schemeClr val="tx1"/>
                              </a:solidFill>
                              <a:latin typeface="Cambria Math" panose="02040503050406030204" pitchFamily="18" charset="0"/>
                            </a:rPr>
                          </m:ctrlPr>
                        </m:naryPr>
                        <m:sub>
                          <m:r>
                            <m:rPr>
                              <m:brk m:alnAt="7"/>
                            </m:rPr>
                            <a:rPr lang="en-US" sz="4400" i="1">
                              <a:solidFill>
                                <a:schemeClr val="tx1"/>
                              </a:solidFill>
                              <a:latin typeface="Cambria Math" panose="02040503050406030204" pitchFamily="18" charset="0"/>
                            </a:rPr>
                            <m:t>𝑠</m:t>
                          </m:r>
                          <m:r>
                            <a:rPr lang="en-US" sz="4400" i="1">
                              <a:solidFill>
                                <a:schemeClr val="tx1"/>
                              </a:solidFill>
                              <a:latin typeface="Cambria Math" panose="02040503050406030204" pitchFamily="18" charset="0"/>
                            </a:rPr>
                            <m:t> </m:t>
                          </m:r>
                          <m:r>
                            <a:rPr lang="en-US" sz="4400" i="1">
                              <a:solidFill>
                                <a:schemeClr val="tx1"/>
                              </a:solidFill>
                              <a:latin typeface="Cambria Math" panose="02040503050406030204" pitchFamily="18" charset="0"/>
                              <a:ea typeface="Cambria Math" panose="02040503050406030204" pitchFamily="18" charset="0"/>
                            </a:rPr>
                            <m:t>∈ </m:t>
                          </m:r>
                          <m:r>
                            <a:rPr lang="en-US" sz="4400" i="1">
                              <a:solidFill>
                                <a:schemeClr val="tx1"/>
                              </a:solidFill>
                              <a:latin typeface="Cambria Math" panose="02040503050406030204" pitchFamily="18" charset="0"/>
                              <a:ea typeface="Cambria Math" panose="02040503050406030204" pitchFamily="18" charset="0"/>
                            </a:rPr>
                            <m:t>𝐸</m:t>
                          </m:r>
                        </m:sub>
                        <m:sup/>
                        <m:e>
                          <m:r>
                            <a:rPr lang="en-US" sz="4400" i="1">
                              <a:solidFill>
                                <a:schemeClr val="tx1"/>
                              </a:solidFill>
                              <a:latin typeface="Cambria Math" panose="02040503050406030204" pitchFamily="18" charset="0"/>
                            </a:rPr>
                            <m:t>𝑝</m:t>
                          </m:r>
                          <m:r>
                            <a:rPr lang="en-US" sz="4400" i="1">
                              <a:solidFill>
                                <a:schemeClr val="tx1"/>
                              </a:solidFill>
                              <a:latin typeface="Cambria Math" panose="02040503050406030204" pitchFamily="18" charset="0"/>
                            </a:rPr>
                            <m:t>(</m:t>
                          </m:r>
                          <m:r>
                            <a:rPr lang="en-US" sz="4400" i="1">
                              <a:solidFill>
                                <a:schemeClr val="tx1"/>
                              </a:solidFill>
                              <a:latin typeface="Cambria Math" panose="02040503050406030204" pitchFamily="18" charset="0"/>
                            </a:rPr>
                            <m:t>𝑠</m:t>
                          </m:r>
                          <m:r>
                            <a:rPr lang="en-US" sz="4400" i="1">
                              <a:solidFill>
                                <a:schemeClr val="tx1"/>
                              </a:solidFill>
                              <a:latin typeface="Cambria Math" panose="02040503050406030204" pitchFamily="18" charset="0"/>
                            </a:rPr>
                            <m:t>)</m:t>
                          </m:r>
                        </m:e>
                      </m:nary>
                    </m:oMath>
                  </m:oMathPara>
                </a14:m>
                <a:endParaRPr lang="en-US" sz="4400" dirty="0" smtClean="0"/>
              </a:p>
              <a:p>
                <a:pPr marL="0" indent="0">
                  <a:buNone/>
                </a:pPr>
                <a:r>
                  <a:rPr lang="en-US" dirty="0"/>
                  <a:t>Note that when </a:t>
                </a:r>
                <a:r>
                  <a:rPr lang="en-US" i="1" dirty="0"/>
                  <a:t>E</a:t>
                </a:r>
                <a:r>
                  <a:rPr lang="en-US" dirty="0"/>
                  <a:t> is an infinite set,            </a:t>
                </a:r>
              </a:p>
              <a:p>
                <a:pPr marL="0" indent="0">
                  <a:buNone/>
                </a:pPr>
                <a14:m>
                  <m:oMathPara xmlns:m="http://schemas.openxmlformats.org/officeDocument/2006/math">
                    <m:oMathParaPr>
                      <m:jc m:val="centerGroup"/>
                    </m:oMathParaPr>
                    <m:oMath xmlns:m="http://schemas.openxmlformats.org/officeDocument/2006/math">
                      <m:nary>
                        <m:naryPr>
                          <m:chr m:val="∑"/>
                          <m:supHide m:val="on"/>
                          <m:ctrlPr>
                            <a:rPr lang="en-US" i="1" smtClean="0">
                              <a:solidFill>
                                <a:schemeClr val="tx1"/>
                              </a:solidFill>
                              <a:latin typeface="Cambria Math" panose="02040503050406030204" pitchFamily="18" charset="0"/>
                            </a:rPr>
                          </m:ctrlPr>
                        </m:naryPr>
                        <m:sub>
                          <m:r>
                            <m:rPr>
                              <m:brk m:alnAt="7"/>
                            </m:rPr>
                            <a:rPr lang="en-US" i="1">
                              <a:solidFill>
                                <a:schemeClr val="tx1"/>
                              </a:solidFill>
                              <a:latin typeface="Cambria Math" panose="02040503050406030204" pitchFamily="18" charset="0"/>
                            </a:rPr>
                            <m:t>𝑠</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ea typeface="Cambria Math" panose="02040503050406030204" pitchFamily="18" charset="0"/>
                            </a:rPr>
                            <m:t>∈ </m:t>
                          </m:r>
                          <m:r>
                            <a:rPr lang="en-US" i="1">
                              <a:solidFill>
                                <a:schemeClr val="tx1"/>
                              </a:solidFill>
                              <a:latin typeface="Cambria Math" panose="02040503050406030204" pitchFamily="18" charset="0"/>
                              <a:ea typeface="Cambria Math" panose="02040503050406030204" pitchFamily="18" charset="0"/>
                            </a:rPr>
                            <m:t>𝐸</m:t>
                          </m:r>
                        </m:sub>
                        <m:sup/>
                        <m:e>
                          <m:r>
                            <a:rPr lang="en-US" i="1">
                              <a:solidFill>
                                <a:schemeClr val="tx1"/>
                              </a:solidFill>
                              <a:latin typeface="Cambria Math" panose="02040503050406030204" pitchFamily="18" charset="0"/>
                            </a:rPr>
                            <m:t>𝑝</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𝑠</m:t>
                          </m:r>
                          <m:r>
                            <a:rPr lang="en-US" i="1">
                              <a:solidFill>
                                <a:schemeClr val="tx1"/>
                              </a:solidFill>
                              <a:latin typeface="Cambria Math" panose="02040503050406030204" pitchFamily="18" charset="0"/>
                            </a:rPr>
                            <m:t>)</m:t>
                          </m:r>
                        </m:e>
                      </m:nary>
                    </m:oMath>
                  </m:oMathPara>
                </a14:m>
                <a:endParaRPr lang="en-US" dirty="0"/>
              </a:p>
              <a:p>
                <a:pPr marL="0" indent="0">
                  <a:buNone/>
                </a:pPr>
                <a:r>
                  <a:rPr lang="en-US" dirty="0" smtClean="0"/>
                  <a:t>is </a:t>
                </a:r>
                <a:r>
                  <a:rPr lang="en-US" dirty="0"/>
                  <a:t>a convergent infinite series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855" t="-4375" b="-212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EA9A468-A168-48C4-B46A-E65448296BCD}" type="slidenum">
              <a:rPr lang="en-US" altLang="en-US" smtClean="0"/>
              <a:pPr/>
              <a:t>3</a:t>
            </a:fld>
            <a:endParaRPr lang="en-US" altLang="en-US"/>
          </a:p>
        </p:txBody>
      </p:sp>
    </p:spTree>
    <p:extLst>
      <p:ext uri="{BB962C8B-B14F-4D97-AF65-F5344CB8AC3E}">
        <p14:creationId xmlns:p14="http://schemas.microsoft.com/office/powerpoint/2010/main" val="19282910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Verify as an exercise</a:t>
            </a:r>
            <a:endParaRPr lang="en-US" dirty="0"/>
          </a:p>
        </p:txBody>
      </p:sp>
      <p:sp>
        <p:nvSpPr>
          <p:cNvPr id="3" name="Content Placeholder 2"/>
          <p:cNvSpPr>
            <a:spLocks noGrp="1"/>
          </p:cNvSpPr>
          <p:nvPr>
            <p:ph idx="1"/>
          </p:nvPr>
        </p:nvSpPr>
        <p:spPr/>
        <p:txBody>
          <a:bodyPr>
            <a:normAutofit lnSpcReduction="10000"/>
          </a:bodyPr>
          <a:lstStyle/>
          <a:p>
            <a:pPr>
              <a:spcBef>
                <a:spcPct val="50000"/>
              </a:spcBef>
            </a:pPr>
            <a:r>
              <a:rPr lang="en-US" altLang="en-US" dirty="0" smtClean="0">
                <a:solidFill>
                  <a:schemeClr val="tx1"/>
                </a:solidFill>
              </a:rPr>
              <a:t>About </a:t>
            </a:r>
            <a:r>
              <a:rPr lang="en-US" altLang="en-US" dirty="0">
                <a:solidFill>
                  <a:schemeClr val="tx1"/>
                </a:solidFill>
              </a:rPr>
              <a:t>a 3% chance that in a group of 5 people at least two people share the same birthday.</a:t>
            </a:r>
          </a:p>
          <a:p>
            <a:pPr>
              <a:spcBef>
                <a:spcPct val="50000"/>
              </a:spcBef>
            </a:pPr>
            <a:r>
              <a:rPr lang="en-US" altLang="en-US" dirty="0" smtClean="0">
                <a:solidFill>
                  <a:srgbClr val="66FF33"/>
                </a:solidFill>
              </a:rPr>
              <a:t>About </a:t>
            </a:r>
            <a:r>
              <a:rPr lang="en-US" altLang="en-US" dirty="0">
                <a:solidFill>
                  <a:srgbClr val="66FF33"/>
                </a:solidFill>
              </a:rPr>
              <a:t>a 51% chance that in a group of 23 people at least two people share the same birthday.</a:t>
            </a:r>
          </a:p>
          <a:p>
            <a:pPr>
              <a:spcBef>
                <a:spcPct val="50000"/>
              </a:spcBef>
            </a:pPr>
            <a:r>
              <a:rPr lang="en-US" altLang="en-US" dirty="0" smtClean="0">
                <a:solidFill>
                  <a:schemeClr val="tx1"/>
                </a:solidFill>
              </a:rPr>
              <a:t>About </a:t>
            </a:r>
            <a:r>
              <a:rPr lang="en-US" altLang="en-US" dirty="0">
                <a:solidFill>
                  <a:schemeClr val="tx1"/>
                </a:solidFill>
              </a:rPr>
              <a:t>a 97% chance that in a group of 50 people at least two people share the same birthday.</a:t>
            </a:r>
          </a:p>
          <a:p>
            <a:endParaRPr lang="en-US" dirty="0"/>
          </a:p>
        </p:txBody>
      </p:sp>
      <p:sp>
        <p:nvSpPr>
          <p:cNvPr id="5" name="Slide Number Placeholder 4"/>
          <p:cNvSpPr>
            <a:spLocks noGrp="1"/>
          </p:cNvSpPr>
          <p:nvPr>
            <p:ph type="sldNum" sz="quarter" idx="12"/>
          </p:nvPr>
        </p:nvSpPr>
        <p:spPr/>
        <p:txBody>
          <a:bodyPr/>
          <a:lstStyle/>
          <a:p>
            <a:fld id="{3EA9A468-A168-48C4-B46A-E65448296BCD}" type="slidenum">
              <a:rPr lang="en-US" altLang="en-US" smtClean="0"/>
              <a:pPr/>
              <a:t>30</a:t>
            </a:fld>
            <a:endParaRPr lang="en-US" altLang="en-US"/>
          </a:p>
        </p:txBody>
      </p:sp>
    </p:spTree>
    <p:extLst>
      <p:ext uri="{BB962C8B-B14F-4D97-AF65-F5344CB8AC3E}">
        <p14:creationId xmlns:p14="http://schemas.microsoft.com/office/powerpoint/2010/main" val="3946223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The Birthday Problem</a:t>
            </a:r>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1384300"/>
            <a:ext cx="81915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3EA9A468-A168-48C4-B46A-E65448296BCD}" type="slidenum">
              <a:rPr lang="en-US" altLang="en-US" smtClean="0"/>
              <a:pPr/>
              <a:t>31</a:t>
            </a:fld>
            <a:endParaRPr lang="en-US" altLang="en-US"/>
          </a:p>
        </p:txBody>
      </p:sp>
    </p:spTree>
    <p:extLst>
      <p:ext uri="{BB962C8B-B14F-4D97-AF65-F5344CB8AC3E}">
        <p14:creationId xmlns:p14="http://schemas.microsoft.com/office/powerpoint/2010/main" val="4268005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365129"/>
            <a:ext cx="11125200" cy="841883"/>
          </a:xfrm>
        </p:spPr>
        <p:txBody>
          <a:bodyPr>
            <a:normAutofit fontScale="90000"/>
          </a:bodyPr>
          <a:lstStyle/>
          <a:p>
            <a:r>
              <a:rPr lang="en-US" altLang="en-US" dirty="0" smtClean="0"/>
              <a:t>The Birthday Problem (assuming </a:t>
            </a:r>
            <a:r>
              <a:rPr lang="en-US" altLang="en-US" b="1" dirty="0">
                <a:solidFill>
                  <a:srgbClr val="66FF33"/>
                </a:solidFill>
              </a:rPr>
              <a:t>365</a:t>
            </a:r>
            <a:r>
              <a:rPr lang="en-US" altLang="en-US" dirty="0" smtClean="0"/>
              <a:t> birthdays)</a:t>
            </a:r>
          </a:p>
        </p:txBody>
      </p:sp>
      <p:sp>
        <p:nvSpPr>
          <p:cNvPr id="2" name="Slide Number Placeholder 1"/>
          <p:cNvSpPr>
            <a:spLocks noGrp="1"/>
          </p:cNvSpPr>
          <p:nvPr>
            <p:ph type="sldNum" sz="quarter" idx="12"/>
          </p:nvPr>
        </p:nvSpPr>
        <p:spPr/>
        <p:txBody>
          <a:bodyPr/>
          <a:lstStyle/>
          <a:p>
            <a:fld id="{3EA9A468-A168-48C4-B46A-E65448296BCD}" type="slidenum">
              <a:rPr lang="en-US" altLang="en-US" smtClean="0"/>
              <a:pPr/>
              <a:t>32</a:t>
            </a:fld>
            <a:endParaRPr lang="en-US" altLang="en-US"/>
          </a:p>
        </p:txBody>
      </p:sp>
      <p:graphicFrame>
        <p:nvGraphicFramePr>
          <p:cNvPr id="3" name="Table 2"/>
          <p:cNvGraphicFramePr>
            <a:graphicFrameLocks noGrp="1"/>
          </p:cNvGraphicFramePr>
          <p:nvPr>
            <p:extLst>
              <p:ext uri="{D42A27DB-BD31-4B8C-83A1-F6EECF244321}">
                <p14:modId xmlns:p14="http://schemas.microsoft.com/office/powerpoint/2010/main" val="3641198089"/>
              </p:ext>
            </p:extLst>
          </p:nvPr>
        </p:nvGraphicFramePr>
        <p:xfrm>
          <a:off x="1143000" y="1295400"/>
          <a:ext cx="2375473" cy="4971880"/>
        </p:xfrm>
        <a:graphic>
          <a:graphicData uri="http://schemas.openxmlformats.org/drawingml/2006/table">
            <a:tbl>
              <a:tblPr firstRow="1" bandRow="1">
                <a:tableStyleId>{125E5076-3810-47DD-B79F-674D7AD40C01}</a:tableStyleId>
              </a:tblPr>
              <a:tblGrid>
                <a:gridCol w="622873">
                  <a:extLst>
                    <a:ext uri="{9D8B030D-6E8A-4147-A177-3AD203B41FA5}">
                      <a16:colId xmlns:a16="http://schemas.microsoft.com/office/drawing/2014/main" val="1063674737"/>
                    </a:ext>
                  </a:extLst>
                </a:gridCol>
                <a:gridCol w="1752600">
                  <a:extLst>
                    <a:ext uri="{9D8B030D-6E8A-4147-A177-3AD203B41FA5}">
                      <a16:colId xmlns:a16="http://schemas.microsoft.com/office/drawing/2014/main" val="444186929"/>
                    </a:ext>
                  </a:extLst>
                </a:gridCol>
              </a:tblGrid>
              <a:tr h="0">
                <a:tc>
                  <a:txBody>
                    <a:bodyPr/>
                    <a:lstStyle/>
                    <a:p>
                      <a:pPr algn="ctr"/>
                      <a:r>
                        <a:rPr lang="en-US" sz="2800" dirty="0">
                          <a:effectLst/>
                          <a:latin typeface="Cambria" panose="02040503050406030204" pitchFamily="18" charset="0"/>
                        </a:rPr>
                        <a:t>n</a:t>
                      </a:r>
                      <a:endParaRPr lang="en-US" sz="2800" i="1" dirty="0">
                        <a:solidFill>
                          <a:srgbClr val="FF0000"/>
                        </a:solidFill>
                        <a:effectLst/>
                        <a:latin typeface="Cambria" panose="02040503050406030204" pitchFamily="18" charset="0"/>
                      </a:endParaRPr>
                    </a:p>
                  </a:txBody>
                  <a:tcPr marL="70467" marR="70467" marT="35234" marB="35234" anchor="ctr"/>
                </a:tc>
                <a:tc>
                  <a:txBody>
                    <a:bodyPr/>
                    <a:lstStyle/>
                    <a:p>
                      <a:pPr algn="ctr"/>
                      <a:r>
                        <a:rPr lang="en-US" sz="2800" dirty="0">
                          <a:effectLst/>
                          <a:latin typeface="Cambria" panose="02040503050406030204" pitchFamily="18" charset="0"/>
                        </a:rPr>
                        <a:t>p(n)</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3710536512"/>
                  </a:ext>
                </a:extLst>
              </a:tr>
              <a:tr h="281869">
                <a:tc>
                  <a:txBody>
                    <a:bodyPr/>
                    <a:lstStyle/>
                    <a:p>
                      <a:pPr algn="ctr"/>
                      <a:r>
                        <a:rPr lang="en-US" sz="2800" dirty="0">
                          <a:effectLst/>
                          <a:latin typeface="Cambria" panose="02040503050406030204" pitchFamily="18" charset="0"/>
                        </a:rPr>
                        <a:t>1</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0.0%</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960985179"/>
                  </a:ext>
                </a:extLst>
              </a:tr>
              <a:tr h="281869">
                <a:tc>
                  <a:txBody>
                    <a:bodyPr/>
                    <a:lstStyle/>
                    <a:p>
                      <a:pPr algn="ctr"/>
                      <a:r>
                        <a:rPr lang="en-US" sz="2800" dirty="0">
                          <a:effectLst/>
                          <a:latin typeface="Cambria" panose="02040503050406030204" pitchFamily="18" charset="0"/>
                        </a:rPr>
                        <a:t>5</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2.7%</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1187645277"/>
                  </a:ext>
                </a:extLst>
              </a:tr>
              <a:tr h="281869">
                <a:tc>
                  <a:txBody>
                    <a:bodyPr/>
                    <a:lstStyle/>
                    <a:p>
                      <a:pPr algn="ctr"/>
                      <a:r>
                        <a:rPr lang="en-US" sz="2800" dirty="0">
                          <a:effectLst/>
                          <a:latin typeface="Cambria" panose="02040503050406030204" pitchFamily="18" charset="0"/>
                        </a:rPr>
                        <a:t>10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11.7%</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3217620433"/>
                  </a:ext>
                </a:extLst>
              </a:tr>
              <a:tr h="281869">
                <a:tc>
                  <a:txBody>
                    <a:bodyPr/>
                    <a:lstStyle/>
                    <a:p>
                      <a:pPr algn="ctr"/>
                      <a:r>
                        <a:rPr lang="en-US" sz="2800" dirty="0">
                          <a:effectLst/>
                          <a:latin typeface="Cambria" panose="02040503050406030204" pitchFamily="18" charset="0"/>
                        </a:rPr>
                        <a:t>20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41.1%</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875435095"/>
                  </a:ext>
                </a:extLst>
              </a:tr>
              <a:tr h="281869">
                <a:tc>
                  <a:txBody>
                    <a:bodyPr/>
                    <a:lstStyle/>
                    <a:p>
                      <a:pPr algn="ctr"/>
                      <a:r>
                        <a:rPr lang="en-US" sz="2800" dirty="0">
                          <a:effectLst/>
                          <a:latin typeface="Cambria" panose="02040503050406030204" pitchFamily="18" charset="0"/>
                        </a:rPr>
                        <a:t>23</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50.7%</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1297268002"/>
                  </a:ext>
                </a:extLst>
              </a:tr>
              <a:tr h="281869">
                <a:tc>
                  <a:txBody>
                    <a:bodyPr/>
                    <a:lstStyle/>
                    <a:p>
                      <a:pPr algn="ctr"/>
                      <a:r>
                        <a:rPr lang="en-US" sz="2800" dirty="0">
                          <a:effectLst/>
                          <a:latin typeface="Cambria" panose="02040503050406030204" pitchFamily="18" charset="0"/>
                        </a:rPr>
                        <a:t>30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70.6%</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131712412"/>
                  </a:ext>
                </a:extLst>
              </a:tr>
              <a:tr h="281869">
                <a:tc>
                  <a:txBody>
                    <a:bodyPr/>
                    <a:lstStyle/>
                    <a:p>
                      <a:pPr algn="ctr"/>
                      <a:r>
                        <a:rPr lang="en-US" sz="2800" dirty="0">
                          <a:effectLst/>
                          <a:latin typeface="Cambria" panose="02040503050406030204" pitchFamily="18" charset="0"/>
                        </a:rPr>
                        <a:t>40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89.1%</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1089569680"/>
                  </a:ext>
                </a:extLst>
              </a:tr>
              <a:tr h="281869">
                <a:tc>
                  <a:txBody>
                    <a:bodyPr/>
                    <a:lstStyle/>
                    <a:p>
                      <a:pPr algn="ctr"/>
                      <a:r>
                        <a:rPr lang="en-US" sz="2800" dirty="0">
                          <a:effectLst/>
                          <a:latin typeface="Cambria" panose="02040503050406030204" pitchFamily="18" charset="0"/>
                        </a:rPr>
                        <a:t>50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97.0%</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4244550968"/>
                  </a:ext>
                </a:extLst>
              </a:tr>
              <a:tr h="281869">
                <a:tc>
                  <a:txBody>
                    <a:bodyPr/>
                    <a:lstStyle/>
                    <a:p>
                      <a:pPr algn="ctr"/>
                      <a:r>
                        <a:rPr lang="en-US" sz="2800" dirty="0">
                          <a:effectLst/>
                          <a:latin typeface="Cambria" panose="02040503050406030204" pitchFamily="18" charset="0"/>
                        </a:rPr>
                        <a:t>60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99.4%</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3632594817"/>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71174332"/>
              </p:ext>
            </p:extLst>
          </p:nvPr>
        </p:nvGraphicFramePr>
        <p:xfrm>
          <a:off x="4038601" y="1295400"/>
          <a:ext cx="7474830" cy="4474692"/>
        </p:xfrm>
        <a:graphic>
          <a:graphicData uri="http://schemas.openxmlformats.org/drawingml/2006/table">
            <a:tbl>
              <a:tblPr firstRow="1" bandRow="1">
                <a:tableStyleId>{125E5076-3810-47DD-B79F-674D7AD40C01}</a:tableStyleId>
              </a:tblPr>
              <a:tblGrid>
                <a:gridCol w="961671">
                  <a:extLst>
                    <a:ext uri="{9D8B030D-6E8A-4147-A177-3AD203B41FA5}">
                      <a16:colId xmlns:a16="http://schemas.microsoft.com/office/drawing/2014/main" val="1063674737"/>
                    </a:ext>
                  </a:extLst>
                </a:gridCol>
                <a:gridCol w="6513159">
                  <a:extLst>
                    <a:ext uri="{9D8B030D-6E8A-4147-A177-3AD203B41FA5}">
                      <a16:colId xmlns:a16="http://schemas.microsoft.com/office/drawing/2014/main" val="444186929"/>
                    </a:ext>
                  </a:extLst>
                </a:gridCol>
              </a:tblGrid>
              <a:tr h="281869">
                <a:tc>
                  <a:txBody>
                    <a:bodyPr/>
                    <a:lstStyle/>
                    <a:p>
                      <a:pPr algn="ctr"/>
                      <a:r>
                        <a:rPr lang="en-US" sz="2800" dirty="0">
                          <a:effectLst/>
                          <a:latin typeface="Cambria" panose="02040503050406030204" pitchFamily="18" charset="0"/>
                        </a:rPr>
                        <a:t>n</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ctr"/>
                      <a:r>
                        <a:rPr lang="en-US" sz="2800" dirty="0">
                          <a:effectLst/>
                          <a:latin typeface="Cambria" panose="02040503050406030204" pitchFamily="18" charset="0"/>
                        </a:rPr>
                        <a:t>p(n)</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3710536512"/>
                  </a:ext>
                </a:extLst>
              </a:tr>
              <a:tr h="281869">
                <a:tc>
                  <a:txBody>
                    <a:bodyPr/>
                    <a:lstStyle/>
                    <a:p>
                      <a:pPr algn="r"/>
                      <a:r>
                        <a:rPr lang="en-US" sz="2800" dirty="0">
                          <a:effectLst/>
                          <a:latin typeface="Cambria" panose="02040503050406030204" pitchFamily="18" charset="0"/>
                        </a:rPr>
                        <a:t>70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99.9%</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142706015"/>
                  </a:ext>
                </a:extLst>
              </a:tr>
              <a:tr h="281869">
                <a:tc>
                  <a:txBody>
                    <a:bodyPr/>
                    <a:lstStyle/>
                    <a:p>
                      <a:pPr algn="r"/>
                      <a:r>
                        <a:rPr lang="en-US" sz="2800" dirty="0">
                          <a:effectLst/>
                          <a:latin typeface="Cambria" panose="02040503050406030204" pitchFamily="18" charset="0"/>
                        </a:rPr>
                        <a:t>100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99.99997%</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3751323500"/>
                  </a:ext>
                </a:extLst>
              </a:tr>
              <a:tr h="281869">
                <a:tc>
                  <a:txBody>
                    <a:bodyPr/>
                    <a:lstStyle/>
                    <a:p>
                      <a:pPr algn="r"/>
                      <a:r>
                        <a:rPr lang="en-US" sz="2800" dirty="0">
                          <a:effectLst/>
                          <a:latin typeface="Cambria" panose="02040503050406030204" pitchFamily="18" charset="0"/>
                        </a:rPr>
                        <a:t>200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99.9999999999999999999999999998%</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08831530"/>
                  </a:ext>
                </a:extLst>
              </a:tr>
              <a:tr h="281869">
                <a:tc>
                  <a:txBody>
                    <a:bodyPr/>
                    <a:lstStyle/>
                    <a:p>
                      <a:pPr algn="r"/>
                      <a:r>
                        <a:rPr lang="en-US" sz="2800" dirty="0">
                          <a:effectLst/>
                          <a:latin typeface="Cambria" panose="02040503050406030204" pitchFamily="18" charset="0"/>
                        </a:rPr>
                        <a:t>300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(100 − (6×10</a:t>
                      </a:r>
                      <a:r>
                        <a:rPr lang="en-US" sz="2800" baseline="30000" dirty="0">
                          <a:effectLst/>
                          <a:latin typeface="Cambria" panose="02040503050406030204" pitchFamily="18" charset="0"/>
                        </a:rPr>
                        <a:t>−80</a:t>
                      </a:r>
                      <a:r>
                        <a:rPr lang="en-US" sz="2800" dirty="0">
                          <a:effectLst/>
                          <a:latin typeface="Cambria" panose="02040503050406030204" pitchFamily="18" charset="0"/>
                        </a:rPr>
                        <a:t>))%</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4177918219"/>
                  </a:ext>
                </a:extLst>
              </a:tr>
              <a:tr h="281869">
                <a:tc>
                  <a:txBody>
                    <a:bodyPr/>
                    <a:lstStyle/>
                    <a:p>
                      <a:pPr algn="r"/>
                      <a:r>
                        <a:rPr lang="en-US" sz="2800" dirty="0">
                          <a:effectLst/>
                          <a:latin typeface="Cambria" panose="02040503050406030204" pitchFamily="18" charset="0"/>
                        </a:rPr>
                        <a:t>350</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(100 − (3×10</a:t>
                      </a:r>
                      <a:r>
                        <a:rPr lang="en-US" sz="2800" baseline="30000" dirty="0">
                          <a:effectLst/>
                          <a:latin typeface="Cambria" panose="02040503050406030204" pitchFamily="18" charset="0"/>
                        </a:rPr>
                        <a:t>−129</a:t>
                      </a:r>
                      <a:r>
                        <a:rPr lang="en-US" sz="2800" dirty="0">
                          <a:effectLst/>
                          <a:latin typeface="Cambria" panose="02040503050406030204" pitchFamily="18" charset="0"/>
                        </a:rPr>
                        <a:t>))%</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285564080"/>
                  </a:ext>
                </a:extLst>
              </a:tr>
              <a:tr h="281869">
                <a:tc>
                  <a:txBody>
                    <a:bodyPr/>
                    <a:lstStyle/>
                    <a:p>
                      <a:pPr algn="r"/>
                      <a:r>
                        <a:rPr lang="en-US" sz="2800" dirty="0">
                          <a:effectLst/>
                          <a:latin typeface="Cambria" panose="02040503050406030204" pitchFamily="18" charset="0"/>
                        </a:rPr>
                        <a:t>365</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(100 − (1.45×10</a:t>
                      </a:r>
                      <a:r>
                        <a:rPr lang="en-US" sz="2800" baseline="30000" dirty="0">
                          <a:effectLst/>
                          <a:latin typeface="Cambria" panose="02040503050406030204" pitchFamily="18" charset="0"/>
                        </a:rPr>
                        <a:t>−155</a:t>
                      </a:r>
                      <a:r>
                        <a:rPr lang="en-US" sz="2800" dirty="0">
                          <a:effectLst/>
                          <a:latin typeface="Cambria" panose="02040503050406030204" pitchFamily="18" charset="0"/>
                        </a:rPr>
                        <a:t>))%</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1777259618"/>
                  </a:ext>
                </a:extLst>
              </a:tr>
              <a:tr h="281869">
                <a:tc>
                  <a:txBody>
                    <a:bodyPr/>
                    <a:lstStyle/>
                    <a:p>
                      <a:pPr algn="r"/>
                      <a:r>
                        <a:rPr lang="en-US" sz="2800" dirty="0">
                          <a:effectLst/>
                          <a:latin typeface="Cambria" panose="02040503050406030204" pitchFamily="18" charset="0"/>
                        </a:rPr>
                        <a:t>366</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100%</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2423093126"/>
                  </a:ext>
                </a:extLst>
              </a:tr>
              <a:tr h="281869">
                <a:tc>
                  <a:txBody>
                    <a:bodyPr/>
                    <a:lstStyle/>
                    <a:p>
                      <a:pPr algn="r"/>
                      <a:r>
                        <a:rPr lang="en-US" sz="2800" dirty="0">
                          <a:effectLst/>
                          <a:latin typeface="Cambria" panose="02040503050406030204" pitchFamily="18" charset="0"/>
                        </a:rPr>
                        <a:t>367</a:t>
                      </a:r>
                      <a:endParaRPr lang="en-US" sz="2800" dirty="0">
                        <a:solidFill>
                          <a:srgbClr val="FF0000"/>
                        </a:solidFill>
                        <a:effectLst/>
                        <a:latin typeface="Cambria" panose="02040503050406030204" pitchFamily="18" charset="0"/>
                      </a:endParaRPr>
                    </a:p>
                  </a:txBody>
                  <a:tcPr marL="70467" marR="70467" marT="35234" marB="35234" anchor="ctr"/>
                </a:tc>
                <a:tc>
                  <a:txBody>
                    <a:bodyPr/>
                    <a:lstStyle/>
                    <a:p>
                      <a:pPr algn="r"/>
                      <a:r>
                        <a:rPr lang="en-US" sz="2800" dirty="0">
                          <a:effectLst/>
                          <a:latin typeface="Cambria" panose="02040503050406030204" pitchFamily="18" charset="0"/>
                        </a:rPr>
                        <a:t>100%</a:t>
                      </a:r>
                      <a:endParaRPr lang="en-US" sz="2800" dirty="0">
                        <a:solidFill>
                          <a:srgbClr val="FF0000"/>
                        </a:solidFill>
                        <a:effectLst/>
                        <a:latin typeface="Cambria" panose="02040503050406030204" pitchFamily="18" charset="0"/>
                      </a:endParaRPr>
                    </a:p>
                  </a:txBody>
                  <a:tcPr marL="70467" marR="70467" marT="35234" marB="35234" anchor="ctr"/>
                </a:tc>
                <a:extLst>
                  <a:ext uri="{0D108BD9-81ED-4DB2-BD59-A6C34878D82A}">
                    <a16:rowId xmlns:a16="http://schemas.microsoft.com/office/drawing/2014/main" val="1161282170"/>
                  </a:ext>
                </a:extLst>
              </a:tr>
            </a:tbl>
          </a:graphicData>
        </a:graphic>
      </p:graphicFrame>
    </p:spTree>
    <p:extLst>
      <p:ext uri="{BB962C8B-B14F-4D97-AF65-F5344CB8AC3E}">
        <p14:creationId xmlns:p14="http://schemas.microsoft.com/office/powerpoint/2010/main" val="2907944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spcBef>
                    <a:spcPct val="20000"/>
                  </a:spcBef>
                  <a:buNone/>
                </a:pPr>
                <a:r>
                  <a:rPr lang="en-US" dirty="0"/>
                  <a:t>If </a:t>
                </a:r>
                <a:r>
                  <a:rPr lang="en-US" i="1" dirty="0"/>
                  <a:t>A</a:t>
                </a:r>
                <a:r>
                  <a:rPr lang="en-US" dirty="0"/>
                  <a:t> is a subset of </a:t>
                </a:r>
                <a:r>
                  <a:rPr lang="en-US" i="1" dirty="0"/>
                  <a:t>S</a:t>
                </a:r>
                <a:r>
                  <a:rPr lang="en-US" dirty="0"/>
                  <a:t>, let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𝐴</m:t>
                        </m:r>
                      </m:e>
                    </m:acc>
                  </m:oMath>
                </a14:m>
                <a:r>
                  <a:rPr lang="en-US" dirty="0"/>
                  <a:t> be the complement of </a:t>
                </a:r>
                <a:r>
                  <a:rPr lang="en-US" i="1" dirty="0"/>
                  <a:t>A </a:t>
                </a:r>
                <a:r>
                  <a:rPr lang="en-US" dirty="0"/>
                  <a:t>with respect to </a:t>
                </a:r>
                <a:r>
                  <a:rPr lang="en-US" i="1" dirty="0"/>
                  <a:t>S</a:t>
                </a:r>
                <a:r>
                  <a:rPr lang="en-US" dirty="0"/>
                  <a:t>. </a:t>
                </a:r>
                <a:endParaRPr lang="en-US" dirty="0" smtClean="0"/>
              </a:p>
              <a:p>
                <a:pPr marL="0" indent="0">
                  <a:spcBef>
                    <a:spcPct val="20000"/>
                  </a:spcBef>
                  <a:buNone/>
                </a:pPr>
                <a:r>
                  <a:rPr lang="en-US" dirty="0" smtClean="0">
                    <a:solidFill>
                      <a:schemeClr val="tx1"/>
                    </a:solidFill>
                  </a:rPr>
                  <a:t>Then</a:t>
                </a:r>
                <a:endParaRPr lang="en-US" dirty="0">
                  <a:solidFill>
                    <a:schemeClr val="tx1"/>
                  </a:solidFill>
                </a:endParaRPr>
              </a:p>
              <a:p>
                <a:pPr marL="0" indent="0">
                  <a:spcBef>
                    <a:spcPct val="20000"/>
                  </a:spcBef>
                  <a:buNone/>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rPr>
                        <m:t>𝑝</m:t>
                      </m:r>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𝐴</m:t>
                              </m:r>
                            </m:e>
                          </m:acc>
                        </m:e>
                      </m:d>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1</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𝑝</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𝐴</m:t>
                      </m:r>
                      <m:r>
                        <a:rPr lang="en-US" i="1">
                          <a:solidFill>
                            <a:schemeClr val="tx1"/>
                          </a:solidFill>
                          <a:latin typeface="Cambria Math" panose="02040503050406030204" pitchFamily="18" charset="0"/>
                        </a:rPr>
                        <m:t>)</m:t>
                      </m:r>
                    </m:oMath>
                  </m:oMathPara>
                </a14:m>
                <a:endParaRPr lang="en-US" dirty="0">
                  <a:solidFill>
                    <a:schemeClr val="tx1"/>
                  </a:solidFill>
                </a:endParaRPr>
              </a:p>
              <a:p>
                <a:pPr marL="0" indent="0">
                  <a:spcBef>
                    <a:spcPct val="20000"/>
                  </a:spcBef>
                  <a:buNone/>
                </a:pPr>
                <a:r>
                  <a:rPr lang="en-US" dirty="0"/>
                  <a:t>If </a:t>
                </a:r>
                <a:r>
                  <a:rPr lang="en-US" i="1" dirty="0"/>
                  <a:t>A</a:t>
                </a:r>
                <a:r>
                  <a:rPr lang="en-US" dirty="0"/>
                  <a:t> and </a:t>
                </a:r>
                <a:r>
                  <a:rPr lang="en-US" i="1" dirty="0"/>
                  <a:t>B</a:t>
                </a:r>
                <a:r>
                  <a:rPr lang="en-US" dirty="0"/>
                  <a:t> are subsets of </a:t>
                </a:r>
                <a:r>
                  <a:rPr lang="en-US" i="1" dirty="0"/>
                  <a:t>S</a:t>
                </a:r>
                <a:r>
                  <a:rPr lang="en-US" dirty="0"/>
                  <a:t>, then</a:t>
                </a:r>
              </a:p>
              <a:p>
                <a:pPr marL="0" indent="0">
                  <a:spcBef>
                    <a:spcPct val="20000"/>
                  </a:spcBef>
                  <a:buNone/>
                </a:pPr>
                <a:r>
                  <a:rPr lang="en-US" i="1" dirty="0" smtClean="0"/>
                  <a:t>	</a:t>
                </a:r>
                <a:r>
                  <a:rPr lang="en-US" i="1" dirty="0" smtClean="0">
                    <a:solidFill>
                      <a:schemeClr val="tx1"/>
                    </a:solidFill>
                  </a:rPr>
                  <a:t>p</a:t>
                </a:r>
                <a:r>
                  <a:rPr lang="en-US" dirty="0" smtClean="0">
                    <a:solidFill>
                      <a:schemeClr val="tx1"/>
                    </a:solidFill>
                  </a:rPr>
                  <a:t>(</a:t>
                </a:r>
                <a:r>
                  <a:rPr lang="en-US" i="1" dirty="0" smtClean="0">
                    <a:solidFill>
                      <a:schemeClr val="tx1"/>
                    </a:solidFill>
                  </a:rPr>
                  <a:t>A</a:t>
                </a:r>
                <a:r>
                  <a:rPr lang="en-US" dirty="0" smtClean="0">
                    <a:solidFill>
                      <a:schemeClr val="tx1"/>
                    </a:solidFill>
                  </a:rPr>
                  <a:t> ∪ </a:t>
                </a:r>
                <a:r>
                  <a:rPr lang="en-US" i="1" dirty="0">
                    <a:solidFill>
                      <a:schemeClr val="tx1"/>
                    </a:solidFill>
                  </a:rPr>
                  <a:t>B</a:t>
                </a:r>
                <a:r>
                  <a:rPr lang="en-US" dirty="0">
                    <a:solidFill>
                      <a:schemeClr val="tx1"/>
                    </a:solidFill>
                  </a:rPr>
                  <a:t>) = </a:t>
                </a:r>
                <a:r>
                  <a:rPr lang="en-US" i="1" dirty="0">
                    <a:solidFill>
                      <a:schemeClr val="tx1"/>
                    </a:solidFill>
                  </a:rPr>
                  <a:t>p</a:t>
                </a:r>
                <a:r>
                  <a:rPr lang="en-US" dirty="0">
                    <a:solidFill>
                      <a:schemeClr val="tx1"/>
                    </a:solidFill>
                  </a:rPr>
                  <a:t>(</a:t>
                </a:r>
                <a:r>
                  <a:rPr lang="en-US" i="1" dirty="0">
                    <a:solidFill>
                      <a:schemeClr val="tx1"/>
                    </a:solidFill>
                  </a:rPr>
                  <a:t>A</a:t>
                </a:r>
                <a:r>
                  <a:rPr lang="en-US" dirty="0">
                    <a:solidFill>
                      <a:schemeClr val="tx1"/>
                    </a:solidFill>
                  </a:rPr>
                  <a:t>) + </a:t>
                </a:r>
                <a:r>
                  <a:rPr lang="en-US" i="1" dirty="0">
                    <a:solidFill>
                      <a:schemeClr val="tx1"/>
                    </a:solidFill>
                  </a:rPr>
                  <a:t>p</a:t>
                </a:r>
                <a:r>
                  <a:rPr lang="en-US" dirty="0">
                    <a:solidFill>
                      <a:schemeClr val="tx1"/>
                    </a:solidFill>
                  </a:rPr>
                  <a:t>(</a:t>
                </a:r>
                <a:r>
                  <a:rPr lang="en-US" i="1" dirty="0">
                    <a:solidFill>
                      <a:schemeClr val="tx1"/>
                    </a:solidFill>
                  </a:rPr>
                  <a:t>B</a:t>
                </a:r>
                <a:r>
                  <a:rPr lang="en-US" dirty="0">
                    <a:solidFill>
                      <a:schemeClr val="tx1"/>
                    </a:solidFill>
                  </a:rPr>
                  <a:t>) - </a:t>
                </a:r>
                <a:r>
                  <a:rPr lang="en-US" i="1" dirty="0">
                    <a:solidFill>
                      <a:schemeClr val="tx1"/>
                    </a:solidFill>
                  </a:rPr>
                  <a:t>p</a:t>
                </a:r>
                <a:r>
                  <a:rPr lang="en-US" dirty="0">
                    <a:solidFill>
                      <a:schemeClr val="tx1"/>
                    </a:solidFill>
                  </a:rPr>
                  <a:t>(</a:t>
                </a:r>
                <a:r>
                  <a:rPr lang="en-US" i="1" dirty="0">
                    <a:solidFill>
                      <a:schemeClr val="tx1"/>
                    </a:solidFill>
                  </a:rPr>
                  <a:t>A</a:t>
                </a:r>
                <a:r>
                  <a:rPr lang="en-US" dirty="0">
                    <a:solidFill>
                      <a:schemeClr val="tx1"/>
                    </a:solidFill>
                  </a:rPr>
                  <a:t> ∩</a:t>
                </a:r>
                <a:r>
                  <a:rPr lang="en-US" dirty="0">
                    <a:solidFill>
                      <a:schemeClr val="tx1"/>
                    </a:solidFill>
                    <a:sym typeface="Symbol" panose="05050102010706020507" pitchFamily="18" charset="2"/>
                  </a:rPr>
                  <a:t> </a:t>
                </a:r>
                <a:r>
                  <a:rPr lang="en-US" i="1" dirty="0">
                    <a:solidFill>
                      <a:schemeClr val="tx1"/>
                    </a:solidFill>
                    <a:sym typeface="Symbol" panose="05050102010706020507" pitchFamily="18" charset="2"/>
                  </a:rPr>
                  <a:t>B</a:t>
                </a:r>
                <a:r>
                  <a:rPr lang="en-US" dirty="0">
                    <a:solidFill>
                      <a:schemeClr val="tx1"/>
                    </a:solidFill>
                    <a:sym typeface="Symbol" panose="05050102010706020507" pitchFamily="18" charset="2"/>
                  </a:rPr>
                  <a:t>)</a:t>
                </a:r>
                <a:endParaRPr lang="en-US" dirty="0">
                  <a:solidFill>
                    <a:schemeClr val="tx1"/>
                  </a:solidFill>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2087" t="-3500" r="-92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EA9A468-A168-48C4-B46A-E65448296BCD}" type="slidenum">
              <a:rPr lang="en-US" altLang="en-US" smtClean="0"/>
              <a:pPr/>
              <a:t>4</a:t>
            </a:fld>
            <a:endParaRPr lang="en-US" altLang="en-US"/>
          </a:p>
        </p:txBody>
      </p:sp>
      <p:sp>
        <p:nvSpPr>
          <p:cNvPr id="5" name="Text Box 10"/>
          <p:cNvSpPr txBox="1">
            <a:spLocks noChangeArrowheads="1"/>
          </p:cNvSpPr>
          <p:nvPr/>
        </p:nvSpPr>
        <p:spPr bwMode="auto">
          <a:xfrm>
            <a:off x="7696200" y="5029200"/>
            <a:ext cx="3582988" cy="584775"/>
          </a:xfrm>
          <a:prstGeom prst="rect">
            <a:avLst/>
          </a:prstGeom>
          <a:ln/>
          <a:extLst/>
        </p:spPr>
        <p:style>
          <a:lnRef idx="1">
            <a:schemeClr val="dk1"/>
          </a:lnRef>
          <a:fillRef idx="3">
            <a:schemeClr val="dk1"/>
          </a:fillRef>
          <a:effectRef idx="2">
            <a:schemeClr val="dk1"/>
          </a:effectRef>
          <a:fontRef idx="minor">
            <a:schemeClr val="lt1"/>
          </a:fontRef>
        </p:style>
        <p:txBody>
          <a:bodyPr wrap="square">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buFont typeface="Arial" panose="020B0604020202020204" pitchFamily="34" charset="0"/>
              <a:buNone/>
            </a:pPr>
            <a:r>
              <a:rPr lang="en-US" sz="3200" dirty="0">
                <a:latin typeface="+mn-lt"/>
              </a:rPr>
              <a:t>Inclusion-Exclusion</a:t>
            </a:r>
          </a:p>
        </p:txBody>
      </p:sp>
    </p:spTree>
    <p:extLst>
      <p:ext uri="{BB962C8B-B14F-4D97-AF65-F5344CB8AC3E}">
        <p14:creationId xmlns:p14="http://schemas.microsoft.com/office/powerpoint/2010/main" val="1452108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p:sp>
        <p:nvSpPr>
          <p:cNvPr id="3" name="Content Placeholder 2"/>
          <p:cNvSpPr>
            <a:spLocks noGrp="1"/>
          </p:cNvSpPr>
          <p:nvPr>
            <p:ph idx="1"/>
          </p:nvPr>
        </p:nvSpPr>
        <p:spPr/>
        <p:txBody>
          <a:bodyPr/>
          <a:lstStyle/>
          <a:p>
            <a:pPr marL="0" indent="0">
              <a:spcBef>
                <a:spcPct val="20000"/>
              </a:spcBef>
              <a:buNone/>
            </a:pPr>
            <a:r>
              <a:rPr lang="en-US" dirty="0"/>
              <a:t>Let </a:t>
            </a:r>
            <a:r>
              <a:rPr lang="en-US" i="1" dirty="0"/>
              <a:t>E</a:t>
            </a:r>
            <a:r>
              <a:rPr lang="en-US" dirty="0"/>
              <a:t> and </a:t>
            </a:r>
            <a:r>
              <a:rPr lang="en-US" i="1" dirty="0"/>
              <a:t>F</a:t>
            </a:r>
            <a:r>
              <a:rPr lang="en-US" dirty="0"/>
              <a:t> be events with </a:t>
            </a:r>
            <a:r>
              <a:rPr lang="en-US" i="1" dirty="0"/>
              <a:t>p</a:t>
            </a:r>
            <a:r>
              <a:rPr lang="en-US" dirty="0"/>
              <a:t>(</a:t>
            </a:r>
            <a:r>
              <a:rPr lang="en-US" i="1" dirty="0"/>
              <a:t>F</a:t>
            </a:r>
            <a:r>
              <a:rPr lang="en-US" dirty="0"/>
              <a:t>) &gt; 0.  The conditional probability of </a:t>
            </a:r>
            <a:r>
              <a:rPr lang="en-US" i="1" dirty="0"/>
              <a:t>E</a:t>
            </a:r>
            <a:r>
              <a:rPr lang="en-US" dirty="0"/>
              <a:t> given </a:t>
            </a:r>
            <a:r>
              <a:rPr lang="en-US" i="1" dirty="0"/>
              <a:t>F</a:t>
            </a:r>
            <a:r>
              <a:rPr lang="en-US" dirty="0"/>
              <a:t>, denoted by </a:t>
            </a:r>
            <a:r>
              <a:rPr lang="en-US" i="1" dirty="0"/>
              <a:t>p</a:t>
            </a:r>
            <a:r>
              <a:rPr lang="en-US" dirty="0"/>
              <a:t>(</a:t>
            </a:r>
            <a:r>
              <a:rPr lang="en-US" i="1" dirty="0"/>
              <a:t>E</a:t>
            </a:r>
            <a:r>
              <a:rPr lang="en-US" dirty="0"/>
              <a:t>|</a:t>
            </a:r>
            <a:r>
              <a:rPr lang="en-US" i="1" dirty="0"/>
              <a:t>F</a:t>
            </a:r>
            <a:r>
              <a:rPr lang="en-US" dirty="0"/>
              <a:t>) is defined to be:</a:t>
            </a:r>
          </a:p>
          <a:p>
            <a:pPr marL="0" indent="0" algn="ctr">
              <a:spcBef>
                <a:spcPct val="20000"/>
              </a:spcBef>
              <a:buNone/>
            </a:pPr>
            <a:r>
              <a:rPr lang="en-US" i="1" dirty="0" smtClean="0">
                <a:solidFill>
                  <a:schemeClr val="tx1"/>
                </a:solidFill>
              </a:rPr>
              <a:t>p</a:t>
            </a:r>
            <a:r>
              <a:rPr lang="en-US" dirty="0" smtClean="0">
                <a:solidFill>
                  <a:schemeClr val="tx1"/>
                </a:solidFill>
              </a:rPr>
              <a:t>(</a:t>
            </a:r>
            <a:r>
              <a:rPr lang="en-US" i="1" dirty="0" smtClean="0">
                <a:solidFill>
                  <a:schemeClr val="tx1"/>
                </a:solidFill>
              </a:rPr>
              <a:t>E</a:t>
            </a:r>
            <a:r>
              <a:rPr lang="en-US" dirty="0" smtClean="0">
                <a:solidFill>
                  <a:schemeClr val="tx1"/>
                </a:solidFill>
              </a:rPr>
              <a:t>|</a:t>
            </a:r>
            <a:r>
              <a:rPr lang="en-US" i="1" dirty="0" smtClean="0">
                <a:solidFill>
                  <a:schemeClr val="tx1"/>
                </a:solidFill>
              </a:rPr>
              <a:t>F</a:t>
            </a:r>
            <a:r>
              <a:rPr lang="en-US" dirty="0">
                <a:solidFill>
                  <a:schemeClr val="tx1"/>
                </a:solidFill>
              </a:rPr>
              <a:t>) = </a:t>
            </a:r>
            <a:r>
              <a:rPr lang="en-US" i="1" dirty="0" smtClean="0">
                <a:solidFill>
                  <a:schemeClr val="tx1"/>
                </a:solidFill>
              </a:rPr>
              <a:t>p</a:t>
            </a:r>
            <a:r>
              <a:rPr lang="en-US" dirty="0" smtClean="0">
                <a:solidFill>
                  <a:schemeClr val="tx1"/>
                </a:solidFill>
              </a:rPr>
              <a:t>(</a:t>
            </a:r>
            <a:r>
              <a:rPr lang="en-US" i="1" dirty="0" smtClean="0">
                <a:solidFill>
                  <a:schemeClr val="tx1"/>
                </a:solidFill>
              </a:rPr>
              <a:t>E</a:t>
            </a:r>
            <a:r>
              <a:rPr lang="en-US" dirty="0">
                <a:solidFill>
                  <a:schemeClr val="tx1"/>
                </a:solidFill>
              </a:rPr>
              <a:t> ∩ </a:t>
            </a:r>
            <a:r>
              <a:rPr lang="en-US" i="1" dirty="0" smtClean="0">
                <a:solidFill>
                  <a:schemeClr val="tx1"/>
                </a:solidFill>
                <a:sym typeface="Symbol" panose="05050102010706020507" pitchFamily="18" charset="2"/>
              </a:rPr>
              <a:t>F</a:t>
            </a:r>
            <a:r>
              <a:rPr lang="en-US" dirty="0">
                <a:solidFill>
                  <a:schemeClr val="tx1"/>
                </a:solidFill>
                <a:sym typeface="Symbol" panose="05050102010706020507" pitchFamily="18" charset="2"/>
              </a:rPr>
              <a:t>) </a:t>
            </a:r>
            <a:r>
              <a:rPr lang="en-US" b="1" dirty="0">
                <a:solidFill>
                  <a:schemeClr val="tx1"/>
                </a:solidFill>
                <a:sym typeface="Symbol" panose="05050102010706020507" pitchFamily="18" charset="2"/>
              </a:rPr>
              <a:t>/ </a:t>
            </a:r>
            <a:r>
              <a:rPr lang="en-US" i="1" dirty="0">
                <a:solidFill>
                  <a:schemeClr val="tx1"/>
                </a:solidFill>
                <a:sym typeface="Symbol" panose="05050102010706020507" pitchFamily="18" charset="2"/>
              </a:rPr>
              <a:t>p</a:t>
            </a:r>
            <a:r>
              <a:rPr lang="en-US" dirty="0">
                <a:solidFill>
                  <a:schemeClr val="tx1"/>
                </a:solidFill>
                <a:sym typeface="Symbol" panose="05050102010706020507" pitchFamily="18" charset="2"/>
              </a:rPr>
              <a:t>(</a:t>
            </a:r>
            <a:r>
              <a:rPr lang="en-US" i="1" dirty="0">
                <a:solidFill>
                  <a:schemeClr val="tx1"/>
                </a:solidFill>
                <a:sym typeface="Symbol" panose="05050102010706020507" pitchFamily="18" charset="2"/>
              </a:rPr>
              <a:t>F</a:t>
            </a:r>
            <a:r>
              <a:rPr lang="en-US" dirty="0">
                <a:solidFill>
                  <a:schemeClr val="tx1"/>
                </a:solidFill>
                <a:sym typeface="Symbol" panose="05050102010706020507" pitchFamily="18" charset="2"/>
              </a:rPr>
              <a:t>).</a:t>
            </a:r>
            <a:endParaRPr lang="en-US" dirty="0">
              <a:solidFill>
                <a:schemeClr val="tx1"/>
              </a:solidFill>
            </a:endParaRPr>
          </a:p>
          <a:p>
            <a:pPr marL="0" indent="0">
              <a:buNone/>
            </a:pPr>
            <a:endParaRPr lang="en-US" dirty="0"/>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5</a:t>
            </a:fld>
            <a:endParaRPr lang="en-US" altLang="en-US"/>
          </a:p>
        </p:txBody>
      </p:sp>
      <p:sp>
        <p:nvSpPr>
          <p:cNvPr id="5" name="Freeform 5"/>
          <p:cNvSpPr>
            <a:spLocks/>
          </p:cNvSpPr>
          <p:nvPr/>
        </p:nvSpPr>
        <p:spPr bwMode="auto">
          <a:xfrm>
            <a:off x="2578100" y="4000500"/>
            <a:ext cx="4216400" cy="2552700"/>
          </a:xfrm>
          <a:custGeom>
            <a:avLst/>
            <a:gdLst>
              <a:gd name="T0" fmla="*/ 2147483647 w 2656"/>
              <a:gd name="T1" fmla="*/ 2147483647 h 1608"/>
              <a:gd name="T2" fmla="*/ 2147483647 w 2656"/>
              <a:gd name="T3" fmla="*/ 2147483647 h 1608"/>
              <a:gd name="T4" fmla="*/ 2147483647 w 2656"/>
              <a:gd name="T5" fmla="*/ 2147483647 h 1608"/>
              <a:gd name="T6" fmla="*/ 2147483647 w 2656"/>
              <a:gd name="T7" fmla="*/ 2147483647 h 1608"/>
              <a:gd name="T8" fmla="*/ 2147483647 w 2656"/>
              <a:gd name="T9" fmla="*/ 2147483647 h 1608"/>
              <a:gd name="T10" fmla="*/ 0 60000 65536"/>
              <a:gd name="T11" fmla="*/ 0 60000 65536"/>
              <a:gd name="T12" fmla="*/ 0 60000 65536"/>
              <a:gd name="T13" fmla="*/ 0 60000 65536"/>
              <a:gd name="T14" fmla="*/ 0 60000 65536"/>
              <a:gd name="T15" fmla="*/ 0 w 2656"/>
              <a:gd name="T16" fmla="*/ 0 h 1608"/>
              <a:gd name="T17" fmla="*/ 2656 w 2656"/>
              <a:gd name="T18" fmla="*/ 1608 h 1608"/>
            </a:gdLst>
            <a:ahLst/>
            <a:cxnLst>
              <a:cxn ang="T10">
                <a:pos x="T0" y="T1"/>
              </a:cxn>
              <a:cxn ang="T11">
                <a:pos x="T2" y="T3"/>
              </a:cxn>
              <a:cxn ang="T12">
                <a:pos x="T4" y="T5"/>
              </a:cxn>
              <a:cxn ang="T13">
                <a:pos x="T6" y="T7"/>
              </a:cxn>
              <a:cxn ang="T14">
                <a:pos x="T8" y="T9"/>
              </a:cxn>
            </a:cxnLst>
            <a:rect l="T15" t="T16" r="T17" b="T18"/>
            <a:pathLst>
              <a:path w="2656" h="1608">
                <a:moveTo>
                  <a:pt x="296" y="368"/>
                </a:moveTo>
                <a:cubicBezTo>
                  <a:pt x="0" y="552"/>
                  <a:pt x="192" y="1104"/>
                  <a:pt x="536" y="1280"/>
                </a:cubicBezTo>
                <a:cubicBezTo>
                  <a:pt x="880" y="1456"/>
                  <a:pt x="2064" y="1608"/>
                  <a:pt x="2360" y="1424"/>
                </a:cubicBezTo>
                <a:cubicBezTo>
                  <a:pt x="2656" y="1240"/>
                  <a:pt x="2656" y="352"/>
                  <a:pt x="2312" y="176"/>
                </a:cubicBezTo>
                <a:cubicBezTo>
                  <a:pt x="1968" y="0"/>
                  <a:pt x="592" y="184"/>
                  <a:pt x="296" y="368"/>
                </a:cubicBezTo>
                <a:close/>
              </a:path>
            </a:pathLst>
          </a:custGeom>
          <a:solidFill>
            <a:schemeClr val="hlink">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sz="2800">
              <a:latin typeface="Cambria" panose="02040503050406030204" pitchFamily="18" charset="0"/>
            </a:endParaRPr>
          </a:p>
        </p:txBody>
      </p:sp>
      <p:sp>
        <p:nvSpPr>
          <p:cNvPr id="6" name="Freeform 6"/>
          <p:cNvSpPr>
            <a:spLocks/>
          </p:cNvSpPr>
          <p:nvPr/>
        </p:nvSpPr>
        <p:spPr bwMode="auto">
          <a:xfrm>
            <a:off x="5867400" y="4241800"/>
            <a:ext cx="2819400" cy="2463800"/>
          </a:xfrm>
          <a:custGeom>
            <a:avLst/>
            <a:gdLst>
              <a:gd name="T0" fmla="*/ 2147483647 w 1776"/>
              <a:gd name="T1" fmla="*/ 2147483647 h 1552"/>
              <a:gd name="T2" fmla="*/ 2147483647 w 1776"/>
              <a:gd name="T3" fmla="*/ 0 h 1552"/>
              <a:gd name="T4" fmla="*/ 2147483647 w 1776"/>
              <a:gd name="T5" fmla="*/ 2147483647 h 1552"/>
              <a:gd name="T6" fmla="*/ 2147483647 w 1776"/>
              <a:gd name="T7" fmla="*/ 2147483647 h 1552"/>
              <a:gd name="T8" fmla="*/ 2147483647 w 1776"/>
              <a:gd name="T9" fmla="*/ 2147483647 h 1552"/>
              <a:gd name="T10" fmla="*/ 2147483647 w 1776"/>
              <a:gd name="T11" fmla="*/ 2147483647 h 1552"/>
              <a:gd name="T12" fmla="*/ 0 60000 65536"/>
              <a:gd name="T13" fmla="*/ 0 60000 65536"/>
              <a:gd name="T14" fmla="*/ 0 60000 65536"/>
              <a:gd name="T15" fmla="*/ 0 60000 65536"/>
              <a:gd name="T16" fmla="*/ 0 60000 65536"/>
              <a:gd name="T17" fmla="*/ 0 60000 65536"/>
              <a:gd name="T18" fmla="*/ 0 w 1776"/>
              <a:gd name="T19" fmla="*/ 0 h 1552"/>
              <a:gd name="T20" fmla="*/ 1776 w 1776"/>
              <a:gd name="T21" fmla="*/ 1552 h 1552"/>
            </a:gdLst>
            <a:ahLst/>
            <a:cxnLst>
              <a:cxn ang="T12">
                <a:pos x="T0" y="T1"/>
              </a:cxn>
              <a:cxn ang="T13">
                <a:pos x="T2" y="T3"/>
              </a:cxn>
              <a:cxn ang="T14">
                <a:pos x="T4" y="T5"/>
              </a:cxn>
              <a:cxn ang="T15">
                <a:pos x="T6" y="T7"/>
              </a:cxn>
              <a:cxn ang="T16">
                <a:pos x="T8" y="T9"/>
              </a:cxn>
              <a:cxn ang="T17">
                <a:pos x="T10" y="T11"/>
              </a:cxn>
            </a:cxnLst>
            <a:rect l="T18" t="T19" r="T20" b="T21"/>
            <a:pathLst>
              <a:path w="1776" h="1552">
                <a:moveTo>
                  <a:pt x="1456" y="288"/>
                </a:moveTo>
                <a:cubicBezTo>
                  <a:pt x="1280" y="48"/>
                  <a:pt x="832" y="0"/>
                  <a:pt x="592" y="0"/>
                </a:cubicBezTo>
                <a:cubicBezTo>
                  <a:pt x="352" y="0"/>
                  <a:pt x="0" y="128"/>
                  <a:pt x="16" y="288"/>
                </a:cubicBezTo>
                <a:cubicBezTo>
                  <a:pt x="32" y="448"/>
                  <a:pt x="416" y="768"/>
                  <a:pt x="688" y="960"/>
                </a:cubicBezTo>
                <a:cubicBezTo>
                  <a:pt x="960" y="1152"/>
                  <a:pt x="1520" y="1552"/>
                  <a:pt x="1648" y="1440"/>
                </a:cubicBezTo>
                <a:cubicBezTo>
                  <a:pt x="1776" y="1328"/>
                  <a:pt x="1632" y="528"/>
                  <a:pt x="1456" y="288"/>
                </a:cubicBezTo>
                <a:close/>
              </a:path>
            </a:pathLst>
          </a:custGeom>
          <a:solidFill>
            <a:schemeClr val="accent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sz="2800">
              <a:latin typeface="Cambria" panose="02040503050406030204" pitchFamily="18" charset="0"/>
            </a:endParaRPr>
          </a:p>
        </p:txBody>
      </p:sp>
      <p:sp>
        <p:nvSpPr>
          <p:cNvPr id="7" name="Rectangle 7"/>
          <p:cNvSpPr>
            <a:spLocks noChangeArrowheads="1"/>
          </p:cNvSpPr>
          <p:nvPr/>
        </p:nvSpPr>
        <p:spPr bwMode="auto">
          <a:xfrm>
            <a:off x="7391400" y="4191000"/>
            <a:ext cx="685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latin typeface="Cambria" panose="02040503050406030204" pitchFamily="18" charset="0"/>
              </a:rPr>
              <a:t>F</a:t>
            </a:r>
          </a:p>
        </p:txBody>
      </p:sp>
      <p:sp>
        <p:nvSpPr>
          <p:cNvPr id="8" name="Rectangle 8"/>
          <p:cNvSpPr>
            <a:spLocks noChangeArrowheads="1"/>
          </p:cNvSpPr>
          <p:nvPr/>
        </p:nvSpPr>
        <p:spPr bwMode="auto">
          <a:xfrm>
            <a:off x="2895600" y="4343400"/>
            <a:ext cx="685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20000"/>
              </a:spcBef>
            </a:pPr>
            <a:r>
              <a:rPr lang="en-US" sz="2800" i="1" dirty="0">
                <a:latin typeface="Cambria" panose="02040503050406030204" pitchFamily="18" charset="0"/>
              </a:rPr>
              <a:t>E</a:t>
            </a:r>
          </a:p>
        </p:txBody>
      </p:sp>
    </p:spTree>
    <p:extLst>
      <p:ext uri="{BB962C8B-B14F-4D97-AF65-F5344CB8AC3E}">
        <p14:creationId xmlns:p14="http://schemas.microsoft.com/office/powerpoint/2010/main" val="767486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Conditional Probability</a:t>
            </a:r>
          </a:p>
        </p:txBody>
      </p:sp>
      <p:sp>
        <p:nvSpPr>
          <p:cNvPr id="3" name="Content Placeholder 2"/>
          <p:cNvSpPr>
            <a:spLocks noGrp="1"/>
          </p:cNvSpPr>
          <p:nvPr>
            <p:ph idx="1"/>
          </p:nvPr>
        </p:nvSpPr>
        <p:spPr/>
        <p:txBody>
          <a:bodyPr/>
          <a:lstStyle/>
          <a:p>
            <a:pPr marL="0" indent="0">
              <a:buNone/>
            </a:pPr>
            <a:r>
              <a:rPr lang="en-US" dirty="0"/>
              <a:t>A bit string of length 4 is generated at random so that each of the 16 bit possible strings is equally likely.  What is the probability that it contains at least two consecutive 0s, given that its first bit is a 0?</a:t>
            </a:r>
          </a:p>
          <a:p>
            <a:pPr marL="0" indent="0">
              <a:buNone/>
            </a:pPr>
            <a:endParaRPr lang="en-US" dirty="0"/>
          </a:p>
        </p:txBody>
      </p:sp>
      <p:sp>
        <p:nvSpPr>
          <p:cNvPr id="4" name="Slide Number Placeholder 3"/>
          <p:cNvSpPr>
            <a:spLocks noGrp="1"/>
          </p:cNvSpPr>
          <p:nvPr>
            <p:ph type="sldNum" sz="quarter" idx="12"/>
          </p:nvPr>
        </p:nvSpPr>
        <p:spPr/>
        <p:txBody>
          <a:bodyPr/>
          <a:lstStyle/>
          <a:p>
            <a:fld id="{3EA9A468-A168-48C4-B46A-E65448296BCD}" type="slidenum">
              <a:rPr lang="en-US" altLang="en-US" smtClean="0"/>
              <a:pPr/>
              <a:t>6</a:t>
            </a:fld>
            <a:endParaRPr lang="en-US" altLang="en-US"/>
          </a:p>
        </p:txBody>
      </p:sp>
    </p:spTree>
    <p:extLst>
      <p:ext uri="{BB962C8B-B14F-4D97-AF65-F5344CB8AC3E}">
        <p14:creationId xmlns:p14="http://schemas.microsoft.com/office/powerpoint/2010/main" val="1282324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828801" y="0"/>
            <a:ext cx="8467725" cy="1143000"/>
          </a:xfrm>
        </p:spPr>
        <p:txBody>
          <a:bodyPr/>
          <a:lstStyle/>
          <a:p>
            <a:pPr eaLnBrk="1" hangingPunct="1"/>
            <a:r>
              <a:rPr lang="en-US" dirty="0" smtClean="0">
                <a:latin typeface="+mn-lt"/>
              </a:rPr>
              <a:t> Example: Conditional Probability</a:t>
            </a:r>
          </a:p>
        </p:txBody>
      </p:sp>
      <p:sp>
        <p:nvSpPr>
          <p:cNvPr id="2156547" name="Rectangle 3"/>
          <p:cNvSpPr>
            <a:spLocks noChangeArrowheads="1"/>
          </p:cNvSpPr>
          <p:nvPr/>
        </p:nvSpPr>
        <p:spPr bwMode="auto">
          <a:xfrm>
            <a:off x="2209800" y="2133600"/>
            <a:ext cx="8610599"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dirty="0" smtClean="0">
                <a:latin typeface="Cambria" panose="02040503050406030204" pitchFamily="18" charset="0"/>
              </a:rPr>
              <a:t>Need to calculate</a:t>
            </a:r>
            <a:endParaRPr lang="en-US" sz="2800" dirty="0">
              <a:latin typeface="Cambria" panose="02040503050406030204" pitchFamily="18" charset="0"/>
            </a:endParaRPr>
          </a:p>
          <a:p>
            <a:pPr algn="ctr" eaLnBrk="1" hangingPunct="1">
              <a:spcBef>
                <a:spcPct val="20000"/>
              </a:spcBef>
            </a:pPr>
            <a:r>
              <a:rPr lang="en-US" sz="2800" i="1" dirty="0">
                <a:solidFill>
                  <a:srgbClr val="FFFF00"/>
                </a:solidFill>
                <a:latin typeface="Cambria" panose="02040503050406030204" pitchFamily="18" charset="0"/>
              </a:rPr>
              <a:t>p</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a:t>
            </a:r>
            <a:r>
              <a:rPr lang="en-US" sz="2800" i="1" dirty="0">
                <a:solidFill>
                  <a:srgbClr val="FFFF00"/>
                </a:solidFill>
                <a:latin typeface="Cambria" panose="02040503050406030204" pitchFamily="18" charset="0"/>
              </a:rPr>
              <a:t>F</a:t>
            </a:r>
            <a:r>
              <a:rPr lang="en-US" sz="2800" dirty="0">
                <a:solidFill>
                  <a:srgbClr val="FFFF00"/>
                </a:solidFill>
                <a:latin typeface="Cambria" panose="02040503050406030204" pitchFamily="18" charset="0"/>
              </a:rPr>
              <a:t>) </a:t>
            </a:r>
            <a:endParaRPr lang="en-US" sz="2800" dirty="0" smtClean="0">
              <a:solidFill>
                <a:srgbClr val="FFFF00"/>
              </a:solidFill>
              <a:latin typeface="Cambria" panose="02040503050406030204" pitchFamily="18" charset="0"/>
            </a:endParaRPr>
          </a:p>
          <a:p>
            <a:pPr eaLnBrk="1" hangingPunct="1">
              <a:spcBef>
                <a:spcPct val="20000"/>
              </a:spcBef>
            </a:pPr>
            <a:r>
              <a:rPr lang="en-US" sz="2800" dirty="0" smtClean="0">
                <a:latin typeface="Cambria" panose="02040503050406030204" pitchFamily="18" charset="0"/>
                <a:sym typeface="Symbol" panose="05050102010706020507" pitchFamily="18" charset="2"/>
              </a:rPr>
              <a:t>Where </a:t>
            </a:r>
            <a:r>
              <a:rPr lang="en-US" sz="2800" i="1" dirty="0" smtClean="0">
                <a:latin typeface="Cambria" panose="02040503050406030204" pitchFamily="18" charset="0"/>
                <a:sym typeface="Symbol" panose="05050102010706020507" pitchFamily="18" charset="2"/>
              </a:rPr>
              <a:t>F</a:t>
            </a:r>
            <a:r>
              <a:rPr lang="en-US" sz="2800" dirty="0" smtClean="0">
                <a:latin typeface="Cambria" panose="02040503050406030204" pitchFamily="18" charset="0"/>
                <a:sym typeface="Symbol" panose="05050102010706020507" pitchFamily="18" charset="2"/>
              </a:rPr>
              <a:t> is the event that “first bit is 0”, and </a:t>
            </a:r>
            <a:r>
              <a:rPr lang="en-US" sz="2800" i="1" dirty="0" smtClean="0">
                <a:latin typeface="Cambria" panose="02040503050406030204" pitchFamily="18" charset="0"/>
                <a:sym typeface="Symbol" panose="05050102010706020507" pitchFamily="18" charset="2"/>
              </a:rPr>
              <a:t>E</a:t>
            </a:r>
            <a:r>
              <a:rPr lang="en-US" sz="2800" dirty="0" smtClean="0">
                <a:latin typeface="Cambria" panose="02040503050406030204" pitchFamily="18" charset="0"/>
                <a:sym typeface="Symbol" panose="05050102010706020507" pitchFamily="18" charset="2"/>
              </a:rPr>
              <a:t> the event that “string contains at least two consecutive 0s”.</a:t>
            </a:r>
            <a:endParaRPr lang="en-US" sz="2800" dirty="0">
              <a:latin typeface="Cambria" panose="02040503050406030204" pitchFamily="18" charset="0"/>
            </a:endParaRPr>
          </a:p>
        </p:txBody>
      </p:sp>
      <p:sp>
        <p:nvSpPr>
          <p:cNvPr id="34821" name="Rectangle 5"/>
          <p:cNvSpPr>
            <a:spLocks noChangeArrowheads="1"/>
          </p:cNvSpPr>
          <p:nvPr/>
        </p:nvSpPr>
        <p:spPr bwMode="auto">
          <a:xfrm>
            <a:off x="1853012" y="996950"/>
            <a:ext cx="8738787"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eaLnBrk="1" hangingPunct="1">
              <a:spcBef>
                <a:spcPct val="20000"/>
              </a:spcBef>
            </a:pPr>
            <a:r>
              <a:rPr lang="en-US" dirty="0">
                <a:solidFill>
                  <a:srgbClr val="FFFF00"/>
                </a:solidFill>
                <a:latin typeface="+mn-lt"/>
              </a:rPr>
              <a:t>A bit string of length 4 is generated at random so that each of the 16 bit </a:t>
            </a:r>
            <a:r>
              <a:rPr lang="en-US" dirty="0">
                <a:solidFill>
                  <a:srgbClr val="FFFF00"/>
                </a:solidFill>
                <a:latin typeface="Cambria" panose="02040503050406030204" pitchFamily="18" charset="0"/>
              </a:rPr>
              <a:t>possible</a:t>
            </a:r>
            <a:r>
              <a:rPr lang="en-US" dirty="0">
                <a:solidFill>
                  <a:srgbClr val="FFFF00"/>
                </a:solidFill>
                <a:latin typeface="+mn-lt"/>
              </a:rPr>
              <a:t> strings is equally likely.  What is the probability that it contains </a:t>
            </a:r>
            <a:r>
              <a:rPr lang="en-US" dirty="0">
                <a:solidFill>
                  <a:srgbClr val="66FF33"/>
                </a:solidFill>
                <a:latin typeface="+mn-lt"/>
              </a:rPr>
              <a:t>at least two consecutive 0s, given that its first bit is a 0?</a:t>
            </a:r>
          </a:p>
        </p:txBody>
      </p:sp>
      <p:sp>
        <p:nvSpPr>
          <p:cNvPr id="2156556" name="Text Box 12"/>
          <p:cNvSpPr txBox="1">
            <a:spLocks noChangeArrowheads="1"/>
          </p:cNvSpPr>
          <p:nvPr/>
        </p:nvSpPr>
        <p:spPr bwMode="auto">
          <a:xfrm>
            <a:off x="1794933" y="4188178"/>
            <a:ext cx="9566644" cy="224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dirty="0">
                <a:solidFill>
                  <a:srgbClr val="FFFF00"/>
                </a:solidFill>
                <a:latin typeface="Cambria" panose="02040503050406030204" pitchFamily="18" charset="0"/>
              </a:rPr>
              <a:t>What is “the experiment</a:t>
            </a:r>
            <a:r>
              <a:rPr lang="en-US" sz="2800" dirty="0" smtClean="0">
                <a:solidFill>
                  <a:srgbClr val="FFFF00"/>
                </a:solidFill>
                <a:latin typeface="Cambria" panose="02040503050406030204" pitchFamily="18" charset="0"/>
              </a:rPr>
              <a:t>”?</a:t>
            </a:r>
            <a:endParaRPr lang="en-US" sz="2800" dirty="0">
              <a:solidFill>
                <a:srgbClr val="FFFF00"/>
              </a:solidFill>
              <a:latin typeface="Cambria" panose="02040503050406030204" pitchFamily="18" charset="0"/>
            </a:endParaRPr>
          </a:p>
          <a:p>
            <a:pPr eaLnBrk="1" hangingPunct="1"/>
            <a:r>
              <a:rPr lang="en-US" sz="2800" dirty="0">
                <a:latin typeface="Cambria" panose="02040503050406030204" pitchFamily="18" charset="0"/>
              </a:rPr>
              <a:t>     The random generation of a 4 bit string.</a:t>
            </a:r>
            <a:r>
              <a:rPr lang="en-US" sz="2800" dirty="0">
                <a:solidFill>
                  <a:srgbClr val="FFFF00"/>
                </a:solidFill>
                <a:latin typeface="Cambria" panose="02040503050406030204" pitchFamily="18" charset="0"/>
              </a:rPr>
              <a:t> </a:t>
            </a:r>
          </a:p>
          <a:p>
            <a:pPr eaLnBrk="1" hangingPunct="1"/>
            <a:r>
              <a:rPr lang="en-US" sz="2800" dirty="0">
                <a:solidFill>
                  <a:srgbClr val="FFFF00"/>
                </a:solidFill>
                <a:latin typeface="Cambria" panose="02040503050406030204" pitchFamily="18" charset="0"/>
              </a:rPr>
              <a:t>What is the “sample space”?</a:t>
            </a:r>
          </a:p>
          <a:p>
            <a:pPr eaLnBrk="1" hangingPunct="1"/>
            <a:r>
              <a:rPr lang="en-US" sz="2800" dirty="0">
                <a:solidFill>
                  <a:srgbClr val="FFFF00"/>
                </a:solidFill>
                <a:latin typeface="Cambria" panose="02040503050406030204" pitchFamily="18" charset="0"/>
              </a:rPr>
              <a:t>     </a:t>
            </a:r>
            <a:r>
              <a:rPr lang="en-US" sz="2800" dirty="0">
                <a:latin typeface="Cambria" panose="02040503050406030204" pitchFamily="18" charset="0"/>
              </a:rPr>
              <a:t>The set of all </a:t>
            </a:r>
            <a:r>
              <a:rPr lang="en-US" sz="2800" dirty="0" smtClean="0">
                <a:latin typeface="Cambria" panose="02040503050406030204" pitchFamily="18" charset="0"/>
              </a:rPr>
              <a:t>possible </a:t>
            </a:r>
            <a:r>
              <a:rPr lang="en-US" sz="2800" dirty="0">
                <a:latin typeface="Cambria" panose="02040503050406030204" pitchFamily="18" charset="0"/>
              </a:rPr>
              <a:t>outcomes, i.e., 16 </a:t>
            </a:r>
            <a:r>
              <a:rPr lang="en-US" sz="2800" dirty="0" smtClean="0">
                <a:latin typeface="Cambria" panose="02040503050406030204" pitchFamily="18" charset="0"/>
              </a:rPr>
              <a:t>possible strings</a:t>
            </a:r>
            <a:r>
              <a:rPr lang="en-US" sz="2800" dirty="0">
                <a:latin typeface="Cambria" panose="02040503050406030204" pitchFamily="18" charset="0"/>
              </a:rPr>
              <a:t>. (equally likely)</a:t>
            </a:r>
          </a:p>
        </p:txBody>
      </p:sp>
      <p:sp>
        <p:nvSpPr>
          <p:cNvPr id="3" name="Slide Number Placeholder 2"/>
          <p:cNvSpPr>
            <a:spLocks noGrp="1"/>
          </p:cNvSpPr>
          <p:nvPr>
            <p:ph type="sldNum" sz="quarter" idx="12"/>
          </p:nvPr>
        </p:nvSpPr>
        <p:spPr/>
        <p:txBody>
          <a:bodyPr/>
          <a:lstStyle/>
          <a:p>
            <a:fld id="{3EA9A468-A168-48C4-B46A-E65448296BCD}" type="slidenum">
              <a:rPr lang="en-US" altLang="en-US" smtClean="0">
                <a:latin typeface="+mn-lt"/>
              </a:rPr>
              <a:pPr/>
              <a:t>7</a:t>
            </a:fld>
            <a:endParaRPr lang="en-US" altLang="en-US">
              <a:latin typeface="+mn-lt"/>
            </a:endParaRPr>
          </a:p>
        </p:txBody>
      </p:sp>
    </p:spTree>
    <p:extLst>
      <p:ext uri="{BB962C8B-B14F-4D97-AF65-F5344CB8AC3E}">
        <p14:creationId xmlns:p14="http://schemas.microsoft.com/office/powerpoint/2010/main" val="3524666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65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655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655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156556">
                                            <p:txEl>
                                              <p:pRg st="2" end="2"/>
                                            </p:txEl>
                                          </p:spTgt>
                                        </p:tgtEl>
                                        <p:attrNameLst>
                                          <p:attrName>style.visibility</p:attrName>
                                        </p:attrNameLst>
                                      </p:cBhvr>
                                      <p:to>
                                        <p:strVal val="visible"/>
                                      </p:to>
                                    </p:set>
                                    <p:anim calcmode="lin" valueType="num">
                                      <p:cBhvr additive="base">
                                        <p:cTn id="19" dur="500" fill="hold"/>
                                        <p:tgtEl>
                                          <p:spTgt spid="2156556">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5655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1565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65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5"/>
          <p:cNvSpPr>
            <a:spLocks noChangeArrowheads="1"/>
          </p:cNvSpPr>
          <p:nvPr/>
        </p:nvSpPr>
        <p:spPr bwMode="auto">
          <a:xfrm>
            <a:off x="685801" y="430615"/>
            <a:ext cx="9376030" cy="166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dirty="0" smtClean="0">
                <a:latin typeface="Cambria" panose="02040503050406030204" pitchFamily="18" charset="0"/>
              </a:rPr>
              <a:t>Need </a:t>
            </a:r>
            <a:r>
              <a:rPr lang="en-US" dirty="0">
                <a:latin typeface="Cambria" panose="02040503050406030204" pitchFamily="18" charset="0"/>
              </a:rPr>
              <a:t>to </a:t>
            </a:r>
            <a:r>
              <a:rPr lang="en-US" dirty="0" smtClean="0">
                <a:latin typeface="Cambria" panose="02040503050406030204" pitchFamily="18" charset="0"/>
              </a:rPr>
              <a:t>calculate </a:t>
            </a:r>
            <a:r>
              <a:rPr lang="en-US" i="1" dirty="0" smtClean="0">
                <a:solidFill>
                  <a:srgbClr val="FFFF00"/>
                </a:solidFill>
                <a:latin typeface="Cambria" panose="02040503050406030204" pitchFamily="18" charset="0"/>
              </a:rPr>
              <a:t>p</a:t>
            </a:r>
            <a:r>
              <a:rPr lang="en-US" dirty="0" smtClean="0">
                <a:solidFill>
                  <a:srgbClr val="FFFF00"/>
                </a:solidFill>
                <a:latin typeface="Cambria" panose="02040503050406030204" pitchFamily="18" charset="0"/>
              </a:rPr>
              <a:t>(</a:t>
            </a:r>
            <a:r>
              <a:rPr lang="en-US" i="1" dirty="0" smtClean="0">
                <a:solidFill>
                  <a:srgbClr val="FFFF00"/>
                </a:solidFill>
                <a:latin typeface="Cambria" panose="02040503050406030204" pitchFamily="18" charset="0"/>
              </a:rPr>
              <a:t>E</a:t>
            </a:r>
            <a:r>
              <a:rPr lang="en-US" dirty="0" smtClean="0">
                <a:solidFill>
                  <a:srgbClr val="FFFF00"/>
                </a:solidFill>
                <a:latin typeface="Cambria" panose="02040503050406030204" pitchFamily="18" charset="0"/>
              </a:rPr>
              <a:t>|</a:t>
            </a:r>
            <a:r>
              <a:rPr lang="en-US" i="1" dirty="0" smtClean="0">
                <a:solidFill>
                  <a:srgbClr val="FFFF00"/>
                </a:solidFill>
                <a:latin typeface="Cambria" panose="02040503050406030204" pitchFamily="18" charset="0"/>
              </a:rPr>
              <a:t>F</a:t>
            </a:r>
            <a:r>
              <a:rPr lang="en-US" dirty="0">
                <a:solidFill>
                  <a:srgbClr val="FFFF00"/>
                </a:solidFill>
                <a:latin typeface="Cambria" panose="02040503050406030204" pitchFamily="18" charset="0"/>
              </a:rPr>
              <a:t>) </a:t>
            </a:r>
            <a:r>
              <a:rPr lang="en-US" dirty="0" smtClean="0">
                <a:latin typeface="Cambria" panose="02040503050406030204" pitchFamily="18" charset="0"/>
                <a:sym typeface="Symbol" panose="05050102010706020507" pitchFamily="18" charset="2"/>
              </a:rPr>
              <a:t>Where </a:t>
            </a:r>
            <a:r>
              <a:rPr lang="en-US" i="1" dirty="0">
                <a:latin typeface="Cambria" panose="02040503050406030204" pitchFamily="18" charset="0"/>
                <a:sym typeface="Symbol" panose="05050102010706020507" pitchFamily="18" charset="2"/>
              </a:rPr>
              <a:t>F</a:t>
            </a:r>
            <a:r>
              <a:rPr lang="en-US" dirty="0">
                <a:latin typeface="Cambria" panose="02040503050406030204" pitchFamily="18" charset="0"/>
                <a:sym typeface="Symbol" panose="05050102010706020507" pitchFamily="18" charset="2"/>
              </a:rPr>
              <a:t> is the event that “first bit is 0”, and </a:t>
            </a:r>
            <a:r>
              <a:rPr lang="en-US" dirty="0" smtClean="0">
                <a:latin typeface="Cambria" panose="02040503050406030204" pitchFamily="18" charset="0"/>
                <a:sym typeface="Symbol" panose="05050102010706020507" pitchFamily="18" charset="2"/>
              </a:rPr>
              <a:t/>
            </a:r>
            <a:br>
              <a:rPr lang="en-US" dirty="0" smtClean="0">
                <a:latin typeface="Cambria" panose="02040503050406030204" pitchFamily="18" charset="0"/>
                <a:sym typeface="Symbol" panose="05050102010706020507" pitchFamily="18" charset="2"/>
              </a:rPr>
            </a:br>
            <a:r>
              <a:rPr lang="en-US" i="1" dirty="0" smtClean="0">
                <a:latin typeface="Cambria" panose="02040503050406030204" pitchFamily="18" charset="0"/>
                <a:sym typeface="Symbol" panose="05050102010706020507" pitchFamily="18" charset="2"/>
              </a:rPr>
              <a:t>E</a:t>
            </a:r>
            <a:r>
              <a:rPr lang="en-US" dirty="0" smtClean="0">
                <a:latin typeface="Cambria" panose="02040503050406030204" pitchFamily="18" charset="0"/>
                <a:sym typeface="Symbol" panose="05050102010706020507" pitchFamily="18" charset="2"/>
              </a:rPr>
              <a:t> </a:t>
            </a:r>
            <a:r>
              <a:rPr lang="en-US" dirty="0">
                <a:latin typeface="Cambria" panose="02040503050406030204" pitchFamily="18" charset="0"/>
                <a:sym typeface="Symbol" panose="05050102010706020507" pitchFamily="18" charset="2"/>
              </a:rPr>
              <a:t>the event that “string contains at least two </a:t>
            </a:r>
            <a:r>
              <a:rPr lang="en-US" dirty="0" smtClean="0">
                <a:latin typeface="Cambria" panose="02040503050406030204" pitchFamily="18" charset="0"/>
                <a:sym typeface="Symbol" panose="05050102010706020507" pitchFamily="18" charset="2"/>
              </a:rPr>
              <a:t>consecutive 0s”.</a:t>
            </a:r>
            <a:endParaRPr lang="en-US" dirty="0" smtClean="0">
              <a:latin typeface="Cambria" panose="02040503050406030204" pitchFamily="18" charset="0"/>
            </a:endParaRPr>
          </a:p>
          <a:p>
            <a:pPr algn="ctr" eaLnBrk="1" hangingPunct="1">
              <a:spcBef>
                <a:spcPct val="20000"/>
              </a:spcBef>
            </a:pP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E</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F</a:t>
            </a:r>
            <a:r>
              <a:rPr lang="en-US" sz="3200" dirty="0" smtClean="0">
                <a:solidFill>
                  <a:srgbClr val="FFFF00"/>
                </a:solidFill>
                <a:latin typeface="Cambria" panose="02040503050406030204" pitchFamily="18" charset="0"/>
              </a:rPr>
              <a:t>) = </a:t>
            </a:r>
            <a:r>
              <a:rPr lang="en-US" sz="3200" i="1" dirty="0" smtClean="0">
                <a:solidFill>
                  <a:srgbClr val="FFFF00"/>
                </a:solidFill>
                <a:latin typeface="Cambria" panose="02040503050406030204" pitchFamily="18" charset="0"/>
              </a:rPr>
              <a:t>p</a:t>
            </a:r>
            <a:r>
              <a:rPr lang="en-US" sz="3200" dirty="0" smtClean="0">
                <a:solidFill>
                  <a:srgbClr val="FFFF00"/>
                </a:solidFill>
                <a:latin typeface="Cambria" panose="02040503050406030204" pitchFamily="18" charset="0"/>
              </a:rPr>
              <a:t>(</a:t>
            </a:r>
            <a:r>
              <a:rPr lang="en-US" sz="3200" i="1" dirty="0" smtClean="0">
                <a:solidFill>
                  <a:srgbClr val="FFFF00"/>
                </a:solidFill>
                <a:latin typeface="Cambria" panose="02040503050406030204" pitchFamily="18" charset="0"/>
              </a:rPr>
              <a:t>E</a:t>
            </a:r>
            <a:r>
              <a:rPr lang="en-US" sz="3200" dirty="0" smtClean="0">
                <a:solidFill>
                  <a:srgbClr val="FFFF00"/>
                </a:solidFill>
              </a:rPr>
              <a:t> ∩ </a:t>
            </a:r>
            <a:r>
              <a:rPr lang="en-US" sz="3200" i="1" dirty="0" smtClean="0">
                <a:solidFill>
                  <a:srgbClr val="FFFF00"/>
                </a:solidFill>
                <a:latin typeface="Cambria" panose="02040503050406030204" pitchFamily="18" charset="0"/>
                <a:sym typeface="Symbol" panose="05050102010706020507" pitchFamily="18" charset="2"/>
              </a:rPr>
              <a:t>F</a:t>
            </a:r>
            <a:r>
              <a:rPr lang="en-US" sz="3200" dirty="0" smtClean="0">
                <a:solidFill>
                  <a:srgbClr val="FFFF00"/>
                </a:solidFill>
                <a:latin typeface="Cambria" panose="02040503050406030204" pitchFamily="18" charset="0"/>
                <a:sym typeface="Symbol" panose="05050102010706020507" pitchFamily="18" charset="2"/>
              </a:rPr>
              <a:t>) / </a:t>
            </a:r>
            <a:r>
              <a:rPr lang="en-US" sz="3200" i="1" dirty="0" smtClean="0">
                <a:solidFill>
                  <a:srgbClr val="FFFF00"/>
                </a:solidFill>
                <a:latin typeface="Cambria" panose="02040503050406030204" pitchFamily="18" charset="0"/>
                <a:sym typeface="Symbol" panose="05050102010706020507" pitchFamily="18" charset="2"/>
              </a:rPr>
              <a:t>p</a:t>
            </a:r>
            <a:r>
              <a:rPr lang="en-US" sz="3200" dirty="0" smtClean="0">
                <a:solidFill>
                  <a:srgbClr val="FFFF00"/>
                </a:solidFill>
                <a:latin typeface="Cambria" panose="02040503050406030204" pitchFamily="18" charset="0"/>
                <a:sym typeface="Symbol" panose="05050102010706020507" pitchFamily="18" charset="2"/>
              </a:rPr>
              <a:t>(</a:t>
            </a:r>
            <a:r>
              <a:rPr lang="en-US" sz="3200" i="1" dirty="0" smtClean="0">
                <a:solidFill>
                  <a:srgbClr val="FFFF00"/>
                </a:solidFill>
                <a:latin typeface="Cambria" panose="02040503050406030204" pitchFamily="18" charset="0"/>
                <a:sym typeface="Symbol" panose="05050102010706020507" pitchFamily="18" charset="2"/>
              </a:rPr>
              <a:t>F</a:t>
            </a:r>
            <a:r>
              <a:rPr lang="en-US" sz="3200" dirty="0" smtClean="0">
                <a:solidFill>
                  <a:srgbClr val="FFFF00"/>
                </a:solidFill>
                <a:latin typeface="Cambria" panose="02040503050406030204" pitchFamily="18" charset="0"/>
                <a:sym typeface="Symbol" panose="05050102010706020507" pitchFamily="18" charset="2"/>
              </a:rPr>
              <a:t>)</a:t>
            </a:r>
            <a:endParaRPr lang="en-US" sz="3200" dirty="0">
              <a:latin typeface="Cambria" panose="02040503050406030204" pitchFamily="18" charset="0"/>
              <a:sym typeface="Symbol" panose="05050102010706020507" pitchFamily="18" charset="2"/>
            </a:endParaRPr>
          </a:p>
        </p:txBody>
      </p:sp>
      <p:sp>
        <p:nvSpPr>
          <p:cNvPr id="35845" name="Rectangle 6"/>
          <p:cNvSpPr>
            <a:spLocks noChangeArrowheads="1"/>
          </p:cNvSpPr>
          <p:nvPr/>
        </p:nvSpPr>
        <p:spPr bwMode="auto">
          <a:xfrm>
            <a:off x="464978" y="3329906"/>
            <a:ext cx="1114546"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smtClean="0">
                <a:latin typeface="Cambria" panose="02040503050406030204" pitchFamily="18" charset="0"/>
              </a:rPr>
              <a:t>p</a:t>
            </a:r>
            <a:r>
              <a:rPr lang="en-US" sz="2800" dirty="0" smtClean="0">
                <a:latin typeface="Cambria" panose="02040503050406030204" pitchFamily="18" charset="0"/>
              </a:rPr>
              <a:t>(</a:t>
            </a:r>
            <a:r>
              <a:rPr lang="en-US" sz="2800" i="1" dirty="0" smtClean="0">
                <a:latin typeface="Cambria" panose="02040503050406030204" pitchFamily="18" charset="0"/>
              </a:rPr>
              <a:t>F</a:t>
            </a:r>
            <a:r>
              <a:rPr lang="en-US" sz="2800" dirty="0">
                <a:latin typeface="Cambria" panose="02040503050406030204" pitchFamily="18" charset="0"/>
              </a:rPr>
              <a:t>) </a:t>
            </a:r>
            <a:r>
              <a:rPr lang="en-US" sz="2800" dirty="0" smtClean="0">
                <a:latin typeface="Cambria" panose="02040503050406030204" pitchFamily="18" charset="0"/>
              </a:rPr>
              <a:t>=</a:t>
            </a:r>
            <a:endParaRPr lang="en-US" sz="2800" dirty="0">
              <a:latin typeface="Cambria" panose="02040503050406030204" pitchFamily="18" charset="0"/>
            </a:endParaRPr>
          </a:p>
        </p:txBody>
      </p:sp>
      <p:sp>
        <p:nvSpPr>
          <p:cNvPr id="2220039" name="Rectangle 7"/>
          <p:cNvSpPr>
            <a:spLocks noChangeArrowheads="1"/>
          </p:cNvSpPr>
          <p:nvPr/>
        </p:nvSpPr>
        <p:spPr bwMode="auto">
          <a:xfrm>
            <a:off x="451162" y="4358102"/>
            <a:ext cx="177779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a:solidFill>
                  <a:srgbClr val="FFFF00"/>
                </a:solidFill>
              </a:rPr>
              <a:t> ∩ </a:t>
            </a:r>
            <a:r>
              <a:rPr lang="en-US" sz="2800" i="1" dirty="0" smtClean="0">
                <a:solidFill>
                  <a:srgbClr val="FFFF00"/>
                </a:solidFill>
                <a:latin typeface="Cambria" panose="02040503050406030204" pitchFamily="18" charset="0"/>
              </a:rPr>
              <a:t>F</a:t>
            </a:r>
            <a:r>
              <a:rPr lang="en-US" sz="2800" dirty="0" smtClean="0">
                <a:solidFill>
                  <a:srgbClr val="FFFF00"/>
                </a:solidFill>
                <a:latin typeface="Cambria" panose="02040503050406030204" pitchFamily="18" charset="0"/>
              </a:rPr>
              <a:t>) =</a:t>
            </a:r>
            <a:endParaRPr lang="en-US" sz="2800" dirty="0">
              <a:solidFill>
                <a:srgbClr val="FFFF00"/>
              </a:solidFill>
              <a:latin typeface="Cambria" panose="02040503050406030204" pitchFamily="18" charset="0"/>
            </a:endParaRPr>
          </a:p>
        </p:txBody>
      </p:sp>
      <p:sp>
        <p:nvSpPr>
          <p:cNvPr id="2220040" name="Rectangle 8"/>
          <p:cNvSpPr>
            <a:spLocks noChangeArrowheads="1"/>
          </p:cNvSpPr>
          <p:nvPr/>
        </p:nvSpPr>
        <p:spPr bwMode="auto">
          <a:xfrm>
            <a:off x="2895600" y="4109316"/>
            <a:ext cx="8679160" cy="947201"/>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a:solidFill>
                  <a:srgbClr val="93E333"/>
                </a:solidFill>
                <a:latin typeface="Cambria" panose="02040503050406030204" pitchFamily="18" charset="0"/>
              </a:rPr>
              <a:t>p</a:t>
            </a:r>
            <a:r>
              <a:rPr lang="en-US" sz="2800" dirty="0">
                <a:solidFill>
                  <a:srgbClr val="93E333"/>
                </a:solidFill>
                <a:latin typeface="Cambria" panose="02040503050406030204" pitchFamily="18" charset="0"/>
              </a:rPr>
              <a:t>(</a:t>
            </a:r>
            <a:r>
              <a:rPr lang="en-US" sz="2800" i="1" dirty="0">
                <a:solidFill>
                  <a:srgbClr val="93E333"/>
                </a:solidFill>
                <a:latin typeface="Cambria" panose="02040503050406030204" pitchFamily="18" charset="0"/>
              </a:rPr>
              <a:t>E</a:t>
            </a:r>
            <a:r>
              <a:rPr lang="en-US" sz="2800" dirty="0">
                <a:solidFill>
                  <a:srgbClr val="93E333"/>
                </a:solidFill>
              </a:rPr>
              <a:t> ∩ </a:t>
            </a:r>
            <a:r>
              <a:rPr lang="en-US" sz="2800" i="1" dirty="0">
                <a:solidFill>
                  <a:srgbClr val="93E333"/>
                </a:solidFill>
                <a:latin typeface="Cambria" panose="02040503050406030204" pitchFamily="18" charset="0"/>
              </a:rPr>
              <a:t>F</a:t>
            </a:r>
            <a:r>
              <a:rPr lang="en-US" sz="2800" dirty="0">
                <a:solidFill>
                  <a:srgbClr val="93E333"/>
                </a:solidFill>
                <a:latin typeface="Cambria" panose="02040503050406030204" pitchFamily="18" charset="0"/>
              </a:rPr>
              <a:t>) </a:t>
            </a:r>
            <a:r>
              <a:rPr lang="en-US" sz="2800" dirty="0" smtClean="0">
                <a:solidFill>
                  <a:srgbClr val="93E333"/>
                </a:solidFill>
                <a:latin typeface="Cambria" panose="02040503050406030204" pitchFamily="18" charset="0"/>
              </a:rPr>
              <a:t>outcomes</a:t>
            </a:r>
          </a:p>
          <a:p>
            <a:pPr eaLnBrk="1" hangingPunct="1">
              <a:spcBef>
                <a:spcPct val="20000"/>
              </a:spcBef>
            </a:pPr>
            <a:r>
              <a:rPr lang="en-US" sz="2800" dirty="0" smtClean="0">
                <a:solidFill>
                  <a:srgbClr val="FFFF00"/>
                </a:solidFill>
                <a:latin typeface="Cambria" panose="02040503050406030204" pitchFamily="18" charset="0"/>
              </a:rPr>
              <a:t>0000  </a:t>
            </a:r>
            <a:r>
              <a:rPr lang="en-US" sz="2800" dirty="0">
                <a:solidFill>
                  <a:srgbClr val="FFFF00"/>
                </a:solidFill>
                <a:latin typeface="Cambria" panose="02040503050406030204" pitchFamily="18" charset="0"/>
              </a:rPr>
              <a:t>0001 </a:t>
            </a:r>
            <a:r>
              <a:rPr lang="en-US" sz="2800" dirty="0" smtClean="0">
                <a:solidFill>
                  <a:srgbClr val="FFFF00"/>
                </a:solidFill>
                <a:latin typeface="Cambria" panose="02040503050406030204" pitchFamily="18" charset="0"/>
              </a:rPr>
              <a:t> 0010  </a:t>
            </a:r>
            <a:r>
              <a:rPr lang="en-US" sz="2800" dirty="0">
                <a:solidFill>
                  <a:srgbClr val="FFFF00"/>
                </a:solidFill>
                <a:latin typeface="Cambria" panose="02040503050406030204" pitchFamily="18" charset="0"/>
              </a:rPr>
              <a:t>0011  0100  </a:t>
            </a:r>
            <a:r>
              <a:rPr lang="en-US" dirty="0">
                <a:solidFill>
                  <a:srgbClr val="66FF33"/>
                </a:solidFill>
                <a:latin typeface="Cambria" panose="02040503050406030204" pitchFamily="18" charset="0"/>
              </a:rPr>
              <a:t>(note: 1</a:t>
            </a:r>
            <a:r>
              <a:rPr lang="en-US" baseline="30000" dirty="0">
                <a:solidFill>
                  <a:srgbClr val="66FF33"/>
                </a:solidFill>
                <a:latin typeface="Cambria" panose="02040503050406030204" pitchFamily="18" charset="0"/>
              </a:rPr>
              <a:t>st</a:t>
            </a:r>
            <a:r>
              <a:rPr lang="en-US" dirty="0">
                <a:solidFill>
                  <a:srgbClr val="66FF33"/>
                </a:solidFill>
                <a:latin typeface="Cambria" panose="02040503050406030204" pitchFamily="18" charset="0"/>
              </a:rPr>
              <a:t> bit fixed to 0)</a:t>
            </a:r>
            <a:endParaRPr lang="en-US" sz="2800" dirty="0">
              <a:solidFill>
                <a:srgbClr val="66FF33"/>
              </a:solidFill>
              <a:latin typeface="Cambria" panose="02040503050406030204" pitchFamily="18" charset="0"/>
            </a:endParaRPr>
          </a:p>
        </p:txBody>
      </p:sp>
      <mc:AlternateContent xmlns:mc="http://schemas.openxmlformats.org/markup-compatibility/2006">
        <mc:Choice xmlns:a14="http://schemas.microsoft.com/office/drawing/2010/main" Requires="a14">
          <p:sp>
            <p:nvSpPr>
              <p:cNvPr id="2220041" name="Rectangle 9"/>
              <p:cNvSpPr>
                <a:spLocks noChangeArrowheads="1"/>
              </p:cNvSpPr>
              <p:nvPr/>
            </p:nvSpPr>
            <p:spPr bwMode="auto">
              <a:xfrm>
                <a:off x="2137911" y="4129502"/>
                <a:ext cx="757689" cy="10643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14:m>
                  <m:oMathPara xmlns:m="http://schemas.openxmlformats.org/officeDocument/2006/math">
                    <m:oMathParaPr>
                      <m:jc m:val="centerGroup"/>
                    </m:oMathParaPr>
                    <m:oMath xmlns:m="http://schemas.openxmlformats.org/officeDocument/2006/math">
                      <m:f>
                        <m:fPr>
                          <m:ctrlPr>
                            <a:rPr lang="en-US" sz="2800" i="1" smtClean="0">
                              <a:solidFill>
                                <a:srgbClr val="FFFF00"/>
                              </a:solidFill>
                              <a:latin typeface="Cambria Math" panose="02040503050406030204" pitchFamily="18" charset="0"/>
                            </a:rPr>
                          </m:ctrlPr>
                        </m:fPr>
                        <m:num>
                          <m:r>
                            <a:rPr lang="en-US" sz="2800" b="0" i="1" smtClean="0">
                              <a:solidFill>
                                <a:srgbClr val="FFFF00"/>
                              </a:solidFill>
                              <a:latin typeface="Cambria Math" panose="02040503050406030204" pitchFamily="18" charset="0"/>
                            </a:rPr>
                            <m:t>5</m:t>
                          </m:r>
                        </m:num>
                        <m:den>
                          <m:r>
                            <a:rPr lang="en-US" sz="2800" i="1">
                              <a:solidFill>
                                <a:srgbClr val="FFFF00"/>
                              </a:solidFill>
                              <a:latin typeface="Cambria Math" panose="02040503050406030204" pitchFamily="18" charset="0"/>
                            </a:rPr>
                            <m:t>16</m:t>
                          </m:r>
                        </m:den>
                      </m:f>
                    </m:oMath>
                  </m:oMathPara>
                </a14:m>
                <a:endParaRPr lang="en-US" sz="2800" dirty="0">
                  <a:latin typeface="Cambria" panose="02040503050406030204" pitchFamily="18" charset="0"/>
                </a:endParaRPr>
              </a:p>
            </p:txBody>
          </p:sp>
        </mc:Choice>
        <mc:Fallback>
          <p:sp>
            <p:nvSpPr>
              <p:cNvPr id="2220041" name="Rectangle 9"/>
              <p:cNvSpPr>
                <a:spLocks noRot="1" noChangeAspect="1" noMove="1" noResize="1" noEditPoints="1" noAdjustHandles="1" noChangeArrowheads="1" noChangeShapeType="1" noTextEdit="1"/>
              </p:cNvSpPr>
              <p:nvPr/>
            </p:nvSpPr>
            <p:spPr bwMode="auto">
              <a:xfrm>
                <a:off x="2137911" y="4129502"/>
                <a:ext cx="757689" cy="1064375"/>
              </a:xfrm>
              <a:prstGeom prst="rect">
                <a:avLst/>
              </a:prstGeom>
              <a:blipFill>
                <a:blip r:embed="rId3"/>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20045" name="Text Box 13"/>
              <p:cNvSpPr txBox="1">
                <a:spLocks noChangeArrowheads="1"/>
              </p:cNvSpPr>
              <p:nvPr/>
            </p:nvSpPr>
            <p:spPr bwMode="auto">
              <a:xfrm>
                <a:off x="1297013" y="3124200"/>
                <a:ext cx="1746398" cy="9017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14:m>
                  <m:oMathPara xmlns:m="http://schemas.openxmlformats.org/officeDocument/2006/math">
                    <m:oMathParaPr>
                      <m:jc m:val="centerGroup"/>
                    </m:oMathParaPr>
                    <m:oMath xmlns:m="http://schemas.openxmlformats.org/officeDocument/2006/math">
                      <m:f>
                        <m:fPr>
                          <m:ctrlPr>
                            <a:rPr lang="en-US" sz="2800" i="1" smtClean="0">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8</m:t>
                          </m:r>
                        </m:num>
                        <m:den>
                          <m:r>
                            <a:rPr lang="en-US" sz="2800" i="1">
                              <a:solidFill>
                                <a:schemeClr val="tx1"/>
                              </a:solidFill>
                              <a:latin typeface="Cambria Math" panose="02040503050406030204" pitchFamily="18" charset="0"/>
                            </a:rPr>
                            <m:t>16</m:t>
                          </m:r>
                        </m:den>
                      </m:f>
                      <m:r>
                        <a:rPr lang="en-US" sz="2800" i="1">
                          <a:solidFill>
                            <a:schemeClr val="tx1"/>
                          </a:solidFill>
                          <a:latin typeface="Cambria Math" panose="02040503050406030204" pitchFamily="18" charset="0"/>
                        </a:rPr>
                        <m:t>=</m:t>
                      </m:r>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i="1">
                              <a:solidFill>
                                <a:schemeClr val="tx1"/>
                              </a:solidFill>
                              <a:latin typeface="Cambria Math" panose="02040503050406030204" pitchFamily="18" charset="0"/>
                            </a:rPr>
                            <m:t>2</m:t>
                          </m:r>
                        </m:den>
                      </m:f>
                    </m:oMath>
                  </m:oMathPara>
                </a14:m>
                <a:endParaRPr lang="en-US" sz="2800" dirty="0">
                  <a:solidFill>
                    <a:schemeClr val="tx1"/>
                  </a:solidFill>
                  <a:latin typeface="Cambria" panose="02040503050406030204" pitchFamily="18" charset="0"/>
                </a:endParaRPr>
              </a:p>
            </p:txBody>
          </p:sp>
        </mc:Choice>
        <mc:Fallback>
          <p:sp>
            <p:nvSpPr>
              <p:cNvPr id="2220045" name="Text Box 13"/>
              <p:cNvSpPr txBox="1">
                <a:spLocks noRot="1" noChangeAspect="1" noMove="1" noResize="1" noEditPoints="1" noAdjustHandles="1" noChangeArrowheads="1" noChangeShapeType="1" noTextEdit="1"/>
              </p:cNvSpPr>
              <p:nvPr/>
            </p:nvSpPr>
            <p:spPr bwMode="auto">
              <a:xfrm>
                <a:off x="1297013" y="3124200"/>
                <a:ext cx="1746398" cy="901785"/>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220046" name="Text Box 14"/>
          <p:cNvSpPr txBox="1">
            <a:spLocks noChangeArrowheads="1"/>
          </p:cNvSpPr>
          <p:nvPr/>
        </p:nvSpPr>
        <p:spPr bwMode="auto">
          <a:xfrm>
            <a:off x="2879833" y="2017693"/>
            <a:ext cx="8679160" cy="954107"/>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93E333"/>
                </a:solidFill>
                <a:latin typeface="Cambria" panose="02040503050406030204" pitchFamily="18" charset="0"/>
              </a:rPr>
              <a:t>E Outcomes</a:t>
            </a:r>
          </a:p>
          <a:p>
            <a:pPr eaLnBrk="1" hangingPunct="1"/>
            <a:r>
              <a:rPr lang="en-US" sz="2800" dirty="0" smtClean="0">
                <a:solidFill>
                  <a:srgbClr val="FFFF00"/>
                </a:solidFill>
                <a:latin typeface="Cambria" panose="02040503050406030204" pitchFamily="18" charset="0"/>
              </a:rPr>
              <a:t>0000  </a:t>
            </a:r>
            <a:r>
              <a:rPr lang="en-US" sz="2800" dirty="0">
                <a:solidFill>
                  <a:srgbClr val="FFFF00"/>
                </a:solidFill>
                <a:latin typeface="Cambria" panose="02040503050406030204" pitchFamily="18" charset="0"/>
              </a:rPr>
              <a:t>0001 </a:t>
            </a:r>
            <a:r>
              <a:rPr lang="en-US" sz="2800" dirty="0" smtClean="0">
                <a:solidFill>
                  <a:srgbClr val="FFFF00"/>
                </a:solidFill>
                <a:latin typeface="Cambria" panose="02040503050406030204" pitchFamily="18" charset="0"/>
              </a:rPr>
              <a:t> 0010  </a:t>
            </a:r>
            <a:r>
              <a:rPr lang="en-US" sz="2800" dirty="0">
                <a:solidFill>
                  <a:srgbClr val="FFFF00"/>
                </a:solidFill>
                <a:latin typeface="Cambria" panose="02040503050406030204" pitchFamily="18" charset="0"/>
              </a:rPr>
              <a:t>0011  0100 1000  1001 1100</a:t>
            </a:r>
          </a:p>
        </p:txBody>
      </p:sp>
      <p:sp>
        <p:nvSpPr>
          <p:cNvPr id="2220048" name="Text Box 16"/>
          <p:cNvSpPr txBox="1">
            <a:spLocks noChangeArrowheads="1"/>
          </p:cNvSpPr>
          <p:nvPr/>
        </p:nvSpPr>
        <p:spPr bwMode="auto">
          <a:xfrm>
            <a:off x="485262" y="2273057"/>
            <a:ext cx="11223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FFFF00"/>
                </a:solidFill>
                <a:latin typeface="Cambria" panose="02040503050406030204" pitchFamily="18" charset="0"/>
              </a:rPr>
              <a:t>p</a:t>
            </a:r>
            <a:r>
              <a:rPr lang="en-US" sz="2800" dirty="0" smtClean="0">
                <a:solidFill>
                  <a:srgbClr val="FFFF00"/>
                </a:solidFill>
                <a:latin typeface="Cambria" panose="02040503050406030204" pitchFamily="18" charset="0"/>
              </a:rPr>
              <a:t>(</a:t>
            </a:r>
            <a:r>
              <a:rPr lang="en-US" sz="2800" i="1" dirty="0" smtClean="0">
                <a:solidFill>
                  <a:srgbClr val="FFFF00"/>
                </a:solidFill>
                <a:latin typeface="Cambria" panose="02040503050406030204" pitchFamily="18" charset="0"/>
              </a:rPr>
              <a:t>E</a:t>
            </a:r>
            <a:r>
              <a:rPr lang="en-US" sz="2800" dirty="0">
                <a:solidFill>
                  <a:srgbClr val="FFFF00"/>
                </a:solidFill>
                <a:latin typeface="Cambria" panose="02040503050406030204" pitchFamily="18" charset="0"/>
              </a:rPr>
              <a:t>) =</a:t>
            </a:r>
          </a:p>
        </p:txBody>
      </p:sp>
      <mc:AlternateContent xmlns:mc="http://schemas.openxmlformats.org/markup-compatibility/2006">
        <mc:Choice xmlns:a14="http://schemas.microsoft.com/office/drawing/2010/main" Requires="a14">
          <p:sp>
            <p:nvSpPr>
              <p:cNvPr id="16" name="Text Box 16"/>
              <p:cNvSpPr txBox="1">
                <a:spLocks noChangeArrowheads="1"/>
              </p:cNvSpPr>
              <p:nvPr/>
            </p:nvSpPr>
            <p:spPr bwMode="auto">
              <a:xfrm>
                <a:off x="1503682" y="2057400"/>
                <a:ext cx="1315718" cy="9017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14:m>
                  <m:oMathPara xmlns:m="http://schemas.openxmlformats.org/officeDocument/2006/math">
                    <m:oMathParaPr>
                      <m:jc m:val="centerGroup"/>
                    </m:oMathParaPr>
                    <m:oMath xmlns:m="http://schemas.openxmlformats.org/officeDocument/2006/math">
                      <m:f>
                        <m:fPr>
                          <m:ctrlPr>
                            <a:rPr lang="en-US" sz="2800" i="1" smtClean="0">
                              <a:solidFill>
                                <a:srgbClr val="FFFF00"/>
                              </a:solidFill>
                              <a:latin typeface="Cambria Math" panose="02040503050406030204" pitchFamily="18" charset="0"/>
                            </a:rPr>
                          </m:ctrlPr>
                        </m:fPr>
                        <m:num>
                          <m:r>
                            <a:rPr lang="en-US" sz="2800" b="0" i="1" smtClean="0">
                              <a:solidFill>
                                <a:srgbClr val="FFFF00"/>
                              </a:solidFill>
                              <a:latin typeface="Cambria Math" panose="02040503050406030204" pitchFamily="18" charset="0"/>
                            </a:rPr>
                            <m:t>8</m:t>
                          </m:r>
                        </m:num>
                        <m:den>
                          <m:r>
                            <a:rPr lang="en-US" sz="2800" b="0" i="1" smtClean="0">
                              <a:solidFill>
                                <a:srgbClr val="FFFF00"/>
                              </a:solidFill>
                              <a:latin typeface="Cambria Math" panose="02040503050406030204" pitchFamily="18" charset="0"/>
                            </a:rPr>
                            <m:t>16</m:t>
                          </m:r>
                        </m:den>
                      </m:f>
                      <m:r>
                        <a:rPr lang="en-US" sz="2800" b="0" i="1" smtClean="0">
                          <a:solidFill>
                            <a:srgbClr val="FFFF00"/>
                          </a:solidFill>
                          <a:latin typeface="Cambria Math" panose="02040503050406030204" pitchFamily="18" charset="0"/>
                        </a:rPr>
                        <m:t>=</m:t>
                      </m:r>
                      <m:f>
                        <m:fPr>
                          <m:ctrlPr>
                            <a:rPr lang="en-US" sz="2800" b="0" i="1" smtClean="0">
                              <a:solidFill>
                                <a:srgbClr val="FFFF00"/>
                              </a:solidFill>
                              <a:latin typeface="Cambria Math" panose="02040503050406030204" pitchFamily="18" charset="0"/>
                            </a:rPr>
                          </m:ctrlPr>
                        </m:fPr>
                        <m:num>
                          <m:r>
                            <a:rPr lang="en-US" sz="2800" b="0" i="1" smtClean="0">
                              <a:solidFill>
                                <a:srgbClr val="FFFF00"/>
                              </a:solidFill>
                              <a:latin typeface="Cambria Math" panose="02040503050406030204" pitchFamily="18" charset="0"/>
                            </a:rPr>
                            <m:t>1</m:t>
                          </m:r>
                        </m:num>
                        <m:den>
                          <m:r>
                            <a:rPr lang="en-US" sz="2800" b="0" i="1" smtClean="0">
                              <a:solidFill>
                                <a:srgbClr val="FFFF00"/>
                              </a:solidFill>
                              <a:latin typeface="Cambria Math" panose="02040503050406030204" pitchFamily="18" charset="0"/>
                            </a:rPr>
                            <m:t>2</m:t>
                          </m:r>
                        </m:den>
                      </m:f>
                    </m:oMath>
                  </m:oMathPara>
                </a14:m>
                <a:endParaRPr lang="en-US" sz="2800" dirty="0">
                  <a:solidFill>
                    <a:srgbClr val="FFFF00"/>
                  </a:solidFill>
                  <a:latin typeface="Cambria" panose="02040503050406030204" pitchFamily="18" charset="0"/>
                </a:endParaRPr>
              </a:p>
            </p:txBody>
          </p:sp>
        </mc:Choice>
        <mc:Fallback>
          <p:sp>
            <p:nvSpPr>
              <p:cNvPr id="16" name="Text Box 16"/>
              <p:cNvSpPr txBox="1">
                <a:spLocks noRot="1" noChangeAspect="1" noMove="1" noResize="1" noEditPoints="1" noAdjustHandles="1" noChangeArrowheads="1" noChangeShapeType="1" noTextEdit="1"/>
              </p:cNvSpPr>
              <p:nvPr/>
            </p:nvSpPr>
            <p:spPr bwMode="auto">
              <a:xfrm>
                <a:off x="1503682" y="2057400"/>
                <a:ext cx="1315718" cy="901785"/>
              </a:xfrm>
              <a:prstGeom prst="rect">
                <a:avLst/>
              </a:prstGeom>
              <a:blipFill>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9" name="Text Box 14"/>
          <p:cNvSpPr txBox="1">
            <a:spLocks noChangeArrowheads="1"/>
          </p:cNvSpPr>
          <p:nvPr/>
        </p:nvSpPr>
        <p:spPr bwMode="auto">
          <a:xfrm>
            <a:off x="2895600" y="3084493"/>
            <a:ext cx="8679160" cy="954107"/>
          </a:xfrm>
          <a:prstGeom prst="rect">
            <a:avLst/>
          </a:prstGeom>
          <a:ln/>
          <a:extLst/>
        </p:spPr>
        <p:style>
          <a:lnRef idx="1">
            <a:schemeClr val="accent1"/>
          </a:lnRef>
          <a:fillRef idx="3">
            <a:schemeClr val="accent1"/>
          </a:fillRef>
          <a:effectRef idx="2">
            <a:schemeClr val="accent1"/>
          </a:effectRef>
          <a:fontRef idx="minor">
            <a:schemeClr val="lt1"/>
          </a:fontRef>
        </p:style>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2800" i="1" dirty="0" smtClean="0">
                <a:solidFill>
                  <a:srgbClr val="93E333"/>
                </a:solidFill>
                <a:latin typeface="Cambria" panose="02040503050406030204" pitchFamily="18" charset="0"/>
              </a:rPr>
              <a:t>F outcomes</a:t>
            </a:r>
          </a:p>
          <a:p>
            <a:pPr eaLnBrk="1" hangingPunct="1"/>
            <a:r>
              <a:rPr lang="en-US" sz="2800" dirty="0" smtClean="0">
                <a:latin typeface="Cambria" panose="02040503050406030204" pitchFamily="18" charset="0"/>
              </a:rPr>
              <a:t>0000  </a:t>
            </a:r>
            <a:r>
              <a:rPr lang="en-US" sz="2800" dirty="0">
                <a:latin typeface="Cambria" panose="02040503050406030204" pitchFamily="18" charset="0"/>
              </a:rPr>
              <a:t>0001 </a:t>
            </a:r>
            <a:r>
              <a:rPr lang="en-US" sz="2800" dirty="0" smtClean="0">
                <a:latin typeface="Cambria" panose="02040503050406030204" pitchFamily="18" charset="0"/>
              </a:rPr>
              <a:t> 0010  </a:t>
            </a:r>
            <a:r>
              <a:rPr lang="en-US" sz="2800" dirty="0">
                <a:latin typeface="Cambria" panose="02040503050406030204" pitchFamily="18" charset="0"/>
              </a:rPr>
              <a:t>0011  0100 0101  0110  0111</a:t>
            </a:r>
          </a:p>
        </p:txBody>
      </p:sp>
      <p:sp>
        <p:nvSpPr>
          <p:cNvPr id="21" name="Rectangle 10"/>
          <p:cNvSpPr>
            <a:spLocks noChangeArrowheads="1"/>
          </p:cNvSpPr>
          <p:nvPr/>
        </p:nvSpPr>
        <p:spPr bwMode="auto">
          <a:xfrm>
            <a:off x="3043411" y="5410200"/>
            <a:ext cx="7046516" cy="1054584"/>
          </a:xfrm>
          <a:prstGeom prst="rect">
            <a:avLst/>
          </a:prstGeom>
          <a:ln/>
          <a:extLst/>
        </p:spPr>
        <p:style>
          <a:lnRef idx="2">
            <a:schemeClr val="accent3"/>
          </a:lnRef>
          <a:fillRef idx="1">
            <a:schemeClr val="lt1"/>
          </a:fillRef>
          <a:effectRef idx="0">
            <a:schemeClr val="accent3"/>
          </a:effectRef>
          <a:fontRef idx="minor">
            <a:schemeClr val="dk1"/>
          </a:fontRef>
        </p:style>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2800" i="1" dirty="0" smtClean="0">
                <a:solidFill>
                  <a:srgbClr val="002060"/>
                </a:solidFill>
                <a:latin typeface="Cambria" panose="02040503050406030204" pitchFamily="18" charset="0"/>
              </a:rPr>
              <a:t>p</a:t>
            </a:r>
            <a:r>
              <a:rPr lang="en-US" sz="2800" dirty="0" smtClean="0">
                <a:solidFill>
                  <a:srgbClr val="002060"/>
                </a:solidFill>
                <a:latin typeface="Cambria" panose="02040503050406030204" pitchFamily="18" charset="0"/>
              </a:rPr>
              <a:t>(</a:t>
            </a:r>
            <a:r>
              <a:rPr lang="en-US" sz="2800" i="1" dirty="0" smtClean="0">
                <a:solidFill>
                  <a:srgbClr val="002060"/>
                </a:solidFill>
                <a:latin typeface="Cambria" panose="02040503050406030204" pitchFamily="18" charset="0"/>
              </a:rPr>
              <a:t>E</a:t>
            </a:r>
            <a:r>
              <a:rPr lang="en-US" sz="2800" dirty="0" smtClean="0">
                <a:solidFill>
                  <a:srgbClr val="002060"/>
                </a:solidFill>
                <a:latin typeface="Cambria" panose="02040503050406030204" pitchFamily="18" charset="0"/>
              </a:rPr>
              <a:t>|</a:t>
            </a:r>
            <a:r>
              <a:rPr lang="en-US" sz="2800" i="1" dirty="0" smtClean="0">
                <a:solidFill>
                  <a:srgbClr val="002060"/>
                </a:solidFill>
                <a:latin typeface="Cambria" panose="02040503050406030204" pitchFamily="18" charset="0"/>
              </a:rPr>
              <a:t>F</a:t>
            </a:r>
            <a:r>
              <a:rPr lang="en-US" sz="2800" dirty="0">
                <a:solidFill>
                  <a:srgbClr val="002060"/>
                </a:solidFill>
                <a:latin typeface="Cambria" panose="02040503050406030204" pitchFamily="18" charset="0"/>
              </a:rPr>
              <a:t>) =  </a:t>
            </a:r>
            <a:r>
              <a:rPr lang="en-US" sz="2800" i="1" dirty="0" smtClean="0">
                <a:solidFill>
                  <a:srgbClr val="002060"/>
                </a:solidFill>
                <a:latin typeface="Cambria" panose="02040503050406030204" pitchFamily="18" charset="0"/>
              </a:rPr>
              <a:t>p</a:t>
            </a:r>
            <a:r>
              <a:rPr lang="en-US" sz="2800" dirty="0" smtClean="0">
                <a:solidFill>
                  <a:srgbClr val="002060"/>
                </a:solidFill>
                <a:latin typeface="Cambria" panose="02040503050406030204" pitchFamily="18" charset="0"/>
              </a:rPr>
              <a:t>(</a:t>
            </a:r>
            <a:r>
              <a:rPr lang="en-US" sz="2800" i="1" dirty="0" smtClean="0">
                <a:solidFill>
                  <a:srgbClr val="002060"/>
                </a:solidFill>
                <a:latin typeface="Cambria" panose="02040503050406030204" pitchFamily="18" charset="0"/>
              </a:rPr>
              <a:t>E</a:t>
            </a:r>
            <a:r>
              <a:rPr lang="en-US" sz="2800" dirty="0" smtClean="0">
                <a:solidFill>
                  <a:srgbClr val="002060"/>
                </a:solidFill>
                <a:latin typeface="Cambria" panose="02040503050406030204" pitchFamily="18" charset="0"/>
                <a:sym typeface="Symbol" panose="05050102010706020507" pitchFamily="18" charset="2"/>
              </a:rPr>
              <a:t>∩</a:t>
            </a:r>
            <a:r>
              <a:rPr lang="en-US" sz="2800" i="1" dirty="0" smtClean="0">
                <a:solidFill>
                  <a:srgbClr val="002060"/>
                </a:solidFill>
                <a:latin typeface="Cambria" panose="02040503050406030204" pitchFamily="18" charset="0"/>
                <a:sym typeface="Symbol" panose="05050102010706020507" pitchFamily="18" charset="2"/>
              </a:rPr>
              <a:t>F</a:t>
            </a:r>
            <a:r>
              <a:rPr lang="en-US" sz="2800" dirty="0">
                <a:solidFill>
                  <a:srgbClr val="002060"/>
                </a:solidFill>
                <a:latin typeface="Cambria" panose="02040503050406030204" pitchFamily="18" charset="0"/>
                <a:sym typeface="Symbol" panose="05050102010706020507" pitchFamily="18" charset="2"/>
              </a:rPr>
              <a:t>) / </a:t>
            </a:r>
            <a:r>
              <a:rPr lang="en-US" sz="2800" i="1" dirty="0" smtClean="0">
                <a:solidFill>
                  <a:srgbClr val="002060"/>
                </a:solidFill>
                <a:latin typeface="Cambria" panose="02040503050406030204" pitchFamily="18" charset="0"/>
                <a:sym typeface="Symbol" panose="05050102010706020507" pitchFamily="18" charset="2"/>
              </a:rPr>
              <a:t>p</a:t>
            </a:r>
            <a:r>
              <a:rPr lang="en-US" sz="2800" dirty="0" smtClean="0">
                <a:solidFill>
                  <a:srgbClr val="002060"/>
                </a:solidFill>
                <a:latin typeface="Cambria" panose="02040503050406030204" pitchFamily="18" charset="0"/>
                <a:sym typeface="Symbol" panose="05050102010706020507" pitchFamily="18" charset="2"/>
              </a:rPr>
              <a:t>(</a:t>
            </a:r>
            <a:r>
              <a:rPr lang="en-US" sz="2800" i="1" dirty="0" smtClean="0">
                <a:solidFill>
                  <a:srgbClr val="002060"/>
                </a:solidFill>
                <a:latin typeface="Cambria" panose="02040503050406030204" pitchFamily="18" charset="0"/>
                <a:sym typeface="Symbol" panose="05050102010706020507" pitchFamily="18" charset="2"/>
              </a:rPr>
              <a:t>F</a:t>
            </a:r>
            <a:r>
              <a:rPr lang="en-US" sz="2800" dirty="0">
                <a:solidFill>
                  <a:srgbClr val="002060"/>
                </a:solidFill>
                <a:latin typeface="Cambria" panose="02040503050406030204" pitchFamily="18" charset="0"/>
                <a:sym typeface="Symbol" panose="05050102010706020507" pitchFamily="18" charset="2"/>
              </a:rPr>
              <a:t>)  = (5/16) / (1/2)</a:t>
            </a:r>
          </a:p>
          <a:p>
            <a:pPr eaLnBrk="1" hangingPunct="1">
              <a:spcBef>
                <a:spcPct val="20000"/>
              </a:spcBef>
            </a:pPr>
            <a:r>
              <a:rPr lang="en-US" sz="2800" i="1" dirty="0" smtClean="0">
                <a:solidFill>
                  <a:srgbClr val="002060"/>
                </a:solidFill>
                <a:latin typeface="Cambria" panose="02040503050406030204" pitchFamily="18" charset="0"/>
              </a:rPr>
              <a:t>p</a:t>
            </a:r>
            <a:r>
              <a:rPr lang="en-US" sz="2800" dirty="0" smtClean="0">
                <a:solidFill>
                  <a:srgbClr val="002060"/>
                </a:solidFill>
                <a:latin typeface="Cambria" panose="02040503050406030204" pitchFamily="18" charset="0"/>
              </a:rPr>
              <a:t>(</a:t>
            </a:r>
            <a:r>
              <a:rPr lang="en-US" sz="2800" i="1" dirty="0" smtClean="0">
                <a:solidFill>
                  <a:srgbClr val="002060"/>
                </a:solidFill>
                <a:latin typeface="Cambria" panose="02040503050406030204" pitchFamily="18" charset="0"/>
              </a:rPr>
              <a:t>E</a:t>
            </a:r>
            <a:r>
              <a:rPr lang="en-US" sz="2800" dirty="0" smtClean="0">
                <a:solidFill>
                  <a:srgbClr val="002060"/>
                </a:solidFill>
                <a:latin typeface="Cambria" panose="02040503050406030204" pitchFamily="18" charset="0"/>
              </a:rPr>
              <a:t>|</a:t>
            </a:r>
            <a:r>
              <a:rPr lang="en-US" sz="2800" i="1" dirty="0" smtClean="0">
                <a:solidFill>
                  <a:srgbClr val="002060"/>
                </a:solidFill>
                <a:latin typeface="Cambria" panose="02040503050406030204" pitchFamily="18" charset="0"/>
              </a:rPr>
              <a:t>F</a:t>
            </a:r>
            <a:r>
              <a:rPr lang="en-US" sz="2800" dirty="0">
                <a:solidFill>
                  <a:srgbClr val="002060"/>
                </a:solidFill>
                <a:latin typeface="Cambria" panose="02040503050406030204" pitchFamily="18" charset="0"/>
              </a:rPr>
              <a:t>) = 5/8</a:t>
            </a:r>
          </a:p>
        </p:txBody>
      </p:sp>
      <p:sp>
        <p:nvSpPr>
          <p:cNvPr id="3" name="Slide Number Placeholder 2"/>
          <p:cNvSpPr>
            <a:spLocks noGrp="1"/>
          </p:cNvSpPr>
          <p:nvPr>
            <p:ph type="sldNum" sz="quarter" idx="12"/>
          </p:nvPr>
        </p:nvSpPr>
        <p:spPr>
          <a:xfrm>
            <a:off x="10749329" y="115098"/>
            <a:ext cx="688447" cy="365125"/>
          </a:xfrm>
        </p:spPr>
        <p:txBody>
          <a:bodyPr/>
          <a:lstStyle/>
          <a:p>
            <a:fld id="{3EA9A468-A168-48C4-B46A-E65448296BCD}" type="slidenum">
              <a:rPr lang="en-US" altLang="en-US" smtClean="0">
                <a:latin typeface="+mn-lt"/>
              </a:rPr>
              <a:pPr/>
              <a:t>8</a:t>
            </a:fld>
            <a:endParaRPr lang="en-US" altLang="en-US">
              <a:latin typeface="+mn-lt"/>
            </a:endParaRPr>
          </a:p>
        </p:txBody>
      </p:sp>
      <p:sp>
        <p:nvSpPr>
          <p:cNvPr id="2" name="Rectangle 1"/>
          <p:cNvSpPr/>
          <p:nvPr/>
        </p:nvSpPr>
        <p:spPr>
          <a:xfrm>
            <a:off x="9706415" y="1148269"/>
            <a:ext cx="1939955" cy="830997"/>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lang="en-US" dirty="0">
                <a:solidFill>
                  <a:srgbClr val="FFFF00"/>
                </a:solidFill>
                <a:latin typeface="Cambria" panose="02040503050406030204" pitchFamily="18" charset="0"/>
              </a:rPr>
              <a:t>sample </a:t>
            </a:r>
            <a:r>
              <a:rPr lang="en-US" dirty="0" smtClean="0">
                <a:solidFill>
                  <a:srgbClr val="FFFF00"/>
                </a:solidFill>
                <a:latin typeface="Cambria" panose="02040503050406030204" pitchFamily="18" charset="0"/>
              </a:rPr>
              <a:t>space</a:t>
            </a:r>
          </a:p>
          <a:p>
            <a:r>
              <a:rPr lang="en-US" dirty="0" smtClean="0">
                <a:solidFill>
                  <a:srgbClr val="FFFF00"/>
                </a:solidFill>
                <a:latin typeface="Cambria" panose="02040503050406030204" pitchFamily="18" charset="0"/>
              </a:rPr>
              <a:t>2</a:t>
            </a:r>
            <a:r>
              <a:rPr lang="en-US" baseline="30000" dirty="0" smtClean="0">
                <a:solidFill>
                  <a:srgbClr val="FFFF00"/>
                </a:solidFill>
                <a:latin typeface="Cambria" panose="02040503050406030204" pitchFamily="18" charset="0"/>
              </a:rPr>
              <a:t>4</a:t>
            </a:r>
            <a:r>
              <a:rPr lang="en-US" dirty="0" smtClean="0">
                <a:solidFill>
                  <a:srgbClr val="FFFF00"/>
                </a:solidFill>
                <a:latin typeface="Cambria" panose="02040503050406030204" pitchFamily="18" charset="0"/>
              </a:rPr>
              <a:t> = 16</a:t>
            </a:r>
            <a:endParaRPr lang="en-US" dirty="0">
              <a:latin typeface="Cambria" panose="02040503050406030204" pitchFamily="18" charset="0"/>
            </a:endParaRPr>
          </a:p>
        </p:txBody>
      </p:sp>
    </p:spTree>
    <p:extLst>
      <p:ext uri="{BB962C8B-B14F-4D97-AF65-F5344CB8AC3E}">
        <p14:creationId xmlns:p14="http://schemas.microsoft.com/office/powerpoint/2010/main" val="3961673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5844">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iterate type="lt">
                                    <p:tmPct val="10000"/>
                                  </p:iterate>
                                  <p:childTnLst>
                                    <p:set>
                                      <p:cBhvr>
                                        <p:cTn id="21" dur="1" fill="hold">
                                          <p:stCondLst>
                                            <p:cond delay="0"/>
                                          </p:stCondLst>
                                        </p:cTn>
                                        <p:tgtEl>
                                          <p:spTgt spid="2220046"/>
                                        </p:tgtEl>
                                        <p:attrNameLst>
                                          <p:attrName>style.visibility</p:attrName>
                                        </p:attrNameLst>
                                      </p:cBhvr>
                                      <p:to>
                                        <p:strVal val="visible"/>
                                      </p:to>
                                    </p:set>
                                    <p:anim calcmode="lin" valueType="num">
                                      <p:cBhvr additive="base">
                                        <p:cTn id="22" dur="500" fill="hold"/>
                                        <p:tgtEl>
                                          <p:spTgt spid="2220046"/>
                                        </p:tgtEl>
                                        <p:attrNameLst>
                                          <p:attrName>ppt_x</p:attrName>
                                        </p:attrNameLst>
                                      </p:cBhvr>
                                      <p:tavLst>
                                        <p:tav tm="0">
                                          <p:val>
                                            <p:strVal val="#ppt_x"/>
                                          </p:val>
                                        </p:tav>
                                        <p:tav tm="100000">
                                          <p:val>
                                            <p:strVal val="#ppt_x"/>
                                          </p:val>
                                        </p:tav>
                                      </p:tavLst>
                                    </p:anim>
                                    <p:anim calcmode="lin" valueType="num">
                                      <p:cBhvr additive="base">
                                        <p:cTn id="23" dur="500" fill="hold"/>
                                        <p:tgtEl>
                                          <p:spTgt spid="222004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220048"/>
                                        </p:tgtEl>
                                        <p:attrNameLst>
                                          <p:attrName>style.visibility</p:attrName>
                                        </p:attrNameLst>
                                      </p:cBhvr>
                                      <p:to>
                                        <p:strVal val="visible"/>
                                      </p:to>
                                    </p:set>
                                    <p:anim calcmode="lin" valueType="num">
                                      <p:cBhvr additive="base">
                                        <p:cTn id="28" dur="500" fill="hold"/>
                                        <p:tgtEl>
                                          <p:spTgt spid="2220048"/>
                                        </p:tgtEl>
                                        <p:attrNameLst>
                                          <p:attrName>ppt_x</p:attrName>
                                        </p:attrNameLst>
                                      </p:cBhvr>
                                      <p:tavLst>
                                        <p:tav tm="0">
                                          <p:val>
                                            <p:strVal val="#ppt_x"/>
                                          </p:val>
                                        </p:tav>
                                        <p:tav tm="100000">
                                          <p:val>
                                            <p:strVal val="#ppt_x"/>
                                          </p:val>
                                        </p:tav>
                                      </p:tavLst>
                                    </p:anim>
                                    <p:anim calcmode="lin" valueType="num">
                                      <p:cBhvr additive="base">
                                        <p:cTn id="29" dur="500" fill="hold"/>
                                        <p:tgtEl>
                                          <p:spTgt spid="222004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584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220045"/>
                                        </p:tgtEl>
                                        <p:attrNameLst>
                                          <p:attrName>style.visibility</p:attrName>
                                        </p:attrNameLst>
                                      </p:cBhvr>
                                      <p:to>
                                        <p:strVal val="visible"/>
                                      </p:to>
                                    </p:set>
                                    <p:anim calcmode="lin" valueType="num">
                                      <p:cBhvr additive="base">
                                        <p:cTn id="50" dur="500" fill="hold"/>
                                        <p:tgtEl>
                                          <p:spTgt spid="2220045"/>
                                        </p:tgtEl>
                                        <p:attrNameLst>
                                          <p:attrName>ppt_x</p:attrName>
                                        </p:attrNameLst>
                                      </p:cBhvr>
                                      <p:tavLst>
                                        <p:tav tm="0">
                                          <p:val>
                                            <p:strVal val="#ppt_x"/>
                                          </p:val>
                                        </p:tav>
                                        <p:tav tm="100000">
                                          <p:val>
                                            <p:strVal val="#ppt_x"/>
                                          </p:val>
                                        </p:tav>
                                      </p:tavLst>
                                    </p:anim>
                                    <p:anim calcmode="lin" valueType="num">
                                      <p:cBhvr additive="base">
                                        <p:cTn id="51" dur="500" fill="hold"/>
                                        <p:tgtEl>
                                          <p:spTgt spid="2220045"/>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220040"/>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220039"/>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220041"/>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P spid="2220039" grpId="0"/>
      <p:bldP spid="2220040" grpId="0" animBg="1"/>
      <p:bldP spid="2220041" grpId="0"/>
      <p:bldP spid="2220045" grpId="0"/>
      <p:bldP spid="2220046" grpId="0" animBg="1"/>
      <p:bldP spid="2220048" grpId="0"/>
      <p:bldP spid="16" grpId="0"/>
      <p:bldP spid="19" grpId="0" animBg="1"/>
      <p:bldP spid="21"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5"/>
          <p:cNvSpPr>
            <a:spLocks noChangeArrowheads="1"/>
          </p:cNvSpPr>
          <p:nvPr/>
        </p:nvSpPr>
        <p:spPr bwMode="auto">
          <a:xfrm>
            <a:off x="914400" y="1600200"/>
            <a:ext cx="5158531"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3200" dirty="0">
                <a:solidFill>
                  <a:schemeClr val="accent2">
                    <a:lumMod val="60000"/>
                    <a:lumOff val="40000"/>
                  </a:schemeClr>
                </a:solidFill>
                <a:latin typeface="Cambria" panose="02040503050406030204" pitchFamily="18" charset="0"/>
              </a:rPr>
              <a:t>A bit string of length 4 is generated at random so that each of the 16 bit strings is equally likely.  </a:t>
            </a:r>
            <a:r>
              <a:rPr lang="en-US" sz="3200" dirty="0">
                <a:solidFill>
                  <a:srgbClr val="66FF33"/>
                </a:solidFill>
                <a:latin typeface="Cambria" panose="02040503050406030204" pitchFamily="18" charset="0"/>
              </a:rPr>
              <a:t>What is the probability that it contains at least two consecutive 0s, </a:t>
            </a:r>
            <a:r>
              <a:rPr lang="en-US" sz="3200" dirty="0">
                <a:solidFill>
                  <a:srgbClr val="FFFF00"/>
                </a:solidFill>
                <a:latin typeface="Cambria" panose="02040503050406030204" pitchFamily="18" charset="0"/>
              </a:rPr>
              <a:t>given</a:t>
            </a:r>
            <a:r>
              <a:rPr lang="en-US" sz="3200" dirty="0">
                <a:solidFill>
                  <a:srgbClr val="66FF33"/>
                </a:solidFill>
                <a:latin typeface="Cambria" panose="02040503050406030204" pitchFamily="18" charset="0"/>
              </a:rPr>
              <a:t> that its first bit is a 0</a:t>
            </a:r>
            <a:r>
              <a:rPr lang="en-US" sz="3200" dirty="0" smtClean="0">
                <a:solidFill>
                  <a:srgbClr val="66FF33"/>
                </a:solidFill>
                <a:latin typeface="Cambria" panose="02040503050406030204" pitchFamily="18" charset="0"/>
              </a:rPr>
              <a:t>?</a:t>
            </a:r>
          </a:p>
        </p:txBody>
      </p:sp>
      <p:sp>
        <p:nvSpPr>
          <p:cNvPr id="3" name="Slide Number Placeholder 2"/>
          <p:cNvSpPr>
            <a:spLocks noGrp="1"/>
          </p:cNvSpPr>
          <p:nvPr>
            <p:ph type="sldNum" sz="quarter" idx="12"/>
          </p:nvPr>
        </p:nvSpPr>
        <p:spPr>
          <a:xfrm>
            <a:off x="10749329" y="115098"/>
            <a:ext cx="688447" cy="365125"/>
          </a:xfrm>
        </p:spPr>
        <p:txBody>
          <a:bodyPr/>
          <a:lstStyle/>
          <a:p>
            <a:fld id="{3EA9A468-A168-48C4-B46A-E65448296BCD}" type="slidenum">
              <a:rPr lang="en-US" altLang="en-US" smtClean="0">
                <a:latin typeface="+mn-lt"/>
              </a:rPr>
              <a:pPr/>
              <a:t>9</a:t>
            </a:fld>
            <a:endParaRPr lang="en-US" altLang="en-US">
              <a:latin typeface="+mn-lt"/>
            </a:endParaRPr>
          </a:p>
        </p:txBody>
      </p:sp>
      <p:sp>
        <p:nvSpPr>
          <p:cNvPr id="14" name="Rectangle 4"/>
          <p:cNvSpPr>
            <a:spLocks noChangeArrowheads="1"/>
          </p:cNvSpPr>
          <p:nvPr/>
        </p:nvSpPr>
        <p:spPr bwMode="auto">
          <a:xfrm>
            <a:off x="6248400" y="1600200"/>
            <a:ext cx="4953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sz="3200" dirty="0">
                <a:solidFill>
                  <a:schemeClr val="accent2">
                    <a:lumMod val="60000"/>
                    <a:lumOff val="40000"/>
                  </a:schemeClr>
                </a:solidFill>
                <a:latin typeface="Cambria" panose="02040503050406030204" pitchFamily="18" charset="0"/>
              </a:rPr>
              <a:t>A bit string of length 4 is generated at random so that each of the 16 bit strings is equally likely.  </a:t>
            </a:r>
            <a:r>
              <a:rPr lang="en-US" sz="3200" dirty="0">
                <a:latin typeface="Cambria" panose="02040503050406030204" pitchFamily="18" charset="0"/>
              </a:rPr>
              <a:t>What is the probability that the first bit is a 0, </a:t>
            </a:r>
            <a:r>
              <a:rPr lang="en-US" sz="3200" dirty="0">
                <a:solidFill>
                  <a:srgbClr val="FFFF00"/>
                </a:solidFill>
                <a:latin typeface="Cambria" panose="02040503050406030204" pitchFamily="18" charset="0"/>
              </a:rPr>
              <a:t>given</a:t>
            </a:r>
            <a:r>
              <a:rPr lang="en-US" sz="3200" dirty="0">
                <a:latin typeface="Cambria" panose="02040503050406030204" pitchFamily="18" charset="0"/>
              </a:rPr>
              <a:t> that it contains at least two consecutive 0s?</a:t>
            </a:r>
          </a:p>
        </p:txBody>
      </p:sp>
      <p:sp>
        <p:nvSpPr>
          <p:cNvPr id="15" name="Rectangle 2"/>
          <p:cNvSpPr>
            <a:spLocks noGrp="1" noChangeArrowheads="1"/>
          </p:cNvSpPr>
          <p:nvPr>
            <p:ph type="title"/>
          </p:nvPr>
        </p:nvSpPr>
        <p:spPr>
          <a:xfrm>
            <a:off x="1680344" y="305034"/>
            <a:ext cx="8736542" cy="1143000"/>
          </a:xfrm>
        </p:spPr>
        <p:txBody>
          <a:bodyPr/>
          <a:lstStyle/>
          <a:p>
            <a:pPr eaLnBrk="1" hangingPunct="1"/>
            <a:r>
              <a:rPr lang="en-US" dirty="0" smtClean="0"/>
              <a:t> Two Questions</a:t>
            </a:r>
          </a:p>
        </p:txBody>
      </p:sp>
    </p:spTree>
    <p:extLst>
      <p:ext uri="{BB962C8B-B14F-4D97-AF65-F5344CB8AC3E}">
        <p14:creationId xmlns:p14="http://schemas.microsoft.com/office/powerpoint/2010/main" val="352663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3PropositionalEquivalences">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1.6Rules of Inference</Template>
  <TotalTime>0</TotalTime>
  <Words>2649</Words>
  <Application>Microsoft Office PowerPoint</Application>
  <PresentationFormat>Widescreen</PresentationFormat>
  <Paragraphs>438</Paragraphs>
  <Slides>32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ＭＳ Ｐゴシック</vt:lpstr>
      <vt:lpstr>Arial</vt:lpstr>
      <vt:lpstr>Calibri</vt:lpstr>
      <vt:lpstr>Cambria</vt:lpstr>
      <vt:lpstr>Cambria Math</vt:lpstr>
      <vt:lpstr>Gulim</vt:lpstr>
      <vt:lpstr>Symbol</vt:lpstr>
      <vt:lpstr>Times New Roman</vt:lpstr>
      <vt:lpstr>1.3PropositionalEquivalences</vt:lpstr>
      <vt:lpstr>7.2 Probability Theory</vt:lpstr>
      <vt:lpstr>Definition</vt:lpstr>
      <vt:lpstr>Alternative definition</vt:lpstr>
      <vt:lpstr>Probability</vt:lpstr>
      <vt:lpstr>Conditional Probability</vt:lpstr>
      <vt:lpstr>Example: Conditional Probability</vt:lpstr>
      <vt:lpstr> Example: Conditional Probability</vt:lpstr>
      <vt:lpstr>PowerPoint Presentation</vt:lpstr>
      <vt:lpstr> Two Questions</vt:lpstr>
      <vt:lpstr>PowerPoint Presentation</vt:lpstr>
      <vt:lpstr>PowerPoint Presentation</vt:lpstr>
      <vt:lpstr>  Independence</vt:lpstr>
      <vt:lpstr>  Independence</vt:lpstr>
      <vt:lpstr> Independence</vt:lpstr>
      <vt:lpstr>  Independence</vt:lpstr>
      <vt:lpstr>  Independence</vt:lpstr>
      <vt:lpstr>Bernoulli Trials</vt:lpstr>
      <vt:lpstr>  Bernoulli Trials</vt:lpstr>
      <vt:lpstr>Bernoulli Trials and Binomial Distribution</vt:lpstr>
      <vt:lpstr>Bernoulli Trials</vt:lpstr>
      <vt:lpstr>PowerPoint Presentation</vt:lpstr>
      <vt:lpstr> Bernoulli Trials</vt:lpstr>
      <vt:lpstr> Random Variables</vt:lpstr>
      <vt:lpstr>Example: Random variable</vt:lpstr>
      <vt:lpstr>Distribution of Random Variable</vt:lpstr>
      <vt:lpstr>Example: Random variable</vt:lpstr>
      <vt:lpstr>  Birthdays</vt:lpstr>
      <vt:lpstr>Birthdays</vt:lpstr>
      <vt:lpstr>PowerPoint Presentation</vt:lpstr>
      <vt:lpstr>Verify as an exercise</vt:lpstr>
      <vt:lpstr>The Birthday Problem</vt:lpstr>
      <vt:lpstr>The Birthday Problem (assuming 365 birthdays)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 Probability Theory</dc:title>
  <dc:subject>Diacrete Structure</dc:subject>
  <dc:creator/>
  <cp:lastModifiedBy/>
  <cp:revision>1</cp:revision>
  <dcterms:created xsi:type="dcterms:W3CDTF">2013-09-26T11:26:00Z</dcterms:created>
  <dcterms:modified xsi:type="dcterms:W3CDTF">2017-12-14T06:38:02Z</dcterms:modified>
</cp:coreProperties>
</file>