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4852" r:id="rId1"/>
  </p:sldMasterIdLst>
  <p:notesMasterIdLst>
    <p:notesMasterId r:id="rId25"/>
  </p:notesMasterIdLst>
  <p:handoutMasterIdLst>
    <p:handoutMasterId r:id="rId26"/>
  </p:handoutMasterIdLst>
  <p:sldIdLst>
    <p:sldId id="570" r:id="rId2"/>
    <p:sldId id="572" r:id="rId3"/>
    <p:sldId id="573" r:id="rId4"/>
    <p:sldId id="574" r:id="rId5"/>
    <p:sldId id="575" r:id="rId6"/>
    <p:sldId id="576" r:id="rId7"/>
    <p:sldId id="577" r:id="rId8"/>
    <p:sldId id="578" r:id="rId9"/>
    <p:sldId id="579" r:id="rId10"/>
    <p:sldId id="580" r:id="rId11"/>
    <p:sldId id="581" r:id="rId12"/>
    <p:sldId id="582" r:id="rId13"/>
    <p:sldId id="583" r:id="rId14"/>
    <p:sldId id="584" r:id="rId15"/>
    <p:sldId id="585" r:id="rId16"/>
    <p:sldId id="586" r:id="rId17"/>
    <p:sldId id="587" r:id="rId18"/>
    <p:sldId id="588" r:id="rId19"/>
    <p:sldId id="589" r:id="rId20"/>
    <p:sldId id="590" r:id="rId21"/>
    <p:sldId id="591" r:id="rId22"/>
    <p:sldId id="617" r:id="rId23"/>
    <p:sldId id="592" r:id="rId24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FF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0288" autoAdjust="0"/>
    <p:restoredTop sz="90886" autoAdjust="0"/>
  </p:normalViewPr>
  <p:slideViewPr>
    <p:cSldViewPr>
      <p:cViewPr varScale="1">
        <p:scale>
          <a:sx n="66" d="100"/>
          <a:sy n="66" d="100"/>
        </p:scale>
        <p:origin x="78" y="7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83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136816E-B12D-4CB4-A266-AF1FBE0E7F1A}" type="datetimeFigureOut">
              <a:rPr lang="en-US" altLang="en-US"/>
              <a:pPr/>
              <a:t>10/9/2018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34124CB-47EF-4106-A264-9DEF324101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43661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9084439-0D0F-418E-9CB5-95291BE95D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41732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6D6F1B-26ED-417A-B5D8-8AED7AD37922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ICS 253-01 Activity 11 - Class Notes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4712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ICS 253-01 Activity 11 - Class Notes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56D6F1B-26ED-417A-B5D8-8AED7AD3792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9084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084439-0D0F-418E-9CB5-95291BE95DF1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75203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6D6F1B-26ED-417A-B5D8-8AED7AD3792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ICS 253-01 Activity 11 - Class Notes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4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FFFF00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41579598-0F41-4B07-8F67-2EDCC10AE48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3038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A4AEE-E31E-4E03-94CD-D36D7E70D10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2531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5E0E-39EB-4ED0-A1C6-A65E10F8FE6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1824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841883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2353"/>
            <a:ext cx="10515600" cy="4876800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  <a:latin typeface="Cambria" panose="02040503050406030204" pitchFamily="18" charset="0"/>
              </a:defRPr>
            </a:lvl1pPr>
            <a:lvl2pPr>
              <a:defRPr sz="3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>
              <a:defRPr sz="3200">
                <a:solidFill>
                  <a:srgbClr val="FFFF00"/>
                </a:solidFill>
                <a:latin typeface="Cambria" panose="02040503050406030204" pitchFamily="18" charset="0"/>
              </a:defRPr>
            </a:lvl3pPr>
            <a:lvl4pPr>
              <a:defRPr sz="2800">
                <a:solidFill>
                  <a:srgbClr val="FFFF00"/>
                </a:solidFill>
                <a:latin typeface="Cambria" panose="02040503050406030204" pitchFamily="18" charset="0"/>
              </a:defRPr>
            </a:lvl4pPr>
            <a:lvl5pPr>
              <a:defRPr sz="2800">
                <a:solidFill>
                  <a:srgbClr val="FFFF00"/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fld id="{3EA9A468-A168-48C4-B46A-E65448296BC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1796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FF00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00092732-E7B7-4F2D-B403-4A973E416F6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0323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756539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01051"/>
            <a:ext cx="5181600" cy="4875912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</a:defRPr>
            </a:lvl1pPr>
            <a:lvl2pPr>
              <a:defRPr sz="3600">
                <a:solidFill>
                  <a:srgbClr val="FFFF00"/>
                </a:solidFill>
              </a:defRPr>
            </a:lvl2pPr>
            <a:lvl3pPr>
              <a:defRPr sz="3200">
                <a:solidFill>
                  <a:srgbClr val="FFFF00"/>
                </a:solidFill>
              </a:defRPr>
            </a:lvl3pPr>
            <a:lvl4pPr>
              <a:defRPr sz="2800">
                <a:solidFill>
                  <a:srgbClr val="FFFF00"/>
                </a:solidFill>
              </a:defRPr>
            </a:lvl4pPr>
            <a:lvl5pPr>
              <a:defRPr sz="28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051"/>
            <a:ext cx="5181600" cy="4875912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</a:defRPr>
            </a:lvl1pPr>
            <a:lvl2pPr>
              <a:defRPr sz="3600">
                <a:solidFill>
                  <a:srgbClr val="FFFF00"/>
                </a:solidFill>
              </a:defRPr>
            </a:lvl2pPr>
            <a:lvl3pPr>
              <a:defRPr sz="3200">
                <a:solidFill>
                  <a:srgbClr val="FFFF00"/>
                </a:solidFill>
              </a:defRPr>
            </a:lvl3pPr>
            <a:lvl4pPr>
              <a:defRPr sz="2800">
                <a:solidFill>
                  <a:srgbClr val="FFFF00"/>
                </a:solidFill>
              </a:defRPr>
            </a:lvl4pPr>
            <a:lvl5pPr>
              <a:defRPr sz="28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86D3403C-B054-4D04-8D65-A571BCEA10A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8397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72257"/>
            <a:ext cx="10515600" cy="788448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76EA9AEA-03EA-40A7-A400-7FE5056880F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9618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9128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93AB-D3D1-4896-8588-60FD89AFCAA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9050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>
            <a:normAutofit/>
          </a:bodyPr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1906-11DD-4088-9FB9-64508063C9A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8188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C89F4-18D2-4DF8-BDD5-C2343397E9B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8695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11016"/>
            <a:ext cx="10515600" cy="7958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102785"/>
            <a:ext cx="10515600" cy="5074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30205" y="115098"/>
            <a:ext cx="707571" cy="365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2E760-EFD3-40D4-A833-DFA9C651A27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56968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853" r:id="rId1"/>
    <p:sldLayoutId id="2147484854" r:id="rId2"/>
    <p:sldLayoutId id="2147484855" r:id="rId3"/>
    <p:sldLayoutId id="2147484856" r:id="rId4"/>
    <p:sldLayoutId id="2147484857" r:id="rId5"/>
    <p:sldLayoutId id="2147484858" r:id="rId6"/>
    <p:sldLayoutId id="2147484859" r:id="rId7"/>
    <p:sldLayoutId id="2147484860" r:id="rId8"/>
    <p:sldLayoutId id="2147484861" r:id="rId9"/>
    <p:sldLayoutId id="2147484862" r:id="rId10"/>
    <p:sldLayoutId id="2147484863" r:id="rId1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Basic Structures:</a:t>
            </a:r>
            <a:br>
              <a:rPr lang="en-US" dirty="0" smtClean="0">
                <a:latin typeface="Cambria" panose="02040503050406030204" pitchFamily="18" charset="0"/>
              </a:rPr>
            </a:br>
            <a:r>
              <a:rPr lang="en-US" dirty="0" smtClean="0">
                <a:latin typeface="Cambria" panose="02040503050406030204" pitchFamily="18" charset="0"/>
              </a:rPr>
              <a:t>2.1 Sets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Credit</a:t>
            </a:r>
          </a:p>
          <a:p>
            <a:r>
              <a:rPr lang="en-US" dirty="0">
                <a:latin typeface="Cambria" panose="02040503050406030204" pitchFamily="18" charset="0"/>
              </a:rPr>
              <a:t>Richard </a:t>
            </a:r>
            <a:r>
              <a:rPr lang="en-US" dirty="0" err="1">
                <a:latin typeface="Cambria" panose="02040503050406030204" pitchFamily="18" charset="0"/>
              </a:rPr>
              <a:t>Scherl</a:t>
            </a:r>
            <a:endParaRPr lang="en-US" dirty="0" smtClean="0">
              <a:latin typeface="Cambria" panose="02040503050406030204" pitchFamily="18" charset="0"/>
            </a:endParaRPr>
          </a:p>
          <a:p>
            <a:r>
              <a:rPr lang="en-US" dirty="0" smtClean="0">
                <a:latin typeface="Cambria" panose="02040503050406030204" pitchFamily="18" charset="0"/>
              </a:rPr>
              <a:t>Michael P. Frank</a:t>
            </a:r>
          </a:p>
          <a:p>
            <a:r>
              <a:rPr lang="en-US" dirty="0" smtClean="0">
                <a:latin typeface="Cambria" panose="02040503050406030204" pitchFamily="18" charset="0"/>
              </a:rPr>
              <a:t>Husni Al-Muhtaseb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79598-0F41-4B07-8F67-2EDCC10AE481}" type="slidenum">
              <a:rPr lang="en-US" altLang="en-US" smtClean="0">
                <a:latin typeface="Cambria" panose="02040503050406030204" pitchFamily="18" charset="0"/>
              </a:rPr>
              <a:pPr/>
              <a:t>1</a:t>
            </a:fld>
            <a:endParaRPr lang="en-US" altLang="en-US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172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Russell’s Paradox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Let </a:t>
            </a:r>
            <a:r>
              <a:rPr lang="en-US" i="1" dirty="0" smtClean="0">
                <a:solidFill>
                  <a:schemeClr val="tx1"/>
                </a:solidFill>
              </a:rPr>
              <a:t>S</a:t>
            </a:r>
            <a:r>
              <a:rPr lang="en-US" dirty="0" smtClean="0"/>
              <a:t> be the set of all sets which are not members of themselves. A paradox results from trying to answer the question </a:t>
            </a:r>
            <a:br>
              <a:rPr lang="en-US" dirty="0" smtClean="0"/>
            </a:br>
            <a:r>
              <a:rPr lang="en-US" dirty="0" smtClean="0"/>
              <a:t>“</a:t>
            </a:r>
            <a:r>
              <a:rPr lang="en-US" dirty="0" smtClean="0">
                <a:solidFill>
                  <a:srgbClr val="66FF33"/>
                </a:solidFill>
              </a:rPr>
              <a:t>Is </a:t>
            </a:r>
            <a:r>
              <a:rPr lang="en-US" i="1" dirty="0" smtClean="0">
                <a:solidFill>
                  <a:schemeClr val="tx1"/>
                </a:solidFill>
              </a:rPr>
              <a:t>S</a:t>
            </a:r>
            <a:r>
              <a:rPr lang="en-US" dirty="0" smtClean="0">
                <a:solidFill>
                  <a:srgbClr val="66FF33"/>
                </a:solidFill>
              </a:rPr>
              <a:t> a member of itself?”</a:t>
            </a:r>
          </a:p>
          <a:p>
            <a:r>
              <a:rPr lang="en-US" dirty="0" smtClean="0"/>
              <a:t>Related Paradox:</a:t>
            </a:r>
          </a:p>
          <a:p>
            <a:pPr lvl="1"/>
            <a:r>
              <a:rPr lang="en-US" dirty="0" smtClean="0"/>
              <a:t> Henry is a barber who shaves all people who do not shave themselves. A paradox results from trying to answer the question “Does Henry shave himself?”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10</a:t>
            </a:fld>
            <a:endParaRPr lang="en-US" altLang="en-US"/>
          </a:p>
        </p:txBody>
      </p:sp>
      <p:sp>
        <p:nvSpPr>
          <p:cNvPr id="5" name="Rectangle 4"/>
          <p:cNvSpPr/>
          <p:nvPr/>
        </p:nvSpPr>
        <p:spPr>
          <a:xfrm>
            <a:off x="6638997" y="2846620"/>
            <a:ext cx="4323043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3200" dirty="0">
                <a:latin typeface="Cambria" panose="02040503050406030204" pitchFamily="18" charset="0"/>
              </a:rPr>
              <a:t>so that </a:t>
            </a:r>
            <a:r>
              <a:rPr lang="en-US" sz="3200" i="1" dirty="0">
                <a:latin typeface="Cambria" panose="02040503050406030204" pitchFamily="18" charset="0"/>
              </a:rPr>
              <a:t>S </a:t>
            </a:r>
            <a:r>
              <a:rPr lang="en-US" sz="3200" dirty="0">
                <a:latin typeface="Cambria" panose="02040503050406030204" pitchFamily="18" charset="0"/>
              </a:rPr>
              <a:t>= {</a:t>
            </a:r>
            <a:r>
              <a:rPr lang="en-US" sz="3200" i="1" dirty="0">
                <a:latin typeface="Cambria" panose="02040503050406030204" pitchFamily="18" charset="0"/>
              </a:rPr>
              <a:t>x </a:t>
            </a:r>
            <a:r>
              <a:rPr lang="en-US" sz="3200" dirty="0">
                <a:latin typeface="Cambria" panose="02040503050406030204" pitchFamily="18" charset="0"/>
              </a:rPr>
              <a:t>| </a:t>
            </a:r>
            <a:r>
              <a:rPr lang="en-US" sz="3200" i="1" dirty="0">
                <a:latin typeface="Cambria" panose="02040503050406030204" pitchFamily="18" charset="0"/>
              </a:rPr>
              <a:t>x </a:t>
            </a:r>
            <a:r>
              <a:rPr 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> </a:t>
            </a:r>
            <a:r>
              <a:rPr lang="en-US" sz="3200" i="1" dirty="0" smtClean="0">
                <a:latin typeface="Cambria" panose="02040503050406030204" pitchFamily="18" charset="0"/>
              </a:rPr>
              <a:t>x</a:t>
            </a:r>
            <a:r>
              <a:rPr lang="en-US" sz="3200" dirty="0" smtClean="0">
                <a:latin typeface="Cambria" panose="02040503050406030204" pitchFamily="18" charset="0"/>
              </a:rPr>
              <a:t>} ???</a:t>
            </a:r>
            <a:endParaRPr lang="en-US" sz="3200" dirty="0">
              <a:latin typeface="Cambria" panose="020405030504060302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606340" y="3431395"/>
            <a:ext cx="4815742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3200" i="1" dirty="0" smtClean="0">
                <a:latin typeface="Cambria" panose="02040503050406030204" pitchFamily="18" charset="0"/>
              </a:rPr>
              <a:t>S</a:t>
            </a:r>
            <a:r>
              <a:rPr lang="en-US" sz="3200" dirty="0" smtClean="0">
                <a:latin typeface="Cambria" panose="02040503050406030204" pitchFamily="18" charset="0"/>
              </a:rPr>
              <a:t> cannot be defined as this</a:t>
            </a:r>
            <a:endParaRPr lang="en-US" sz="32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2961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Sets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Sets can be elements of sets.</a:t>
            </a:r>
          </a:p>
          <a:p>
            <a:pPr>
              <a:buNone/>
            </a:pP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         {{1, 2, 3}, </a:t>
            </a:r>
            <a:r>
              <a:rPr lang="en-US" i="1" dirty="0" smtClean="0">
                <a:solidFill>
                  <a:schemeClr val="tx1"/>
                </a:solidFill>
                <a:ea typeface="Cambria Math" pitchFamily="18" charset="0"/>
              </a:rPr>
              <a:t>a</a:t>
            </a: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, {</a:t>
            </a:r>
            <a:r>
              <a:rPr lang="en-US" i="1" dirty="0" smtClean="0">
                <a:solidFill>
                  <a:schemeClr val="tx1"/>
                </a:solidFill>
                <a:ea typeface="Cambria Math" pitchFamily="18" charset="0"/>
              </a:rPr>
              <a:t>b, c</a:t>
            </a: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}}</a:t>
            </a:r>
          </a:p>
          <a:p>
            <a:pPr>
              <a:buNone/>
            </a:pP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          {N, Z, Q, R}</a:t>
            </a:r>
          </a:p>
          <a:p>
            <a:r>
              <a:rPr lang="en-US" dirty="0" smtClean="0"/>
              <a:t>The empty set is different from a set containing the empty set</a:t>
            </a:r>
          </a:p>
          <a:p>
            <a:pPr>
              <a:buNone/>
            </a:pPr>
            <a:r>
              <a:rPr lang="en-US" dirty="0" smtClean="0"/>
              <a:t>       </a:t>
            </a:r>
            <a:r>
              <a:rPr lang="en-US" dirty="0" smtClean="0">
                <a:ea typeface="Cambria Math"/>
              </a:rPr>
              <a:t>∅</a:t>
            </a:r>
            <a:r>
              <a:rPr lang="en-US" dirty="0" smtClean="0"/>
              <a:t>  </a:t>
            </a:r>
            <a:r>
              <a:rPr lang="en-US" dirty="0" smtClean="0">
                <a:ea typeface="Cambria Math"/>
              </a:rPr>
              <a:t>≠ { ∅ }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870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Set Equality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   Definition</a:t>
            </a:r>
            <a:r>
              <a:rPr lang="en-US" dirty="0" smtClean="0"/>
              <a:t>: Two sets are </a:t>
            </a:r>
            <a:r>
              <a:rPr lang="en-US" i="1" dirty="0" smtClean="0"/>
              <a:t>equal</a:t>
            </a:r>
            <a:r>
              <a:rPr lang="en-US" dirty="0" smtClean="0"/>
              <a:t> if and only if they have the same elements </a:t>
            </a:r>
          </a:p>
          <a:p>
            <a:pPr lvl="1"/>
            <a:r>
              <a:rPr lang="en-US" dirty="0" smtClean="0"/>
              <a:t>If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 are sets, then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 are equal if and only if </a:t>
            </a:r>
            <a:r>
              <a:rPr lang="en-US" dirty="0" smtClean="0">
                <a:solidFill>
                  <a:srgbClr val="FFFF00"/>
                </a:solidFill>
                <a:sym typeface="Symbol" panose="05050102010706020507" pitchFamily="18" charset="2"/>
              </a:rPr>
              <a:t></a:t>
            </a:r>
            <a:r>
              <a:rPr lang="en-US" i="1" dirty="0" smtClean="0">
                <a:solidFill>
                  <a:srgbClr val="FFFF00"/>
                </a:solidFill>
                <a:sym typeface="Symbol" panose="05050102010706020507" pitchFamily="18" charset="2"/>
              </a:rPr>
              <a:t>x</a:t>
            </a:r>
            <a:r>
              <a:rPr lang="en-US" dirty="0" smtClean="0">
                <a:solidFill>
                  <a:srgbClr val="FFFF00"/>
                </a:solidFill>
                <a:sym typeface="Symbol" panose="05050102010706020507" pitchFamily="18" charset="2"/>
              </a:rPr>
              <a:t> (</a:t>
            </a:r>
            <a:r>
              <a:rPr lang="en-US" i="1" dirty="0" smtClean="0">
                <a:solidFill>
                  <a:srgbClr val="FFFF00"/>
                </a:solidFill>
                <a:sym typeface="Symbol" panose="05050102010706020507" pitchFamily="18" charset="2"/>
              </a:rPr>
              <a:t>x</a:t>
            </a:r>
            <a:r>
              <a:rPr lang="en-US" dirty="0" smtClean="0">
                <a:solidFill>
                  <a:srgbClr val="FFFF00"/>
                </a:solidFill>
                <a:sym typeface="Symbol" panose="05050102010706020507" pitchFamily="18" charset="2"/>
              </a:rPr>
              <a:t>  </a:t>
            </a:r>
            <a:r>
              <a:rPr lang="en-US" i="1" dirty="0" smtClean="0">
                <a:solidFill>
                  <a:srgbClr val="FFFF00"/>
                </a:solidFill>
                <a:sym typeface="Symbol" panose="05050102010706020507" pitchFamily="18" charset="2"/>
              </a:rPr>
              <a:t>A</a:t>
            </a:r>
            <a:r>
              <a:rPr lang="en-US" dirty="0" smtClean="0">
                <a:solidFill>
                  <a:srgbClr val="FFFF00"/>
                </a:solidFill>
                <a:sym typeface="Symbol" panose="05050102010706020507" pitchFamily="18" charset="2"/>
              </a:rPr>
              <a:t>  </a:t>
            </a:r>
            <a:r>
              <a:rPr lang="en-US" i="1" dirty="0" smtClean="0">
                <a:solidFill>
                  <a:srgbClr val="FFFF00"/>
                </a:solidFill>
                <a:sym typeface="Symbol" panose="05050102010706020507" pitchFamily="18" charset="2"/>
              </a:rPr>
              <a:t>x</a:t>
            </a:r>
            <a:r>
              <a:rPr lang="en-US" dirty="0" smtClean="0">
                <a:solidFill>
                  <a:srgbClr val="FFFF00"/>
                </a:solidFill>
                <a:sym typeface="Symbol" panose="05050102010706020507" pitchFamily="18" charset="2"/>
              </a:rPr>
              <a:t> 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i="1" dirty="0" smtClean="0">
                <a:solidFill>
                  <a:srgbClr val="FFFF00"/>
                </a:solidFill>
              </a:rPr>
              <a:t>B</a:t>
            </a:r>
            <a:r>
              <a:rPr lang="en-US" dirty="0" smtClean="0">
                <a:solidFill>
                  <a:srgbClr val="FFFF00"/>
                </a:solidFill>
              </a:rPr>
              <a:t>)</a:t>
            </a:r>
            <a:endParaRPr lang="en-US" dirty="0" smtClean="0"/>
          </a:p>
          <a:p>
            <a:pPr lvl="1"/>
            <a:r>
              <a:rPr lang="en-US" dirty="0" smtClean="0"/>
              <a:t>We write </a:t>
            </a:r>
            <a:r>
              <a:rPr lang="en-US" i="1" dirty="0" smtClean="0"/>
              <a:t>A</a:t>
            </a:r>
            <a:r>
              <a:rPr lang="en-US" dirty="0" smtClean="0"/>
              <a:t> = </a:t>
            </a:r>
            <a:r>
              <a:rPr lang="en-US" i="1" dirty="0" smtClean="0"/>
              <a:t>B</a:t>
            </a:r>
            <a:r>
              <a:rPr lang="en-US" dirty="0" smtClean="0"/>
              <a:t> if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 are equal sets</a:t>
            </a:r>
          </a:p>
          <a:p>
            <a:pPr>
              <a:buNone/>
            </a:pPr>
            <a:r>
              <a:rPr lang="en-US" dirty="0" smtClean="0"/>
              <a:t>                </a:t>
            </a:r>
            <a:r>
              <a:rPr lang="en-US" dirty="0" smtClean="0">
                <a:ea typeface="Cambria Math" pitchFamily="18" charset="0"/>
              </a:rPr>
              <a:t>{1, 3, 5}  = {3, 5, 1}</a:t>
            </a:r>
          </a:p>
          <a:p>
            <a:pPr>
              <a:buNone/>
            </a:pPr>
            <a:r>
              <a:rPr lang="en-US" dirty="0" smtClean="0">
                <a:ea typeface="Cambria Math" pitchFamily="18" charset="0"/>
              </a:rPr>
              <a:t>                {1, 5, 5, 5, 3, 3, 1} = {1, 3, 5}</a:t>
            </a:r>
            <a:endParaRPr lang="en-US" dirty="0">
              <a:ea typeface="Cambria Math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3505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Subsets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b="1" dirty="0" smtClean="0"/>
              <a:t>   Definition</a:t>
            </a:r>
            <a:r>
              <a:rPr lang="en-US" dirty="0" smtClean="0"/>
              <a:t>:  The set </a:t>
            </a:r>
            <a:r>
              <a:rPr lang="en-US" i="1" dirty="0" smtClean="0"/>
              <a:t>A</a:t>
            </a:r>
            <a:r>
              <a:rPr lang="en-US" dirty="0" smtClean="0"/>
              <a:t> is a </a:t>
            </a:r>
            <a:r>
              <a:rPr lang="en-US" i="1" dirty="0" smtClean="0"/>
              <a:t>subset</a:t>
            </a:r>
            <a:r>
              <a:rPr lang="en-US" dirty="0" smtClean="0"/>
              <a:t> of </a:t>
            </a:r>
            <a:r>
              <a:rPr lang="en-US" i="1" dirty="0" smtClean="0"/>
              <a:t>B</a:t>
            </a:r>
            <a:r>
              <a:rPr lang="en-US" dirty="0" smtClean="0"/>
              <a:t>, if and only if every element of </a:t>
            </a:r>
            <a:r>
              <a:rPr lang="en-US" i="1" dirty="0" smtClean="0"/>
              <a:t>A</a:t>
            </a:r>
            <a:r>
              <a:rPr lang="en-US" dirty="0" smtClean="0"/>
              <a:t> is also an element of </a:t>
            </a:r>
            <a:r>
              <a:rPr lang="en-US" i="1" dirty="0" smtClean="0"/>
              <a:t>B</a:t>
            </a:r>
            <a:r>
              <a:rPr lang="en-US" dirty="0" smtClean="0"/>
              <a:t>  </a:t>
            </a:r>
          </a:p>
          <a:p>
            <a:pPr lvl="1"/>
            <a:r>
              <a:rPr lang="en-US" dirty="0" smtClean="0"/>
              <a:t>The notation 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dirty="0" smtClean="0">
                <a:ea typeface="Cambria Math" pitchFamily="18" charset="0"/>
              </a:rPr>
              <a:t> ⊆ </a:t>
            </a:r>
            <a:r>
              <a:rPr lang="en-US" i="1" dirty="0" smtClean="0">
                <a:ea typeface="Cambria Math" pitchFamily="18" charset="0"/>
              </a:rPr>
              <a:t>B</a:t>
            </a:r>
            <a:r>
              <a:rPr lang="en-US" dirty="0" smtClean="0">
                <a:ea typeface="Cambria Math" pitchFamily="18" charset="0"/>
              </a:rPr>
              <a:t>  is used </a:t>
            </a:r>
            <a:r>
              <a:rPr lang="en-US" dirty="0" smtClean="0">
                <a:ea typeface="Cambria Math"/>
              </a:rPr>
              <a:t>to indicate that </a:t>
            </a:r>
            <a:r>
              <a:rPr lang="en-US" i="1" dirty="0" smtClean="0">
                <a:ea typeface="Cambria Math"/>
              </a:rPr>
              <a:t>A</a:t>
            </a:r>
            <a:r>
              <a:rPr lang="en-US" dirty="0" smtClean="0">
                <a:ea typeface="Cambria Math"/>
              </a:rPr>
              <a:t> is a subset of the set </a:t>
            </a:r>
            <a:r>
              <a:rPr lang="en-US" i="1" dirty="0" smtClean="0">
                <a:ea typeface="Cambria Math"/>
              </a:rPr>
              <a:t>B</a:t>
            </a:r>
            <a:r>
              <a:rPr lang="en-US" dirty="0" smtClean="0">
                <a:ea typeface="Cambria Math"/>
              </a:rPr>
              <a:t> </a:t>
            </a:r>
          </a:p>
          <a:p>
            <a:pPr lvl="1"/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dirty="0" smtClean="0">
                <a:ea typeface="Cambria Math" pitchFamily="18" charset="0"/>
              </a:rPr>
              <a:t> ⊆ </a:t>
            </a:r>
            <a:r>
              <a:rPr lang="en-US" i="1" dirty="0" smtClean="0">
                <a:ea typeface="Cambria Math" pitchFamily="18" charset="0"/>
              </a:rPr>
              <a:t>B</a:t>
            </a:r>
            <a:r>
              <a:rPr lang="en-US" dirty="0" smtClean="0">
                <a:ea typeface="Cambria Math" pitchFamily="18" charset="0"/>
              </a:rPr>
              <a:t>  holds if and only if </a:t>
            </a:r>
            <a:r>
              <a:rPr lang="en-US" dirty="0">
                <a:solidFill>
                  <a:srgbClr val="FFFF00"/>
                </a:solidFill>
                <a:sym typeface="Symbol" panose="05050102010706020507" pitchFamily="18" charset="2"/>
              </a:rPr>
              <a:t></a:t>
            </a:r>
            <a:r>
              <a:rPr lang="en-US" i="1" dirty="0">
                <a:solidFill>
                  <a:srgbClr val="FFFF00"/>
                </a:solidFill>
                <a:sym typeface="Symbol" panose="05050102010706020507" pitchFamily="18" charset="2"/>
              </a:rPr>
              <a:t>x</a:t>
            </a:r>
            <a:r>
              <a:rPr lang="en-US" dirty="0">
                <a:solidFill>
                  <a:srgbClr val="FFFF00"/>
                </a:solidFill>
                <a:sym typeface="Symbol" panose="05050102010706020507" pitchFamily="18" charset="2"/>
              </a:rPr>
              <a:t> (</a:t>
            </a:r>
            <a:r>
              <a:rPr lang="en-US" i="1" dirty="0">
                <a:solidFill>
                  <a:srgbClr val="FFFF00"/>
                </a:solidFill>
                <a:sym typeface="Symbol" panose="05050102010706020507" pitchFamily="18" charset="2"/>
              </a:rPr>
              <a:t>x</a:t>
            </a:r>
            <a:r>
              <a:rPr lang="en-US" dirty="0">
                <a:solidFill>
                  <a:srgbClr val="FFFF00"/>
                </a:solidFill>
                <a:sym typeface="Symbol" panose="05050102010706020507" pitchFamily="18" charset="2"/>
              </a:rPr>
              <a:t>  </a:t>
            </a:r>
            <a:r>
              <a:rPr lang="en-US" i="1" dirty="0">
                <a:solidFill>
                  <a:srgbClr val="FFFF00"/>
                </a:solidFill>
                <a:sym typeface="Symbol" panose="05050102010706020507" pitchFamily="18" charset="2"/>
              </a:rPr>
              <a:t>A</a:t>
            </a:r>
            <a:r>
              <a:rPr lang="en-US" dirty="0">
                <a:solidFill>
                  <a:srgbClr val="FFFF00"/>
                </a:solidFill>
                <a:sym typeface="Symbol" panose="05050102010706020507" pitchFamily="18" charset="2"/>
              </a:rPr>
              <a:t> </a:t>
            </a:r>
            <a:r>
              <a:rPr lang="en-US" dirty="0" smtClean="0">
                <a:solidFill>
                  <a:srgbClr val="FFFF00"/>
                </a:solidFill>
                <a:sym typeface="Symbol" panose="05050102010706020507" pitchFamily="18" charset="2"/>
              </a:rPr>
              <a:t> </a:t>
            </a:r>
            <a:r>
              <a:rPr lang="en-US" i="1" dirty="0">
                <a:solidFill>
                  <a:srgbClr val="FFFF00"/>
                </a:solidFill>
                <a:sym typeface="Symbol" panose="05050102010706020507" pitchFamily="18" charset="2"/>
              </a:rPr>
              <a:t>x</a:t>
            </a:r>
            <a:r>
              <a:rPr lang="en-US" dirty="0">
                <a:solidFill>
                  <a:srgbClr val="FFFF00"/>
                </a:solidFill>
                <a:sym typeface="Symbol" panose="05050102010706020507" pitchFamily="18" charset="2"/>
              </a:rPr>
              <a:t> 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i="1" dirty="0" smtClean="0">
                <a:solidFill>
                  <a:srgbClr val="FFFF00"/>
                </a:solidFill>
              </a:rPr>
              <a:t>B</a:t>
            </a:r>
            <a:r>
              <a:rPr lang="en-US" dirty="0" smtClean="0">
                <a:solidFill>
                  <a:srgbClr val="FFFF00"/>
                </a:solidFill>
              </a:rPr>
              <a:t>)</a:t>
            </a:r>
            <a:r>
              <a:rPr lang="en-US" dirty="0"/>
              <a:t> </a:t>
            </a:r>
            <a:r>
              <a:rPr lang="en-US" dirty="0" smtClean="0"/>
              <a:t>is true </a:t>
            </a:r>
          </a:p>
          <a:p>
            <a:pPr lvl="2"/>
            <a:r>
              <a:rPr lang="en-US" dirty="0">
                <a:ea typeface="Cambria Math"/>
              </a:rPr>
              <a:t>∅ </a:t>
            </a:r>
            <a:r>
              <a:rPr lang="en-US" dirty="0">
                <a:ea typeface="Cambria Math" pitchFamily="18" charset="0"/>
              </a:rPr>
              <a:t>⊆ </a:t>
            </a:r>
            <a:r>
              <a:rPr lang="en-US" i="1" dirty="0" smtClean="0">
                <a:ea typeface="Cambria Math" pitchFamily="18" charset="0"/>
              </a:rPr>
              <a:t>S</a:t>
            </a:r>
            <a:r>
              <a:rPr lang="en-US" dirty="0" smtClean="0"/>
              <a:t>, for </a:t>
            </a:r>
            <a:r>
              <a:rPr lang="en-US" dirty="0"/>
              <a:t>every set </a:t>
            </a:r>
            <a:r>
              <a:rPr lang="en-US" i="1" dirty="0" smtClean="0"/>
              <a:t>S</a:t>
            </a:r>
            <a:r>
              <a:rPr lang="en-US" dirty="0" smtClean="0"/>
              <a:t> </a:t>
            </a:r>
          </a:p>
          <a:p>
            <a:pPr marL="1399032" lvl="3" indent="-457200"/>
            <a:r>
              <a:rPr lang="en-US" b="1" dirty="0" smtClean="0">
                <a:solidFill>
                  <a:srgbClr val="66FF33"/>
                </a:solidFill>
              </a:rPr>
              <a:t>Because</a:t>
            </a:r>
            <a:r>
              <a:rPr lang="en-US" dirty="0" smtClean="0">
                <a:solidFill>
                  <a:srgbClr val="66FF33"/>
                </a:solidFill>
              </a:rPr>
              <a:t> </a:t>
            </a:r>
            <a:r>
              <a:rPr lang="en-US" i="1" dirty="0" smtClean="0"/>
              <a:t>a</a:t>
            </a:r>
            <a:r>
              <a:rPr lang="en-US" dirty="0">
                <a:ea typeface="Cambria Math"/>
              </a:rPr>
              <a:t> ∉ ∅ </a:t>
            </a:r>
            <a:r>
              <a:rPr lang="en-US" dirty="0" smtClean="0">
                <a:ea typeface="Cambria Math"/>
              </a:rPr>
              <a:t>(</a:t>
            </a:r>
            <a:r>
              <a:rPr lang="en-US" i="1" dirty="0" smtClean="0">
                <a:solidFill>
                  <a:srgbClr val="66FF33"/>
                </a:solidFill>
                <a:ea typeface="Cambria Math" pitchFamily="18" charset="0"/>
              </a:rPr>
              <a:t>a</a:t>
            </a:r>
            <a:r>
              <a:rPr lang="en-US" dirty="0" smtClean="0">
                <a:solidFill>
                  <a:srgbClr val="66FF33"/>
                </a:solidFill>
                <a:ea typeface="Cambria Math" pitchFamily="18" charset="0"/>
              </a:rPr>
              <a:t> ∈ </a:t>
            </a:r>
            <a:r>
              <a:rPr lang="en-US" dirty="0" smtClean="0">
                <a:solidFill>
                  <a:srgbClr val="66FF33"/>
                </a:solidFill>
                <a:ea typeface="Cambria Math"/>
              </a:rPr>
              <a:t>∅</a:t>
            </a:r>
            <a:r>
              <a:rPr lang="en-US" dirty="0">
                <a:solidFill>
                  <a:srgbClr val="66FF33"/>
                </a:solidFill>
                <a:ea typeface="Cambria Math" pitchFamily="18" charset="0"/>
              </a:rPr>
              <a:t> </a:t>
            </a:r>
            <a:r>
              <a:rPr lang="en-US" dirty="0" smtClean="0">
                <a:solidFill>
                  <a:srgbClr val="66FF33"/>
                </a:solidFill>
              </a:rPr>
              <a:t>is always false</a:t>
            </a:r>
            <a:r>
              <a:rPr lang="en-US" dirty="0" smtClean="0"/>
              <a:t>) </a:t>
            </a:r>
            <a:endParaRPr lang="en-US" b="1" dirty="0" smtClean="0"/>
          </a:p>
          <a:p>
            <a:pPr lvl="2"/>
            <a:r>
              <a:rPr lang="en-US" i="1" dirty="0" smtClean="0">
                <a:ea typeface="Cambria Math" pitchFamily="18" charset="0"/>
              </a:rPr>
              <a:t>S</a:t>
            </a:r>
            <a:r>
              <a:rPr lang="en-US" dirty="0" smtClean="0">
                <a:ea typeface="Cambria Math"/>
              </a:rPr>
              <a:t> </a:t>
            </a:r>
            <a:r>
              <a:rPr lang="en-US" dirty="0" smtClean="0">
                <a:ea typeface="Cambria Math" pitchFamily="18" charset="0"/>
              </a:rPr>
              <a:t>⊆ </a:t>
            </a:r>
            <a:r>
              <a:rPr lang="en-US" i="1" dirty="0" smtClean="0">
                <a:ea typeface="Cambria Math" pitchFamily="18" charset="0"/>
              </a:rPr>
              <a:t>S</a:t>
            </a:r>
            <a:r>
              <a:rPr lang="en-US" dirty="0" smtClean="0"/>
              <a:t>, for every set </a:t>
            </a:r>
            <a:r>
              <a:rPr lang="en-US" i="1" dirty="0" smtClean="0"/>
              <a:t>S</a:t>
            </a:r>
          </a:p>
          <a:p>
            <a:pPr lvl="3"/>
            <a:r>
              <a:rPr lang="en-US" b="1" dirty="0">
                <a:solidFill>
                  <a:srgbClr val="66FF33"/>
                </a:solidFill>
              </a:rPr>
              <a:t>Because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i="1" dirty="0">
                <a:ea typeface="Cambria Math" pitchFamily="18" charset="0"/>
              </a:rPr>
              <a:t>a</a:t>
            </a:r>
            <a:r>
              <a:rPr lang="en-US" dirty="0">
                <a:ea typeface="Cambria Math" pitchFamily="18" charset="0"/>
              </a:rPr>
              <a:t> ∈ </a:t>
            </a:r>
            <a:r>
              <a:rPr lang="en-US" i="1" dirty="0">
                <a:ea typeface="Cambria Math" pitchFamily="18" charset="0"/>
              </a:rPr>
              <a:t>S</a:t>
            </a:r>
            <a:r>
              <a:rPr lang="en-US" dirty="0">
                <a:ea typeface="Cambria Math" pitchFamily="18" charset="0"/>
              </a:rPr>
              <a:t> </a:t>
            </a:r>
            <a:r>
              <a:rPr lang="en-US" dirty="0">
                <a:ea typeface="Cambria Math"/>
              </a:rPr>
              <a:t>→</a:t>
            </a:r>
            <a:r>
              <a:rPr lang="en-US" i="1" dirty="0">
                <a:ea typeface="Cambria Math" pitchFamily="18" charset="0"/>
              </a:rPr>
              <a:t> a</a:t>
            </a:r>
            <a:r>
              <a:rPr lang="en-US" dirty="0">
                <a:ea typeface="Cambria Math" pitchFamily="18" charset="0"/>
              </a:rPr>
              <a:t> ∈ </a:t>
            </a:r>
            <a:r>
              <a:rPr lang="en-US" i="1" dirty="0" smtClean="0">
                <a:ea typeface="Cambria Math" pitchFamily="18" charset="0"/>
              </a:rPr>
              <a:t>S</a:t>
            </a:r>
            <a:r>
              <a:rPr lang="en-US" dirty="0" smtClean="0"/>
              <a:t> </a:t>
            </a:r>
          </a:p>
        </p:txBody>
      </p:sp>
      <p:sp>
        <p:nvSpPr>
          <p:cNvPr id="4" name="Rectangle 3"/>
          <p:cNvSpPr/>
          <p:nvPr/>
        </p:nvSpPr>
        <p:spPr>
          <a:xfrm>
            <a:off x="7543800" y="3810000"/>
            <a:ext cx="4393251" cy="83099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dirty="0">
                <a:latin typeface="Cambria" panose="02040503050406030204" pitchFamily="18" charset="0"/>
              </a:rPr>
              <a:t>Every element of set </a:t>
            </a:r>
            <a:r>
              <a:rPr lang="en-US" i="1" dirty="0">
                <a:latin typeface="Cambria" panose="02040503050406030204" pitchFamily="18" charset="0"/>
              </a:rPr>
              <a:t>A</a:t>
            </a:r>
            <a:r>
              <a:rPr lang="en-US" dirty="0">
                <a:latin typeface="Cambria" panose="02040503050406030204" pitchFamily="18" charset="0"/>
              </a:rPr>
              <a:t> is an element of set </a:t>
            </a:r>
            <a:r>
              <a:rPr lang="en-US" i="1" dirty="0">
                <a:latin typeface="Cambria" panose="02040503050406030204" pitchFamily="18" charset="0"/>
              </a:rPr>
              <a:t>B</a:t>
            </a:r>
          </a:p>
        </p:txBody>
      </p:sp>
      <p:sp>
        <p:nvSpPr>
          <p:cNvPr id="6" name="Rectangle 5"/>
          <p:cNvSpPr/>
          <p:nvPr/>
        </p:nvSpPr>
        <p:spPr>
          <a:xfrm>
            <a:off x="6465725" y="5423497"/>
            <a:ext cx="4393250" cy="83099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dirty="0">
                <a:latin typeface="Cambria" panose="02040503050406030204" pitchFamily="18" charset="0"/>
              </a:rPr>
              <a:t>Every element of set </a:t>
            </a:r>
            <a:r>
              <a:rPr lang="en-US" i="1" dirty="0">
                <a:latin typeface="Cambria" panose="02040503050406030204" pitchFamily="18" charset="0"/>
              </a:rPr>
              <a:t>A</a:t>
            </a:r>
            <a:r>
              <a:rPr lang="en-US" dirty="0">
                <a:latin typeface="Cambria" panose="02040503050406030204" pitchFamily="18" charset="0"/>
              </a:rPr>
              <a:t> is an element of set </a:t>
            </a:r>
            <a:r>
              <a:rPr lang="en-US" i="1" dirty="0">
                <a:latin typeface="Cambria" panose="02040503050406030204" pitchFamily="18" charset="0"/>
              </a:rPr>
              <a:t>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13</a:t>
            </a:fld>
            <a:endParaRPr lang="en-US" altLang="en-US"/>
          </a:p>
        </p:txBody>
      </p:sp>
      <p:sp>
        <p:nvSpPr>
          <p:cNvPr id="7" name="Rectangle 6"/>
          <p:cNvSpPr/>
          <p:nvPr/>
        </p:nvSpPr>
        <p:spPr>
          <a:xfrm>
            <a:off x="7924800" y="4688329"/>
            <a:ext cx="27927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Cambria" panose="02040503050406030204" pitchFamily="18" charset="0"/>
              </a:rPr>
              <a:t>∀</a:t>
            </a:r>
            <a:r>
              <a:rPr lang="en-US" sz="2800" i="1" dirty="0">
                <a:latin typeface="Cambria" panose="02040503050406030204" pitchFamily="18" charset="0"/>
              </a:rPr>
              <a:t>x</a:t>
            </a:r>
            <a:r>
              <a:rPr lang="en-US" sz="2800" dirty="0">
                <a:latin typeface="Cambria" panose="02040503050406030204" pitchFamily="18" charset="0"/>
              </a:rPr>
              <a:t>(</a:t>
            </a:r>
            <a:r>
              <a:rPr lang="en-US" sz="2800" i="1" dirty="0">
                <a:latin typeface="Cambria" panose="02040503050406030204" pitchFamily="18" charset="0"/>
              </a:rPr>
              <a:t>x</a:t>
            </a:r>
            <a:r>
              <a:rPr lang="en-US" sz="2800" dirty="0">
                <a:latin typeface="Cambria" panose="02040503050406030204" pitchFamily="18" charset="0"/>
              </a:rPr>
              <a:t> ∈ ∅ → </a:t>
            </a:r>
            <a:r>
              <a:rPr lang="en-US" sz="2800" i="1" dirty="0">
                <a:latin typeface="Cambria" panose="02040503050406030204" pitchFamily="18" charset="0"/>
              </a:rPr>
              <a:t>x</a:t>
            </a:r>
            <a:r>
              <a:rPr lang="en-US" sz="2800" dirty="0">
                <a:latin typeface="Cambria" panose="02040503050406030204" pitchFamily="18" charset="0"/>
              </a:rPr>
              <a:t> ∈ </a:t>
            </a:r>
            <a:r>
              <a:rPr lang="en-US" sz="2800" i="1" dirty="0">
                <a:latin typeface="Cambria" panose="02040503050406030204" pitchFamily="18" charset="0"/>
              </a:rPr>
              <a:t>S</a:t>
            </a:r>
            <a:r>
              <a:rPr lang="en-US" sz="2800" dirty="0">
                <a:latin typeface="Cambria" panose="020405030504060302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04034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841883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Showing a Set is or is not a Subset of Another Set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  <a:ea typeface="Cambria Math" pitchFamily="18" charset="0"/>
              </a:rPr>
              <a:t>To show that  </a:t>
            </a:r>
            <a:r>
              <a:rPr lang="en-US" sz="3200" i="1" dirty="0" smtClean="0">
                <a:solidFill>
                  <a:schemeClr val="tx1"/>
                </a:solidFill>
                <a:ea typeface="Cambria Math" pitchFamily="18" charset="0"/>
              </a:rPr>
              <a:t>A</a:t>
            </a:r>
            <a:r>
              <a:rPr lang="en-US" sz="3200" dirty="0" smtClean="0">
                <a:solidFill>
                  <a:schemeClr val="tx1"/>
                </a:solidFill>
                <a:ea typeface="Cambria Math" pitchFamily="18" charset="0"/>
              </a:rPr>
              <a:t> ⊆ </a:t>
            </a:r>
            <a:r>
              <a:rPr lang="en-US" sz="3200" i="1" dirty="0" smtClean="0">
                <a:solidFill>
                  <a:schemeClr val="tx1"/>
                </a:solidFill>
                <a:ea typeface="Cambria Math" pitchFamily="18" charset="0"/>
              </a:rPr>
              <a:t>B</a:t>
            </a:r>
            <a:r>
              <a:rPr lang="en-US" sz="3200" dirty="0" smtClean="0">
                <a:solidFill>
                  <a:schemeClr val="tx1"/>
                </a:solidFill>
                <a:ea typeface="Cambria Math" pitchFamily="18" charset="0"/>
              </a:rPr>
              <a:t>, show that if </a:t>
            </a:r>
            <a:r>
              <a:rPr lang="en-US" sz="3200" i="1" dirty="0" smtClean="0">
                <a:solidFill>
                  <a:schemeClr val="tx1"/>
                </a:solidFill>
                <a:ea typeface="Cambria Math" pitchFamily="18" charset="0"/>
              </a:rPr>
              <a:t>x</a:t>
            </a:r>
            <a:r>
              <a:rPr lang="en-US" sz="3200" dirty="0" smtClean="0">
                <a:solidFill>
                  <a:schemeClr val="tx1"/>
                </a:solidFill>
                <a:ea typeface="Cambria Math" pitchFamily="18" charset="0"/>
              </a:rPr>
              <a:t> belongs to </a:t>
            </a:r>
            <a:r>
              <a:rPr lang="en-US" sz="3200" i="1" dirty="0" smtClean="0">
                <a:solidFill>
                  <a:schemeClr val="tx1"/>
                </a:solidFill>
                <a:ea typeface="Cambria Math" pitchFamily="18" charset="0"/>
              </a:rPr>
              <a:t>A, </a:t>
            </a:r>
            <a:r>
              <a:rPr lang="en-US" sz="3200" dirty="0" smtClean="0">
                <a:solidFill>
                  <a:schemeClr val="tx1"/>
                </a:solidFill>
                <a:ea typeface="Cambria Math" pitchFamily="18" charset="0"/>
              </a:rPr>
              <a:t>then </a:t>
            </a:r>
            <a:r>
              <a:rPr lang="en-US" sz="3200" i="1" dirty="0" smtClean="0">
                <a:solidFill>
                  <a:schemeClr val="tx1"/>
                </a:solidFill>
                <a:ea typeface="Cambria Math" pitchFamily="18" charset="0"/>
              </a:rPr>
              <a:t>x</a:t>
            </a:r>
            <a:r>
              <a:rPr lang="en-US" sz="3200" dirty="0" smtClean="0">
                <a:solidFill>
                  <a:schemeClr val="tx1"/>
                </a:solidFill>
                <a:ea typeface="Cambria Math" pitchFamily="18" charset="0"/>
              </a:rPr>
              <a:t> also belongs to </a:t>
            </a:r>
            <a:r>
              <a:rPr lang="en-US" sz="3200" i="1" dirty="0" smtClean="0">
                <a:solidFill>
                  <a:schemeClr val="tx1"/>
                </a:solidFill>
                <a:ea typeface="Cambria Math" pitchFamily="18" charset="0"/>
              </a:rPr>
              <a:t>B</a:t>
            </a:r>
            <a:endParaRPr lang="en-US" sz="3200" dirty="0" smtClean="0">
              <a:solidFill>
                <a:schemeClr val="tx1"/>
              </a:solidFill>
              <a:ea typeface="Cambria Math" pitchFamily="18" charset="0"/>
            </a:endParaRPr>
          </a:p>
          <a:p>
            <a:r>
              <a:rPr lang="en-US" sz="3200" dirty="0" smtClean="0"/>
              <a:t>To show that </a:t>
            </a:r>
            <a:r>
              <a:rPr lang="en-US" sz="3200" i="1" dirty="0" smtClean="0"/>
              <a:t>A</a:t>
            </a:r>
            <a:r>
              <a:rPr lang="en-US" sz="3200" dirty="0" smtClean="0"/>
              <a:t> is not a subset of </a:t>
            </a:r>
            <a:r>
              <a:rPr lang="en-US" sz="3200" i="1" dirty="0" smtClean="0"/>
              <a:t>B</a:t>
            </a:r>
            <a:r>
              <a:rPr lang="en-US" sz="3200" dirty="0" smtClean="0"/>
              <a:t>, </a:t>
            </a:r>
            <a:r>
              <a:rPr lang="en-US" sz="3200" i="1" dirty="0" smtClean="0">
                <a:ea typeface="Cambria Math" pitchFamily="18" charset="0"/>
              </a:rPr>
              <a:t>A</a:t>
            </a:r>
            <a:r>
              <a:rPr lang="en-US" sz="3200" dirty="0" smtClean="0">
                <a:ea typeface="Cambria Math" pitchFamily="18" charset="0"/>
              </a:rPr>
              <a:t> ⊈ </a:t>
            </a:r>
            <a:r>
              <a:rPr lang="en-US" sz="3200" i="1" dirty="0" smtClean="0">
                <a:ea typeface="Cambria Math" pitchFamily="18" charset="0"/>
              </a:rPr>
              <a:t>B</a:t>
            </a:r>
            <a:r>
              <a:rPr lang="en-US" sz="3200" dirty="0" smtClean="0">
                <a:ea typeface="Cambria Math" pitchFamily="18" charset="0"/>
              </a:rPr>
              <a:t>, </a:t>
            </a:r>
            <a:r>
              <a:rPr lang="en-US" sz="3200" dirty="0" smtClean="0"/>
              <a:t> find an element </a:t>
            </a:r>
            <a:r>
              <a:rPr lang="en-US" sz="3200" i="1" dirty="0" smtClean="0">
                <a:ea typeface="Cambria Math" pitchFamily="18" charset="0"/>
              </a:rPr>
              <a:t>x</a:t>
            </a:r>
            <a:r>
              <a:rPr lang="en-US" sz="3200" dirty="0" smtClean="0">
                <a:ea typeface="Cambria Math" pitchFamily="18" charset="0"/>
              </a:rPr>
              <a:t> ∈ </a:t>
            </a:r>
            <a:r>
              <a:rPr lang="en-US" sz="3200" i="1" dirty="0" smtClean="0">
                <a:ea typeface="Cambria Math" pitchFamily="18" charset="0"/>
              </a:rPr>
              <a:t>A</a:t>
            </a:r>
            <a:r>
              <a:rPr lang="en-US" sz="3200" dirty="0" smtClean="0">
                <a:ea typeface="Cambria Math" pitchFamily="18" charset="0"/>
              </a:rPr>
              <a:t> with </a:t>
            </a:r>
            <a:r>
              <a:rPr lang="en-US" sz="3200" i="1" dirty="0" smtClean="0">
                <a:ea typeface="Cambria Math" pitchFamily="18" charset="0"/>
              </a:rPr>
              <a:t>x</a:t>
            </a:r>
            <a:r>
              <a:rPr lang="en-US" sz="3200" dirty="0" smtClean="0">
                <a:ea typeface="Cambria Math" pitchFamily="18" charset="0"/>
              </a:rPr>
              <a:t> </a:t>
            </a:r>
            <a:r>
              <a:rPr lang="en-US" sz="3200" dirty="0" smtClean="0">
                <a:ea typeface="Cambria Math"/>
              </a:rPr>
              <a:t>∉</a:t>
            </a:r>
            <a:r>
              <a:rPr lang="en-US" sz="3200" dirty="0" smtClean="0">
                <a:ea typeface="Cambria Math" pitchFamily="18" charset="0"/>
              </a:rPr>
              <a:t> </a:t>
            </a:r>
            <a:r>
              <a:rPr lang="en-US" sz="3200" i="1" dirty="0" smtClean="0">
                <a:ea typeface="Cambria Math" pitchFamily="18" charset="0"/>
              </a:rPr>
              <a:t>B</a:t>
            </a:r>
            <a:r>
              <a:rPr lang="en-US" sz="3200" dirty="0" smtClean="0">
                <a:ea typeface="Cambria Math" pitchFamily="18" charset="0"/>
              </a:rPr>
              <a:t>.  (Such an </a:t>
            </a:r>
            <a:r>
              <a:rPr lang="en-US" sz="3200" i="1" dirty="0" smtClean="0">
                <a:ea typeface="Cambria Math" pitchFamily="18" charset="0"/>
              </a:rPr>
              <a:t>x</a:t>
            </a:r>
            <a:r>
              <a:rPr lang="en-US" sz="3200" dirty="0" smtClean="0">
                <a:ea typeface="Cambria Math" pitchFamily="18" charset="0"/>
              </a:rPr>
              <a:t> is </a:t>
            </a:r>
            <a:r>
              <a:rPr lang="en-US" sz="3200" dirty="0" smtClean="0">
                <a:solidFill>
                  <a:schemeClr val="tx1"/>
                </a:solidFill>
                <a:ea typeface="Cambria Math" pitchFamily="18" charset="0"/>
              </a:rPr>
              <a:t>a counterexample </a:t>
            </a:r>
            <a:r>
              <a:rPr lang="en-US" sz="3200" dirty="0" smtClean="0">
                <a:ea typeface="Cambria Math" pitchFamily="18" charset="0"/>
              </a:rPr>
              <a:t>to the claim that </a:t>
            </a:r>
            <a:r>
              <a:rPr lang="en-US" sz="3200" i="1" dirty="0" smtClean="0">
                <a:ea typeface="Cambria Math" pitchFamily="18" charset="0"/>
              </a:rPr>
              <a:t>x</a:t>
            </a:r>
            <a:r>
              <a:rPr lang="en-US" sz="3200" dirty="0" smtClean="0">
                <a:ea typeface="Cambria Math" pitchFamily="18" charset="0"/>
              </a:rPr>
              <a:t> ∈ </a:t>
            </a:r>
            <a:r>
              <a:rPr lang="en-US" sz="3200" i="1" dirty="0" smtClean="0">
                <a:ea typeface="Cambria Math" pitchFamily="18" charset="0"/>
              </a:rPr>
              <a:t>A</a:t>
            </a:r>
            <a:r>
              <a:rPr lang="en-US" sz="3200" dirty="0" smtClean="0">
                <a:ea typeface="Cambria Math" pitchFamily="18" charset="0"/>
              </a:rPr>
              <a:t> implies </a:t>
            </a:r>
            <a:r>
              <a:rPr lang="en-US" sz="3200" i="1" dirty="0" smtClean="0">
                <a:ea typeface="Cambria Math" pitchFamily="18" charset="0"/>
              </a:rPr>
              <a:t>x</a:t>
            </a:r>
            <a:r>
              <a:rPr lang="en-US" sz="3200" dirty="0" smtClean="0">
                <a:ea typeface="Cambria Math" pitchFamily="18" charset="0"/>
              </a:rPr>
              <a:t> ∈ </a:t>
            </a:r>
            <a:r>
              <a:rPr lang="en-US" sz="3200" i="1" dirty="0" smtClean="0">
                <a:ea typeface="Cambria Math" pitchFamily="18" charset="0"/>
              </a:rPr>
              <a:t>B</a:t>
            </a:r>
            <a:r>
              <a:rPr lang="en-US" sz="3200" dirty="0" smtClean="0">
                <a:ea typeface="Cambria Math" pitchFamily="18" charset="0"/>
              </a:rPr>
              <a:t>.)</a:t>
            </a:r>
          </a:p>
          <a:p>
            <a:pPr>
              <a:buNone/>
            </a:pPr>
            <a:r>
              <a:rPr lang="en-US" sz="3200" dirty="0" smtClean="0">
                <a:ea typeface="Cambria Math" pitchFamily="18" charset="0"/>
              </a:rPr>
              <a:t>    Examples: 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sz="3200" dirty="0" smtClean="0">
                <a:ea typeface="Cambria Math" pitchFamily="18" charset="0"/>
              </a:rPr>
              <a:t>The set of all computer science majors at your school is a subset of all students at your school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sz="3200" dirty="0" smtClean="0">
                <a:ea typeface="Cambria Math" pitchFamily="18" charset="0"/>
              </a:rPr>
              <a:t>The set of integers with squares less than 100 is not a subset of the set of nonnegative integers</a:t>
            </a:r>
          </a:p>
          <a:p>
            <a:endParaRPr lang="en-US" sz="3200" dirty="0" smtClean="0">
              <a:ea typeface="Cambria Math" pitchFamily="18" charset="0"/>
            </a:endParaRPr>
          </a:p>
          <a:p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8336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Equality of 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Recall that two sets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 are </a:t>
            </a:r>
            <a:r>
              <a:rPr lang="en-US" i="1" dirty="0" smtClean="0"/>
              <a:t>equal</a:t>
            </a:r>
            <a:r>
              <a:rPr lang="en-US" dirty="0" smtClean="0"/>
              <a:t>, denoted by  </a:t>
            </a:r>
            <a:r>
              <a:rPr lang="en-US" i="1" dirty="0" smtClean="0">
                <a:solidFill>
                  <a:schemeClr val="tx1"/>
                </a:solidFill>
              </a:rPr>
              <a:t>A</a:t>
            </a:r>
            <a:r>
              <a:rPr lang="en-US" dirty="0" smtClean="0">
                <a:solidFill>
                  <a:schemeClr val="tx1"/>
                </a:solidFill>
              </a:rPr>
              <a:t> = </a:t>
            </a:r>
            <a:r>
              <a:rPr lang="en-US" i="1" dirty="0" smtClean="0">
                <a:solidFill>
                  <a:schemeClr val="tx1"/>
                </a:solidFill>
              </a:rPr>
              <a:t>B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iff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</a:t>
            </a:r>
            <a:r>
              <a:rPr lang="en-US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dirty="0">
                <a:solidFill>
                  <a:schemeClr val="tx1"/>
                </a:solidFill>
                <a:sym typeface="Symbol" panose="05050102010706020507" pitchFamily="18" charset="2"/>
              </a:rPr>
              <a:t> (</a:t>
            </a:r>
            <a:r>
              <a:rPr lang="en-US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dirty="0">
                <a:solidFill>
                  <a:schemeClr val="tx1"/>
                </a:solidFill>
                <a:sym typeface="Symbol" panose="05050102010706020507" pitchFamily="18" charset="2"/>
              </a:rPr>
              <a:t>  </a:t>
            </a:r>
            <a:r>
              <a:rPr lang="en-US" i="1" dirty="0">
                <a:solidFill>
                  <a:schemeClr val="tx1"/>
                </a:solidFill>
                <a:sym typeface="Symbol" panose="05050102010706020507" pitchFamily="18" charset="2"/>
              </a:rPr>
              <a:t>A</a:t>
            </a:r>
            <a:r>
              <a:rPr lang="en-US" dirty="0">
                <a:solidFill>
                  <a:schemeClr val="tx1"/>
                </a:solidFill>
                <a:sym typeface="Symbol" panose="05050102010706020507" pitchFamily="18" charset="2"/>
              </a:rPr>
              <a:t>  </a:t>
            </a:r>
            <a:r>
              <a:rPr lang="en-US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dirty="0">
                <a:solidFill>
                  <a:schemeClr val="tx1"/>
                </a:solidFill>
                <a:sym typeface="Symbol" panose="05050102010706020507" pitchFamily="18" charset="2"/>
              </a:rPr>
              <a:t> 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i="1" dirty="0">
                <a:solidFill>
                  <a:schemeClr val="tx1"/>
                </a:solidFill>
              </a:rPr>
              <a:t>B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  <a:p>
            <a:r>
              <a:rPr lang="en-US" dirty="0" smtClean="0"/>
              <a:t>Using logical equivalences we have </a:t>
            </a:r>
            <a:r>
              <a:rPr lang="en-US" i="1" dirty="0" smtClean="0">
                <a:solidFill>
                  <a:schemeClr val="tx1"/>
                </a:solidFill>
              </a:rPr>
              <a:t>A</a:t>
            </a:r>
            <a:r>
              <a:rPr lang="en-US" dirty="0" smtClean="0">
                <a:solidFill>
                  <a:schemeClr val="tx1"/>
                </a:solidFill>
              </a:rPr>
              <a:t> = </a:t>
            </a:r>
            <a:r>
              <a:rPr lang="en-US" i="1" dirty="0" smtClean="0">
                <a:solidFill>
                  <a:schemeClr val="tx1"/>
                </a:solidFill>
              </a:rPr>
              <a:t>B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iff</a:t>
            </a:r>
            <a:endParaRPr lang="en-US" dirty="0" smtClean="0">
              <a:solidFill>
                <a:schemeClr val="tx1"/>
              </a:solidFill>
            </a:endParaRPr>
          </a:p>
          <a:p>
            <a:pPr marL="457189" lvl="1" indent="0">
              <a:buNone/>
            </a:pPr>
            <a:r>
              <a:rPr lang="en-US" dirty="0">
                <a:sym typeface="Symbol" panose="05050102010706020507" pitchFamily="18" charset="2"/>
              </a:rPr>
              <a:t></a:t>
            </a:r>
            <a:r>
              <a:rPr lang="en-US" i="1" dirty="0">
                <a:sym typeface="Symbol" panose="05050102010706020507" pitchFamily="18" charset="2"/>
              </a:rPr>
              <a:t>x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[(</a:t>
            </a:r>
            <a:r>
              <a:rPr lang="en-US" i="1" dirty="0">
                <a:sym typeface="Symbol" panose="05050102010706020507" pitchFamily="18" charset="2"/>
              </a:rPr>
              <a:t>x</a:t>
            </a:r>
            <a:r>
              <a:rPr lang="en-US" dirty="0">
                <a:sym typeface="Symbol" panose="05050102010706020507" pitchFamily="18" charset="2"/>
              </a:rPr>
              <a:t>  </a:t>
            </a:r>
            <a:r>
              <a:rPr lang="en-US" i="1" dirty="0">
                <a:sym typeface="Symbol" panose="05050102010706020507" pitchFamily="18" charset="2"/>
              </a:rPr>
              <a:t>A</a:t>
            </a:r>
            <a:r>
              <a:rPr lang="en-US" dirty="0">
                <a:sym typeface="Symbol" panose="05050102010706020507" pitchFamily="18" charset="2"/>
              </a:rPr>
              <a:t>  </a:t>
            </a:r>
            <a:r>
              <a:rPr lang="en-US" i="1" dirty="0">
                <a:sym typeface="Symbol" panose="05050102010706020507" pitchFamily="18" charset="2"/>
              </a:rPr>
              <a:t>x</a:t>
            </a:r>
            <a:r>
              <a:rPr lang="en-US" dirty="0">
                <a:sym typeface="Symbol" panose="05050102010706020507" pitchFamily="18" charset="2"/>
              </a:rPr>
              <a:t> </a:t>
            </a:r>
            <a:r>
              <a:rPr lang="en-US" dirty="0"/>
              <a:t> </a:t>
            </a:r>
            <a:r>
              <a:rPr lang="en-US" i="1" dirty="0"/>
              <a:t>B</a:t>
            </a:r>
            <a:r>
              <a:rPr lang="en-US" dirty="0" smtClean="0"/>
              <a:t>) </a:t>
            </a:r>
            <a:r>
              <a:rPr lang="en-US" dirty="0" smtClean="0">
                <a:sym typeface="Symbol" panose="05050102010706020507" pitchFamily="18" charset="2"/>
              </a:rPr>
              <a:t> (</a:t>
            </a:r>
            <a:r>
              <a:rPr lang="en-US" i="1" dirty="0" smtClean="0">
                <a:sym typeface="Symbol" panose="05050102010706020507" pitchFamily="18" charset="2"/>
              </a:rPr>
              <a:t>x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r>
              <a:rPr lang="en-US" dirty="0">
                <a:sym typeface="Symbol" panose="05050102010706020507" pitchFamily="18" charset="2"/>
              </a:rPr>
              <a:t> </a:t>
            </a:r>
            <a:r>
              <a:rPr lang="en-US" i="1" dirty="0" smtClean="0">
                <a:sym typeface="Symbol" panose="05050102010706020507" pitchFamily="18" charset="2"/>
              </a:rPr>
              <a:t>B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r>
              <a:rPr lang="en-US" dirty="0">
                <a:sym typeface="Symbol" panose="05050102010706020507" pitchFamily="18" charset="2"/>
              </a:rPr>
              <a:t> </a:t>
            </a:r>
            <a:r>
              <a:rPr lang="en-US" i="1" dirty="0">
                <a:sym typeface="Symbol" panose="05050102010706020507" pitchFamily="18" charset="2"/>
              </a:rPr>
              <a:t>x</a:t>
            </a:r>
            <a:r>
              <a:rPr lang="en-US" dirty="0">
                <a:sym typeface="Symbol" panose="05050102010706020507" pitchFamily="18" charset="2"/>
              </a:rPr>
              <a:t> </a:t>
            </a:r>
            <a:r>
              <a:rPr lang="en-US" dirty="0"/>
              <a:t> </a:t>
            </a:r>
            <a:r>
              <a:rPr lang="en-US" i="1" dirty="0" smtClean="0"/>
              <a:t>A</a:t>
            </a:r>
            <a:r>
              <a:rPr lang="en-US" dirty="0" smtClean="0"/>
              <a:t>)]</a:t>
            </a:r>
          </a:p>
          <a:p>
            <a:r>
              <a:rPr lang="en-US" dirty="0" smtClean="0"/>
              <a:t> This is equivalent to</a:t>
            </a:r>
          </a:p>
          <a:p>
            <a:pPr>
              <a:buNone/>
            </a:pPr>
            <a:r>
              <a:rPr lang="en-US" dirty="0" smtClean="0">
                <a:solidFill>
                  <a:schemeClr val="tx1"/>
                </a:solidFill>
              </a:rPr>
              <a:t>                     </a:t>
            </a:r>
            <a:r>
              <a:rPr lang="en-US" i="1" dirty="0" smtClean="0">
                <a:solidFill>
                  <a:schemeClr val="tx1"/>
                </a:solidFill>
                <a:ea typeface="Cambria Math" pitchFamily="18" charset="0"/>
              </a:rPr>
              <a:t>A</a:t>
            </a: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 ⊆ </a:t>
            </a:r>
            <a:r>
              <a:rPr lang="en-US" i="1" dirty="0" smtClean="0">
                <a:solidFill>
                  <a:schemeClr val="tx1"/>
                </a:solidFill>
                <a:ea typeface="Cambria Math" pitchFamily="18" charset="0"/>
              </a:rPr>
              <a:t>B</a:t>
            </a:r>
            <a:r>
              <a:rPr lang="en-US" dirty="0" smtClean="0">
                <a:solidFill>
                  <a:schemeClr val="tx1"/>
                </a:solidFill>
              </a:rPr>
              <a:t>        and      </a:t>
            </a:r>
            <a:r>
              <a:rPr lang="en-US" i="1" dirty="0" smtClean="0">
                <a:solidFill>
                  <a:schemeClr val="tx1"/>
                </a:solidFill>
                <a:ea typeface="Cambria Math" pitchFamily="18" charset="0"/>
              </a:rPr>
              <a:t>B </a:t>
            </a: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⊆ </a:t>
            </a:r>
            <a:r>
              <a:rPr lang="en-US" i="1" dirty="0" smtClean="0">
                <a:solidFill>
                  <a:schemeClr val="tx1"/>
                </a:solidFill>
                <a:ea typeface="Cambria Math" pitchFamily="18" charset="0"/>
              </a:rPr>
              <a:t>A</a:t>
            </a: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0973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Proper Subsets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  Definition</a:t>
            </a:r>
            <a:r>
              <a:rPr lang="en-US" dirty="0" smtClean="0"/>
              <a:t>: If 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dirty="0" smtClean="0">
                <a:ea typeface="Cambria Math" pitchFamily="18" charset="0"/>
              </a:rPr>
              <a:t> ⊆ </a:t>
            </a:r>
            <a:r>
              <a:rPr lang="en-US" i="1" dirty="0" smtClean="0">
                <a:ea typeface="Cambria Math" pitchFamily="18" charset="0"/>
              </a:rPr>
              <a:t>B</a:t>
            </a:r>
            <a:r>
              <a:rPr lang="en-US" dirty="0" smtClean="0"/>
              <a:t>, but 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dirty="0" smtClean="0">
                <a:ea typeface="Cambria Math" pitchFamily="18" charset="0"/>
              </a:rPr>
              <a:t> </a:t>
            </a:r>
            <a:r>
              <a:rPr lang="en-US" dirty="0" smtClean="0">
                <a:ea typeface="Cambria Math"/>
              </a:rPr>
              <a:t>≠</a:t>
            </a:r>
            <a:r>
              <a:rPr lang="en-US" i="1" dirty="0" smtClean="0">
                <a:ea typeface="Cambria Math" pitchFamily="18" charset="0"/>
              </a:rPr>
              <a:t>B</a:t>
            </a:r>
            <a:r>
              <a:rPr lang="en-US" dirty="0" smtClean="0"/>
              <a:t>, then we say </a:t>
            </a:r>
            <a:r>
              <a:rPr lang="en-US" i="1" dirty="0" smtClean="0"/>
              <a:t>A</a:t>
            </a:r>
            <a:r>
              <a:rPr lang="en-US" dirty="0" smtClean="0"/>
              <a:t> is a </a:t>
            </a:r>
            <a:r>
              <a:rPr lang="en-US" b="1" i="1" dirty="0" smtClean="0">
                <a:solidFill>
                  <a:srgbClr val="66FF33"/>
                </a:solidFill>
              </a:rPr>
              <a:t>proper subset </a:t>
            </a:r>
            <a:r>
              <a:rPr lang="en-US" dirty="0" smtClean="0"/>
              <a:t>of </a:t>
            </a:r>
            <a:r>
              <a:rPr lang="en-US" i="1" dirty="0" smtClean="0"/>
              <a:t>B</a:t>
            </a:r>
            <a:r>
              <a:rPr lang="en-US" dirty="0" smtClean="0"/>
              <a:t>, denoted by 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dirty="0" smtClean="0">
                <a:ea typeface="Cambria Math" pitchFamily="18" charset="0"/>
              </a:rPr>
              <a:t> </a:t>
            </a:r>
            <a:r>
              <a:rPr lang="en-US" dirty="0" smtClean="0">
                <a:ea typeface="Cambria Math"/>
              </a:rPr>
              <a:t>⊂</a:t>
            </a:r>
            <a:r>
              <a:rPr lang="en-US" dirty="0" smtClean="0">
                <a:ea typeface="Cambria Math" pitchFamily="18" charset="0"/>
              </a:rPr>
              <a:t> </a:t>
            </a:r>
            <a:r>
              <a:rPr lang="en-US" i="1" dirty="0" smtClean="0">
                <a:ea typeface="Cambria Math" pitchFamily="18" charset="0"/>
              </a:rPr>
              <a:t>B</a:t>
            </a:r>
            <a:r>
              <a:rPr lang="en-US" dirty="0" smtClean="0">
                <a:ea typeface="Cambria Math" pitchFamily="18" charset="0"/>
              </a:rPr>
              <a:t>. </a:t>
            </a:r>
          </a:p>
          <a:p>
            <a:pPr>
              <a:buNone/>
            </a:pPr>
            <a:r>
              <a:rPr lang="en-US" dirty="0">
                <a:ea typeface="Cambria Math" pitchFamily="18" charset="0"/>
              </a:rPr>
              <a:t>	</a:t>
            </a:r>
            <a:r>
              <a:rPr lang="en-US" dirty="0" smtClean="0">
                <a:ea typeface="Cambria Math" pitchFamily="18" charset="0"/>
              </a:rPr>
              <a:t>If 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dirty="0" smtClean="0">
                <a:ea typeface="Cambria Math" pitchFamily="18" charset="0"/>
              </a:rPr>
              <a:t> </a:t>
            </a:r>
            <a:r>
              <a:rPr lang="en-US" dirty="0" smtClean="0">
                <a:ea typeface="Cambria Math"/>
              </a:rPr>
              <a:t>⊂</a:t>
            </a:r>
            <a:r>
              <a:rPr lang="en-US" dirty="0" smtClean="0">
                <a:ea typeface="Cambria Math" pitchFamily="18" charset="0"/>
              </a:rPr>
              <a:t> </a:t>
            </a:r>
            <a:r>
              <a:rPr lang="en-US" i="1" dirty="0" smtClean="0">
                <a:ea typeface="Cambria Math" pitchFamily="18" charset="0"/>
              </a:rPr>
              <a:t>B</a:t>
            </a:r>
            <a:r>
              <a:rPr lang="en-US" dirty="0" smtClean="0">
                <a:ea typeface="Cambria Math" pitchFamily="18" charset="0"/>
              </a:rPr>
              <a:t>, then</a:t>
            </a:r>
          </a:p>
          <a:p>
            <a:pPr lvl="1">
              <a:buNone/>
            </a:pPr>
            <a:r>
              <a:rPr lang="en-US" dirty="0">
                <a:sym typeface="Symbol" panose="05050102010706020507" pitchFamily="18" charset="2"/>
              </a:rPr>
              <a:t></a:t>
            </a:r>
            <a:r>
              <a:rPr lang="en-US" i="1" dirty="0">
                <a:sym typeface="Symbol" panose="05050102010706020507" pitchFamily="18" charset="2"/>
              </a:rPr>
              <a:t>x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(</a:t>
            </a:r>
            <a:r>
              <a:rPr lang="en-US" i="1" dirty="0">
                <a:sym typeface="Symbol" panose="05050102010706020507" pitchFamily="18" charset="2"/>
              </a:rPr>
              <a:t>x</a:t>
            </a:r>
            <a:r>
              <a:rPr lang="en-US" dirty="0">
                <a:sym typeface="Symbol" panose="05050102010706020507" pitchFamily="18" charset="2"/>
              </a:rPr>
              <a:t>  </a:t>
            </a:r>
            <a:r>
              <a:rPr lang="en-US" i="1" dirty="0">
                <a:sym typeface="Symbol" panose="05050102010706020507" pitchFamily="18" charset="2"/>
              </a:rPr>
              <a:t>A</a:t>
            </a:r>
            <a:r>
              <a:rPr lang="en-US" dirty="0">
                <a:sym typeface="Symbol" panose="05050102010706020507" pitchFamily="18" charset="2"/>
              </a:rPr>
              <a:t>  </a:t>
            </a:r>
            <a:r>
              <a:rPr lang="en-US" i="1" dirty="0">
                <a:sym typeface="Symbol" panose="05050102010706020507" pitchFamily="18" charset="2"/>
              </a:rPr>
              <a:t>x</a:t>
            </a:r>
            <a:r>
              <a:rPr lang="en-US" dirty="0">
                <a:sym typeface="Symbol" panose="05050102010706020507" pitchFamily="18" charset="2"/>
              </a:rPr>
              <a:t> </a:t>
            </a:r>
            <a:r>
              <a:rPr lang="en-US" dirty="0"/>
              <a:t> </a:t>
            </a:r>
            <a:r>
              <a:rPr lang="en-US" i="1" dirty="0"/>
              <a:t>B</a:t>
            </a:r>
            <a:r>
              <a:rPr lang="en-US" dirty="0"/>
              <a:t>) </a:t>
            </a:r>
            <a:r>
              <a:rPr lang="en-US" dirty="0">
                <a:sym typeface="Symbol" panose="05050102010706020507" pitchFamily="18" charset="2"/>
              </a:rPr>
              <a:t> </a:t>
            </a:r>
            <a:r>
              <a:rPr lang="en-US" dirty="0" smtClean="0">
                <a:sym typeface="Symbol" panose="05050102010706020507" pitchFamily="18" charset="2"/>
              </a:rPr>
              <a:t></a:t>
            </a:r>
            <a:r>
              <a:rPr lang="en-US" i="1" dirty="0" smtClean="0">
                <a:sym typeface="Symbol" panose="05050102010706020507" pitchFamily="18" charset="2"/>
              </a:rPr>
              <a:t>x </a:t>
            </a:r>
            <a:r>
              <a:rPr lang="en-US" dirty="0" smtClean="0">
                <a:sym typeface="Symbol" panose="05050102010706020507" pitchFamily="18" charset="2"/>
              </a:rPr>
              <a:t>(</a:t>
            </a:r>
            <a:r>
              <a:rPr lang="en-US" i="1" dirty="0" smtClean="0">
                <a:sym typeface="Symbol" panose="05050102010706020507" pitchFamily="18" charset="2"/>
              </a:rPr>
              <a:t>x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r>
              <a:rPr lang="en-US" dirty="0">
                <a:sym typeface="Symbol" panose="05050102010706020507" pitchFamily="18" charset="2"/>
              </a:rPr>
              <a:t> </a:t>
            </a:r>
            <a:r>
              <a:rPr lang="en-US" i="1" dirty="0">
                <a:sym typeface="Symbol" panose="05050102010706020507" pitchFamily="18" charset="2"/>
              </a:rPr>
              <a:t>B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 </a:t>
            </a:r>
            <a:r>
              <a:rPr lang="en-US" i="1" dirty="0">
                <a:sym typeface="Symbol" panose="05050102010706020507" pitchFamily="18" charset="2"/>
              </a:rPr>
              <a:t>x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</a:t>
            </a:r>
            <a:r>
              <a:rPr lang="en-US" dirty="0" smtClean="0"/>
              <a:t> </a:t>
            </a:r>
            <a:r>
              <a:rPr lang="en-US" i="1" dirty="0" smtClean="0"/>
              <a:t>A</a:t>
            </a:r>
            <a:r>
              <a:rPr lang="en-US" dirty="0" smtClean="0"/>
              <a:t>)</a:t>
            </a:r>
            <a:r>
              <a:rPr lang="en-US" b="1" dirty="0">
                <a:ea typeface="Cambria Math" pitchFamily="18" charset="0"/>
              </a:rPr>
              <a:t> </a:t>
            </a:r>
            <a:r>
              <a:rPr lang="en-US" dirty="0" smtClean="0">
                <a:ea typeface="Cambria Math" pitchFamily="18" charset="0"/>
              </a:rPr>
              <a:t>is true. 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Venn Diagram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4648200" y="4114800"/>
            <a:ext cx="3962400" cy="1828800"/>
            <a:chOff x="4648200" y="4114800"/>
            <a:chExt cx="3962400" cy="1828800"/>
          </a:xfrm>
        </p:grpSpPr>
        <p:sp>
          <p:nvSpPr>
            <p:cNvPr id="8" name="Rectangle 7"/>
            <p:cNvSpPr/>
            <p:nvPr/>
          </p:nvSpPr>
          <p:spPr>
            <a:xfrm>
              <a:off x="4648200" y="4114800"/>
              <a:ext cx="3962400" cy="1828800"/>
            </a:xfrm>
            <a:prstGeom prst="rect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001000" y="4114801"/>
              <a:ext cx="609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latin typeface="Cambria" panose="02040503050406030204" pitchFamily="18" charset="0"/>
                  <a:ea typeface="Cambria" panose="02040503050406030204" pitchFamily="18" charset="0"/>
                </a:rPr>
                <a:t>U</a:t>
              </a:r>
            </a:p>
          </p:txBody>
        </p:sp>
        <p:sp>
          <p:nvSpPr>
            <p:cNvPr id="10" name="Oval 9"/>
            <p:cNvSpPr/>
            <p:nvPr/>
          </p:nvSpPr>
          <p:spPr>
            <a:xfrm>
              <a:off x="6172200" y="4267200"/>
              <a:ext cx="1219200" cy="1295400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6594695" y="4600620"/>
              <a:ext cx="576404" cy="637314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341198" y="4375491"/>
              <a:ext cx="609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latin typeface="Cambria" panose="02040503050406030204" pitchFamily="18" charset="0"/>
                  <a:ea typeface="Cambria" panose="02040503050406030204" pitchFamily="18" charset="0"/>
                </a:rPr>
                <a:t>B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705600" y="4724401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latin typeface="Cambria" panose="02040503050406030204" pitchFamily="18" charset="0"/>
                  <a:ea typeface="Cambria" panose="02040503050406030204" pitchFamily="18" charset="0"/>
                </a:rPr>
                <a:t>A</a:t>
              </a: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9192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size of the set: </a:t>
            </a:r>
            <a:r>
              <a:rPr lang="en-US" dirty="0" smtClean="0">
                <a:solidFill>
                  <a:schemeClr val="tx1"/>
                </a:solidFill>
              </a:rPr>
              <a:t>Set Cardinality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   Definition: If there are exactly </a:t>
            </a:r>
            <a:r>
              <a:rPr lang="en-US" i="1" dirty="0" smtClean="0"/>
              <a:t>n</a:t>
            </a:r>
            <a:r>
              <a:rPr lang="en-US" dirty="0" smtClean="0"/>
              <a:t> distinct elements in </a:t>
            </a:r>
            <a:r>
              <a:rPr lang="en-US" i="1" dirty="0" smtClean="0"/>
              <a:t>S </a:t>
            </a:r>
            <a:r>
              <a:rPr lang="en-US" dirty="0" smtClean="0"/>
              <a:t>where </a:t>
            </a:r>
            <a:r>
              <a:rPr lang="en-US" i="1" dirty="0" smtClean="0"/>
              <a:t>n</a:t>
            </a:r>
            <a:r>
              <a:rPr lang="en-US" dirty="0" smtClean="0"/>
              <a:t> is a nonnegative integer, we say that </a:t>
            </a:r>
            <a:r>
              <a:rPr lang="en-US" i="1" dirty="0" smtClean="0"/>
              <a:t>S</a:t>
            </a:r>
            <a:r>
              <a:rPr lang="en-US" dirty="0" smtClean="0"/>
              <a:t> is </a:t>
            </a:r>
            <a:r>
              <a:rPr lang="en-US" i="1" dirty="0" smtClean="0"/>
              <a:t>finite</a:t>
            </a:r>
            <a:r>
              <a:rPr lang="en-US" dirty="0" smtClean="0"/>
              <a:t>. Otherwise it is </a:t>
            </a:r>
            <a:r>
              <a:rPr lang="en-US" i="1" dirty="0" smtClean="0"/>
              <a:t>infinite</a:t>
            </a:r>
            <a:r>
              <a:rPr lang="en-US" dirty="0" smtClean="0"/>
              <a:t>. 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dirty="0" smtClean="0">
                <a:solidFill>
                  <a:schemeClr val="tx1"/>
                </a:solidFill>
              </a:rPr>
              <a:t>Definition: The  </a:t>
            </a:r>
            <a:r>
              <a:rPr lang="en-US" i="1" dirty="0" smtClean="0">
                <a:solidFill>
                  <a:schemeClr val="tx1"/>
                </a:solidFill>
              </a:rPr>
              <a:t>cardinality</a:t>
            </a:r>
            <a:r>
              <a:rPr lang="en-US" dirty="0" smtClean="0">
                <a:solidFill>
                  <a:schemeClr val="tx1"/>
                </a:solidFill>
              </a:rPr>
              <a:t> of  a finite set </a:t>
            </a:r>
            <a:r>
              <a:rPr lang="en-US" i="1" dirty="0" smtClean="0">
                <a:solidFill>
                  <a:schemeClr val="tx1"/>
                </a:solidFill>
              </a:rPr>
              <a:t>A, </a:t>
            </a:r>
            <a:r>
              <a:rPr lang="en-US" dirty="0" smtClean="0">
                <a:solidFill>
                  <a:schemeClr val="tx1"/>
                </a:solidFill>
              </a:rPr>
              <a:t>denoted by |</a:t>
            </a:r>
            <a:r>
              <a:rPr lang="en-US" i="1" dirty="0" smtClean="0">
                <a:solidFill>
                  <a:schemeClr val="tx1"/>
                </a:solidFill>
              </a:rPr>
              <a:t>A</a:t>
            </a:r>
            <a:r>
              <a:rPr lang="en-US" dirty="0" smtClean="0">
                <a:solidFill>
                  <a:schemeClr val="tx1"/>
                </a:solidFill>
              </a:rPr>
              <a:t>|,  is the number of (distinct) elements of </a:t>
            </a:r>
            <a:r>
              <a:rPr lang="en-US" i="1" dirty="0" smtClean="0">
                <a:solidFill>
                  <a:schemeClr val="tx1"/>
                </a:solidFill>
              </a:rPr>
              <a:t>A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</a:p>
          <a:p>
            <a:pPr>
              <a:buNone/>
            </a:pPr>
            <a:r>
              <a:rPr lang="en-US" dirty="0" smtClean="0"/>
              <a:t>   Examples: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|</a:t>
            </a:r>
            <a:r>
              <a:rPr lang="en-US" dirty="0" smtClean="0">
                <a:solidFill>
                  <a:schemeClr val="tx1"/>
                </a:solidFill>
                <a:ea typeface="Cambria Math"/>
              </a:rPr>
              <a:t>∅</a:t>
            </a:r>
            <a:r>
              <a:rPr lang="en-US" dirty="0" smtClean="0">
                <a:solidFill>
                  <a:schemeClr val="tx1"/>
                </a:solidFill>
              </a:rPr>
              <a:t>| = </a:t>
            </a: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0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Let S be the letters of the English alphabet. Then |</a:t>
            </a:r>
            <a:r>
              <a:rPr lang="en-US" i="1" dirty="0" smtClean="0"/>
              <a:t>S</a:t>
            </a:r>
            <a:r>
              <a:rPr lang="en-US" dirty="0" smtClean="0"/>
              <a:t>| = </a:t>
            </a:r>
            <a:r>
              <a:rPr lang="en-US" dirty="0" smtClean="0">
                <a:ea typeface="Cambria Math" pitchFamily="18" charset="0"/>
              </a:rPr>
              <a:t>26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|{</a:t>
            </a: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1, 2, 3</a:t>
            </a:r>
            <a:r>
              <a:rPr lang="en-US" dirty="0" smtClean="0">
                <a:solidFill>
                  <a:schemeClr val="tx1"/>
                </a:solidFill>
              </a:rPr>
              <a:t>}| = </a:t>
            </a: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3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|{</a:t>
            </a:r>
            <a:r>
              <a:rPr lang="en-US" dirty="0">
                <a:ea typeface="Cambria Math"/>
              </a:rPr>
              <a:t>∅</a:t>
            </a:r>
            <a:r>
              <a:rPr lang="en-US" dirty="0" smtClean="0"/>
              <a:t>}| = </a:t>
            </a:r>
            <a:r>
              <a:rPr lang="en-US" dirty="0" smtClean="0">
                <a:ea typeface="Cambria Math" pitchFamily="18" charset="0"/>
              </a:rPr>
              <a:t>1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The set of integers is infinite.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9659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Power 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   Definition</a:t>
            </a:r>
            <a:r>
              <a:rPr lang="en-US" dirty="0" smtClean="0"/>
              <a:t>: The set of all subsets of a set </a:t>
            </a:r>
            <a:r>
              <a:rPr lang="en-US" i="1" dirty="0" smtClean="0"/>
              <a:t>A</a:t>
            </a:r>
            <a:r>
              <a:rPr lang="en-US" dirty="0" smtClean="0"/>
              <a:t>, denoted </a:t>
            </a:r>
            <a:r>
              <a:rPr lang="en-US" dirty="0" smtClean="0">
                <a:latin typeface="Brush Script MT" pitchFamily="66" charset="0"/>
              </a:rPr>
              <a:t>P</a:t>
            </a:r>
            <a:r>
              <a:rPr lang="en-US" b="1" dirty="0" smtClean="0"/>
              <a:t>(</a:t>
            </a:r>
            <a:r>
              <a:rPr lang="en-US" i="1" dirty="0" smtClean="0"/>
              <a:t>A</a:t>
            </a:r>
            <a:r>
              <a:rPr lang="en-US" b="1" dirty="0" smtClean="0"/>
              <a:t>)</a:t>
            </a:r>
            <a:r>
              <a:rPr lang="en-US" dirty="0" smtClean="0"/>
              <a:t>, is called the </a:t>
            </a:r>
            <a:r>
              <a:rPr lang="en-US" b="1" i="1" dirty="0" smtClean="0">
                <a:solidFill>
                  <a:srgbClr val="66FF33"/>
                </a:solidFill>
              </a:rPr>
              <a:t>power set </a:t>
            </a:r>
            <a:r>
              <a:rPr lang="en-US" dirty="0" smtClean="0"/>
              <a:t>of </a:t>
            </a:r>
            <a:r>
              <a:rPr lang="en-US" i="1" dirty="0" smtClean="0"/>
              <a:t>A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b="1" dirty="0" smtClean="0">
                <a:solidFill>
                  <a:schemeClr val="tx1"/>
                </a:solidFill>
              </a:rPr>
              <a:t>Example</a:t>
            </a:r>
            <a:r>
              <a:rPr lang="en-US" dirty="0" smtClean="0">
                <a:solidFill>
                  <a:schemeClr val="tx1"/>
                </a:solidFill>
              </a:rPr>
              <a:t>: If </a:t>
            </a:r>
            <a:r>
              <a:rPr lang="en-US" i="1" dirty="0" smtClean="0">
                <a:solidFill>
                  <a:schemeClr val="tx1"/>
                </a:solidFill>
              </a:rPr>
              <a:t>A</a:t>
            </a:r>
            <a:r>
              <a:rPr lang="en-US" dirty="0" smtClean="0">
                <a:solidFill>
                  <a:schemeClr val="tx1"/>
                </a:solidFill>
              </a:rPr>
              <a:t> = {</a:t>
            </a:r>
            <a:r>
              <a:rPr lang="en-US" i="1" dirty="0" smtClean="0">
                <a:solidFill>
                  <a:schemeClr val="tx1"/>
                </a:solidFill>
              </a:rPr>
              <a:t>a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i="1" dirty="0" smtClean="0">
                <a:solidFill>
                  <a:schemeClr val="tx1"/>
                </a:solidFill>
              </a:rPr>
              <a:t>b</a:t>
            </a:r>
            <a:r>
              <a:rPr lang="en-US" dirty="0" smtClean="0">
                <a:solidFill>
                  <a:schemeClr val="tx1"/>
                </a:solidFill>
              </a:rPr>
              <a:t>} then </a:t>
            </a:r>
          </a:p>
          <a:p>
            <a:pPr>
              <a:buNone/>
            </a:pPr>
            <a:r>
              <a:rPr lang="en-US" dirty="0" smtClean="0">
                <a:solidFill>
                  <a:schemeClr val="tx1"/>
                </a:solidFill>
              </a:rPr>
              <a:t>              </a:t>
            </a:r>
            <a:r>
              <a:rPr lang="en-US" dirty="0" smtClean="0">
                <a:solidFill>
                  <a:schemeClr val="tx1"/>
                </a:solidFill>
                <a:latin typeface="Brush Script MT" pitchFamily="66" charset="0"/>
              </a:rPr>
              <a:t>P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i="1" dirty="0" smtClean="0">
                <a:solidFill>
                  <a:schemeClr val="tx1"/>
                </a:solidFill>
              </a:rPr>
              <a:t>A</a:t>
            </a:r>
            <a:r>
              <a:rPr lang="en-US" dirty="0" smtClean="0">
                <a:solidFill>
                  <a:schemeClr val="tx1"/>
                </a:solidFill>
              </a:rPr>
              <a:t>) = </a:t>
            </a:r>
            <a:r>
              <a:rPr lang="en-US" dirty="0">
                <a:solidFill>
                  <a:schemeClr val="tx1"/>
                </a:solidFill>
              </a:rPr>
              <a:t>{∅, </a:t>
            </a:r>
            <a:r>
              <a:rPr lang="en-US" dirty="0" smtClean="0">
                <a:solidFill>
                  <a:schemeClr val="tx1"/>
                </a:solidFill>
              </a:rPr>
              <a:t>{</a:t>
            </a:r>
            <a:r>
              <a:rPr lang="en-US" i="1" dirty="0" smtClean="0">
                <a:solidFill>
                  <a:schemeClr val="tx1"/>
                </a:solidFill>
              </a:rPr>
              <a:t>a</a:t>
            </a:r>
            <a:r>
              <a:rPr lang="en-US" dirty="0" smtClean="0">
                <a:solidFill>
                  <a:schemeClr val="tx1"/>
                </a:solidFill>
              </a:rPr>
              <a:t>}, {</a:t>
            </a:r>
            <a:r>
              <a:rPr lang="en-US" i="1" dirty="0" smtClean="0">
                <a:solidFill>
                  <a:schemeClr val="tx1"/>
                </a:solidFill>
              </a:rPr>
              <a:t>b</a:t>
            </a:r>
            <a:r>
              <a:rPr lang="en-US" dirty="0" smtClean="0">
                <a:solidFill>
                  <a:schemeClr val="tx1"/>
                </a:solidFill>
              </a:rPr>
              <a:t>}, {</a:t>
            </a:r>
            <a:r>
              <a:rPr lang="en-US" i="1" dirty="0" smtClean="0">
                <a:solidFill>
                  <a:schemeClr val="tx1"/>
                </a:solidFill>
              </a:rPr>
              <a:t>a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i="1" dirty="0" smtClean="0">
                <a:solidFill>
                  <a:schemeClr val="tx1"/>
                </a:solidFill>
              </a:rPr>
              <a:t>b</a:t>
            </a:r>
            <a:r>
              <a:rPr lang="en-US" dirty="0" smtClean="0">
                <a:solidFill>
                  <a:schemeClr val="tx1"/>
                </a:solidFill>
              </a:rPr>
              <a:t>}}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If a set has </a:t>
            </a:r>
            <a:r>
              <a:rPr lang="en-US" i="1" dirty="0" smtClean="0">
                <a:solidFill>
                  <a:schemeClr val="tx1"/>
                </a:solidFill>
              </a:rPr>
              <a:t>n</a:t>
            </a:r>
            <a:r>
              <a:rPr lang="en-US" dirty="0" smtClean="0"/>
              <a:t> elements, then the cardinality of the power set is </a:t>
            </a: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2</a:t>
            </a:r>
            <a:r>
              <a:rPr lang="en-US" i="1" baseline="30000" dirty="0" smtClean="0">
                <a:solidFill>
                  <a:schemeClr val="tx1"/>
                </a:solidFill>
              </a:rPr>
              <a:t>ⁿ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9225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Cartesian </a:t>
            </a:r>
            <a:r>
              <a:rPr lang="en-US" b="1" dirty="0" smtClean="0"/>
              <a:t>Products: </a:t>
            </a:r>
            <a:r>
              <a:rPr lang="en-US" dirty="0" smtClean="0"/>
              <a:t>Tuples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i="1" dirty="0" smtClean="0">
                <a:solidFill>
                  <a:schemeClr val="tx1"/>
                </a:solidFill>
              </a:rPr>
              <a:t>ordered n-tuple </a:t>
            </a:r>
            <a:r>
              <a:rPr lang="en-US" dirty="0" smtClean="0">
                <a:solidFill>
                  <a:schemeClr val="tx1"/>
                </a:solidFill>
              </a:rPr>
              <a:t>  </a:t>
            </a:r>
            <a:r>
              <a:rPr lang="en-US" dirty="0" smtClean="0">
                <a:ea typeface="Cambria Math" pitchFamily="18" charset="0"/>
              </a:rPr>
              <a:t>(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baseline="-25000" dirty="0" smtClean="0">
                <a:ea typeface="Cambria Math" pitchFamily="18" charset="0"/>
              </a:rPr>
              <a:t>1</a:t>
            </a:r>
            <a:r>
              <a:rPr lang="en-US" dirty="0" smtClean="0">
                <a:ea typeface="Cambria Math" pitchFamily="18" charset="0"/>
              </a:rPr>
              <a:t>, 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baseline="-25000" dirty="0" smtClean="0">
                <a:ea typeface="Cambria Math" pitchFamily="18" charset="0"/>
              </a:rPr>
              <a:t>2</a:t>
            </a:r>
            <a:r>
              <a:rPr lang="en-US" dirty="0" smtClean="0">
                <a:ea typeface="Cambria Math" pitchFamily="18" charset="0"/>
              </a:rPr>
              <a:t>, ….., 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i="1" baseline="-25000" dirty="0" smtClean="0">
                <a:ea typeface="Cambria Math" pitchFamily="18" charset="0"/>
              </a:rPr>
              <a:t>n</a:t>
            </a:r>
            <a:r>
              <a:rPr lang="en-US" dirty="0" smtClean="0">
                <a:ea typeface="Cambria Math" pitchFamily="18" charset="0"/>
              </a:rPr>
              <a:t>)</a:t>
            </a:r>
            <a:r>
              <a:rPr lang="en-US" dirty="0" smtClean="0"/>
              <a:t>  is the ordered collection that has 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baseline="-25000" dirty="0" smtClean="0">
                <a:ea typeface="Cambria Math" pitchFamily="18" charset="0"/>
              </a:rPr>
              <a:t>1</a:t>
            </a:r>
            <a:r>
              <a:rPr lang="en-US" dirty="0" smtClean="0"/>
              <a:t> as its first element and 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baseline="-25000" dirty="0" smtClean="0">
                <a:ea typeface="Cambria Math" pitchFamily="18" charset="0"/>
              </a:rPr>
              <a:t>2</a:t>
            </a:r>
            <a:r>
              <a:rPr lang="en-US" dirty="0" smtClean="0"/>
              <a:t> as its second element and so on until 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i="1" baseline="-25000" dirty="0" smtClean="0">
                <a:ea typeface="Cambria Math" pitchFamily="18" charset="0"/>
              </a:rPr>
              <a:t>n</a:t>
            </a:r>
            <a:r>
              <a:rPr lang="en-US" dirty="0" smtClean="0"/>
              <a:t>  as its last element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Two </a:t>
            </a:r>
            <a:r>
              <a:rPr lang="en-US" b="1" i="1" dirty="0" smtClean="0">
                <a:solidFill>
                  <a:srgbClr val="66FF33"/>
                </a:solidFill>
              </a:rPr>
              <a:t>ordered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i="1" dirty="0" smtClean="0">
                <a:solidFill>
                  <a:schemeClr val="tx1"/>
                </a:solidFill>
              </a:rPr>
              <a:t>n</a:t>
            </a:r>
            <a:r>
              <a:rPr lang="en-US" dirty="0" smtClean="0">
                <a:solidFill>
                  <a:schemeClr val="tx1"/>
                </a:solidFill>
              </a:rPr>
              <a:t>-</a:t>
            </a:r>
            <a:r>
              <a:rPr lang="en-US" dirty="0" err="1" smtClean="0">
                <a:solidFill>
                  <a:schemeClr val="tx1"/>
                </a:solidFill>
              </a:rPr>
              <a:t>tuples</a:t>
            </a:r>
            <a:r>
              <a:rPr lang="en-US" dirty="0" smtClean="0">
                <a:solidFill>
                  <a:schemeClr val="tx1"/>
                </a:solidFill>
              </a:rPr>
              <a:t> are equal if and only if their corresponding elements are equal.</a:t>
            </a:r>
          </a:p>
          <a:p>
            <a:r>
              <a:rPr lang="en-US" dirty="0" smtClean="0"/>
              <a:t>2-tuples are called </a:t>
            </a:r>
            <a:r>
              <a:rPr lang="en-US" i="1" dirty="0" smtClean="0"/>
              <a:t>ordered pairs</a:t>
            </a:r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The ordered pairs (</a:t>
            </a:r>
            <a:r>
              <a:rPr lang="en-US" i="1" dirty="0" smtClean="0">
                <a:solidFill>
                  <a:schemeClr val="tx1"/>
                </a:solidFill>
                <a:ea typeface="Cambria Math" pitchFamily="18" charset="0"/>
              </a:rPr>
              <a:t>a</a:t>
            </a: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, </a:t>
            </a:r>
            <a:r>
              <a:rPr lang="en-US" i="1" dirty="0" smtClean="0">
                <a:solidFill>
                  <a:schemeClr val="tx1"/>
                </a:solidFill>
                <a:ea typeface="Cambria Math" pitchFamily="18" charset="0"/>
              </a:rPr>
              <a:t>b</a:t>
            </a:r>
            <a:r>
              <a:rPr lang="en-US" dirty="0" smtClean="0">
                <a:solidFill>
                  <a:schemeClr val="tx1"/>
                </a:solidFill>
              </a:rPr>
              <a:t>) and (</a:t>
            </a:r>
            <a:r>
              <a:rPr lang="en-US" i="1" dirty="0" smtClean="0">
                <a:solidFill>
                  <a:schemeClr val="tx1"/>
                </a:solidFill>
                <a:ea typeface="Cambria Math" pitchFamily="18" charset="0"/>
              </a:rPr>
              <a:t>c, d</a:t>
            </a:r>
            <a:r>
              <a:rPr lang="en-US" dirty="0" smtClean="0">
                <a:solidFill>
                  <a:schemeClr val="tx1"/>
                </a:solidFill>
              </a:rPr>
              <a:t>) are equal if and only if </a:t>
            </a:r>
            <a:r>
              <a:rPr lang="en-US" i="1" dirty="0" smtClean="0">
                <a:solidFill>
                  <a:schemeClr val="tx1"/>
                </a:solidFill>
                <a:ea typeface="Cambria Math" pitchFamily="18" charset="0"/>
              </a:rPr>
              <a:t>a = c </a:t>
            </a:r>
            <a:r>
              <a:rPr lang="en-US" dirty="0" smtClean="0">
                <a:solidFill>
                  <a:schemeClr val="tx1"/>
                </a:solidFill>
              </a:rPr>
              <a:t>and </a:t>
            </a:r>
            <a:r>
              <a:rPr lang="en-US" i="1" dirty="0" smtClean="0">
                <a:solidFill>
                  <a:schemeClr val="tx1"/>
                </a:solidFill>
                <a:ea typeface="Cambria Math" pitchFamily="18" charset="0"/>
              </a:rPr>
              <a:t>b = d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6277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Sets are one of the basic building blocks for the types of objects considered in discrete mathematics</a:t>
            </a:r>
          </a:p>
          <a:p>
            <a:pPr lvl="1"/>
            <a:r>
              <a:rPr lang="en-US" dirty="0" smtClean="0"/>
              <a:t>Important for counting</a:t>
            </a:r>
          </a:p>
          <a:p>
            <a:pPr lvl="1"/>
            <a:r>
              <a:rPr lang="en-US" dirty="0" smtClean="0"/>
              <a:t>Programming languages have set operations</a:t>
            </a:r>
          </a:p>
          <a:p>
            <a:r>
              <a:rPr lang="en-US" dirty="0" smtClean="0"/>
              <a:t>Set theory is an important branch of mathematics</a:t>
            </a:r>
          </a:p>
          <a:p>
            <a:pPr lvl="1"/>
            <a:r>
              <a:rPr lang="en-US" dirty="0" smtClean="0"/>
              <a:t>Many different systems of axioms have been used to develop set theory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772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Cartesian Product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219200"/>
                <a:ext cx="9982200" cy="5334000"/>
              </a:xfrm>
            </p:spPr>
            <p:txBody>
              <a:bodyPr>
                <a:noAutofit/>
              </a:bodyPr>
              <a:lstStyle/>
              <a:p>
                <a:pPr>
                  <a:buNone/>
                </a:pPr>
                <a:r>
                  <a:rPr lang="en-US" sz="3200" b="1" dirty="0" smtClean="0">
                    <a:ea typeface="Cambria Math" pitchFamily="18" charset="0"/>
                  </a:rPr>
                  <a:t>   Definition</a:t>
                </a:r>
                <a:r>
                  <a:rPr lang="en-US" sz="3200" dirty="0" smtClean="0">
                    <a:ea typeface="Cambria Math" pitchFamily="18" charset="0"/>
                  </a:rPr>
                  <a:t>:  The </a:t>
                </a:r>
                <a:r>
                  <a:rPr lang="en-US" sz="3200" i="1" dirty="0" smtClean="0">
                    <a:ea typeface="Cambria Math" pitchFamily="18" charset="0"/>
                  </a:rPr>
                  <a:t>Cartesian Product </a:t>
                </a:r>
                <a:r>
                  <a:rPr lang="en-US" sz="3200" dirty="0" smtClean="0">
                    <a:ea typeface="Cambria Math" pitchFamily="18" charset="0"/>
                  </a:rPr>
                  <a:t>of two sets </a:t>
                </a:r>
                <a:r>
                  <a:rPr lang="en-US" sz="3200" i="1" dirty="0" smtClean="0">
                    <a:ea typeface="Cambria Math" pitchFamily="18" charset="0"/>
                  </a:rPr>
                  <a:t>A</a:t>
                </a:r>
                <a:r>
                  <a:rPr lang="en-US" sz="3200" b="1" dirty="0" smtClean="0"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ea typeface="Cambria Math" pitchFamily="18" charset="0"/>
                  </a:rPr>
                  <a:t>and </a:t>
                </a:r>
                <a:r>
                  <a:rPr lang="en-US" sz="3200" i="1" dirty="0" smtClean="0">
                    <a:ea typeface="Cambria Math" pitchFamily="18" charset="0"/>
                  </a:rPr>
                  <a:t>B</a:t>
                </a:r>
                <a:r>
                  <a:rPr lang="en-US" sz="3200" dirty="0" smtClean="0">
                    <a:ea typeface="Cambria Math" pitchFamily="18" charset="0"/>
                  </a:rPr>
                  <a:t>, denoted by  </a:t>
                </a:r>
                <a:r>
                  <a:rPr lang="en-US" sz="3200" i="1" dirty="0" smtClean="0">
                    <a:ea typeface="Cambria Math" pitchFamily="18" charset="0"/>
                  </a:rPr>
                  <a:t>A</a:t>
                </a:r>
                <a:r>
                  <a:rPr lang="en-US" sz="3200" dirty="0" smtClean="0">
                    <a:ea typeface="Cambria Math" pitchFamily="18" charset="0"/>
                  </a:rPr>
                  <a:t> × </a:t>
                </a:r>
                <a:r>
                  <a:rPr lang="en-US" sz="3200" i="1" dirty="0" smtClean="0">
                    <a:ea typeface="Cambria Math" pitchFamily="18" charset="0"/>
                  </a:rPr>
                  <a:t>B</a:t>
                </a:r>
                <a:r>
                  <a:rPr lang="en-US" sz="3200" dirty="0" smtClean="0">
                    <a:ea typeface="Cambria Math" pitchFamily="18" charset="0"/>
                  </a:rPr>
                  <a:t> is the set of ordered pairs (</a:t>
                </a:r>
                <a:r>
                  <a:rPr lang="en-US" sz="3200" i="1" dirty="0" smtClean="0">
                    <a:ea typeface="Cambria Math" pitchFamily="18" charset="0"/>
                  </a:rPr>
                  <a:t>a</a:t>
                </a:r>
                <a:r>
                  <a:rPr lang="en-US" sz="3200" dirty="0" smtClean="0">
                    <a:ea typeface="Cambria Math" pitchFamily="18" charset="0"/>
                  </a:rPr>
                  <a:t>, </a:t>
                </a:r>
                <a:r>
                  <a:rPr lang="en-US" sz="3200" i="1" dirty="0" smtClean="0">
                    <a:ea typeface="Cambria Math" pitchFamily="18" charset="0"/>
                  </a:rPr>
                  <a:t>b</a:t>
                </a:r>
                <a:r>
                  <a:rPr lang="en-US" sz="3200" dirty="0" smtClean="0">
                    <a:ea typeface="Cambria Math" pitchFamily="18" charset="0"/>
                  </a:rPr>
                  <a:t>) where  </a:t>
                </a:r>
                <a:r>
                  <a:rPr lang="en-US" sz="3200" i="1" dirty="0" smtClean="0">
                    <a:ea typeface="Cambria Math" pitchFamily="18" charset="0"/>
                  </a:rPr>
                  <a:t>a </a:t>
                </a:r>
                <a:r>
                  <a:rPr lang="en-US" sz="3200" dirty="0" smtClean="0">
                    <a:ea typeface="Cambria Math" pitchFamily="18" charset="0"/>
                  </a:rPr>
                  <a:t>∈ </a:t>
                </a:r>
                <a:r>
                  <a:rPr lang="en-US" sz="3200" i="1" dirty="0" smtClean="0">
                    <a:ea typeface="Cambria Math" pitchFamily="18" charset="0"/>
                  </a:rPr>
                  <a:t>A</a:t>
                </a:r>
                <a:r>
                  <a:rPr lang="en-US" sz="3200" dirty="0" smtClean="0">
                    <a:ea typeface="Cambria Math" pitchFamily="18" charset="0"/>
                  </a:rPr>
                  <a:t>  and </a:t>
                </a:r>
                <a:r>
                  <a:rPr lang="en-US" sz="3200" i="1" dirty="0" smtClean="0">
                    <a:ea typeface="Cambria Math" pitchFamily="18" charset="0"/>
                  </a:rPr>
                  <a:t>b </a:t>
                </a:r>
                <a:r>
                  <a:rPr lang="en-US" sz="3200" dirty="0" smtClean="0">
                    <a:ea typeface="Cambria Math" pitchFamily="18" charset="0"/>
                  </a:rPr>
                  <a:t>∈ </a:t>
                </a:r>
                <a:r>
                  <a:rPr lang="en-US" sz="3200" i="1" dirty="0" smtClean="0">
                    <a:ea typeface="Cambria Math" pitchFamily="18" charset="0"/>
                  </a:rPr>
                  <a:t>B</a:t>
                </a:r>
                <a:r>
                  <a:rPr lang="en-US" sz="3200" dirty="0" smtClean="0">
                    <a:ea typeface="Cambria Math" pitchFamily="18" charset="0"/>
                  </a:rPr>
                  <a:t> </a:t>
                </a:r>
              </a:p>
              <a:p>
                <a:pPr lvl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itchFamily="18" charset="0"/>
                        </a:rPr>
                        <m:t>𝐴</m:t>
                      </m:r>
                      <m:r>
                        <a:rPr lang="en-US" sz="3200" b="0" i="0" smtClean="0">
                          <a:latin typeface="Cambria Math" panose="02040503050406030204" pitchFamily="18" charset="0"/>
                          <a:ea typeface="Cambria Math" pitchFamily="18" charset="0"/>
                        </a:rPr>
                        <m:t>×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itchFamily="18" charset="0"/>
                        </a:rPr>
                        <m:t>𝐵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itchFamily="18" charset="0"/>
                        </a:rPr>
                        <m:t> </m:t>
                      </m:r>
                      <m:r>
                        <a:rPr lang="en-US" sz="3200" b="0" i="0" smtClean="0">
                          <a:latin typeface="Cambria Math" panose="02040503050406030204" pitchFamily="18" charset="0"/>
                          <a:ea typeface="Cambria Math" pitchFamily="18" charset="0"/>
                        </a:rPr>
                        <m:t>=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itchFamily="18" charset="0"/>
                        </a:rPr>
                        <m:t> </m:t>
                      </m:r>
                      <m:d>
                        <m:dPr>
                          <m:begChr m:val="{"/>
                          <m:endChr m:val="|"/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itchFamily="18" charset="0"/>
                                </a:rPr>
                                <m:t>𝑎</m:t>
                              </m:r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itchFamily="18" charset="0"/>
                                </a:rPr>
                                <m:t>, </m:t>
                              </m:r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itchFamily="18" charset="0"/>
                                </a:rPr>
                                <m:t>𝑏</m:t>
                              </m:r>
                            </m:e>
                          </m:d>
                        </m:e>
                      </m:d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itchFamily="18" charset="0"/>
                        </a:rPr>
                        <m:t>𝑎</m:t>
                      </m:r>
                      <m:r>
                        <a:rPr lang="en-US" sz="3200" b="0" i="0" smtClean="0">
                          <a:latin typeface="Cambria Math" panose="02040503050406030204" pitchFamily="18" charset="0"/>
                          <a:ea typeface="Cambria Math" pitchFamily="18" charset="0"/>
                        </a:rPr>
                        <m:t>∈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itchFamily="18" charset="0"/>
                        </a:rPr>
                        <m:t>𝐴</m:t>
                      </m:r>
                      <m:r>
                        <a:rPr lang="en-US" sz="3200" b="0" i="0" smtClean="0">
                          <a:latin typeface="Cambria Math" panose="02040503050406030204" pitchFamily="18" charset="0"/>
                          <a:ea typeface="Cambria Math" pitchFamily="18" charset="0"/>
                        </a:rPr>
                        <m:t>∧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itchFamily="18" charset="0"/>
                        </a:rPr>
                        <m:t>𝑏</m:t>
                      </m:r>
                      <m:r>
                        <a:rPr lang="en-US" sz="3200" b="0" i="0" smtClean="0">
                          <a:latin typeface="Cambria Math" panose="02040503050406030204" pitchFamily="18" charset="0"/>
                          <a:ea typeface="Cambria Math" pitchFamily="18" charset="0"/>
                        </a:rPr>
                        <m:t>∈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itchFamily="18" charset="0"/>
                        </a:rPr>
                        <m:t>𝐵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itchFamily="18" charset="0"/>
                        </a:rPr>
                        <m:t>}</m:t>
                      </m:r>
                    </m:oMath>
                  </m:oMathPara>
                </a14:m>
                <a:endParaRPr lang="en-US" sz="3200" dirty="0" smtClean="0">
                  <a:ea typeface="Cambria Math" pitchFamily="18" charset="0"/>
                </a:endParaRPr>
              </a:p>
              <a:p>
                <a:pPr>
                  <a:buNone/>
                </a:pPr>
                <a:r>
                  <a:rPr lang="en-US" sz="3200" b="1" dirty="0" smtClean="0">
                    <a:ea typeface="Cambria Math" pitchFamily="18" charset="0"/>
                  </a:rPr>
                  <a:t>   Example</a:t>
                </a:r>
                <a:r>
                  <a:rPr lang="en-US" sz="3200" dirty="0" smtClean="0">
                    <a:ea typeface="Cambria Math" pitchFamily="18" charset="0"/>
                  </a:rPr>
                  <a:t>:</a:t>
                </a:r>
              </a:p>
              <a:p>
                <a:pPr>
                  <a:buNone/>
                </a:pPr>
                <a:r>
                  <a:rPr lang="en-US" sz="3200" dirty="0" smtClean="0">
                    <a:ea typeface="Cambria Math" pitchFamily="18" charset="0"/>
                  </a:rPr>
                  <a:t>   </a:t>
                </a:r>
                <a:r>
                  <a:rPr lang="en-US" sz="3200" i="1" dirty="0" smtClean="0">
                    <a:solidFill>
                      <a:schemeClr val="tx1"/>
                    </a:solidFill>
                    <a:ea typeface="Cambria Math" pitchFamily="18" charset="0"/>
                  </a:rPr>
                  <a:t>A</a:t>
                </a:r>
                <a:r>
                  <a:rPr lang="en-US" sz="3200" dirty="0" smtClean="0">
                    <a:solidFill>
                      <a:schemeClr val="tx1"/>
                    </a:solidFill>
                    <a:ea typeface="Cambria Math" pitchFamily="18" charset="0"/>
                  </a:rPr>
                  <a:t> = {</a:t>
                </a:r>
                <a:r>
                  <a:rPr lang="en-US" sz="3200" i="1" dirty="0" smtClean="0">
                    <a:solidFill>
                      <a:schemeClr val="tx1"/>
                    </a:solidFill>
                    <a:ea typeface="Cambria Math" pitchFamily="18" charset="0"/>
                  </a:rPr>
                  <a:t>a, b</a:t>
                </a:r>
                <a:r>
                  <a:rPr lang="en-US" sz="3200" dirty="0" smtClean="0">
                    <a:solidFill>
                      <a:schemeClr val="tx1"/>
                    </a:solidFill>
                    <a:ea typeface="Cambria Math" pitchFamily="18" charset="0"/>
                  </a:rPr>
                  <a:t>}   </a:t>
                </a:r>
                <a:r>
                  <a:rPr lang="en-US" sz="3200" i="1" dirty="0" smtClean="0">
                    <a:solidFill>
                      <a:schemeClr val="tx1"/>
                    </a:solidFill>
                    <a:ea typeface="Cambria Math" pitchFamily="18" charset="0"/>
                  </a:rPr>
                  <a:t>B</a:t>
                </a:r>
                <a:r>
                  <a:rPr lang="en-US" sz="3200" dirty="0" smtClean="0">
                    <a:solidFill>
                      <a:schemeClr val="tx1"/>
                    </a:solidFill>
                    <a:ea typeface="Cambria Math" pitchFamily="18" charset="0"/>
                  </a:rPr>
                  <a:t> = {1, 2, 3}</a:t>
                </a:r>
              </a:p>
              <a:p>
                <a:pPr>
                  <a:buNone/>
                </a:pPr>
                <a:r>
                  <a:rPr lang="en-US" sz="3200" dirty="0" smtClean="0">
                    <a:solidFill>
                      <a:schemeClr val="tx1"/>
                    </a:solidFill>
                    <a:ea typeface="Cambria Math" pitchFamily="18" charset="0"/>
                  </a:rPr>
                  <a:t>   </a:t>
                </a:r>
                <a:r>
                  <a:rPr lang="en-US" sz="3200" i="1" dirty="0" smtClean="0">
                    <a:solidFill>
                      <a:schemeClr val="tx1"/>
                    </a:solidFill>
                    <a:ea typeface="Cambria Math" pitchFamily="18" charset="0"/>
                  </a:rPr>
                  <a:t>A</a:t>
                </a:r>
                <a:r>
                  <a:rPr lang="en-US" sz="3200" dirty="0" smtClean="0">
                    <a:solidFill>
                      <a:schemeClr val="tx1"/>
                    </a:solidFill>
                    <a:ea typeface="Cambria Math" pitchFamily="18" charset="0"/>
                  </a:rPr>
                  <a:t> × </a:t>
                </a:r>
                <a:r>
                  <a:rPr lang="en-US" sz="3200" i="1" dirty="0" smtClean="0">
                    <a:solidFill>
                      <a:schemeClr val="tx1"/>
                    </a:solidFill>
                    <a:ea typeface="Cambria Math" pitchFamily="18" charset="0"/>
                  </a:rPr>
                  <a:t>B</a:t>
                </a:r>
                <a:r>
                  <a:rPr lang="en-US" sz="3200" dirty="0" smtClean="0">
                    <a:solidFill>
                      <a:schemeClr val="tx1"/>
                    </a:solidFill>
                    <a:ea typeface="Cambria Math" pitchFamily="18" charset="0"/>
                  </a:rPr>
                  <a:t> = {(</a:t>
                </a:r>
                <a:r>
                  <a:rPr lang="en-US" sz="3200" i="1" dirty="0" smtClean="0">
                    <a:solidFill>
                      <a:schemeClr val="tx1"/>
                    </a:solidFill>
                    <a:ea typeface="Cambria Math" pitchFamily="18" charset="0"/>
                  </a:rPr>
                  <a:t>a</a:t>
                </a:r>
                <a:r>
                  <a:rPr lang="en-US" sz="3200" dirty="0" smtClean="0">
                    <a:solidFill>
                      <a:schemeClr val="tx1"/>
                    </a:solidFill>
                    <a:ea typeface="Cambria Math" pitchFamily="18" charset="0"/>
                  </a:rPr>
                  <a:t>, 1), (</a:t>
                </a:r>
                <a:r>
                  <a:rPr lang="en-US" sz="3200" i="1" dirty="0" smtClean="0">
                    <a:solidFill>
                      <a:schemeClr val="tx1"/>
                    </a:solidFill>
                    <a:ea typeface="Cambria Math" pitchFamily="18" charset="0"/>
                  </a:rPr>
                  <a:t>a</a:t>
                </a:r>
                <a:r>
                  <a:rPr lang="en-US" sz="3200" dirty="0" smtClean="0">
                    <a:solidFill>
                      <a:schemeClr val="tx1"/>
                    </a:solidFill>
                    <a:ea typeface="Cambria Math" pitchFamily="18" charset="0"/>
                  </a:rPr>
                  <a:t>, 2), (</a:t>
                </a:r>
                <a:r>
                  <a:rPr lang="en-US" sz="3200" i="1" dirty="0" smtClean="0">
                    <a:solidFill>
                      <a:schemeClr val="tx1"/>
                    </a:solidFill>
                    <a:ea typeface="Cambria Math" pitchFamily="18" charset="0"/>
                  </a:rPr>
                  <a:t>a</a:t>
                </a:r>
                <a:r>
                  <a:rPr lang="en-US" sz="3200" dirty="0" smtClean="0">
                    <a:solidFill>
                      <a:schemeClr val="tx1"/>
                    </a:solidFill>
                    <a:ea typeface="Cambria Math" pitchFamily="18" charset="0"/>
                  </a:rPr>
                  <a:t>, 3), (</a:t>
                </a:r>
                <a:r>
                  <a:rPr lang="en-US" sz="3200" i="1" dirty="0" smtClean="0">
                    <a:solidFill>
                      <a:schemeClr val="tx1"/>
                    </a:solidFill>
                    <a:ea typeface="Cambria Math" pitchFamily="18" charset="0"/>
                  </a:rPr>
                  <a:t>b</a:t>
                </a:r>
                <a:r>
                  <a:rPr lang="en-US" sz="3200" dirty="0" smtClean="0">
                    <a:solidFill>
                      <a:schemeClr val="tx1"/>
                    </a:solidFill>
                    <a:ea typeface="Cambria Math" pitchFamily="18" charset="0"/>
                  </a:rPr>
                  <a:t>, 1), (</a:t>
                </a:r>
                <a:r>
                  <a:rPr lang="en-US" sz="3200" i="1" dirty="0" smtClean="0">
                    <a:solidFill>
                      <a:schemeClr val="tx1"/>
                    </a:solidFill>
                    <a:ea typeface="Cambria Math" pitchFamily="18" charset="0"/>
                  </a:rPr>
                  <a:t>b, </a:t>
                </a:r>
                <a:r>
                  <a:rPr lang="en-US" sz="3200" dirty="0" smtClean="0">
                    <a:solidFill>
                      <a:schemeClr val="tx1"/>
                    </a:solidFill>
                    <a:ea typeface="Cambria Math" pitchFamily="18" charset="0"/>
                  </a:rPr>
                  <a:t>2), (</a:t>
                </a:r>
                <a:r>
                  <a:rPr lang="en-US" sz="3200" i="1" dirty="0" smtClean="0">
                    <a:solidFill>
                      <a:schemeClr val="tx1"/>
                    </a:solidFill>
                    <a:ea typeface="Cambria Math" pitchFamily="18" charset="0"/>
                  </a:rPr>
                  <a:t>b, </a:t>
                </a:r>
                <a:r>
                  <a:rPr lang="en-US" sz="3200" dirty="0" smtClean="0">
                    <a:solidFill>
                      <a:schemeClr val="tx1"/>
                    </a:solidFill>
                    <a:ea typeface="Cambria Math" pitchFamily="18" charset="0"/>
                  </a:rPr>
                  <a:t>3)}</a:t>
                </a:r>
              </a:p>
              <a:p>
                <a:r>
                  <a:rPr lang="en-US" sz="3200" b="1" dirty="0" smtClean="0">
                    <a:ea typeface="Cambria Math" pitchFamily="18" charset="0"/>
                  </a:rPr>
                  <a:t>Definition</a:t>
                </a:r>
                <a:r>
                  <a:rPr lang="en-US" sz="3200" dirty="0" smtClean="0">
                    <a:ea typeface="Cambria Math" pitchFamily="18" charset="0"/>
                  </a:rPr>
                  <a:t>: A subset </a:t>
                </a:r>
                <a:r>
                  <a:rPr lang="en-US" sz="3200" i="1" dirty="0" smtClean="0">
                    <a:ea typeface="Cambria Math" pitchFamily="18" charset="0"/>
                  </a:rPr>
                  <a:t>R</a:t>
                </a:r>
                <a:r>
                  <a:rPr lang="en-US" sz="3200" dirty="0" smtClean="0">
                    <a:ea typeface="Cambria Math" pitchFamily="18" charset="0"/>
                  </a:rPr>
                  <a:t> of the Cartesian product</a:t>
                </a:r>
                <a:r>
                  <a:rPr lang="en-US" sz="3200" b="1" dirty="0" smtClean="0">
                    <a:ea typeface="Cambria Math" pitchFamily="18" charset="0"/>
                  </a:rPr>
                  <a:t> </a:t>
                </a:r>
                <a:r>
                  <a:rPr lang="en-US" sz="3200" i="1" dirty="0" smtClean="0">
                    <a:ea typeface="Cambria Math" pitchFamily="18" charset="0"/>
                  </a:rPr>
                  <a:t>A</a:t>
                </a:r>
                <a:r>
                  <a:rPr lang="en-US" sz="3200" dirty="0" smtClean="0">
                    <a:ea typeface="Cambria Math" pitchFamily="18" charset="0"/>
                  </a:rPr>
                  <a:t> × </a:t>
                </a:r>
                <a:r>
                  <a:rPr lang="en-US" sz="3200" i="1" dirty="0" smtClean="0">
                    <a:ea typeface="Cambria Math" pitchFamily="18" charset="0"/>
                  </a:rPr>
                  <a:t>B</a:t>
                </a:r>
                <a:r>
                  <a:rPr lang="en-US" sz="3200" dirty="0" smtClean="0">
                    <a:ea typeface="Cambria Math" pitchFamily="18" charset="0"/>
                  </a:rPr>
                  <a:t> is called a </a:t>
                </a:r>
                <a:r>
                  <a:rPr lang="en-US" sz="3200" b="1" i="1" dirty="0" smtClean="0">
                    <a:solidFill>
                      <a:srgbClr val="66FF33"/>
                    </a:solidFill>
                    <a:ea typeface="Cambria Math" pitchFamily="18" charset="0"/>
                  </a:rPr>
                  <a:t>relation</a:t>
                </a:r>
                <a:r>
                  <a:rPr lang="en-US" sz="3200" i="1" dirty="0" smtClean="0">
                    <a:solidFill>
                      <a:srgbClr val="66FF33"/>
                    </a:solidFill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ea typeface="Cambria Math" pitchFamily="18" charset="0"/>
                  </a:rPr>
                  <a:t>from the set </a:t>
                </a:r>
                <a:r>
                  <a:rPr lang="en-US" sz="3200" i="1" dirty="0" smtClean="0">
                    <a:ea typeface="Cambria Math" pitchFamily="18" charset="0"/>
                  </a:rPr>
                  <a:t>A</a:t>
                </a:r>
                <a:r>
                  <a:rPr lang="en-US" sz="3200" dirty="0" smtClean="0">
                    <a:ea typeface="Cambria Math" pitchFamily="18" charset="0"/>
                  </a:rPr>
                  <a:t> to the set </a:t>
                </a:r>
                <a:r>
                  <a:rPr lang="en-US" sz="3200" i="1" dirty="0" smtClean="0">
                    <a:ea typeface="Cambria Math" pitchFamily="18" charset="0"/>
                  </a:rPr>
                  <a:t>B</a:t>
                </a:r>
                <a:r>
                  <a:rPr lang="en-US" sz="3200" dirty="0" smtClean="0">
                    <a:ea typeface="Cambria Math" pitchFamily="18" charset="0"/>
                  </a:rPr>
                  <a:t>. </a:t>
                </a:r>
                <a:endParaRPr lang="en-US" sz="3200" dirty="0"/>
              </a:p>
              <a:p>
                <a:pPr>
                  <a:buNone/>
                </a:pPr>
                <a:r>
                  <a:rPr lang="en-US" sz="3200" dirty="0"/>
                  <a:t>   </a:t>
                </a:r>
                <a:endParaRPr lang="en-US" sz="3200" i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219200"/>
                <a:ext cx="9982200" cy="5334000"/>
              </a:xfrm>
              <a:blipFill rotWithShape="0">
                <a:blip r:embed="rId2"/>
                <a:stretch>
                  <a:fillRect l="-1405" t="-2400" r="-15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3562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Cartesian Product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pPr>
                  <a:buNone/>
                </a:pPr>
                <a:r>
                  <a:rPr lang="en-US" dirty="0" smtClean="0"/>
                  <a:t>   </a:t>
                </a:r>
                <a:r>
                  <a:rPr lang="en-US" b="1" dirty="0" smtClean="0"/>
                  <a:t>Definition</a:t>
                </a:r>
                <a:r>
                  <a:rPr lang="en-US" dirty="0" smtClean="0"/>
                  <a:t>: The Cartesian products of the sets </a:t>
                </a:r>
                <a:br>
                  <a:rPr lang="en-US" dirty="0" smtClean="0"/>
                </a:br>
                <a:r>
                  <a:rPr lang="en-US" i="1" dirty="0" smtClean="0">
                    <a:solidFill>
                      <a:schemeClr val="tx1"/>
                    </a:solidFill>
                    <a:ea typeface="Cambria Math" pitchFamily="18" charset="0"/>
                  </a:rPr>
                  <a:t>A</a:t>
                </a:r>
                <a:r>
                  <a:rPr lang="en-US" baseline="-25000" dirty="0" smtClean="0">
                    <a:solidFill>
                      <a:schemeClr val="tx1"/>
                    </a:solidFill>
                    <a:ea typeface="Cambria Math" pitchFamily="18" charset="0"/>
                  </a:rPr>
                  <a:t>1</a:t>
                </a:r>
                <a:r>
                  <a:rPr lang="en-US" dirty="0" smtClean="0">
                    <a:solidFill>
                      <a:schemeClr val="tx1"/>
                    </a:solidFill>
                    <a:ea typeface="Cambria Math" pitchFamily="18" charset="0"/>
                  </a:rPr>
                  <a:t>, </a:t>
                </a:r>
                <a:r>
                  <a:rPr lang="en-US" i="1" dirty="0" smtClean="0">
                    <a:solidFill>
                      <a:schemeClr val="tx1"/>
                    </a:solidFill>
                    <a:ea typeface="Cambria Math" pitchFamily="18" charset="0"/>
                  </a:rPr>
                  <a:t>A</a:t>
                </a:r>
                <a:r>
                  <a:rPr lang="en-US" baseline="-25000" dirty="0" smtClean="0">
                    <a:solidFill>
                      <a:schemeClr val="tx1"/>
                    </a:solidFill>
                    <a:ea typeface="Cambria Math" pitchFamily="18" charset="0"/>
                  </a:rPr>
                  <a:t>2</a:t>
                </a:r>
                <a:r>
                  <a:rPr lang="en-US" dirty="0" smtClean="0">
                    <a:solidFill>
                      <a:schemeClr val="tx1"/>
                    </a:solidFill>
                    <a:ea typeface="Cambria Math" pitchFamily="18" charset="0"/>
                  </a:rPr>
                  <a:t>, …, </a:t>
                </a:r>
                <a:r>
                  <a:rPr lang="en-US" i="1" dirty="0" smtClean="0">
                    <a:solidFill>
                      <a:schemeClr val="tx1"/>
                    </a:solidFill>
                    <a:ea typeface="Cambria Math" pitchFamily="18" charset="0"/>
                  </a:rPr>
                  <a:t>A</a:t>
                </a:r>
                <a:r>
                  <a:rPr lang="en-US" i="1" baseline="-25000" dirty="0" smtClean="0">
                    <a:solidFill>
                      <a:schemeClr val="tx1"/>
                    </a:solidFill>
                    <a:ea typeface="Cambria Math" pitchFamily="18" charset="0"/>
                  </a:rPr>
                  <a:t>n</a:t>
                </a:r>
                <a:r>
                  <a:rPr lang="en-US" dirty="0" smtClean="0"/>
                  <a:t>, denoted by </a:t>
                </a:r>
                <a:r>
                  <a:rPr lang="en-US" i="1" dirty="0" smtClean="0">
                    <a:solidFill>
                      <a:schemeClr val="tx1"/>
                    </a:solidFill>
                    <a:ea typeface="Cambria Math" pitchFamily="18" charset="0"/>
                  </a:rPr>
                  <a:t>A</a:t>
                </a:r>
                <a:r>
                  <a:rPr lang="en-US" baseline="-25000" dirty="0" smtClean="0">
                    <a:solidFill>
                      <a:schemeClr val="tx1"/>
                    </a:solidFill>
                    <a:ea typeface="Cambria Math" pitchFamily="18" charset="0"/>
                  </a:rPr>
                  <a:t>1</a:t>
                </a:r>
                <a:r>
                  <a:rPr lang="en-US" dirty="0" smtClean="0">
                    <a:solidFill>
                      <a:schemeClr val="tx1"/>
                    </a:solidFill>
                    <a:ea typeface="Cambria Math" pitchFamily="18" charset="0"/>
                  </a:rPr>
                  <a:t> × </a:t>
                </a:r>
                <a:r>
                  <a:rPr lang="en-US" i="1" dirty="0" smtClean="0">
                    <a:solidFill>
                      <a:schemeClr val="tx1"/>
                    </a:solidFill>
                    <a:ea typeface="Cambria Math" pitchFamily="18" charset="0"/>
                  </a:rPr>
                  <a:t>A</a:t>
                </a:r>
                <a:r>
                  <a:rPr lang="en-US" baseline="-25000" dirty="0" smtClean="0">
                    <a:solidFill>
                      <a:schemeClr val="tx1"/>
                    </a:solidFill>
                    <a:ea typeface="Cambria Math" pitchFamily="18" charset="0"/>
                  </a:rPr>
                  <a:t>2 </a:t>
                </a:r>
                <a:r>
                  <a:rPr lang="en-US" dirty="0" smtClean="0">
                    <a:solidFill>
                      <a:schemeClr val="tx1"/>
                    </a:solidFill>
                    <a:ea typeface="Cambria Math" pitchFamily="18" charset="0"/>
                  </a:rPr>
                  <a:t>×</a:t>
                </a:r>
                <a:r>
                  <a:rPr lang="en-US" b="1" baseline="-25000" dirty="0" smtClean="0">
                    <a:solidFill>
                      <a:schemeClr val="tx1"/>
                    </a:solidFill>
                    <a:ea typeface="Cambria Math" pitchFamily="18" charset="0"/>
                  </a:rPr>
                  <a:t> </a:t>
                </a:r>
                <a:r>
                  <a:rPr lang="en-US" dirty="0" smtClean="0">
                    <a:solidFill>
                      <a:schemeClr val="tx1"/>
                    </a:solidFill>
                    <a:ea typeface="Cambria Math" pitchFamily="18" charset="0"/>
                  </a:rPr>
                  <a:t>… × </a:t>
                </a:r>
                <a:r>
                  <a:rPr lang="en-US" i="1" dirty="0" smtClean="0">
                    <a:solidFill>
                      <a:schemeClr val="tx1"/>
                    </a:solidFill>
                    <a:ea typeface="Cambria Math" pitchFamily="18" charset="0"/>
                  </a:rPr>
                  <a:t>A</a:t>
                </a:r>
                <a:r>
                  <a:rPr lang="en-US" i="1" baseline="-25000" dirty="0" smtClean="0">
                    <a:solidFill>
                      <a:schemeClr val="tx1"/>
                    </a:solidFill>
                    <a:ea typeface="Cambria Math" pitchFamily="18" charset="0"/>
                  </a:rPr>
                  <a:t>n</a:t>
                </a:r>
                <a:r>
                  <a:rPr lang="en-US" dirty="0" smtClean="0">
                    <a:solidFill>
                      <a:schemeClr val="tx1"/>
                    </a:solidFill>
                    <a:ea typeface="Cambria Math" pitchFamily="18" charset="0"/>
                  </a:rPr>
                  <a:t> </a:t>
                </a:r>
                <a:r>
                  <a:rPr lang="en-US" dirty="0" smtClean="0">
                    <a:ea typeface="Cambria Math" pitchFamily="18" charset="0"/>
                  </a:rPr>
                  <a:t>, </a:t>
                </a:r>
                <a:r>
                  <a:rPr lang="en-US" dirty="0" smtClean="0"/>
                  <a:t>is the set of ordered </a:t>
                </a:r>
                <a:r>
                  <a:rPr lang="en-US" i="1" dirty="0" smtClean="0"/>
                  <a:t>n</a:t>
                </a:r>
                <a:r>
                  <a:rPr lang="en-US" dirty="0" smtClean="0"/>
                  <a:t>-tuples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(</a:t>
                </a:r>
                <a:r>
                  <a:rPr lang="en-US" i="1" dirty="0" smtClean="0">
                    <a:solidFill>
                      <a:schemeClr val="tx1"/>
                    </a:solidFill>
                    <a:ea typeface="Cambria Math" pitchFamily="18" charset="0"/>
                  </a:rPr>
                  <a:t>a</a:t>
                </a:r>
                <a:r>
                  <a:rPr lang="en-US" baseline="-25000" dirty="0" smtClean="0">
                    <a:solidFill>
                      <a:schemeClr val="tx1"/>
                    </a:solidFill>
                    <a:ea typeface="Cambria Math" pitchFamily="18" charset="0"/>
                  </a:rPr>
                  <a:t>1</a:t>
                </a:r>
                <a:r>
                  <a:rPr lang="en-US" dirty="0" smtClean="0">
                    <a:solidFill>
                      <a:schemeClr val="tx1"/>
                    </a:solidFill>
                    <a:ea typeface="Cambria Math" pitchFamily="18" charset="0"/>
                  </a:rPr>
                  <a:t>, </a:t>
                </a:r>
                <a:r>
                  <a:rPr lang="en-US" i="1" dirty="0" smtClean="0">
                    <a:solidFill>
                      <a:schemeClr val="tx1"/>
                    </a:solidFill>
                    <a:ea typeface="Cambria Math" pitchFamily="18" charset="0"/>
                  </a:rPr>
                  <a:t>a</a:t>
                </a:r>
                <a:r>
                  <a:rPr lang="en-US" baseline="-25000" dirty="0" smtClean="0">
                    <a:solidFill>
                      <a:schemeClr val="tx1"/>
                    </a:solidFill>
                    <a:ea typeface="Cambria Math" pitchFamily="18" charset="0"/>
                  </a:rPr>
                  <a:t>2</a:t>
                </a:r>
                <a:r>
                  <a:rPr lang="en-US" dirty="0" smtClean="0">
                    <a:solidFill>
                      <a:schemeClr val="tx1"/>
                    </a:solidFill>
                    <a:ea typeface="Cambria Math" pitchFamily="18" charset="0"/>
                  </a:rPr>
                  <a:t>, …, </a:t>
                </a:r>
                <a:r>
                  <a:rPr lang="en-US" i="1" dirty="0" smtClean="0">
                    <a:solidFill>
                      <a:schemeClr val="tx1"/>
                    </a:solidFill>
                    <a:ea typeface="Cambria Math" pitchFamily="18" charset="0"/>
                  </a:rPr>
                  <a:t>a</a:t>
                </a:r>
                <a:r>
                  <a:rPr lang="en-US" i="1" baseline="-25000" dirty="0" smtClean="0">
                    <a:solidFill>
                      <a:schemeClr val="tx1"/>
                    </a:solidFill>
                    <a:ea typeface="Cambria Math" pitchFamily="18" charset="0"/>
                  </a:rPr>
                  <a:t>n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) </a:t>
                </a:r>
              </a:p>
              <a:p>
                <a:pPr>
                  <a:buNone/>
                </a:pPr>
                <a:r>
                  <a:rPr lang="en-US" dirty="0" smtClean="0"/>
                  <a:t>where </a:t>
                </a:r>
                <a:r>
                  <a:rPr lang="en-US" i="1" dirty="0" err="1" smtClean="0">
                    <a:solidFill>
                      <a:schemeClr val="tx1"/>
                    </a:solidFill>
                    <a:ea typeface="Cambria Math" pitchFamily="18" charset="0"/>
                  </a:rPr>
                  <a:t>a</a:t>
                </a:r>
                <a:r>
                  <a:rPr lang="en-US" i="1" baseline="-25000" dirty="0" err="1" smtClean="0">
                    <a:solidFill>
                      <a:schemeClr val="tx1"/>
                    </a:solidFill>
                    <a:ea typeface="Cambria Math" pitchFamily="18" charset="0"/>
                  </a:rPr>
                  <a:t>i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dirty="0" smtClean="0"/>
                  <a:t>belongs to </a:t>
                </a:r>
                <a:r>
                  <a:rPr lang="en-US" i="1" dirty="0" smtClean="0">
                    <a:solidFill>
                      <a:schemeClr val="tx1"/>
                    </a:solidFill>
                    <a:ea typeface="Cambria Math" pitchFamily="18" charset="0"/>
                  </a:rPr>
                  <a:t>A</a:t>
                </a:r>
                <a:r>
                  <a:rPr lang="en-US" baseline="-25000" dirty="0" smtClean="0">
                    <a:solidFill>
                      <a:schemeClr val="tx1"/>
                    </a:solidFill>
                    <a:ea typeface="Cambria Math" pitchFamily="18" charset="0"/>
                  </a:rPr>
                  <a:t>i</a:t>
                </a:r>
                <a:r>
                  <a:rPr lang="en-US" dirty="0" smtClean="0"/>
                  <a:t> for </a:t>
                </a:r>
                <a:r>
                  <a:rPr lang="en-US" i="1" dirty="0" err="1" smtClean="0">
                    <a:solidFill>
                      <a:schemeClr val="tx1"/>
                    </a:solidFill>
                  </a:rPr>
                  <a:t>i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= </a:t>
                </a:r>
                <a:r>
                  <a:rPr lang="en-US" dirty="0" smtClean="0">
                    <a:solidFill>
                      <a:schemeClr val="tx1"/>
                    </a:solidFill>
                    <a:ea typeface="Cambria Math" pitchFamily="18" charset="0"/>
                  </a:rPr>
                  <a:t>1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, … </a:t>
                </a:r>
                <a:r>
                  <a:rPr lang="en-US" i="1" dirty="0" smtClean="0">
                    <a:solidFill>
                      <a:schemeClr val="tx1"/>
                    </a:solidFill>
                    <a:ea typeface="Cambria Math" pitchFamily="18" charset="0"/>
                  </a:rPr>
                  <a:t>n</a:t>
                </a:r>
                <a:r>
                  <a:rPr lang="en-US" dirty="0" smtClean="0"/>
                  <a:t>. </a:t>
                </a:r>
              </a:p>
              <a:p>
                <a:endParaRPr lang="en-US" sz="1500" dirty="0" smtClean="0"/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4000" i="1" dirty="0">
                        <a:ea typeface="Cambria Math" pitchFamily="18" charset="0"/>
                      </a:rPr>
                      <m:t>A</m:t>
                    </m:r>
                    <m:r>
                      <m:rPr>
                        <m:nor/>
                      </m:rPr>
                      <a:rPr lang="en-US" sz="4000" baseline="-25000" dirty="0">
                        <a:ea typeface="Cambria Math" pitchFamily="18" charset="0"/>
                      </a:rPr>
                      <m:t>1</m:t>
                    </m:r>
                    <m:r>
                      <m:rPr>
                        <m:nor/>
                      </m:rPr>
                      <a:rPr lang="en-US" sz="4000" dirty="0">
                        <a:ea typeface="Cambria Math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4000" dirty="0">
                        <a:ea typeface="Cambria Math" pitchFamily="18" charset="0"/>
                      </a:rPr>
                      <m:t>× </m:t>
                    </m:r>
                    <m:r>
                      <m:rPr>
                        <m:nor/>
                      </m:rPr>
                      <a:rPr lang="en-US" sz="4000" i="1" dirty="0">
                        <a:ea typeface="Cambria Math" pitchFamily="18" charset="0"/>
                      </a:rPr>
                      <m:t>A</m:t>
                    </m:r>
                    <m:r>
                      <m:rPr>
                        <m:nor/>
                      </m:rPr>
                      <a:rPr lang="en-US" sz="4000" baseline="-25000" dirty="0">
                        <a:ea typeface="Cambria Math" pitchFamily="18" charset="0"/>
                      </a:rPr>
                      <m:t>2 </m:t>
                    </m:r>
                    <m:r>
                      <m:rPr>
                        <m:nor/>
                      </m:rPr>
                      <a:rPr lang="en-US" sz="4000" dirty="0">
                        <a:ea typeface="Cambria Math" pitchFamily="18" charset="0"/>
                      </a:rPr>
                      <m:t>×</m:t>
                    </m:r>
                    <m:r>
                      <m:rPr>
                        <m:nor/>
                      </m:rPr>
                      <a:rPr lang="en-US" sz="4000" b="1" baseline="-25000" dirty="0">
                        <a:ea typeface="Cambria Math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4000" dirty="0">
                        <a:ea typeface="Cambria Math" pitchFamily="18" charset="0"/>
                      </a:rPr>
                      <m:t>… </m:t>
                    </m:r>
                    <m:r>
                      <m:rPr>
                        <m:nor/>
                      </m:rPr>
                      <a:rPr lang="en-US" sz="4000" dirty="0">
                        <a:ea typeface="Cambria Math" pitchFamily="18" charset="0"/>
                      </a:rPr>
                      <m:t>× </m:t>
                    </m:r>
                    <m:r>
                      <m:rPr>
                        <m:nor/>
                      </m:rPr>
                      <a:rPr lang="en-US" sz="4000" i="1" dirty="0">
                        <a:ea typeface="Cambria Math" pitchFamily="18" charset="0"/>
                      </a:rPr>
                      <m:t>A</m:t>
                    </m:r>
                    <m:r>
                      <m:rPr>
                        <m:nor/>
                      </m:rPr>
                      <a:rPr lang="en-US" sz="4000" i="1" baseline="-25000" dirty="0">
                        <a:ea typeface="Cambria Math" pitchFamily="18" charset="0"/>
                      </a:rPr>
                      <m:t>n</m:t>
                    </m:r>
                    <m:r>
                      <a:rPr lang="en-US" sz="4000" i="1" smtClean="0">
                        <a:latin typeface="Cambria Math" panose="02040503050406030204" pitchFamily="18" charset="0"/>
                        <a:ea typeface="Cambria Math" pitchFamily="18" charset="0"/>
                      </a:rPr>
                      <m:t> = </m:t>
                    </m:r>
                    <m:d>
                      <m:dPr>
                        <m:begChr m:val="{"/>
                        <m:endChr m:val="|"/>
                        <m:ctrlPr>
                          <a:rPr lang="en-US" sz="4000" i="1"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sz="4000" i="1">
                                <a:latin typeface="Cambria Math" panose="02040503050406030204" pitchFamily="18" charset="0"/>
                                <a:ea typeface="Cambria Math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en-US" sz="4000" i="1" dirty="0">
                                <a:ea typeface="Cambria Math" pitchFamily="18" charset="0"/>
                              </a:rPr>
                              <m:t>a</m:t>
                            </m:r>
                            <m:r>
                              <m:rPr>
                                <m:nor/>
                              </m:rPr>
                              <a:rPr lang="en-US" sz="4000" baseline="-25000" dirty="0">
                                <a:ea typeface="Cambria Math" pitchFamily="18" charset="0"/>
                              </a:rPr>
                              <m:t>1</m:t>
                            </m:r>
                            <m:r>
                              <a:rPr lang="en-US" sz="4000" i="1" dirty="0" smtClean="0">
                                <a:latin typeface="Cambria Math" panose="02040503050406030204" pitchFamily="18" charset="0"/>
                                <a:ea typeface="Cambria Math" pitchFamily="18" charset="0"/>
                              </a:rPr>
                              <m:t>, </m:t>
                            </m:r>
                            <m:r>
                              <m:rPr>
                                <m:nor/>
                              </m:rPr>
                              <a:rPr lang="en-US" sz="4000" i="1" dirty="0">
                                <a:ea typeface="Cambria Math" pitchFamily="18" charset="0"/>
                              </a:rPr>
                              <m:t>a</m:t>
                            </m:r>
                            <m:r>
                              <m:rPr>
                                <m:nor/>
                              </m:rPr>
                              <a:rPr lang="en-US" sz="4000" baseline="-25000" dirty="0">
                                <a:ea typeface="Cambria Math" pitchFamily="18" charset="0"/>
                              </a:rPr>
                              <m:t>2</m:t>
                            </m:r>
                            <m:r>
                              <a:rPr lang="en-US" sz="4000" i="1" dirty="0" smtClean="0">
                                <a:latin typeface="Cambria Math" panose="02040503050406030204" pitchFamily="18" charset="0"/>
                                <a:ea typeface="Cambria Math" pitchFamily="18" charset="0"/>
                              </a:rPr>
                              <m:t>, </m:t>
                            </m:r>
                            <m:r>
                              <m:rPr>
                                <m:nor/>
                              </m:rPr>
                              <a:rPr lang="en-US" sz="4000" dirty="0">
                                <a:ea typeface="Cambria Math" pitchFamily="18" charset="0"/>
                              </a:rPr>
                              <m:t>…</m:t>
                            </m:r>
                            <m:r>
                              <a:rPr lang="en-US" sz="4000" i="1" dirty="0" smtClean="0">
                                <a:latin typeface="Cambria Math" panose="02040503050406030204" pitchFamily="18" charset="0"/>
                                <a:ea typeface="Cambria Math" pitchFamily="18" charset="0"/>
                              </a:rPr>
                              <m:t>, </m:t>
                            </m:r>
                            <m:r>
                              <m:rPr>
                                <m:nor/>
                              </m:rPr>
                              <a:rPr lang="en-US" sz="4000" i="1" dirty="0">
                                <a:ea typeface="Cambria Math" pitchFamily="18" charset="0"/>
                              </a:rPr>
                              <m:t>a</m:t>
                            </m:r>
                            <m:r>
                              <m:rPr>
                                <m:nor/>
                              </m:rPr>
                              <a:rPr lang="en-US" sz="4000" i="1" baseline="-25000" dirty="0">
                                <a:ea typeface="Cambria Math" pitchFamily="18" charset="0"/>
                              </a:rPr>
                              <m:t>n</m:t>
                            </m:r>
                          </m:e>
                        </m:d>
                        <m:r>
                          <a:rPr lang="en-US" sz="4000" b="0" i="1" smtClean="0">
                            <a:latin typeface="Cambria Math" panose="02040503050406030204" pitchFamily="18" charset="0"/>
                            <a:ea typeface="Cambria Math" pitchFamily="18" charset="0"/>
                          </a:rPr>
                          <m:t> </m:t>
                        </m:r>
                      </m:e>
                    </m:d>
                    <m:r>
                      <m:rPr>
                        <m:nor/>
                      </m:rPr>
                      <a:rPr lang="en-US" sz="4000" i="1" dirty="0">
                        <a:ea typeface="Cambria Math" pitchFamily="18" charset="0"/>
                      </a:rPr>
                      <m:t>a</m:t>
                    </m:r>
                    <m:r>
                      <m:rPr>
                        <m:nor/>
                      </m:rPr>
                      <a:rPr lang="en-US" sz="4000" b="0" i="1" baseline="-25000" dirty="0" smtClean="0">
                        <a:ea typeface="Cambria Math" pitchFamily="18" charset="0"/>
                      </a:rPr>
                      <m:t>i</m:t>
                    </m:r>
                    <m:r>
                      <a:rPr lang="en-US" sz="4000" i="1">
                        <a:latin typeface="Cambria Math" panose="02040503050406030204" pitchFamily="18" charset="0"/>
                        <a:ea typeface="Cambria Math" pitchFamily="18" charset="0"/>
                      </a:rPr>
                      <m:t>∈</m:t>
                    </m:r>
                    <m:r>
                      <a:rPr lang="en-US" sz="4000" i="1">
                        <a:latin typeface="Cambria Math" panose="02040503050406030204" pitchFamily="18" charset="0"/>
                        <a:ea typeface="Cambria Math" pitchFamily="18" charset="0"/>
                      </a:rPr>
                      <m:t>𝐴</m:t>
                    </m:r>
                    <m:r>
                      <m:rPr>
                        <m:nor/>
                      </m:rPr>
                      <a:rPr lang="en-US" sz="4000" i="1" baseline="-25000" dirty="0">
                        <a:ea typeface="Cambria Math" pitchFamily="18" charset="0"/>
                      </a:rPr>
                      <m:t>i</m:t>
                    </m:r>
                    <m:r>
                      <m:rPr>
                        <m:nor/>
                      </m:rPr>
                      <a:rPr lang="en-US" sz="4000" b="0" i="1" baseline="-25000" dirty="0" smtClean="0">
                        <a:ea typeface="Cambria Math" pitchFamily="18" charset="0"/>
                      </a:rPr>
                      <m:t>  </m:t>
                    </m:r>
                    <m:r>
                      <m:rPr>
                        <m:nor/>
                      </m:rPr>
                      <a:rPr lang="en-US" sz="3200" i="1" dirty="0"/>
                      <m:t>i</m:t>
                    </m:r>
                    <m:r>
                      <a:rPr lang="en-US" sz="3200" i="1" dirty="0" smtClean="0">
                        <a:latin typeface="Cambria Math" panose="02040503050406030204" pitchFamily="18" charset="0"/>
                      </a:rPr>
                      <m:t> = </m:t>
                    </m:r>
                    <m:r>
                      <m:rPr>
                        <m:nor/>
                      </m:rPr>
                      <a:rPr lang="en-US" sz="3200" dirty="0">
                        <a:ea typeface="Cambria Math" pitchFamily="18" charset="0"/>
                      </a:rPr>
                      <m:t>1</m:t>
                    </m:r>
                    <m:r>
                      <a:rPr lang="en-US" sz="3200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nor/>
                      </m:rPr>
                      <a:rPr lang="en-US" sz="3200" dirty="0"/>
                      <m:t>… </m:t>
                    </m:r>
                    <m:r>
                      <m:rPr>
                        <m:nor/>
                      </m:rPr>
                      <a:rPr lang="en-US" sz="3200" i="1" dirty="0">
                        <a:ea typeface="Cambria Math" pitchFamily="18" charset="0"/>
                      </a:rPr>
                      <m:t>n</m:t>
                    </m:r>
                    <m:r>
                      <a:rPr lang="en-US" sz="4000" i="1">
                        <a:latin typeface="Cambria Math" panose="02040503050406030204" pitchFamily="18" charset="0"/>
                        <a:ea typeface="Cambria Math" pitchFamily="18" charset="0"/>
                      </a:rPr>
                      <m:t>}</m:t>
                    </m:r>
                  </m:oMath>
                </a14:m>
                <a:endParaRPr lang="en-US" sz="4000" dirty="0" smtClean="0"/>
              </a:p>
              <a:p>
                <a:endParaRPr lang="en-US" sz="1600" dirty="0" smtClean="0"/>
              </a:p>
              <a:p>
                <a:pPr>
                  <a:buNone/>
                </a:pPr>
                <a:r>
                  <a:rPr lang="en-US" b="1" dirty="0" smtClean="0"/>
                  <a:t>  Example</a:t>
                </a:r>
                <a:r>
                  <a:rPr lang="en-US" dirty="0" smtClean="0"/>
                  <a:t>: What is </a:t>
                </a:r>
                <a:r>
                  <a:rPr lang="en-US" i="1" dirty="0" smtClean="0"/>
                  <a:t>A</a:t>
                </a:r>
                <a:r>
                  <a:rPr lang="en-US" dirty="0" smtClean="0">
                    <a:ea typeface="Cambria Math" pitchFamily="18" charset="0"/>
                  </a:rPr>
                  <a:t> ×</a:t>
                </a:r>
                <a:r>
                  <a:rPr lang="en-US" b="1" dirty="0" smtClean="0"/>
                  <a:t> </a:t>
                </a:r>
                <a:r>
                  <a:rPr lang="en-US" i="1" dirty="0" smtClean="0"/>
                  <a:t>B</a:t>
                </a:r>
                <a:r>
                  <a:rPr lang="en-US" b="1" dirty="0" smtClean="0"/>
                  <a:t> </a:t>
                </a:r>
                <a:r>
                  <a:rPr lang="en-US" dirty="0" smtClean="0">
                    <a:ea typeface="Cambria Math" pitchFamily="18" charset="0"/>
                  </a:rPr>
                  <a:t>×</a:t>
                </a:r>
                <a:r>
                  <a:rPr lang="en-US" b="1" dirty="0" smtClean="0"/>
                  <a:t> </a:t>
                </a:r>
                <a:r>
                  <a:rPr lang="en-US" i="1" dirty="0" smtClean="0"/>
                  <a:t>C</a:t>
                </a:r>
                <a:r>
                  <a:rPr lang="en-US" b="1" dirty="0" smtClean="0"/>
                  <a:t> </a:t>
                </a:r>
                <a:r>
                  <a:rPr lang="en-US" dirty="0" smtClean="0"/>
                  <a:t>where </a:t>
                </a:r>
                <a:br>
                  <a:rPr lang="en-US" dirty="0" smtClean="0"/>
                </a:br>
                <a:r>
                  <a:rPr lang="en-US" i="1" dirty="0" smtClean="0"/>
                  <a:t>A</a:t>
                </a:r>
                <a:r>
                  <a:rPr lang="en-US" dirty="0" smtClean="0"/>
                  <a:t> = {0, 1},   </a:t>
                </a:r>
                <a:r>
                  <a:rPr lang="en-US" i="1" dirty="0" smtClean="0"/>
                  <a:t>B</a:t>
                </a:r>
                <a:r>
                  <a:rPr lang="en-US" dirty="0" smtClean="0"/>
                  <a:t> = {1, 2}    and    </a:t>
                </a:r>
                <a:r>
                  <a:rPr lang="en-US" i="1" dirty="0" smtClean="0"/>
                  <a:t>C</a:t>
                </a:r>
                <a:r>
                  <a:rPr lang="en-US" dirty="0" smtClean="0"/>
                  <a:t> = {0, 1, 2}</a:t>
                </a:r>
                <a:endParaRPr lang="en-US" b="1" dirty="0" smtClean="0"/>
              </a:p>
              <a:p>
                <a:pPr>
                  <a:buNone/>
                </a:pPr>
                <a:r>
                  <a:rPr lang="en-US" b="1" dirty="0" smtClean="0"/>
                  <a:t>  </a:t>
                </a:r>
                <a:r>
                  <a:rPr lang="en-US" b="1" dirty="0" smtClean="0">
                    <a:solidFill>
                      <a:schemeClr val="tx1"/>
                    </a:solidFill>
                  </a:rPr>
                  <a:t>Solution: </a:t>
                </a:r>
                <a:r>
                  <a:rPr lang="en-US" i="1" dirty="0" smtClean="0">
                    <a:solidFill>
                      <a:schemeClr val="tx1"/>
                    </a:solidFill>
                  </a:rPr>
                  <a:t>A</a:t>
                </a:r>
                <a:r>
                  <a:rPr lang="en-US" dirty="0" smtClean="0">
                    <a:solidFill>
                      <a:schemeClr val="tx1"/>
                    </a:solidFill>
                    <a:ea typeface="Cambria Math" pitchFamily="18" charset="0"/>
                  </a:rPr>
                  <a:t> ×</a:t>
                </a:r>
                <a:r>
                  <a:rPr lang="en-US" b="1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i="1" dirty="0" smtClean="0">
                    <a:solidFill>
                      <a:schemeClr val="tx1"/>
                    </a:solidFill>
                  </a:rPr>
                  <a:t>B</a:t>
                </a:r>
                <a:r>
                  <a:rPr lang="en-US" b="1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dirty="0" smtClean="0">
                    <a:solidFill>
                      <a:schemeClr val="tx1"/>
                    </a:solidFill>
                    <a:ea typeface="Cambria Math" pitchFamily="18" charset="0"/>
                  </a:rPr>
                  <a:t>×</a:t>
                </a:r>
                <a:r>
                  <a:rPr lang="en-US" b="1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i="1" dirty="0" smtClean="0">
                    <a:solidFill>
                      <a:schemeClr val="tx1"/>
                    </a:solidFill>
                  </a:rPr>
                  <a:t>C</a:t>
                </a:r>
                <a:r>
                  <a:rPr lang="en-US" b="1" dirty="0" smtClean="0">
                    <a:solidFill>
                      <a:schemeClr val="tx1"/>
                    </a:solidFill>
                  </a:rPr>
                  <a:t> = </a:t>
                </a:r>
                <a:br>
                  <a:rPr lang="en-US" b="1" dirty="0" smtClean="0">
                    <a:solidFill>
                      <a:schemeClr val="tx1"/>
                    </a:solidFill>
                  </a:rPr>
                </a:br>
                <a:r>
                  <a:rPr lang="en-US" dirty="0" smtClean="0">
                    <a:solidFill>
                      <a:schemeClr val="tx1"/>
                    </a:solidFill>
                  </a:rPr>
                  <a:t>{(0, 1, 0), (0, 1, 1), (0, 1, 2), (0, 2, 0), (0, 2, 1), (0, 2, 2), </a:t>
                </a:r>
                <a:br>
                  <a:rPr lang="en-US" dirty="0" smtClean="0">
                    <a:solidFill>
                      <a:schemeClr val="tx1"/>
                    </a:solidFill>
                  </a:rPr>
                </a:br>
                <a:r>
                  <a:rPr lang="en-US" dirty="0" smtClean="0">
                    <a:solidFill>
                      <a:schemeClr val="tx1"/>
                    </a:solidFill>
                  </a:rPr>
                  <a:t>(1, 1, 0), (1, 1, 1), (1, 1, 2), (1, 2, 0), (1, 2, 1), (1, 2, 2)}</a:t>
                </a:r>
                <a:endParaRPr lang="en-US" b="1" dirty="0" smtClean="0">
                  <a:solidFill>
                    <a:schemeClr val="tx1"/>
                  </a:solidFill>
                </a:endParaRPr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623" t="-4750" b="-3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7518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Cartesian Product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  </a:t>
            </a:r>
            <a:r>
              <a:rPr lang="en-US" dirty="0"/>
              <a:t>We use the notation </a:t>
            </a:r>
            <a:r>
              <a:rPr lang="en-US" i="1" dirty="0">
                <a:solidFill>
                  <a:schemeClr val="tx1"/>
                </a:solidFill>
              </a:rPr>
              <a:t>A</a:t>
            </a:r>
            <a:r>
              <a:rPr lang="en-US" baseline="30000" dirty="0">
                <a:solidFill>
                  <a:schemeClr val="tx1"/>
                </a:solidFill>
              </a:rPr>
              <a:t>2</a:t>
            </a:r>
            <a:r>
              <a:rPr lang="en-US" dirty="0"/>
              <a:t> to denote </a:t>
            </a:r>
            <a:r>
              <a:rPr lang="en-US" i="1" dirty="0">
                <a:solidFill>
                  <a:schemeClr val="tx1"/>
                </a:solidFill>
              </a:rPr>
              <a:t>A </a:t>
            </a:r>
            <a:r>
              <a:rPr lang="en-US" dirty="0">
                <a:solidFill>
                  <a:schemeClr val="tx1"/>
                </a:solidFill>
              </a:rPr>
              <a:t>× </a:t>
            </a:r>
            <a:r>
              <a:rPr lang="en-US" i="1" dirty="0">
                <a:solidFill>
                  <a:schemeClr val="tx1"/>
                </a:solidFill>
              </a:rPr>
              <a:t>A</a:t>
            </a:r>
            <a:r>
              <a:rPr lang="en-US" dirty="0"/>
              <a:t>, the Cartesian product of the set </a:t>
            </a:r>
            <a:r>
              <a:rPr lang="en-US" i="1" dirty="0"/>
              <a:t>A </a:t>
            </a:r>
            <a:r>
              <a:rPr lang="en-US" dirty="0"/>
              <a:t>with itself.</a:t>
            </a:r>
          </a:p>
          <a:p>
            <a:r>
              <a:rPr lang="pt-BR" dirty="0">
                <a:solidFill>
                  <a:schemeClr val="tx1"/>
                </a:solidFill>
              </a:rPr>
              <a:t>Similarly, </a:t>
            </a:r>
            <a:endParaRPr lang="pt-BR" dirty="0" smtClean="0">
              <a:solidFill>
                <a:schemeClr val="tx1"/>
              </a:solidFill>
            </a:endParaRPr>
          </a:p>
          <a:p>
            <a:pPr lvl="1"/>
            <a:r>
              <a:rPr lang="pt-BR" i="1" dirty="0" smtClean="0">
                <a:solidFill>
                  <a:schemeClr val="tx1"/>
                </a:solidFill>
              </a:rPr>
              <a:t>A</a:t>
            </a:r>
            <a:r>
              <a:rPr lang="pt-BR" baseline="30000" dirty="0" smtClean="0">
                <a:solidFill>
                  <a:schemeClr val="tx1"/>
                </a:solidFill>
              </a:rPr>
              <a:t>3</a:t>
            </a:r>
            <a:r>
              <a:rPr lang="pt-BR" dirty="0" smtClean="0">
                <a:solidFill>
                  <a:schemeClr val="tx1"/>
                </a:solidFill>
              </a:rPr>
              <a:t> </a:t>
            </a:r>
            <a:r>
              <a:rPr lang="pt-BR" dirty="0">
                <a:solidFill>
                  <a:schemeClr val="tx1"/>
                </a:solidFill>
              </a:rPr>
              <a:t>= </a:t>
            </a:r>
            <a:r>
              <a:rPr lang="pt-BR" i="1" dirty="0">
                <a:solidFill>
                  <a:schemeClr val="tx1"/>
                </a:solidFill>
              </a:rPr>
              <a:t>A </a:t>
            </a:r>
            <a:r>
              <a:rPr lang="pt-BR" dirty="0">
                <a:solidFill>
                  <a:schemeClr val="tx1"/>
                </a:solidFill>
              </a:rPr>
              <a:t>× </a:t>
            </a:r>
            <a:r>
              <a:rPr lang="pt-BR" i="1" dirty="0">
                <a:solidFill>
                  <a:schemeClr val="tx1"/>
                </a:solidFill>
              </a:rPr>
              <a:t>A </a:t>
            </a:r>
            <a:r>
              <a:rPr lang="pt-BR" dirty="0">
                <a:solidFill>
                  <a:schemeClr val="tx1"/>
                </a:solidFill>
              </a:rPr>
              <a:t>× </a:t>
            </a:r>
            <a:r>
              <a:rPr lang="pt-BR" i="1" dirty="0" smtClean="0">
                <a:solidFill>
                  <a:schemeClr val="tx1"/>
                </a:solidFill>
              </a:rPr>
              <a:t>A</a:t>
            </a:r>
          </a:p>
          <a:p>
            <a:pPr marL="457189" lvl="1" indent="0">
              <a:buNone/>
            </a:pPr>
            <a:endParaRPr lang="pt-BR" dirty="0" smtClean="0">
              <a:solidFill>
                <a:schemeClr val="tx1"/>
              </a:solidFill>
            </a:endParaRPr>
          </a:p>
          <a:p>
            <a:pPr lvl="1"/>
            <a:r>
              <a:rPr lang="pt-BR" i="1" dirty="0" smtClean="0">
                <a:solidFill>
                  <a:schemeClr val="tx1"/>
                </a:solidFill>
              </a:rPr>
              <a:t>A</a:t>
            </a:r>
            <a:r>
              <a:rPr lang="pt-BR" baseline="30000" dirty="0" smtClean="0">
                <a:solidFill>
                  <a:schemeClr val="tx1"/>
                </a:solidFill>
              </a:rPr>
              <a:t>4</a:t>
            </a:r>
            <a:r>
              <a:rPr lang="pt-BR" dirty="0" smtClean="0">
                <a:solidFill>
                  <a:schemeClr val="tx1"/>
                </a:solidFill>
              </a:rPr>
              <a:t> </a:t>
            </a:r>
            <a:r>
              <a:rPr lang="pt-BR" dirty="0">
                <a:solidFill>
                  <a:schemeClr val="tx1"/>
                </a:solidFill>
              </a:rPr>
              <a:t>= </a:t>
            </a:r>
            <a:r>
              <a:rPr lang="pt-BR" i="1" dirty="0">
                <a:solidFill>
                  <a:schemeClr val="tx1"/>
                </a:solidFill>
              </a:rPr>
              <a:t>A </a:t>
            </a:r>
            <a:r>
              <a:rPr lang="pt-BR" dirty="0">
                <a:solidFill>
                  <a:schemeClr val="tx1"/>
                </a:solidFill>
              </a:rPr>
              <a:t>× </a:t>
            </a:r>
            <a:r>
              <a:rPr lang="pt-BR" i="1" dirty="0">
                <a:solidFill>
                  <a:schemeClr val="tx1"/>
                </a:solidFill>
              </a:rPr>
              <a:t>A </a:t>
            </a:r>
            <a:r>
              <a:rPr lang="pt-BR" dirty="0">
                <a:solidFill>
                  <a:schemeClr val="tx1"/>
                </a:solidFill>
              </a:rPr>
              <a:t>× </a:t>
            </a:r>
            <a:r>
              <a:rPr lang="pt-BR" i="1" dirty="0">
                <a:solidFill>
                  <a:schemeClr val="tx1"/>
                </a:solidFill>
              </a:rPr>
              <a:t>A </a:t>
            </a:r>
            <a:r>
              <a:rPr lang="pt-BR" dirty="0">
                <a:solidFill>
                  <a:schemeClr val="tx1"/>
                </a:solidFill>
              </a:rPr>
              <a:t>× </a:t>
            </a:r>
            <a:r>
              <a:rPr lang="pt-BR" i="1" dirty="0">
                <a:solidFill>
                  <a:schemeClr val="tx1"/>
                </a:solidFill>
              </a:rPr>
              <a:t>A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244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Truth Sets of Quantifiers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Given a predicate </a:t>
            </a:r>
            <a:r>
              <a:rPr lang="en-US" i="1" dirty="0" smtClean="0"/>
              <a:t>P</a:t>
            </a:r>
            <a:r>
              <a:rPr lang="en-US" dirty="0" smtClean="0"/>
              <a:t> and a domain </a:t>
            </a:r>
            <a:r>
              <a:rPr lang="en-US" i="1" dirty="0" smtClean="0"/>
              <a:t>D</a:t>
            </a:r>
            <a:r>
              <a:rPr lang="en-US" dirty="0" smtClean="0"/>
              <a:t>, we define the </a:t>
            </a:r>
            <a:r>
              <a:rPr lang="en-US" i="1" dirty="0" smtClean="0"/>
              <a:t>truth set </a:t>
            </a:r>
            <a:r>
              <a:rPr lang="en-US" dirty="0" smtClean="0"/>
              <a:t>of </a:t>
            </a:r>
            <a:r>
              <a:rPr lang="en-US" i="1" dirty="0" smtClean="0"/>
              <a:t>P</a:t>
            </a:r>
            <a:r>
              <a:rPr lang="en-US" dirty="0" smtClean="0"/>
              <a:t> to be the set of elements in </a:t>
            </a:r>
            <a:r>
              <a:rPr lang="en-US" i="1" dirty="0" smtClean="0"/>
              <a:t>D</a:t>
            </a:r>
            <a:r>
              <a:rPr lang="en-US" dirty="0" smtClean="0"/>
              <a:t> for which </a:t>
            </a:r>
            <a:r>
              <a:rPr lang="en-US" i="1" dirty="0" smtClean="0"/>
              <a:t>P</a:t>
            </a:r>
            <a:r>
              <a:rPr lang="en-US" dirty="0" smtClean="0"/>
              <a:t>(</a:t>
            </a:r>
            <a:r>
              <a:rPr lang="en-US" i="1" dirty="0" smtClean="0"/>
              <a:t>x</a:t>
            </a:r>
            <a:r>
              <a:rPr lang="en-US" dirty="0" smtClean="0"/>
              <a:t>) is true. The truth set of </a:t>
            </a:r>
            <a:r>
              <a:rPr lang="en-US" i="1" dirty="0" smtClean="0"/>
              <a:t>P</a:t>
            </a:r>
            <a:r>
              <a:rPr lang="en-US" dirty="0" smtClean="0"/>
              <a:t>(</a:t>
            </a:r>
            <a:r>
              <a:rPr lang="en-US" i="1" dirty="0" smtClean="0"/>
              <a:t>x</a:t>
            </a:r>
            <a:r>
              <a:rPr lang="en-US" dirty="0" smtClean="0"/>
              <a:t>) is denoted by </a:t>
            </a:r>
          </a:p>
          <a:p>
            <a:pPr marL="457189" lvl="1" indent="0" algn="ctr">
              <a:buNone/>
            </a:pPr>
            <a:r>
              <a:rPr lang="en-US" dirty="0" smtClean="0"/>
              <a:t>{</a:t>
            </a:r>
            <a:r>
              <a:rPr lang="en-US" i="1" dirty="0" smtClean="0"/>
              <a:t>x</a:t>
            </a:r>
            <a:r>
              <a:rPr lang="en-US" dirty="0" smtClean="0"/>
              <a:t> </a:t>
            </a:r>
            <a:r>
              <a:rPr lang="en-US" dirty="0" smtClean="0">
                <a:sym typeface="Symbol" panose="05050102010706020507" pitchFamily="18" charset="2"/>
              </a:rPr>
              <a:t> </a:t>
            </a:r>
            <a:r>
              <a:rPr lang="en-US" i="1" dirty="0" smtClean="0">
                <a:sym typeface="Symbol" panose="05050102010706020507" pitchFamily="18" charset="2"/>
              </a:rPr>
              <a:t>D</a:t>
            </a:r>
            <a:r>
              <a:rPr lang="en-US" dirty="0" smtClean="0">
                <a:sym typeface="Symbol" panose="05050102010706020507" pitchFamily="18" charset="2"/>
              </a:rPr>
              <a:t> | </a:t>
            </a:r>
            <a:r>
              <a:rPr lang="en-US" i="1" dirty="0" smtClean="0">
                <a:sym typeface="Symbol" panose="05050102010706020507" pitchFamily="18" charset="2"/>
              </a:rPr>
              <a:t>P</a:t>
            </a:r>
            <a:r>
              <a:rPr lang="en-US" dirty="0" smtClean="0">
                <a:sym typeface="Symbol" panose="05050102010706020507" pitchFamily="18" charset="2"/>
              </a:rPr>
              <a:t>(</a:t>
            </a:r>
            <a:r>
              <a:rPr lang="en-US" i="1" dirty="0" smtClean="0">
                <a:sym typeface="Symbol" panose="05050102010706020507" pitchFamily="18" charset="2"/>
              </a:rPr>
              <a:t>x</a:t>
            </a:r>
            <a:r>
              <a:rPr lang="en-US" dirty="0" smtClean="0">
                <a:sym typeface="Symbol" panose="05050102010706020507" pitchFamily="18" charset="2"/>
              </a:rPr>
              <a:t>)}</a:t>
            </a:r>
            <a:endParaRPr lang="en-US" dirty="0" smtClean="0"/>
          </a:p>
          <a:p>
            <a:endParaRPr lang="en-US" dirty="0" smtClean="0"/>
          </a:p>
          <a:p>
            <a:r>
              <a:rPr lang="en-US" b="1" dirty="0" smtClean="0">
                <a:solidFill>
                  <a:schemeClr val="tx1"/>
                </a:solidFill>
              </a:rPr>
              <a:t>Example</a:t>
            </a:r>
            <a:r>
              <a:rPr lang="en-US" dirty="0" smtClean="0">
                <a:solidFill>
                  <a:schemeClr val="tx1"/>
                </a:solidFill>
              </a:rPr>
              <a:t>: The truth set of </a:t>
            </a:r>
            <a:r>
              <a:rPr lang="en-US" i="1" dirty="0" smtClean="0">
                <a:solidFill>
                  <a:schemeClr val="tx1"/>
                </a:solidFill>
              </a:rPr>
              <a:t>P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i="1" dirty="0" smtClean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</a:rPr>
              <a:t>) where the domain is the integers and </a:t>
            </a:r>
            <a:r>
              <a:rPr lang="en-US" i="1" dirty="0" smtClean="0">
                <a:solidFill>
                  <a:schemeClr val="tx1"/>
                </a:solidFill>
              </a:rPr>
              <a:t>P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i="1" dirty="0" smtClean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</a:rPr>
              <a:t>) is “|</a:t>
            </a:r>
            <a:r>
              <a:rPr lang="en-US" i="1" dirty="0" smtClean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</a:rPr>
              <a:t>| = </a:t>
            </a:r>
            <a:r>
              <a:rPr lang="en-US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>
                <a:solidFill>
                  <a:schemeClr val="tx1"/>
                </a:solidFill>
              </a:rPr>
              <a:t>” is the set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{-1, 1}</a:t>
            </a:r>
            <a:endParaRPr lang="en-US" dirty="0">
              <a:solidFill>
                <a:schemeClr val="tx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23</a:t>
            </a:fld>
            <a:endParaRPr lang="en-US" altLang="en-US"/>
          </a:p>
        </p:txBody>
      </p:sp>
      <p:sp>
        <p:nvSpPr>
          <p:cNvPr id="4" name="Rectangle 3"/>
          <p:cNvSpPr/>
          <p:nvPr/>
        </p:nvSpPr>
        <p:spPr>
          <a:xfrm>
            <a:off x="5903540" y="5645933"/>
            <a:ext cx="54825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Where |</a:t>
            </a:r>
            <a:r>
              <a:rPr lang="en-US" sz="2800" i="1" dirty="0" smtClean="0">
                <a:solidFill>
                  <a:srgbClr val="FFFF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x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| </a:t>
            </a:r>
            <a:r>
              <a:rPr lang="en-US" sz="2800" dirty="0" smtClean="0">
                <a:solidFill>
                  <a:srgbClr val="FFFF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is the absolute value of </a:t>
            </a:r>
            <a:r>
              <a:rPr lang="en-US" sz="2800" i="1" dirty="0" smtClean="0">
                <a:solidFill>
                  <a:srgbClr val="FFFF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x</a:t>
            </a:r>
            <a:endParaRPr lang="en-US" sz="2800" i="1" dirty="0">
              <a:solidFill>
                <a:srgbClr val="FFFF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7991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</a:t>
            </a:r>
            <a:r>
              <a:rPr lang="en-US" i="1" dirty="0" smtClean="0"/>
              <a:t>set</a:t>
            </a:r>
            <a:r>
              <a:rPr lang="en-US" dirty="0" smtClean="0"/>
              <a:t> is </a:t>
            </a:r>
            <a:r>
              <a:rPr lang="en-US" b="1" dirty="0" smtClean="0">
                <a:solidFill>
                  <a:srgbClr val="66FF33"/>
                </a:solidFill>
              </a:rPr>
              <a:t>an unordered collection </a:t>
            </a:r>
            <a:r>
              <a:rPr lang="en-US" dirty="0" smtClean="0"/>
              <a:t>of objects</a:t>
            </a:r>
          </a:p>
          <a:p>
            <a:pPr lvl="1"/>
            <a:r>
              <a:rPr lang="en-US" dirty="0" smtClean="0"/>
              <a:t> the students in this class</a:t>
            </a:r>
          </a:p>
          <a:p>
            <a:pPr lvl="1"/>
            <a:r>
              <a:rPr lang="en-US" dirty="0" smtClean="0"/>
              <a:t> the chairs in this room</a:t>
            </a:r>
          </a:p>
          <a:p>
            <a:r>
              <a:rPr lang="en-US" dirty="0" smtClean="0"/>
              <a:t>The objects in a set are called the </a:t>
            </a:r>
            <a:r>
              <a:rPr lang="en-US" b="1" i="1" dirty="0" smtClean="0">
                <a:solidFill>
                  <a:srgbClr val="66FF33"/>
                </a:solidFill>
              </a:rPr>
              <a:t>elements</a:t>
            </a:r>
            <a:r>
              <a:rPr lang="en-US" dirty="0" smtClean="0"/>
              <a:t>, or </a:t>
            </a:r>
            <a:r>
              <a:rPr lang="en-US" b="1" i="1" dirty="0" smtClean="0">
                <a:solidFill>
                  <a:srgbClr val="66FF33"/>
                </a:solidFill>
              </a:rPr>
              <a:t>members</a:t>
            </a:r>
            <a:r>
              <a:rPr lang="en-US" dirty="0" smtClean="0">
                <a:solidFill>
                  <a:srgbClr val="66FF33"/>
                </a:solidFill>
              </a:rPr>
              <a:t> </a:t>
            </a:r>
            <a:r>
              <a:rPr lang="en-US" dirty="0" smtClean="0"/>
              <a:t>of the set. A set is said to </a:t>
            </a:r>
            <a:r>
              <a:rPr lang="en-US" b="1" i="1" dirty="0" smtClean="0">
                <a:solidFill>
                  <a:srgbClr val="66FF33"/>
                </a:solidFill>
              </a:rPr>
              <a:t>contain</a:t>
            </a:r>
            <a:r>
              <a:rPr lang="en-US" dirty="0" smtClean="0">
                <a:solidFill>
                  <a:srgbClr val="66FF33"/>
                </a:solidFill>
              </a:rPr>
              <a:t> </a:t>
            </a:r>
            <a:r>
              <a:rPr lang="en-US" dirty="0" smtClean="0"/>
              <a:t>its elements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The notation  </a:t>
            </a:r>
            <a:r>
              <a:rPr lang="en-US" b="1" i="1" dirty="0" smtClean="0">
                <a:solidFill>
                  <a:srgbClr val="66FF33"/>
                </a:solidFill>
                <a:ea typeface="Cambria Math" pitchFamily="18" charset="0"/>
              </a:rPr>
              <a:t>a</a:t>
            </a:r>
            <a:r>
              <a:rPr lang="en-US" b="1" dirty="0" smtClean="0">
                <a:solidFill>
                  <a:srgbClr val="66FF33"/>
                </a:solidFill>
                <a:ea typeface="Cambria Math" pitchFamily="18" charset="0"/>
              </a:rPr>
              <a:t> </a:t>
            </a:r>
            <a:r>
              <a:rPr lang="en-US" dirty="0">
                <a:solidFill>
                  <a:schemeClr val="tx1"/>
                </a:solidFill>
                <a:ea typeface="Cambria Math" pitchFamily="18" charset="0"/>
              </a:rPr>
              <a:t>∈</a:t>
            </a:r>
            <a:r>
              <a:rPr lang="en-US" dirty="0">
                <a:ea typeface="Cambria Math" pitchFamily="18" charset="0"/>
              </a:rPr>
              <a:t> </a:t>
            </a:r>
            <a:r>
              <a:rPr lang="en-US" b="1" i="1" dirty="0" smtClean="0">
                <a:solidFill>
                  <a:srgbClr val="66FF33"/>
                </a:solidFill>
                <a:ea typeface="Cambria Math" pitchFamily="18" charset="0"/>
              </a:rPr>
              <a:t>A</a:t>
            </a:r>
            <a:r>
              <a:rPr lang="en-US" b="1" dirty="0" smtClean="0">
                <a:solidFill>
                  <a:srgbClr val="66FF33"/>
                </a:solidFill>
                <a:ea typeface="Cambria Math" pitchFamily="18" charset="0"/>
              </a:rPr>
              <a:t>  </a:t>
            </a:r>
            <a:r>
              <a:rPr lang="en-US" dirty="0" smtClean="0">
                <a:solidFill>
                  <a:schemeClr val="tx1"/>
                </a:solidFill>
              </a:rPr>
              <a:t>denotes that </a:t>
            </a:r>
            <a:r>
              <a:rPr lang="en-US" i="1" dirty="0" smtClean="0">
                <a:solidFill>
                  <a:srgbClr val="66FF33"/>
                </a:solidFill>
                <a:ea typeface="Cambria Math" pitchFamily="18" charset="0"/>
              </a:rPr>
              <a:t>a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1"/>
                </a:solidFill>
              </a:rPr>
              <a:t>is an element of the set </a:t>
            </a:r>
            <a:r>
              <a:rPr lang="en-US" b="1" i="1" dirty="0" smtClean="0">
                <a:solidFill>
                  <a:srgbClr val="66FF33"/>
                </a:solidFill>
                <a:ea typeface="Cambria Math" pitchFamily="18" charset="0"/>
              </a:rPr>
              <a:t>A</a:t>
            </a:r>
            <a:endParaRPr lang="en-US" b="1" dirty="0" smtClean="0">
              <a:solidFill>
                <a:srgbClr val="66FF33"/>
              </a:solidFill>
            </a:endParaRPr>
          </a:p>
          <a:p>
            <a:r>
              <a:rPr lang="en-US" dirty="0" smtClean="0"/>
              <a:t>If 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dirty="0" smtClean="0"/>
              <a:t> is not a member of 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dirty="0" smtClean="0"/>
              <a:t>, write </a:t>
            </a:r>
            <a:r>
              <a:rPr lang="en-US" b="1" i="1" dirty="0" smtClean="0">
                <a:solidFill>
                  <a:srgbClr val="66FF33"/>
                </a:solidFill>
                <a:ea typeface="Cambria Math" pitchFamily="18" charset="0"/>
              </a:rPr>
              <a:t>a</a:t>
            </a:r>
            <a:r>
              <a:rPr lang="en-US" b="1" dirty="0" smtClean="0">
                <a:solidFill>
                  <a:srgbClr val="66FF33"/>
                </a:solidFill>
                <a:ea typeface="Cambria Math" pitchFamily="18" charset="0"/>
              </a:rPr>
              <a:t> </a:t>
            </a:r>
            <a:r>
              <a:rPr lang="en-US" dirty="0" smtClean="0">
                <a:ea typeface="Cambria Math" pitchFamily="18" charset="0"/>
              </a:rPr>
              <a:t>∉</a:t>
            </a:r>
            <a:r>
              <a:rPr lang="en-US" b="1" dirty="0" smtClean="0">
                <a:solidFill>
                  <a:srgbClr val="66FF33"/>
                </a:solidFill>
                <a:ea typeface="Cambria Math" pitchFamily="18" charset="0"/>
              </a:rPr>
              <a:t> </a:t>
            </a:r>
            <a:r>
              <a:rPr lang="en-US" b="1" i="1" dirty="0" smtClean="0">
                <a:solidFill>
                  <a:srgbClr val="66FF33"/>
                </a:solidFill>
                <a:ea typeface="Cambria Math" pitchFamily="18" charset="0"/>
              </a:rPr>
              <a:t>A</a:t>
            </a:r>
            <a:r>
              <a:rPr lang="en-US" b="1" dirty="0" smtClean="0">
                <a:solidFill>
                  <a:srgbClr val="66FF33"/>
                </a:solidFill>
                <a:ea typeface="Cambria Math" pitchFamily="18" charset="0"/>
              </a:rPr>
              <a:t> </a:t>
            </a:r>
            <a:endParaRPr lang="en-US" b="1" dirty="0">
              <a:solidFill>
                <a:srgbClr val="66FF3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7968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Describing a Set: Roster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i="1" dirty="0" smtClean="0">
                <a:ea typeface="Cambria Math" pitchFamily="18" charset="0"/>
              </a:rPr>
              <a:t>S</a:t>
            </a:r>
            <a:r>
              <a:rPr lang="en-US" dirty="0" smtClean="0">
                <a:ea typeface="Cambria Math" pitchFamily="18" charset="0"/>
              </a:rPr>
              <a:t> = {</a:t>
            </a:r>
            <a:r>
              <a:rPr lang="en-US" i="1" dirty="0" smtClean="0">
                <a:ea typeface="Cambria Math" pitchFamily="18" charset="0"/>
              </a:rPr>
              <a:t>a, b, c, d</a:t>
            </a:r>
            <a:r>
              <a:rPr lang="en-US" dirty="0" smtClean="0">
                <a:ea typeface="Cambria Math" pitchFamily="18" charset="0"/>
              </a:rPr>
              <a:t>}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Order not important </a:t>
            </a:r>
          </a:p>
          <a:p>
            <a:pPr>
              <a:buNone/>
            </a:pPr>
            <a:r>
              <a:rPr lang="en-US" dirty="0" smtClean="0"/>
              <a:t>         </a:t>
            </a:r>
            <a:r>
              <a:rPr lang="en-US" i="1" dirty="0" smtClean="0">
                <a:ea typeface="Cambria Math" pitchFamily="18" charset="0"/>
              </a:rPr>
              <a:t>S</a:t>
            </a:r>
            <a:r>
              <a:rPr lang="en-US" dirty="0" smtClean="0">
                <a:ea typeface="Cambria Math" pitchFamily="18" charset="0"/>
              </a:rPr>
              <a:t> = {</a:t>
            </a:r>
            <a:r>
              <a:rPr lang="en-US" i="1" dirty="0" smtClean="0">
                <a:ea typeface="Cambria Math" pitchFamily="18" charset="0"/>
              </a:rPr>
              <a:t>a, b , c, d</a:t>
            </a:r>
            <a:r>
              <a:rPr lang="en-US" dirty="0" smtClean="0">
                <a:ea typeface="Cambria Math" pitchFamily="18" charset="0"/>
              </a:rPr>
              <a:t>} = {</a:t>
            </a:r>
            <a:r>
              <a:rPr lang="en-US" i="1" dirty="0" smtClean="0">
                <a:ea typeface="Cambria Math" pitchFamily="18" charset="0"/>
              </a:rPr>
              <a:t>b, c, a, d</a:t>
            </a:r>
            <a:r>
              <a:rPr lang="en-US" dirty="0" smtClean="0">
                <a:ea typeface="Cambria Math" pitchFamily="18" charset="0"/>
              </a:rPr>
              <a:t>}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Each distinct object is either a member or not; listing more than once does not change the set</a:t>
            </a:r>
          </a:p>
          <a:p>
            <a:pPr>
              <a:buNone/>
            </a:pPr>
            <a:r>
              <a:rPr lang="en-US" dirty="0" smtClean="0">
                <a:ea typeface="Cambria Math" pitchFamily="18" charset="0"/>
              </a:rPr>
              <a:t>      </a:t>
            </a:r>
            <a:r>
              <a:rPr lang="en-US" i="1" dirty="0" smtClean="0">
                <a:ea typeface="Cambria Math" pitchFamily="18" charset="0"/>
              </a:rPr>
              <a:t>S</a:t>
            </a:r>
            <a:r>
              <a:rPr lang="en-US" b="1" dirty="0" smtClean="0">
                <a:ea typeface="Cambria Math" pitchFamily="18" charset="0"/>
              </a:rPr>
              <a:t> = </a:t>
            </a:r>
            <a:r>
              <a:rPr lang="en-US" dirty="0" smtClean="0">
                <a:ea typeface="Cambria Math" pitchFamily="18" charset="0"/>
              </a:rPr>
              <a:t>{</a:t>
            </a:r>
            <a:r>
              <a:rPr lang="en-US" i="1" dirty="0" smtClean="0">
                <a:ea typeface="Cambria Math" pitchFamily="18" charset="0"/>
              </a:rPr>
              <a:t>a, b, c, d</a:t>
            </a:r>
            <a:r>
              <a:rPr lang="en-US" dirty="0" smtClean="0">
                <a:ea typeface="Cambria Math" pitchFamily="18" charset="0"/>
              </a:rPr>
              <a:t>} = {</a:t>
            </a:r>
            <a:r>
              <a:rPr lang="en-US" i="1" dirty="0" smtClean="0">
                <a:ea typeface="Cambria Math" pitchFamily="18" charset="0"/>
              </a:rPr>
              <a:t>a, b, c, b, c, d</a:t>
            </a:r>
            <a:r>
              <a:rPr lang="en-US" dirty="0" smtClean="0">
                <a:ea typeface="Cambria Math" pitchFamily="18" charset="0"/>
              </a:rPr>
              <a:t>}</a:t>
            </a:r>
          </a:p>
          <a:p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Ellipses (…) may be used to describe a set without listing all of the members when the pattern is clear.</a:t>
            </a:r>
          </a:p>
          <a:p>
            <a:pPr>
              <a:buNone/>
            </a:pPr>
            <a:r>
              <a:rPr lang="en-US" dirty="0" smtClean="0">
                <a:ea typeface="Cambria Math" pitchFamily="18" charset="0"/>
              </a:rPr>
              <a:t>          </a:t>
            </a:r>
            <a:r>
              <a:rPr lang="en-US" i="1" dirty="0" smtClean="0">
                <a:ea typeface="Cambria Math" pitchFamily="18" charset="0"/>
              </a:rPr>
              <a:t>S</a:t>
            </a:r>
            <a:r>
              <a:rPr lang="en-US" b="1" dirty="0" smtClean="0">
                <a:ea typeface="Cambria Math" pitchFamily="18" charset="0"/>
              </a:rPr>
              <a:t> = </a:t>
            </a:r>
            <a:r>
              <a:rPr lang="en-US" dirty="0" smtClean="0">
                <a:ea typeface="Cambria Math" pitchFamily="18" charset="0"/>
              </a:rPr>
              <a:t>{</a:t>
            </a:r>
            <a:r>
              <a:rPr lang="en-US" i="1" dirty="0" smtClean="0">
                <a:ea typeface="Cambria Math" pitchFamily="18" charset="0"/>
              </a:rPr>
              <a:t>a, b, c, d, …, z </a:t>
            </a:r>
            <a:r>
              <a:rPr lang="en-US" dirty="0" smtClean="0">
                <a:ea typeface="Cambria Math" pitchFamily="18" charset="0"/>
              </a:rPr>
              <a:t>}</a:t>
            </a:r>
          </a:p>
          <a:p>
            <a:pPr>
              <a:buNone/>
            </a:pPr>
            <a:endParaRPr lang="en-US" dirty="0">
              <a:ea typeface="Cambria Math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091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Roster Method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Set of all vowels in the English alphabet:</a:t>
            </a:r>
          </a:p>
          <a:p>
            <a:pPr>
              <a:buNone/>
            </a:pPr>
            <a:r>
              <a:rPr lang="en-US" dirty="0" smtClean="0"/>
              <a:t>              </a:t>
            </a:r>
            <a:r>
              <a:rPr lang="en-US" i="1" dirty="0" smtClean="0">
                <a:ea typeface="Cambria Math" pitchFamily="18" charset="0"/>
              </a:rPr>
              <a:t>V</a:t>
            </a:r>
            <a:r>
              <a:rPr lang="en-US" dirty="0" smtClean="0">
                <a:ea typeface="Cambria Math" pitchFamily="18" charset="0"/>
              </a:rPr>
              <a:t> = {a, e, </a:t>
            </a:r>
            <a:r>
              <a:rPr lang="en-US" dirty="0" err="1" smtClean="0">
                <a:ea typeface="Cambria Math" pitchFamily="18" charset="0"/>
              </a:rPr>
              <a:t>i</a:t>
            </a:r>
            <a:r>
              <a:rPr lang="en-US" dirty="0" smtClean="0">
                <a:ea typeface="Cambria Math" pitchFamily="18" charset="0"/>
              </a:rPr>
              <a:t>, o, u}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Set of all odd positive integers less than </a:t>
            </a: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10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</a:p>
          <a:p>
            <a:pPr>
              <a:buNone/>
            </a:pPr>
            <a:r>
              <a:rPr lang="en-US" dirty="0" smtClean="0"/>
              <a:t>             </a:t>
            </a:r>
            <a:r>
              <a:rPr lang="en-US" i="1" dirty="0" smtClean="0">
                <a:ea typeface="Cambria Math" pitchFamily="18" charset="0"/>
              </a:rPr>
              <a:t>O</a:t>
            </a:r>
            <a:r>
              <a:rPr lang="en-US" dirty="0" smtClean="0">
                <a:ea typeface="Cambria Math" pitchFamily="18" charset="0"/>
              </a:rPr>
              <a:t> = {1, 3, 5, 7, 9}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Set of all positive integers less than </a:t>
            </a: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100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</a:p>
          <a:p>
            <a:pPr>
              <a:buNone/>
            </a:pPr>
            <a:r>
              <a:rPr lang="en-US" dirty="0" smtClean="0"/>
              <a:t>              </a:t>
            </a:r>
            <a:r>
              <a:rPr lang="en-US" i="1" dirty="0" smtClean="0">
                <a:ea typeface="Cambria Math" pitchFamily="18" charset="0"/>
              </a:rPr>
              <a:t>S</a:t>
            </a:r>
            <a:r>
              <a:rPr lang="en-US" dirty="0" smtClean="0">
                <a:ea typeface="Cambria Math" pitchFamily="18" charset="0"/>
              </a:rPr>
              <a:t> = {1, 2, 3, …, 99}</a:t>
            </a:r>
          </a:p>
          <a:p>
            <a:pPr marL="514350" indent="-514350"/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Set of all integers less than 0:</a:t>
            </a:r>
          </a:p>
          <a:p>
            <a:pPr>
              <a:buNone/>
            </a:pPr>
            <a:r>
              <a:rPr lang="en-US" dirty="0" smtClean="0">
                <a:ea typeface="Cambria Math" pitchFamily="18" charset="0"/>
              </a:rPr>
              <a:t>               </a:t>
            </a:r>
            <a:r>
              <a:rPr lang="en-US" i="1" dirty="0" smtClean="0">
                <a:ea typeface="Cambria Math" pitchFamily="18" charset="0"/>
              </a:rPr>
              <a:t>S</a:t>
            </a:r>
            <a:r>
              <a:rPr lang="en-US" dirty="0" smtClean="0">
                <a:ea typeface="Cambria Math" pitchFamily="18" charset="0"/>
              </a:rPr>
              <a:t> = {…, -3, -2, -1}</a:t>
            </a:r>
            <a:endParaRPr lang="en-US" dirty="0">
              <a:ea typeface="Cambria Math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4087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Important 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>
                <a:ea typeface="Cambria Math" pitchFamily="18" charset="0"/>
              </a:rPr>
              <a:t>N</a:t>
            </a:r>
            <a:r>
              <a:rPr lang="en-US" dirty="0" smtClean="0"/>
              <a:t> = </a:t>
            </a:r>
            <a:r>
              <a:rPr lang="en-US" i="1" dirty="0" smtClean="0"/>
              <a:t>natural numbers = </a:t>
            </a:r>
            <a:r>
              <a:rPr lang="en-US" dirty="0" smtClean="0">
                <a:ea typeface="Cambria Math" pitchFamily="18" charset="0"/>
              </a:rPr>
              <a:t>{</a:t>
            </a:r>
            <a:r>
              <a:rPr lang="en-US" dirty="0" smtClean="0">
                <a:solidFill>
                  <a:srgbClr val="66FF33"/>
                </a:solidFill>
                <a:ea typeface="Cambria Math" pitchFamily="18" charset="0"/>
              </a:rPr>
              <a:t>0</a:t>
            </a:r>
            <a:r>
              <a:rPr lang="en-US" dirty="0" smtClean="0">
                <a:ea typeface="Cambria Math" pitchFamily="18" charset="0"/>
              </a:rPr>
              <a:t>, 1, 2, 3, …}</a:t>
            </a:r>
          </a:p>
          <a:p>
            <a:pPr>
              <a:buNone/>
            </a:pPr>
            <a:r>
              <a:rPr lang="en-US" b="1" dirty="0" smtClean="0">
                <a:solidFill>
                  <a:schemeClr val="tx1"/>
                </a:solidFill>
                <a:ea typeface="Cambria Math" pitchFamily="18" charset="0"/>
              </a:rPr>
              <a:t>Z</a:t>
            </a:r>
            <a:r>
              <a:rPr lang="en-US" dirty="0" smtClean="0">
                <a:solidFill>
                  <a:schemeClr val="tx1"/>
                </a:solidFill>
              </a:rPr>
              <a:t> = </a:t>
            </a:r>
            <a:r>
              <a:rPr lang="en-US" i="1" dirty="0" smtClean="0">
                <a:solidFill>
                  <a:schemeClr val="tx1"/>
                </a:solidFill>
              </a:rPr>
              <a:t>integers</a:t>
            </a:r>
            <a:r>
              <a:rPr lang="en-US" dirty="0" smtClean="0">
                <a:solidFill>
                  <a:schemeClr val="tx1"/>
                </a:solidFill>
              </a:rPr>
              <a:t> = </a:t>
            </a: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{…, -3, -2, -1, 0, 1, 2, 3, …}</a:t>
            </a:r>
          </a:p>
          <a:p>
            <a:pPr>
              <a:buNone/>
            </a:pPr>
            <a:r>
              <a:rPr lang="en-US" b="1" dirty="0" smtClean="0">
                <a:ea typeface="Cambria Math" pitchFamily="18" charset="0"/>
              </a:rPr>
              <a:t>Z⁺</a:t>
            </a:r>
            <a:r>
              <a:rPr lang="en-US" dirty="0" smtClean="0"/>
              <a:t> = </a:t>
            </a:r>
            <a:r>
              <a:rPr lang="en-US" i="1" dirty="0" smtClean="0"/>
              <a:t>positive integers = </a:t>
            </a:r>
            <a:r>
              <a:rPr lang="en-US" dirty="0" smtClean="0">
                <a:ea typeface="Cambria Math" pitchFamily="18" charset="0"/>
              </a:rPr>
              <a:t>{1, 2, 3, …}</a:t>
            </a:r>
          </a:p>
          <a:p>
            <a:pPr>
              <a:buNone/>
            </a:pPr>
            <a:r>
              <a:rPr lang="en-US" b="1" dirty="0" smtClean="0">
                <a:solidFill>
                  <a:schemeClr val="tx1"/>
                </a:solidFill>
                <a:ea typeface="Cambria Math" pitchFamily="18" charset="0"/>
              </a:rPr>
              <a:t>R</a:t>
            </a:r>
            <a:r>
              <a:rPr lang="en-US" dirty="0" smtClean="0">
                <a:solidFill>
                  <a:schemeClr val="tx1"/>
                </a:solidFill>
              </a:rPr>
              <a:t> = set of </a:t>
            </a:r>
            <a:r>
              <a:rPr lang="en-US" i="1" dirty="0" smtClean="0">
                <a:solidFill>
                  <a:schemeClr val="tx1"/>
                </a:solidFill>
              </a:rPr>
              <a:t>real numbers</a:t>
            </a:r>
          </a:p>
          <a:p>
            <a:pPr>
              <a:buNone/>
            </a:pPr>
            <a:r>
              <a:rPr lang="en-US" b="1" dirty="0" smtClean="0">
                <a:ea typeface="Cambria Math" pitchFamily="18" charset="0"/>
              </a:rPr>
              <a:t>R</a:t>
            </a:r>
            <a:r>
              <a:rPr lang="en-US" b="1" baseline="30000" dirty="0" smtClean="0">
                <a:ea typeface="Cambria Math" pitchFamily="18" charset="0"/>
              </a:rPr>
              <a:t>+</a:t>
            </a:r>
            <a:r>
              <a:rPr lang="en-US" dirty="0" smtClean="0"/>
              <a:t> = set of </a:t>
            </a:r>
            <a:r>
              <a:rPr lang="en-US" i="1" dirty="0" smtClean="0"/>
              <a:t>positive real numbers</a:t>
            </a:r>
          </a:p>
          <a:p>
            <a:pPr>
              <a:buNone/>
            </a:pPr>
            <a:r>
              <a:rPr lang="en-US" b="1" dirty="0" smtClean="0">
                <a:solidFill>
                  <a:schemeClr val="tx1"/>
                </a:solidFill>
                <a:ea typeface="Cambria Math" pitchFamily="18" charset="0"/>
              </a:rPr>
              <a:t>C</a:t>
            </a:r>
            <a:r>
              <a:rPr lang="en-US" dirty="0" smtClean="0">
                <a:solidFill>
                  <a:schemeClr val="tx1"/>
                </a:solidFill>
              </a:rPr>
              <a:t> = set of </a:t>
            </a:r>
            <a:r>
              <a:rPr lang="en-US" i="1" dirty="0" smtClean="0">
                <a:solidFill>
                  <a:schemeClr val="tx1"/>
                </a:solidFill>
              </a:rPr>
              <a:t>complex numbers</a:t>
            </a:r>
            <a:endParaRPr lang="en-US" dirty="0">
              <a:solidFill>
                <a:schemeClr val="tx1"/>
              </a:solidFill>
            </a:endParaRPr>
          </a:p>
          <a:p>
            <a:pPr>
              <a:buNone/>
            </a:pPr>
            <a:r>
              <a:rPr lang="en-US" b="1" dirty="0" smtClean="0"/>
              <a:t>Q</a:t>
            </a:r>
            <a:r>
              <a:rPr lang="en-US" dirty="0" smtClean="0"/>
              <a:t> = set of rational numbers</a:t>
            </a:r>
          </a:p>
          <a:p>
            <a:endParaRPr lang="en-US" dirty="0">
              <a:ea typeface="Cambria Math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3181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Set-Builder 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Specify the property or properties that all members must satisfy - Examples:</a:t>
            </a:r>
          </a:p>
          <a:p>
            <a:pPr>
              <a:buNone/>
            </a:pPr>
            <a:r>
              <a:rPr lang="en-US" dirty="0" smtClean="0"/>
              <a:t>     </a:t>
            </a:r>
            <a:r>
              <a:rPr lang="en-US" i="1" dirty="0" smtClean="0">
                <a:solidFill>
                  <a:schemeClr val="tx1"/>
                </a:solidFill>
                <a:ea typeface="Cambria Math" pitchFamily="18" charset="0"/>
              </a:rPr>
              <a:t>S</a:t>
            </a: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 = {</a:t>
            </a:r>
            <a:r>
              <a:rPr lang="en-US" i="1" dirty="0" smtClean="0">
                <a:solidFill>
                  <a:schemeClr val="tx1"/>
                </a:solidFill>
                <a:ea typeface="Cambria Math" pitchFamily="18" charset="0"/>
              </a:rPr>
              <a:t>x </a:t>
            </a:r>
            <a:r>
              <a:rPr lang="en-US" b="1" dirty="0" smtClean="0">
                <a:solidFill>
                  <a:srgbClr val="66FF33"/>
                </a:solidFill>
                <a:ea typeface="Cambria Math" pitchFamily="18" charset="0"/>
              </a:rPr>
              <a:t>|</a:t>
            </a: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 </a:t>
            </a:r>
            <a:r>
              <a:rPr lang="en-US" i="1" dirty="0" smtClean="0">
                <a:solidFill>
                  <a:schemeClr val="tx1"/>
                </a:solidFill>
                <a:ea typeface="Cambria Math" pitchFamily="18" charset="0"/>
              </a:rPr>
              <a:t>x</a:t>
            </a: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 is a positive integer less than 100}</a:t>
            </a:r>
          </a:p>
          <a:p>
            <a:pPr>
              <a:buNone/>
            </a:pPr>
            <a:r>
              <a:rPr lang="en-US" dirty="0" smtClean="0">
                <a:ea typeface="Cambria Math" pitchFamily="18" charset="0"/>
              </a:rPr>
              <a:t>    </a:t>
            </a:r>
            <a:r>
              <a:rPr lang="en-US" i="1" dirty="0" smtClean="0">
                <a:ea typeface="Cambria Math" pitchFamily="18" charset="0"/>
              </a:rPr>
              <a:t>O</a:t>
            </a:r>
            <a:r>
              <a:rPr lang="en-US" dirty="0" smtClean="0">
                <a:ea typeface="Cambria Math" pitchFamily="18" charset="0"/>
              </a:rPr>
              <a:t> = {</a:t>
            </a:r>
            <a:r>
              <a:rPr lang="en-US" i="1" dirty="0" smtClean="0">
                <a:ea typeface="Cambria Math" pitchFamily="18" charset="0"/>
              </a:rPr>
              <a:t>x</a:t>
            </a:r>
            <a:r>
              <a:rPr lang="en-US" dirty="0" smtClean="0">
                <a:ea typeface="Cambria Math" pitchFamily="18" charset="0"/>
              </a:rPr>
              <a:t> | </a:t>
            </a:r>
            <a:r>
              <a:rPr lang="en-US" i="1" dirty="0" smtClean="0">
                <a:ea typeface="Cambria Math" pitchFamily="18" charset="0"/>
              </a:rPr>
              <a:t>x</a:t>
            </a:r>
            <a:r>
              <a:rPr lang="en-US" dirty="0" smtClean="0">
                <a:ea typeface="Cambria Math" pitchFamily="18" charset="0"/>
              </a:rPr>
              <a:t> is an odd positive integer less than 10}</a:t>
            </a:r>
          </a:p>
          <a:p>
            <a:pPr>
              <a:buNone/>
            </a:pPr>
            <a:r>
              <a:rPr lang="en-US" b="1" dirty="0" smtClean="0">
                <a:ea typeface="Cambria Math" pitchFamily="18" charset="0"/>
              </a:rPr>
              <a:t>    </a:t>
            </a:r>
            <a:r>
              <a:rPr lang="en-US" i="1" dirty="0" smtClean="0">
                <a:solidFill>
                  <a:schemeClr val="tx1"/>
                </a:solidFill>
                <a:ea typeface="Cambria Math" pitchFamily="18" charset="0"/>
              </a:rPr>
              <a:t>O</a:t>
            </a: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 = {</a:t>
            </a:r>
            <a:r>
              <a:rPr lang="en-US" i="1" dirty="0" smtClean="0">
                <a:solidFill>
                  <a:schemeClr val="tx1"/>
                </a:solidFill>
                <a:ea typeface="Cambria Math" pitchFamily="18" charset="0"/>
              </a:rPr>
              <a:t>x</a:t>
            </a: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 ∈</a:t>
            </a:r>
            <a:r>
              <a:rPr lang="en-US" b="1" dirty="0" smtClean="0">
                <a:solidFill>
                  <a:schemeClr val="tx1"/>
                </a:solidFill>
                <a:ea typeface="Cambria Math" pitchFamily="18" charset="0"/>
              </a:rPr>
              <a:t> Z⁺</a:t>
            </a: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 | </a:t>
            </a:r>
            <a:r>
              <a:rPr lang="en-US" i="1" dirty="0" smtClean="0">
                <a:solidFill>
                  <a:schemeClr val="tx1"/>
                </a:solidFill>
                <a:ea typeface="Cambria Math" pitchFamily="18" charset="0"/>
              </a:rPr>
              <a:t>x </a:t>
            </a: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is odd and </a:t>
            </a:r>
            <a:r>
              <a:rPr lang="en-US" i="1" dirty="0" smtClean="0">
                <a:solidFill>
                  <a:schemeClr val="tx1"/>
                </a:solidFill>
                <a:ea typeface="Cambria Math" pitchFamily="18" charset="0"/>
              </a:rPr>
              <a:t>x</a:t>
            </a: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 &lt; 10}</a:t>
            </a:r>
          </a:p>
          <a:p>
            <a:r>
              <a:rPr lang="en-US" dirty="0" smtClean="0"/>
              <a:t>A predicate may be used: </a:t>
            </a:r>
          </a:p>
          <a:p>
            <a:pPr>
              <a:buNone/>
            </a:pPr>
            <a:r>
              <a:rPr lang="en-US" dirty="0" smtClean="0"/>
              <a:t>                 </a:t>
            </a:r>
            <a:r>
              <a:rPr lang="en-US" i="1" dirty="0" smtClean="0">
                <a:solidFill>
                  <a:schemeClr val="tx1"/>
                </a:solidFill>
                <a:ea typeface="Cambria Math" pitchFamily="18" charset="0"/>
              </a:rPr>
              <a:t>S</a:t>
            </a:r>
            <a:r>
              <a:rPr lang="en-US" b="1" i="1" dirty="0" smtClean="0">
                <a:solidFill>
                  <a:schemeClr val="tx1"/>
                </a:solidFill>
                <a:ea typeface="Cambria Math" pitchFamily="18" charset="0"/>
              </a:rPr>
              <a:t> = </a:t>
            </a: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{</a:t>
            </a:r>
            <a:r>
              <a:rPr lang="en-US" i="1" dirty="0" smtClean="0">
                <a:solidFill>
                  <a:schemeClr val="tx1"/>
                </a:solidFill>
                <a:ea typeface="Cambria Math" pitchFamily="18" charset="0"/>
              </a:rPr>
              <a:t>x </a:t>
            </a: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| </a:t>
            </a:r>
            <a:r>
              <a:rPr lang="en-US" i="1" dirty="0" smtClean="0">
                <a:solidFill>
                  <a:schemeClr val="tx1"/>
                </a:solidFill>
                <a:ea typeface="Cambria Math" pitchFamily="18" charset="0"/>
              </a:rPr>
              <a:t>P</a:t>
            </a: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(</a:t>
            </a:r>
            <a:r>
              <a:rPr lang="en-US" i="1" dirty="0" smtClean="0">
                <a:solidFill>
                  <a:schemeClr val="tx1"/>
                </a:solidFill>
                <a:ea typeface="Cambria Math" pitchFamily="18" charset="0"/>
              </a:rPr>
              <a:t>x</a:t>
            </a: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)}</a:t>
            </a:r>
          </a:p>
          <a:p>
            <a:pPr lvl="1"/>
            <a:r>
              <a:rPr lang="en-US" dirty="0" smtClean="0"/>
              <a:t>Example: </a:t>
            </a:r>
            <a:r>
              <a:rPr lang="en-US" i="1" dirty="0" smtClean="0">
                <a:ea typeface="Cambria Math" pitchFamily="18" charset="0"/>
              </a:rPr>
              <a:t>S</a:t>
            </a:r>
            <a:r>
              <a:rPr lang="en-US" b="1" i="1" dirty="0" smtClean="0">
                <a:ea typeface="Cambria Math" pitchFamily="18" charset="0"/>
              </a:rPr>
              <a:t> = </a:t>
            </a:r>
            <a:r>
              <a:rPr lang="en-US" dirty="0" smtClean="0">
                <a:ea typeface="Cambria Math" pitchFamily="18" charset="0"/>
              </a:rPr>
              <a:t>{</a:t>
            </a:r>
            <a:r>
              <a:rPr lang="en-US" i="1" dirty="0" smtClean="0">
                <a:ea typeface="Cambria Math" pitchFamily="18" charset="0"/>
              </a:rPr>
              <a:t>x </a:t>
            </a:r>
            <a:r>
              <a:rPr lang="en-US" dirty="0" smtClean="0">
                <a:ea typeface="Cambria Math" pitchFamily="18" charset="0"/>
              </a:rPr>
              <a:t>|</a:t>
            </a:r>
            <a:r>
              <a:rPr lang="en-US" i="1" dirty="0" smtClean="0">
                <a:ea typeface="Cambria Math" pitchFamily="18" charset="0"/>
              </a:rPr>
              <a:t> </a:t>
            </a:r>
            <a:r>
              <a:rPr lang="en-US" dirty="0" smtClean="0">
                <a:ea typeface="Cambria Math" pitchFamily="18" charset="0"/>
              </a:rPr>
              <a:t>Prime(</a:t>
            </a:r>
            <a:r>
              <a:rPr lang="en-US" i="1" dirty="0" smtClean="0">
                <a:ea typeface="Cambria Math" pitchFamily="18" charset="0"/>
              </a:rPr>
              <a:t>x</a:t>
            </a:r>
            <a:r>
              <a:rPr lang="en-US" dirty="0" smtClean="0">
                <a:ea typeface="Cambria Math" pitchFamily="18" charset="0"/>
              </a:rPr>
              <a:t>)}</a:t>
            </a:r>
          </a:p>
          <a:p>
            <a:pPr lvl="1"/>
            <a:r>
              <a:rPr lang="en-US" dirty="0"/>
              <a:t>Example: </a:t>
            </a: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Positive rational numbers</a:t>
            </a:r>
            <a:endParaRPr lang="en-US" i="1" dirty="0" smtClean="0">
              <a:solidFill>
                <a:schemeClr val="tx1"/>
              </a:solidFill>
              <a:ea typeface="Cambria Math" pitchFamily="18" charset="0"/>
            </a:endParaRPr>
          </a:p>
          <a:p>
            <a:pPr>
              <a:buNone/>
            </a:pPr>
            <a:r>
              <a:rPr lang="en-US" i="1" dirty="0" smtClean="0">
                <a:ea typeface="Cambria Math" pitchFamily="18" charset="0"/>
              </a:rPr>
              <a:t>    	</a:t>
            </a:r>
            <a:r>
              <a:rPr lang="en-US" sz="3600" b="1" dirty="0" smtClean="0">
                <a:ea typeface="Cambria Math" pitchFamily="18" charset="0"/>
              </a:rPr>
              <a:t>Q</a:t>
            </a:r>
            <a:r>
              <a:rPr lang="en-US" sz="3600" b="1" baseline="30000" dirty="0" smtClean="0">
                <a:ea typeface="Cambria Math" pitchFamily="18" charset="0"/>
              </a:rPr>
              <a:t>+</a:t>
            </a:r>
            <a:r>
              <a:rPr lang="en-US" sz="3600" baseline="30000" dirty="0" smtClean="0">
                <a:ea typeface="Cambria Math" pitchFamily="18" charset="0"/>
              </a:rPr>
              <a:t> = </a:t>
            </a:r>
            <a:r>
              <a:rPr lang="en-US" sz="3600" dirty="0" smtClean="0">
                <a:ea typeface="Cambria Math" pitchFamily="18" charset="0"/>
              </a:rPr>
              <a:t>{</a:t>
            </a:r>
            <a:r>
              <a:rPr lang="en-US" sz="3600" i="1" dirty="0" smtClean="0">
                <a:ea typeface="Cambria Math" pitchFamily="18" charset="0"/>
              </a:rPr>
              <a:t>x</a:t>
            </a:r>
            <a:r>
              <a:rPr lang="en-US" sz="3600" dirty="0" smtClean="0">
                <a:ea typeface="Cambria Math" pitchFamily="18" charset="0"/>
              </a:rPr>
              <a:t> ∈ </a:t>
            </a:r>
            <a:r>
              <a:rPr lang="en-US" sz="3600" b="1" dirty="0" smtClean="0">
                <a:ea typeface="Cambria Math" pitchFamily="18" charset="0"/>
              </a:rPr>
              <a:t>R</a:t>
            </a:r>
            <a:r>
              <a:rPr lang="en-US" sz="3600" dirty="0" smtClean="0">
                <a:ea typeface="Cambria Math" pitchFamily="18" charset="0"/>
              </a:rPr>
              <a:t> | </a:t>
            </a:r>
            <a:r>
              <a:rPr lang="en-US" sz="3600" i="1" dirty="0" smtClean="0">
                <a:ea typeface="Cambria Math" pitchFamily="18" charset="0"/>
              </a:rPr>
              <a:t>x</a:t>
            </a:r>
            <a:r>
              <a:rPr lang="en-US" sz="3600" dirty="0" smtClean="0">
                <a:ea typeface="Cambria Math" pitchFamily="18" charset="0"/>
              </a:rPr>
              <a:t> = </a:t>
            </a:r>
            <a:r>
              <a:rPr lang="en-US" sz="3600" i="1" dirty="0" smtClean="0">
                <a:ea typeface="Cambria Math" pitchFamily="18" charset="0"/>
              </a:rPr>
              <a:t>p</a:t>
            </a:r>
            <a:r>
              <a:rPr lang="en-US" sz="3600" dirty="0" smtClean="0">
                <a:ea typeface="Cambria Math" pitchFamily="18" charset="0"/>
              </a:rPr>
              <a:t>/</a:t>
            </a:r>
            <a:r>
              <a:rPr lang="en-US" sz="3600" i="1" dirty="0" smtClean="0">
                <a:ea typeface="Cambria Math" pitchFamily="18" charset="0"/>
              </a:rPr>
              <a:t>q</a:t>
            </a:r>
            <a:r>
              <a:rPr lang="en-US" sz="3600" dirty="0" smtClean="0">
                <a:ea typeface="Cambria Math" pitchFamily="18" charset="0"/>
              </a:rPr>
              <a:t>, for some positive integers </a:t>
            </a:r>
            <a:r>
              <a:rPr lang="en-US" sz="3600" i="1" dirty="0" smtClean="0">
                <a:ea typeface="Cambria Math" pitchFamily="18" charset="0"/>
              </a:rPr>
              <a:t>p</a:t>
            </a:r>
            <a:r>
              <a:rPr lang="en-US" sz="3600" dirty="0" smtClean="0">
                <a:ea typeface="Cambria Math" pitchFamily="18" charset="0"/>
              </a:rPr>
              <a:t>, </a:t>
            </a:r>
            <a:r>
              <a:rPr lang="en-US" sz="3600" i="1" dirty="0" smtClean="0">
                <a:ea typeface="Cambria Math" pitchFamily="18" charset="0"/>
              </a:rPr>
              <a:t>q</a:t>
            </a:r>
            <a:r>
              <a:rPr lang="en-US" sz="3600" dirty="0" smtClean="0">
                <a:ea typeface="Cambria Math" pitchFamily="18" charset="0"/>
              </a:rPr>
              <a:t>}</a:t>
            </a:r>
          </a:p>
          <a:p>
            <a:pPr>
              <a:buNone/>
            </a:pPr>
            <a:r>
              <a:rPr lang="en-US" altLang="en-US" dirty="0" smtClean="0">
                <a:solidFill>
                  <a:srgbClr val="66FF33"/>
                </a:solidFill>
              </a:rPr>
              <a:t>(</a:t>
            </a:r>
            <a:r>
              <a:rPr lang="en-US" altLang="en-US" dirty="0">
                <a:solidFill>
                  <a:srgbClr val="66FF33"/>
                </a:solidFill>
              </a:rPr>
              <a:t>note ‘|’  means ‘such that</a:t>
            </a:r>
            <a:r>
              <a:rPr lang="en-US" altLang="en-US" dirty="0" smtClean="0">
                <a:solidFill>
                  <a:srgbClr val="66FF33"/>
                </a:solidFill>
              </a:rPr>
              <a:t>’)</a:t>
            </a:r>
            <a:endParaRPr lang="en-US" altLang="en-US" dirty="0">
              <a:solidFill>
                <a:srgbClr val="66FF3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109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Interval 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ea typeface="Cambria Math" pitchFamily="18" charset="0"/>
              </a:rPr>
              <a:t>   [</a:t>
            </a:r>
            <a:r>
              <a:rPr lang="en-US" i="1" dirty="0" smtClean="0"/>
              <a:t>a, b</a:t>
            </a:r>
            <a:r>
              <a:rPr lang="en-US" dirty="0" smtClean="0">
                <a:ea typeface="Cambria Math" pitchFamily="18" charset="0"/>
              </a:rPr>
              <a:t>] = {</a:t>
            </a:r>
            <a:r>
              <a:rPr lang="en-US" i="1" dirty="0"/>
              <a:t>x</a:t>
            </a:r>
            <a:r>
              <a:rPr lang="en-US" dirty="0" smtClean="0">
                <a:ea typeface="Cambria Math" pitchFamily="18" charset="0"/>
              </a:rPr>
              <a:t> | </a:t>
            </a:r>
            <a:r>
              <a:rPr lang="en-US" i="1" dirty="0"/>
              <a:t>a</a:t>
            </a:r>
            <a:r>
              <a:rPr lang="en-US" dirty="0" smtClean="0">
                <a:ea typeface="Cambria Math" pitchFamily="18" charset="0"/>
              </a:rPr>
              <a:t> </a:t>
            </a:r>
            <a:r>
              <a:rPr lang="en-US" dirty="0" smtClean="0">
                <a:ea typeface="Cambria Math"/>
              </a:rPr>
              <a:t>≤ </a:t>
            </a:r>
            <a:r>
              <a:rPr lang="en-US" i="1" dirty="0"/>
              <a:t>x</a:t>
            </a:r>
            <a:r>
              <a:rPr lang="en-US" dirty="0" smtClean="0">
                <a:ea typeface="Cambria Math"/>
              </a:rPr>
              <a:t> ≤ </a:t>
            </a:r>
            <a:r>
              <a:rPr lang="en-US" i="1" dirty="0"/>
              <a:t>b</a:t>
            </a:r>
            <a:r>
              <a:rPr lang="en-US" dirty="0" smtClean="0">
                <a:ea typeface="Cambria Math"/>
              </a:rPr>
              <a:t>}</a:t>
            </a:r>
          </a:p>
          <a:p>
            <a:pPr>
              <a:buNone/>
            </a:pPr>
            <a:r>
              <a:rPr lang="en-US" dirty="0" smtClean="0">
                <a:ea typeface="Cambria Math" pitchFamily="18" charset="0"/>
              </a:rPr>
              <a:t>   </a:t>
            </a: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[</a:t>
            </a:r>
            <a:r>
              <a:rPr lang="en-US" i="1" dirty="0" smtClean="0">
                <a:solidFill>
                  <a:schemeClr val="tx1"/>
                </a:solidFill>
              </a:rPr>
              <a:t>a</a:t>
            </a: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, </a:t>
            </a:r>
            <a:r>
              <a:rPr lang="en-US" i="1" dirty="0" smtClean="0">
                <a:solidFill>
                  <a:schemeClr val="tx1"/>
                </a:solidFill>
              </a:rPr>
              <a:t>b</a:t>
            </a: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) = {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 | </a:t>
            </a:r>
            <a:r>
              <a:rPr lang="en-US" i="1" dirty="0">
                <a:solidFill>
                  <a:schemeClr val="tx1"/>
                </a:solidFill>
              </a:rPr>
              <a:t>a</a:t>
            </a: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ea typeface="Cambria Math"/>
              </a:rPr>
              <a:t>≤ 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  <a:ea typeface="Cambria Math"/>
              </a:rPr>
              <a:t> &lt; </a:t>
            </a:r>
            <a:r>
              <a:rPr lang="en-US" i="1" dirty="0">
                <a:solidFill>
                  <a:schemeClr val="tx1"/>
                </a:solidFill>
              </a:rPr>
              <a:t>b</a:t>
            </a:r>
            <a:r>
              <a:rPr lang="en-US" dirty="0" smtClean="0">
                <a:solidFill>
                  <a:schemeClr val="tx1"/>
                </a:solidFill>
                <a:ea typeface="Cambria Math"/>
              </a:rPr>
              <a:t>}  </a:t>
            </a:r>
          </a:p>
          <a:p>
            <a:pPr>
              <a:buNone/>
            </a:pPr>
            <a:r>
              <a:rPr lang="en-US" dirty="0" smtClean="0">
                <a:ea typeface="Cambria Math" pitchFamily="18" charset="0"/>
              </a:rPr>
              <a:t>   (</a:t>
            </a:r>
            <a:r>
              <a:rPr lang="en-US" i="1" dirty="0" smtClean="0"/>
              <a:t>a</a:t>
            </a:r>
            <a:r>
              <a:rPr lang="en-US" dirty="0" smtClean="0">
                <a:ea typeface="Cambria Math" pitchFamily="18" charset="0"/>
              </a:rPr>
              <a:t>, </a:t>
            </a:r>
            <a:r>
              <a:rPr lang="en-US" i="1" dirty="0" smtClean="0"/>
              <a:t>b</a:t>
            </a:r>
            <a:r>
              <a:rPr lang="en-US" dirty="0" smtClean="0">
                <a:ea typeface="Cambria Math" pitchFamily="18" charset="0"/>
              </a:rPr>
              <a:t>] = {</a:t>
            </a:r>
            <a:r>
              <a:rPr lang="en-US" i="1" dirty="0"/>
              <a:t>x</a:t>
            </a:r>
            <a:r>
              <a:rPr lang="en-US" dirty="0" smtClean="0">
                <a:ea typeface="Cambria Math" pitchFamily="18" charset="0"/>
              </a:rPr>
              <a:t> | </a:t>
            </a:r>
            <a:r>
              <a:rPr lang="en-US" i="1" dirty="0"/>
              <a:t>a</a:t>
            </a:r>
            <a:r>
              <a:rPr lang="en-US" dirty="0" smtClean="0">
                <a:ea typeface="Cambria Math" pitchFamily="18" charset="0"/>
              </a:rPr>
              <a:t> </a:t>
            </a:r>
            <a:r>
              <a:rPr lang="en-US" dirty="0" smtClean="0">
                <a:ea typeface="Cambria Math"/>
              </a:rPr>
              <a:t>&lt; </a:t>
            </a:r>
            <a:r>
              <a:rPr lang="en-US" i="1" dirty="0"/>
              <a:t>x</a:t>
            </a:r>
            <a:r>
              <a:rPr lang="en-US" dirty="0" smtClean="0">
                <a:ea typeface="Cambria Math"/>
              </a:rPr>
              <a:t> ≤ </a:t>
            </a:r>
            <a:r>
              <a:rPr lang="en-US" i="1" dirty="0"/>
              <a:t>b</a:t>
            </a:r>
            <a:r>
              <a:rPr lang="en-US" dirty="0" smtClean="0">
                <a:ea typeface="Cambria Math"/>
              </a:rPr>
              <a:t>}</a:t>
            </a:r>
          </a:p>
          <a:p>
            <a:pPr>
              <a:buNone/>
            </a:pPr>
            <a:r>
              <a:rPr lang="en-US" dirty="0" smtClean="0">
                <a:ea typeface="Cambria Math" pitchFamily="18" charset="0"/>
              </a:rPr>
              <a:t>   </a:t>
            </a: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(</a:t>
            </a:r>
            <a:r>
              <a:rPr lang="en-US" i="1" dirty="0" smtClean="0">
                <a:solidFill>
                  <a:schemeClr val="tx1"/>
                </a:solidFill>
              </a:rPr>
              <a:t>a</a:t>
            </a: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, </a:t>
            </a:r>
            <a:r>
              <a:rPr lang="en-US" i="1" dirty="0" smtClean="0">
                <a:solidFill>
                  <a:schemeClr val="tx1"/>
                </a:solidFill>
              </a:rPr>
              <a:t>b</a:t>
            </a: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) = {</a:t>
            </a:r>
            <a:r>
              <a:rPr lang="en-US" i="1" dirty="0">
                <a:solidFill>
                  <a:schemeClr val="tx1"/>
                </a:solidFill>
              </a:rPr>
              <a:t>x </a:t>
            </a: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| </a:t>
            </a:r>
            <a:r>
              <a:rPr lang="en-US" i="1" dirty="0">
                <a:solidFill>
                  <a:schemeClr val="tx1"/>
                </a:solidFill>
              </a:rPr>
              <a:t>a</a:t>
            </a: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ea typeface="Cambria Math"/>
              </a:rPr>
              <a:t>&lt; 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  <a:ea typeface="Cambria Math"/>
              </a:rPr>
              <a:t> &lt; </a:t>
            </a:r>
            <a:r>
              <a:rPr lang="en-US" i="1" dirty="0">
                <a:solidFill>
                  <a:schemeClr val="tx1"/>
                </a:solidFill>
              </a:rPr>
              <a:t>b</a:t>
            </a:r>
            <a:r>
              <a:rPr lang="en-US" dirty="0" smtClean="0">
                <a:solidFill>
                  <a:schemeClr val="tx1"/>
                </a:solidFill>
                <a:ea typeface="Cambria Math"/>
              </a:rPr>
              <a:t>}</a:t>
            </a:r>
          </a:p>
          <a:p>
            <a:pPr>
              <a:buNone/>
            </a:pPr>
            <a:endParaRPr lang="en-US" dirty="0" smtClean="0">
              <a:ea typeface="Cambria Math"/>
            </a:endParaRPr>
          </a:p>
          <a:p>
            <a:pPr>
              <a:buNone/>
            </a:pPr>
            <a:r>
              <a:rPr lang="en-US" i="1" dirty="0" smtClean="0"/>
              <a:t>  </a:t>
            </a:r>
            <a:r>
              <a:rPr lang="en-US" dirty="0" smtClean="0">
                <a:solidFill>
                  <a:srgbClr val="66FF33"/>
                </a:solidFill>
              </a:rPr>
              <a:t>closed interval  [</a:t>
            </a:r>
            <a:r>
              <a:rPr lang="en-US" i="1" dirty="0" smtClean="0"/>
              <a:t>a</a:t>
            </a:r>
            <a:r>
              <a:rPr lang="en-US" dirty="0" smtClean="0"/>
              <a:t>, </a:t>
            </a:r>
            <a:r>
              <a:rPr lang="en-US" i="1" dirty="0" smtClean="0"/>
              <a:t>b</a:t>
            </a:r>
            <a:r>
              <a:rPr lang="en-US" dirty="0" smtClean="0">
                <a:solidFill>
                  <a:srgbClr val="66FF33"/>
                </a:solidFill>
              </a:rPr>
              <a:t>]</a:t>
            </a:r>
          </a:p>
          <a:p>
            <a:pPr>
              <a:buNone/>
            </a:pPr>
            <a:r>
              <a:rPr lang="en-US" i="1" dirty="0" smtClean="0"/>
              <a:t>  </a:t>
            </a:r>
            <a:r>
              <a:rPr lang="en-US" dirty="0" smtClean="0">
                <a:solidFill>
                  <a:srgbClr val="66FF33"/>
                </a:solidFill>
              </a:rPr>
              <a:t>open interval    (</a:t>
            </a:r>
            <a:r>
              <a:rPr lang="en-US" i="1" dirty="0" smtClean="0"/>
              <a:t>a</a:t>
            </a:r>
            <a:r>
              <a:rPr lang="en-US" dirty="0" smtClean="0"/>
              <a:t>, </a:t>
            </a:r>
            <a:r>
              <a:rPr lang="en-US" i="1" dirty="0" smtClean="0"/>
              <a:t>b</a:t>
            </a:r>
            <a:r>
              <a:rPr lang="en-US" dirty="0" smtClean="0">
                <a:solidFill>
                  <a:srgbClr val="66FF33"/>
                </a:solidFill>
              </a:rPr>
              <a:t>)</a:t>
            </a:r>
          </a:p>
          <a:p>
            <a:pPr>
              <a:buNone/>
            </a:pPr>
            <a:endParaRPr lang="en-US" dirty="0">
              <a:ea typeface="Cambria Math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7613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Universal Set and Empty Set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i="1" dirty="0" smtClean="0"/>
              <a:t>universal set</a:t>
            </a:r>
            <a:r>
              <a:rPr lang="en-US" dirty="0" smtClean="0"/>
              <a:t> </a:t>
            </a:r>
            <a:r>
              <a:rPr lang="en-US" i="1" dirty="0" smtClean="0">
                <a:solidFill>
                  <a:schemeClr val="tx1"/>
                </a:solidFill>
              </a:rPr>
              <a:t>U</a:t>
            </a:r>
            <a:r>
              <a:rPr lang="en-US" i="1" dirty="0" smtClean="0"/>
              <a:t> </a:t>
            </a:r>
            <a:r>
              <a:rPr lang="en-US" dirty="0" smtClean="0"/>
              <a:t>is the set containing everything currently under consideration</a:t>
            </a:r>
            <a:endParaRPr lang="en-US" i="1" dirty="0" smtClean="0"/>
          </a:p>
          <a:p>
            <a:pPr lvl="1"/>
            <a:r>
              <a:rPr lang="en-US" dirty="0" smtClean="0"/>
              <a:t>Sometimes implicit</a:t>
            </a:r>
          </a:p>
          <a:p>
            <a:pPr lvl="1"/>
            <a:r>
              <a:rPr lang="en-US" dirty="0" smtClean="0"/>
              <a:t>Sometimes explicitly stated</a:t>
            </a:r>
          </a:p>
          <a:p>
            <a:pPr lvl="1"/>
            <a:r>
              <a:rPr lang="en-US" dirty="0" smtClean="0"/>
              <a:t>Contents depend on the context</a:t>
            </a:r>
          </a:p>
          <a:p>
            <a:r>
              <a:rPr lang="en-US" dirty="0" smtClean="0"/>
              <a:t>The empty set is the set with no</a:t>
            </a:r>
          </a:p>
          <a:p>
            <a:pPr>
              <a:buNone/>
            </a:pPr>
            <a:r>
              <a:rPr lang="en-US" dirty="0" smtClean="0"/>
              <a:t>      elements. Symbolized </a:t>
            </a:r>
            <a:r>
              <a:rPr lang="en-US" dirty="0" smtClean="0">
                <a:solidFill>
                  <a:schemeClr val="tx1"/>
                </a:solidFill>
                <a:latin typeface="Cambria Math"/>
                <a:ea typeface="Cambria Math"/>
              </a:rPr>
              <a:t>∅</a:t>
            </a:r>
            <a:r>
              <a:rPr lang="en-US" dirty="0" smtClean="0">
                <a:latin typeface="Cambria Math"/>
                <a:ea typeface="Cambria Math"/>
              </a:rPr>
              <a:t>, but</a:t>
            </a: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       </a:t>
            </a:r>
            <a:r>
              <a:rPr lang="en-US" dirty="0" smtClean="0">
                <a:solidFill>
                  <a:schemeClr val="tx1"/>
                </a:solidFill>
              </a:rPr>
              <a:t>{ }</a:t>
            </a:r>
            <a:r>
              <a:rPr lang="en-US" dirty="0" smtClean="0"/>
              <a:t> also used.</a:t>
            </a:r>
            <a:endParaRPr lang="en-US" dirty="0">
              <a:ea typeface="Cambria Math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086600" y="5029200"/>
            <a:ext cx="3124200" cy="1510964"/>
          </a:xfrm>
          <a:prstGeom prst="rect">
            <a:avLst/>
          </a:prstGeom>
          <a:noFill/>
          <a:ln>
            <a:solidFill>
              <a:srgbClr val="66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7962900" y="5550932"/>
            <a:ext cx="2019300" cy="685800"/>
          </a:xfrm>
          <a:prstGeom prst="ellipse">
            <a:avLst/>
          </a:prstGeom>
          <a:noFill/>
          <a:ln>
            <a:solidFill>
              <a:srgbClr val="66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677400" y="5105401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FF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U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962900" y="4420970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66FF33"/>
                </a:solidFill>
                <a:latin typeface="Cambria" panose="02040503050406030204" pitchFamily="18" charset="0"/>
              </a:rPr>
              <a:t>Venn</a:t>
            </a:r>
            <a:r>
              <a:rPr lang="en-US" dirty="0">
                <a:solidFill>
                  <a:srgbClr val="66FF33"/>
                </a:solidFill>
              </a:rPr>
              <a:t> Diagram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084574" y="5713631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  a e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i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o u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915400" y="5528124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FF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5112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1.3PropositionalEquivalences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1.6Rules of Inference</Template>
  <TotalTime>0</TotalTime>
  <Words>1719</Words>
  <Application>Microsoft Office PowerPoint</Application>
  <PresentationFormat>Widescreen</PresentationFormat>
  <Paragraphs>207</Paragraphs>
  <Slides>23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ＭＳ Ｐゴシック</vt:lpstr>
      <vt:lpstr>Arial</vt:lpstr>
      <vt:lpstr>Brush Script MT</vt:lpstr>
      <vt:lpstr>Calibri</vt:lpstr>
      <vt:lpstr>Calibri Light</vt:lpstr>
      <vt:lpstr>Cambria</vt:lpstr>
      <vt:lpstr>Cambria Math</vt:lpstr>
      <vt:lpstr>Symbol</vt:lpstr>
      <vt:lpstr>1.3PropositionalEquivalences</vt:lpstr>
      <vt:lpstr>Basic Structures: 2.1 Sets</vt:lpstr>
      <vt:lpstr>Introduction</vt:lpstr>
      <vt:lpstr>Sets</vt:lpstr>
      <vt:lpstr>Describing a Set: Roster Method</vt:lpstr>
      <vt:lpstr>Roster Method Examples</vt:lpstr>
      <vt:lpstr>Some Important Sets</vt:lpstr>
      <vt:lpstr>Set-Builder Notation</vt:lpstr>
      <vt:lpstr>Interval Notation</vt:lpstr>
      <vt:lpstr>Universal Set and Empty Set</vt:lpstr>
      <vt:lpstr>Russell’s Paradox</vt:lpstr>
      <vt:lpstr>Some Sets Characteristics</vt:lpstr>
      <vt:lpstr>Set Equality</vt:lpstr>
      <vt:lpstr>Subsets</vt:lpstr>
      <vt:lpstr>Showing a Set is or is not a Subset of Another Set</vt:lpstr>
      <vt:lpstr>Equality of Sets</vt:lpstr>
      <vt:lpstr>Proper Subsets</vt:lpstr>
      <vt:lpstr>The size of the set: Set Cardinality</vt:lpstr>
      <vt:lpstr>Power Sets</vt:lpstr>
      <vt:lpstr>Cartesian Products: Tuples</vt:lpstr>
      <vt:lpstr>Cartesian Product</vt:lpstr>
      <vt:lpstr>Cartesian Product </vt:lpstr>
      <vt:lpstr>Cartesian Product </vt:lpstr>
      <vt:lpstr>Truth Sets of Quantifiers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2013-09-26T11:26:00Z</dcterms:created>
  <dcterms:modified xsi:type="dcterms:W3CDTF">2018-10-09T05:43:52Z</dcterms:modified>
</cp:coreProperties>
</file>