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4828" r:id="rId1"/>
  </p:sldMasterIdLst>
  <p:notesMasterIdLst>
    <p:notesMasterId r:id="rId49"/>
  </p:notesMasterIdLst>
  <p:handoutMasterIdLst>
    <p:handoutMasterId r:id="rId50"/>
  </p:handoutMasterIdLst>
  <p:sldIdLst>
    <p:sldId id="440" r:id="rId2"/>
    <p:sldId id="479" r:id="rId3"/>
    <p:sldId id="480" r:id="rId4"/>
    <p:sldId id="481" r:id="rId5"/>
    <p:sldId id="482" r:id="rId6"/>
    <p:sldId id="501" r:id="rId7"/>
    <p:sldId id="483" r:id="rId8"/>
    <p:sldId id="484" r:id="rId9"/>
    <p:sldId id="485" r:id="rId10"/>
    <p:sldId id="486" r:id="rId11"/>
    <p:sldId id="487" r:id="rId12"/>
    <p:sldId id="508" r:id="rId13"/>
    <p:sldId id="509" r:id="rId14"/>
    <p:sldId id="510" r:id="rId15"/>
    <p:sldId id="511" r:id="rId16"/>
    <p:sldId id="512" r:id="rId17"/>
    <p:sldId id="513" r:id="rId18"/>
    <p:sldId id="514" r:id="rId19"/>
    <p:sldId id="515" r:id="rId20"/>
    <p:sldId id="524" r:id="rId21"/>
    <p:sldId id="523" r:id="rId22"/>
    <p:sldId id="517" r:id="rId23"/>
    <p:sldId id="518" r:id="rId24"/>
    <p:sldId id="502" r:id="rId25"/>
    <p:sldId id="505" r:id="rId26"/>
    <p:sldId id="503" r:id="rId27"/>
    <p:sldId id="506" r:id="rId28"/>
    <p:sldId id="507" r:id="rId29"/>
    <p:sldId id="525" r:id="rId30"/>
    <p:sldId id="526" r:id="rId31"/>
    <p:sldId id="490" r:id="rId32"/>
    <p:sldId id="527" r:id="rId33"/>
    <p:sldId id="491" r:id="rId34"/>
    <p:sldId id="492" r:id="rId35"/>
    <p:sldId id="493" r:id="rId36"/>
    <p:sldId id="494" r:id="rId37"/>
    <p:sldId id="495" r:id="rId38"/>
    <p:sldId id="528" r:id="rId39"/>
    <p:sldId id="529" r:id="rId40"/>
    <p:sldId id="496" r:id="rId41"/>
    <p:sldId id="530" r:id="rId42"/>
    <p:sldId id="497" r:id="rId43"/>
    <p:sldId id="498" r:id="rId44"/>
    <p:sldId id="532" r:id="rId45"/>
    <p:sldId id="499" r:id="rId46"/>
    <p:sldId id="531" r:id="rId47"/>
    <p:sldId id="500" r:id="rId4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33FF"/>
    <a:srgbClr val="5DCEAF"/>
    <a:srgbClr val="E3DF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288" autoAdjust="0"/>
    <p:restoredTop sz="90886" autoAdjust="0"/>
  </p:normalViewPr>
  <p:slideViewPr>
    <p:cSldViewPr>
      <p:cViewPr varScale="1">
        <p:scale>
          <a:sx n="66" d="100"/>
          <a:sy n="66" d="100"/>
        </p:scale>
        <p:origin x="102" y="7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36816E-B12D-4CB4-A266-AF1FBE0E7F1A}" type="datetimeFigureOut">
              <a:rPr lang="en-US" altLang="en-US"/>
              <a:pPr/>
              <a:t>9/28/2018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4124CB-47EF-4106-A264-9DEF32410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366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084439-0D0F-418E-9CB5-95291BE95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173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C193CA3-B76A-49A8-A27A-54F63741D4CF}" type="slidenum">
              <a:rPr lang="en-US" altLang="en-US" sz="1200"/>
              <a:pPr/>
              <a:t>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214756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4C6AD0B-F9B8-4EF0-987A-53A6B4B17177}" type="datetime1">
              <a:rPr lang="en-US" altLang="en-US" sz="1200" smtClean="0"/>
              <a:pPr/>
              <a:t>9/28/2018</a:t>
            </a:fld>
            <a:endParaRPr lang="en-US" altLang="en-US" sz="1200" smtClean="0"/>
          </a:p>
        </p:txBody>
      </p:sp>
      <p:sp>
        <p:nvSpPr>
          <p:cNvPr id="2867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smtClean="0"/>
              <a:t>ch1.5&amp;3.1</a:t>
            </a:r>
          </a:p>
        </p:txBody>
      </p:sp>
      <p:sp>
        <p:nvSpPr>
          <p:cNvPr id="2867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F8DB40B-6835-46B5-A7AB-47807B44B4A6}" type="slidenum">
              <a:rPr lang="en-US" altLang="en-US" sz="1200"/>
              <a:pPr/>
              <a:t>12</a:t>
            </a:fld>
            <a:endParaRPr lang="en-US" altLang="en-US" sz="1200"/>
          </a:p>
        </p:txBody>
      </p:sp>
      <p:sp>
        <p:nvSpPr>
          <p:cNvPr id="286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5320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01B02C4-5FAE-4617-B29B-1E8B9216C151}" type="datetime1">
              <a:rPr lang="en-US" altLang="en-US" sz="1200" smtClean="0"/>
              <a:pPr/>
              <a:t>9/28/2018</a:t>
            </a:fld>
            <a:endParaRPr lang="en-US" altLang="en-US" sz="1200" smtClean="0"/>
          </a:p>
        </p:txBody>
      </p:sp>
      <p:sp>
        <p:nvSpPr>
          <p:cNvPr id="2969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smtClean="0"/>
              <a:t>ch1.5&amp;3.1</a:t>
            </a:r>
          </a:p>
        </p:txBody>
      </p:sp>
      <p:sp>
        <p:nvSpPr>
          <p:cNvPr id="2970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2F57C33-C215-449B-A9D4-A15430C39CF6}" type="slidenum">
              <a:rPr lang="en-US" altLang="en-US" sz="1200"/>
              <a:pPr/>
              <a:t>13</a:t>
            </a:fld>
            <a:endParaRPr lang="en-US" altLang="en-US" sz="1200"/>
          </a:p>
        </p:txBody>
      </p:sp>
      <p:sp>
        <p:nvSpPr>
          <p:cNvPr id="297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3716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FFA478A-513B-4EA7-802C-FB2BB5C9A58D}" type="datetime1">
              <a:rPr lang="en-US" altLang="en-US" sz="1200" smtClean="0"/>
              <a:pPr/>
              <a:t>9/28/2018</a:t>
            </a:fld>
            <a:endParaRPr lang="en-US" altLang="en-US" sz="1200" smtClean="0"/>
          </a:p>
        </p:txBody>
      </p:sp>
      <p:sp>
        <p:nvSpPr>
          <p:cNvPr id="3072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smtClean="0"/>
              <a:t>ch1.5&amp;3.1</a:t>
            </a:r>
          </a:p>
        </p:txBody>
      </p:sp>
      <p:sp>
        <p:nvSpPr>
          <p:cNvPr id="3072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A6023F0-B54F-49F2-9D0C-CB3ABD804FD2}" type="slidenum">
              <a:rPr lang="en-US" altLang="en-US" sz="1200"/>
              <a:pPr/>
              <a:t>14</a:t>
            </a:fld>
            <a:endParaRPr lang="en-US" altLang="en-US" sz="1200"/>
          </a:p>
        </p:txBody>
      </p:sp>
      <p:sp>
        <p:nvSpPr>
          <p:cNvPr id="307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9434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3642DA1-19B7-4806-BDC1-74241DDFFB8B}" type="datetime1">
              <a:rPr lang="en-US" altLang="en-US" sz="1200" smtClean="0"/>
              <a:pPr/>
              <a:t>9/28/2018</a:t>
            </a:fld>
            <a:endParaRPr lang="en-US" altLang="en-US" sz="1200" smtClean="0"/>
          </a:p>
        </p:txBody>
      </p:sp>
      <p:sp>
        <p:nvSpPr>
          <p:cNvPr id="3174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smtClean="0"/>
              <a:t>ch1.5&amp;3.1</a:t>
            </a:r>
          </a:p>
        </p:txBody>
      </p:sp>
      <p:sp>
        <p:nvSpPr>
          <p:cNvPr id="3174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4133E1C-020C-49DF-A982-32E788153FCD}" type="slidenum">
              <a:rPr lang="en-US" altLang="en-US" sz="1200"/>
              <a:pPr/>
              <a:t>15</a:t>
            </a:fld>
            <a:endParaRPr lang="en-US" altLang="en-US" sz="1200"/>
          </a:p>
        </p:txBody>
      </p:sp>
      <p:sp>
        <p:nvSpPr>
          <p:cNvPr id="31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578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15A9A38-A1B9-4618-8471-C30489DDCD34}" type="datetime1">
              <a:rPr lang="en-US" altLang="en-US" sz="1200" smtClean="0"/>
              <a:pPr/>
              <a:t>9/28/2018</a:t>
            </a:fld>
            <a:endParaRPr lang="en-US" altLang="en-US" sz="1200" smtClean="0"/>
          </a:p>
        </p:txBody>
      </p:sp>
      <p:sp>
        <p:nvSpPr>
          <p:cNvPr id="3277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smtClean="0"/>
              <a:t>ch1.5&amp;3.1</a:t>
            </a:r>
          </a:p>
        </p:txBody>
      </p:sp>
      <p:sp>
        <p:nvSpPr>
          <p:cNvPr id="3277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40F4617-8F84-4023-97E9-99FC6ED9EE6B}" type="slidenum">
              <a:rPr lang="en-US" altLang="en-US" sz="1200"/>
              <a:pPr/>
              <a:t>16</a:t>
            </a:fld>
            <a:endParaRPr lang="en-US" altLang="en-US" sz="1200"/>
          </a:p>
        </p:txBody>
      </p:sp>
      <p:sp>
        <p:nvSpPr>
          <p:cNvPr id="327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1712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8D3AE55-3A35-4571-A69C-89D96FB6E50B}" type="datetime1">
              <a:rPr lang="en-US" altLang="en-US" sz="1200" smtClean="0"/>
              <a:pPr/>
              <a:t>9/28/2018</a:t>
            </a:fld>
            <a:endParaRPr lang="en-US" altLang="en-US" sz="1200" smtClean="0"/>
          </a:p>
        </p:txBody>
      </p:sp>
      <p:sp>
        <p:nvSpPr>
          <p:cNvPr id="3379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smtClean="0"/>
              <a:t>ch1.5&amp;3.1</a:t>
            </a:r>
          </a:p>
        </p:txBody>
      </p:sp>
      <p:sp>
        <p:nvSpPr>
          <p:cNvPr id="3379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AE16A80-1103-491E-983E-7A6FB2751000}" type="slidenum">
              <a:rPr lang="en-US" altLang="en-US" sz="1200"/>
              <a:pPr/>
              <a:t>17</a:t>
            </a:fld>
            <a:endParaRPr lang="en-US" altLang="en-US" sz="1200"/>
          </a:p>
        </p:txBody>
      </p:sp>
      <p:sp>
        <p:nvSpPr>
          <p:cNvPr id="337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7040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39EBC90-9C62-4231-A2F5-5A82119D2B08}" type="datetime1">
              <a:rPr lang="en-US" altLang="en-US" sz="1200" smtClean="0"/>
              <a:pPr/>
              <a:t>9/28/2018</a:t>
            </a:fld>
            <a:endParaRPr lang="en-US" altLang="en-US" sz="1200" smtClean="0"/>
          </a:p>
        </p:txBody>
      </p:sp>
      <p:sp>
        <p:nvSpPr>
          <p:cNvPr id="3481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smtClean="0"/>
              <a:t>ch1.5&amp;3.1</a:t>
            </a:r>
          </a:p>
        </p:txBody>
      </p:sp>
      <p:sp>
        <p:nvSpPr>
          <p:cNvPr id="3482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EF7A9FD-1B18-4CCB-9653-D22AEB577C05}" type="slidenum">
              <a:rPr lang="en-US" altLang="en-US" sz="1200"/>
              <a:pPr/>
              <a:t>18</a:t>
            </a:fld>
            <a:endParaRPr lang="en-US" altLang="en-US" sz="1200"/>
          </a:p>
        </p:txBody>
      </p:sp>
      <p:sp>
        <p:nvSpPr>
          <p:cNvPr id="348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8250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9DE225F-C91A-4AB7-8250-753D55E4AAF9}" type="datetime1">
              <a:rPr lang="en-US" altLang="en-US" sz="1200" smtClean="0"/>
              <a:pPr/>
              <a:t>9/28/2018</a:t>
            </a:fld>
            <a:endParaRPr lang="en-US" altLang="en-US" sz="1200" smtClean="0"/>
          </a:p>
        </p:txBody>
      </p:sp>
      <p:sp>
        <p:nvSpPr>
          <p:cNvPr id="3584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smtClean="0"/>
              <a:t>ch1.5&amp;3.1</a:t>
            </a:r>
          </a:p>
        </p:txBody>
      </p:sp>
      <p:sp>
        <p:nvSpPr>
          <p:cNvPr id="3584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BE3AAF1-15CD-4707-97B9-BDE9D4D7E413}" type="slidenum">
              <a:rPr lang="en-US" altLang="en-US" sz="1200"/>
              <a:pPr/>
              <a:t>19</a:t>
            </a:fld>
            <a:endParaRPr lang="en-US" altLang="en-US" sz="1200"/>
          </a:p>
        </p:txBody>
      </p:sp>
      <p:sp>
        <p:nvSpPr>
          <p:cNvPr id="358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6025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9DE225F-C91A-4AB7-8250-753D55E4AAF9}" type="datetime1">
              <a:rPr lang="en-US" altLang="en-US" sz="1200" smtClean="0"/>
              <a:pPr/>
              <a:t>9/28/2018</a:t>
            </a:fld>
            <a:endParaRPr lang="en-US" altLang="en-US" sz="1200" smtClean="0"/>
          </a:p>
        </p:txBody>
      </p:sp>
      <p:sp>
        <p:nvSpPr>
          <p:cNvPr id="3584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smtClean="0"/>
              <a:t>ch1.5&amp;3.1</a:t>
            </a:r>
          </a:p>
        </p:txBody>
      </p:sp>
      <p:sp>
        <p:nvSpPr>
          <p:cNvPr id="3584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BE3AAF1-15CD-4707-97B9-BDE9D4D7E413}" type="slidenum">
              <a:rPr lang="en-US" altLang="en-US" sz="1200"/>
              <a:pPr/>
              <a:t>20</a:t>
            </a:fld>
            <a:endParaRPr lang="en-US" altLang="en-US" sz="1200"/>
          </a:p>
        </p:txBody>
      </p:sp>
      <p:sp>
        <p:nvSpPr>
          <p:cNvPr id="358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7262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16BF688-5375-4DC8-A3A6-ADB319F8A10F}" type="slidenum">
              <a:rPr lang="en-US" altLang="en-US" sz="1200"/>
              <a:pPr/>
              <a:t>21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189297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B5BA011-667B-4D9E-A7E1-35262BBF38B5}" type="slidenum">
              <a:rPr lang="en-US" altLang="en-US" sz="1200"/>
              <a:pPr/>
              <a:t>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6358280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5B9FA30-04F7-45E9-9795-4F77A39661F8}" type="datetime1">
              <a:rPr lang="en-US" altLang="en-US" sz="1200" smtClean="0"/>
              <a:pPr/>
              <a:t>9/28/2018</a:t>
            </a:fld>
            <a:endParaRPr lang="en-US" altLang="en-US" sz="1200" smtClean="0"/>
          </a:p>
        </p:txBody>
      </p:sp>
      <p:sp>
        <p:nvSpPr>
          <p:cNvPr id="3789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smtClean="0"/>
              <a:t>ch1.5&amp;3.1</a:t>
            </a:r>
          </a:p>
        </p:txBody>
      </p:sp>
      <p:sp>
        <p:nvSpPr>
          <p:cNvPr id="3789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972886F-4EAF-4950-82C9-2359A92DA628}" type="slidenum">
              <a:rPr lang="en-US" altLang="en-US" sz="1200"/>
              <a:pPr/>
              <a:t>22</a:t>
            </a:fld>
            <a:endParaRPr lang="en-US" altLang="en-US" sz="1200"/>
          </a:p>
        </p:txBody>
      </p:sp>
      <p:sp>
        <p:nvSpPr>
          <p:cNvPr id="378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6759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0036230-3A50-4C99-9DF6-AFBDA3646B56}" type="datetime1">
              <a:rPr lang="en-US" altLang="en-US" sz="1200" smtClean="0"/>
              <a:pPr/>
              <a:t>9/28/2018</a:t>
            </a:fld>
            <a:endParaRPr lang="en-US" altLang="en-US" sz="1200" smtClean="0"/>
          </a:p>
        </p:txBody>
      </p:sp>
      <p:sp>
        <p:nvSpPr>
          <p:cNvPr id="3891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smtClean="0"/>
              <a:t>ch1.5&amp;3.1</a:t>
            </a:r>
          </a:p>
        </p:txBody>
      </p:sp>
      <p:sp>
        <p:nvSpPr>
          <p:cNvPr id="3891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255C0A5-5C2F-4E3E-B3FB-8237054478EE}" type="slidenum">
              <a:rPr lang="en-US" altLang="en-US" sz="1200"/>
              <a:pPr/>
              <a:t>23</a:t>
            </a:fld>
            <a:endParaRPr lang="en-US" altLang="en-US" sz="1200"/>
          </a:p>
        </p:txBody>
      </p:sp>
      <p:sp>
        <p:nvSpPr>
          <p:cNvPr id="389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6934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3E8539F-901E-425C-AB9A-72C9763BF6D4}" type="slidenum">
              <a:rPr lang="en-US" altLang="en-US" sz="1200"/>
              <a:pPr/>
              <a:t>29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2136861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3E8539F-901E-425C-AB9A-72C9763BF6D4}" type="slidenum">
              <a:rPr lang="en-US" altLang="en-US" sz="1200"/>
              <a:pPr/>
              <a:t>31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8066511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3E8539F-901E-425C-AB9A-72C9763BF6D4}" type="slidenum">
              <a:rPr lang="en-US" altLang="en-US" sz="1200"/>
              <a:pPr/>
              <a:t>32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6100792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9FC6123-3F62-432E-AD38-FFD08E37991C}" type="slidenum">
              <a:rPr lang="en-US" altLang="en-US" sz="1200"/>
              <a:pPr/>
              <a:t>33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2551644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D020FEA-3F70-4063-B11D-986F4D2BCFEC}" type="slidenum">
              <a:rPr lang="en-US" altLang="en-US" sz="1200"/>
              <a:pPr/>
              <a:t>34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6599301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CC3EB7C-48F2-4854-B9F8-DEF70AF78B7E}" type="slidenum">
              <a:rPr lang="en-US" altLang="en-US" sz="1200"/>
              <a:pPr/>
              <a:t>35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0701735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80F37F6-255D-4FF6-A116-B0B7B5B11796}" type="slidenum">
              <a:rPr lang="en-US" altLang="en-US" sz="1200"/>
              <a:pPr/>
              <a:t>36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9900949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62614BE-9528-4596-BF8B-33A954F1B37B}" type="slidenum">
              <a:rPr lang="en-US" altLang="en-US" sz="1200"/>
              <a:pPr/>
              <a:t>37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59837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1741E1F-2224-42F0-9542-DFE80F37B1B4}" type="slidenum">
              <a:rPr lang="en-US" altLang="en-US" sz="1200"/>
              <a:pPr/>
              <a:t>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14708386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631C44A-DB59-4A0B-82B8-300FDB226DEB}" type="datetime1">
              <a:rPr lang="en-US" altLang="en-US" sz="1200" smtClean="0"/>
              <a:pPr/>
              <a:t>9/28/2018</a:t>
            </a:fld>
            <a:endParaRPr lang="en-US" altLang="en-US" sz="1200" smtClean="0"/>
          </a:p>
        </p:txBody>
      </p:sp>
      <p:sp>
        <p:nvSpPr>
          <p:cNvPr id="4403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smtClean="0"/>
              <a:t>ch1.5&amp;3.1</a:t>
            </a:r>
          </a:p>
        </p:txBody>
      </p:sp>
      <p:sp>
        <p:nvSpPr>
          <p:cNvPr id="4403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1E4D5AE-A3CD-4F6E-BD50-DE992FA5F3F5}" type="slidenum">
              <a:rPr lang="en-US" altLang="en-US" sz="1200"/>
              <a:pPr/>
              <a:t>38</a:t>
            </a:fld>
            <a:endParaRPr lang="en-US" altLang="en-US" sz="1200"/>
          </a:p>
        </p:txBody>
      </p:sp>
      <p:sp>
        <p:nvSpPr>
          <p:cNvPr id="440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59238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3E32729-839D-4DA0-9F12-AD77EF453E47}" type="datetime1">
              <a:rPr lang="en-US" altLang="en-US" sz="1200" smtClean="0"/>
              <a:pPr/>
              <a:t>9/28/2018</a:t>
            </a:fld>
            <a:endParaRPr lang="en-US" altLang="en-US" sz="1200" smtClean="0"/>
          </a:p>
        </p:txBody>
      </p:sp>
      <p:sp>
        <p:nvSpPr>
          <p:cNvPr id="4505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smtClean="0"/>
              <a:t>ch1.5&amp;3.1</a:t>
            </a:r>
          </a:p>
        </p:txBody>
      </p:sp>
      <p:sp>
        <p:nvSpPr>
          <p:cNvPr id="4506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67E298A-7D63-472E-88DF-FA362A4DFE96}" type="slidenum">
              <a:rPr lang="en-US" altLang="en-US" sz="1200"/>
              <a:pPr/>
              <a:t>39</a:t>
            </a:fld>
            <a:endParaRPr lang="en-US" altLang="en-US" sz="1200"/>
          </a:p>
        </p:txBody>
      </p:sp>
      <p:sp>
        <p:nvSpPr>
          <p:cNvPr id="450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48872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B61D59F-CDF3-4604-BE99-9FD1DF312D5C}" type="slidenum">
              <a:rPr lang="en-US" altLang="en-US" sz="1200"/>
              <a:pPr/>
              <a:t>40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81164191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6787608-85A0-4254-A042-49C6E0AFC721}" type="datetime1">
              <a:rPr lang="en-US" altLang="en-US" sz="1200" smtClean="0"/>
              <a:pPr/>
              <a:t>9/28/2018</a:t>
            </a:fld>
            <a:endParaRPr lang="en-US" altLang="en-US" sz="1200" smtClean="0"/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smtClean="0"/>
              <a:t>ch1.5&amp;3.1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1FB0B17-47DA-410C-A870-3BAD9905F352}" type="slidenum">
              <a:rPr lang="en-US" altLang="en-US" sz="1200"/>
              <a:pPr/>
              <a:t>41</a:t>
            </a:fld>
            <a:endParaRPr lang="en-US" altLang="en-US" sz="1200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2810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D302A51-2D90-4834-B60D-9F07FCF48892}" type="slidenum">
              <a:rPr lang="en-US" altLang="en-US" sz="1200"/>
              <a:pPr/>
              <a:t>42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63882140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5D0F58B-C973-4D2E-A6B3-B4B61BB7BFE7}" type="slidenum">
              <a:rPr lang="en-US" altLang="en-US" sz="1200"/>
              <a:pPr/>
              <a:t>43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50451056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5D0F58B-C973-4D2E-A6B3-B4B61BB7BFE7}" type="slidenum">
              <a:rPr lang="en-US" altLang="en-US" sz="1200"/>
              <a:pPr/>
              <a:t>44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67319336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6997ABB-1CBD-45A5-BB0B-6BDFFAB5F124}" type="slidenum">
              <a:rPr lang="en-US" altLang="en-US" sz="1200"/>
              <a:pPr/>
              <a:t>45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80138817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6997ABB-1CBD-45A5-BB0B-6BDFFAB5F124}" type="slidenum">
              <a:rPr lang="en-US" altLang="en-US" sz="1200"/>
              <a:pPr/>
              <a:t>46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35358066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56161DF-212A-49BB-B31F-91E6875F8BB4}" type="slidenum">
              <a:rPr lang="en-US" altLang="en-US" sz="1200"/>
              <a:pPr/>
              <a:t>47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053755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B429B36-A1B5-46BD-92E1-FEFFDD0FAB2B}" type="slidenum">
              <a:rPr lang="en-US" altLang="en-US" sz="1200"/>
              <a:pPr/>
              <a:t>5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056671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41A04D7-374E-47E1-8233-0A2E345BBC24}" type="slidenum">
              <a:rPr lang="en-US" altLang="en-US" sz="1200"/>
              <a:pPr/>
              <a:t>7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641687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89813CC-AD78-403D-BA05-D22A855E2BF2}" type="slidenum">
              <a:rPr lang="en-US" altLang="en-US" sz="1200"/>
              <a:pPr/>
              <a:t>8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170455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1464543-54D9-4664-85B7-13590DC815DD}" type="slidenum">
              <a:rPr lang="en-US" altLang="en-US" sz="1200"/>
              <a:pPr/>
              <a:t>9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5288127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66E4C3E-5DF8-4975-996E-B5E0E402F8EB}" type="slidenum">
              <a:rPr lang="en-US" altLang="en-US" sz="1200"/>
              <a:pPr/>
              <a:t>10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176062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AFB3C4D-C656-494E-9ECD-C81F7F40672D}" type="slidenum">
              <a:rPr lang="en-US" altLang="en-US" sz="1200"/>
              <a:pPr/>
              <a:t>11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555831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1579598-0F41-4B07-8F67-2EDCC10AE4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0211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4AEE-E31E-4E03-94CD-D36D7E70D1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659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5E0E-39EB-4ED0-A1C6-A65E10F8F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1529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>
              <a:defRPr sz="3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>
              <a:defRPr sz="3200">
                <a:solidFill>
                  <a:srgbClr val="FFFF00"/>
                </a:solidFill>
                <a:latin typeface="Cambria" panose="02040503050406030204" pitchFamily="18" charset="0"/>
              </a:defRPr>
            </a:lvl3pPr>
            <a:lvl4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4pPr>
            <a:lvl5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fld id="{3EA9A468-A168-48C4-B46A-E65448296B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876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00092732-E7B7-4F2D-B403-4A973E416F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254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86D3403C-B054-4D04-8D65-A571BCEA10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892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76EA9AEA-03EA-40A7-A400-7FE5056880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5520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2583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8833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1906-11DD-4088-9FB9-64508063C9A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0968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89F4-18D2-4DF8-BDD5-C2343397E9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233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1016"/>
            <a:ext cx="10515600" cy="795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2785"/>
            <a:ext cx="10515600" cy="5074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5" y="115098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93786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29" r:id="rId1"/>
    <p:sldLayoutId id="2147484830" r:id="rId2"/>
    <p:sldLayoutId id="2147484831" r:id="rId3"/>
    <p:sldLayoutId id="2147484832" r:id="rId4"/>
    <p:sldLayoutId id="2147484833" r:id="rId5"/>
    <p:sldLayoutId id="2147484834" r:id="rId6"/>
    <p:sldLayoutId id="2147484835" r:id="rId7"/>
    <p:sldLayoutId id="2147484836" r:id="rId8"/>
    <p:sldLayoutId id="2147484837" r:id="rId9"/>
    <p:sldLayoutId id="2147484838" r:id="rId10"/>
    <p:sldLayoutId id="2147484839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turner.faculty.swau.edu/mathematics/materialslibrary/truth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1.6 Rules of Inference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Credit</a:t>
            </a:r>
          </a:p>
          <a:p>
            <a:pPr eaLnBrk="1" hangingPunct="1"/>
            <a:r>
              <a:rPr lang="en-US" altLang="en-US" sz="2800" dirty="0">
                <a:solidFill>
                  <a:schemeClr val="tx1"/>
                </a:solidFill>
                <a:cs typeface="Times New Roman" pitchFamily="18" charset="0"/>
              </a:rPr>
              <a:t>Ming-</a:t>
            </a:r>
            <a:r>
              <a:rPr lang="en-US" altLang="en-US" sz="2800" dirty="0" err="1">
                <a:solidFill>
                  <a:schemeClr val="tx1"/>
                </a:solidFill>
                <a:cs typeface="Times New Roman" pitchFamily="18" charset="0"/>
              </a:rPr>
              <a:t>Hsuan</a:t>
            </a:r>
            <a:r>
              <a:rPr lang="en-US" altLang="en-US" sz="2800" dirty="0">
                <a:solidFill>
                  <a:schemeClr val="tx1"/>
                </a:solidFill>
                <a:cs typeface="Times New Roman" pitchFamily="18" charset="0"/>
              </a:rPr>
              <a:t> Yang, Aaron Bloomfield</a:t>
            </a:r>
          </a:p>
          <a:p>
            <a:r>
              <a:rPr lang="en-US" altLang="en-US" sz="2800" dirty="0">
                <a:solidFill>
                  <a:schemeClr val="tx1"/>
                </a:solidFill>
                <a:cs typeface="Times New Roman" pitchFamily="18" charset="0"/>
              </a:rPr>
              <a:t>Cate Sheller, Husni Al-Muhtaseb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79598-0F41-4B07-8F67-2EDCC10AE481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30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If both statements </a:t>
            </a:r>
          </a:p>
          <a:p>
            <a:pPr lvl="1"/>
            <a:r>
              <a:rPr lang="en-US" altLang="en-US" dirty="0" smtClean="0"/>
              <a:t>“If it snows today, then we will go skiing”</a:t>
            </a:r>
          </a:p>
          <a:p>
            <a:pPr lvl="1"/>
            <a:r>
              <a:rPr lang="en-US" altLang="en-US" dirty="0" smtClean="0"/>
              <a:t>“It is snowing today” </a:t>
            </a:r>
          </a:p>
          <a:p>
            <a:pPr marL="0" indent="0">
              <a:buNone/>
            </a:pPr>
            <a:r>
              <a:rPr lang="en-US" altLang="en-US" dirty="0" smtClean="0"/>
              <a:t>are true</a:t>
            </a:r>
          </a:p>
          <a:p>
            <a:r>
              <a:rPr lang="en-US" altLang="en-US" dirty="0" smtClean="0"/>
              <a:t>By modus ponens, </a:t>
            </a:r>
          </a:p>
          <a:p>
            <a:pPr lvl="1"/>
            <a:r>
              <a:rPr lang="en-US" altLang="en-US" dirty="0" smtClean="0"/>
              <a:t>it follows the conclusion </a:t>
            </a:r>
          </a:p>
          <a:p>
            <a:pPr lvl="2"/>
            <a:r>
              <a:rPr lang="en-US" altLang="en-US" dirty="0" smtClean="0"/>
              <a:t>“We will go skiing” </a:t>
            </a:r>
            <a:br>
              <a:rPr lang="en-US" altLang="en-US" dirty="0" smtClean="0"/>
            </a:br>
            <a:r>
              <a:rPr lang="en-US" altLang="en-US" dirty="0" smtClean="0"/>
              <a:t>	</a:t>
            </a:r>
            <a:r>
              <a:rPr lang="en-US" altLang="en-US" dirty="0" smtClean="0">
                <a:solidFill>
                  <a:schemeClr val="tx1"/>
                </a:solidFill>
              </a:rPr>
              <a:t>is true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9202011" y="4684834"/>
            <a:ext cx="1528194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</a:rPr>
              <a:t>p 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p </a:t>
            </a:r>
            <a:r>
              <a:rPr lang="en-US" dirty="0">
                <a:latin typeface="Cambria" panose="02040503050406030204" pitchFamily="18" charset="0"/>
              </a:rPr>
              <a:t>→ </a:t>
            </a:r>
            <a:r>
              <a:rPr lang="en-US" i="1" dirty="0">
                <a:latin typeface="Cambria" panose="02040503050406030204" pitchFamily="18" charset="0"/>
              </a:rPr>
              <a:t>q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______       </a:t>
            </a:r>
            <a:endParaRPr lang="en-US" i="1" dirty="0">
              <a:latin typeface="Cambria" panose="02040503050406030204" pitchFamily="18" charset="0"/>
            </a:endParaRPr>
          </a:p>
          <a:p>
            <a:r>
              <a:rPr lang="en-US" dirty="0">
                <a:latin typeface="Cambria" panose="02040503050406030204" pitchFamily="18" charset="0"/>
              </a:rPr>
              <a:t>∴ </a:t>
            </a:r>
            <a:r>
              <a:rPr lang="en-US" i="1" dirty="0" smtClean="0">
                <a:latin typeface="Cambria" panose="02040503050406030204" pitchFamily="18" charset="0"/>
              </a:rPr>
              <a:t>q</a:t>
            </a:r>
          </a:p>
        </p:txBody>
      </p:sp>
      <p:sp>
        <p:nvSpPr>
          <p:cNvPr id="2" name="Rectangle 1"/>
          <p:cNvSpPr/>
          <p:nvPr/>
        </p:nvSpPr>
        <p:spPr>
          <a:xfrm>
            <a:off x="9654696" y="1853625"/>
            <a:ext cx="11657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i="1" dirty="0">
                <a:solidFill>
                  <a:srgbClr val="FFFF00"/>
                </a:solidFill>
                <a:latin typeface="Cambria" panose="02040503050406030204" pitchFamily="18" charset="0"/>
              </a:rPr>
              <a:t>p </a:t>
            </a:r>
            <a:r>
              <a:rPr 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→ </a:t>
            </a:r>
            <a:r>
              <a:rPr lang="en-US" sz="3200" i="1" dirty="0">
                <a:solidFill>
                  <a:srgbClr val="FFFF00"/>
                </a:solidFill>
                <a:latin typeface="Cambria" panose="02040503050406030204" pitchFamily="18" charset="0"/>
              </a:rPr>
              <a:t>q</a:t>
            </a:r>
          </a:p>
        </p:txBody>
      </p:sp>
      <p:sp>
        <p:nvSpPr>
          <p:cNvPr id="7" name="Rectangle 6"/>
          <p:cNvSpPr/>
          <p:nvPr/>
        </p:nvSpPr>
        <p:spPr>
          <a:xfrm>
            <a:off x="5791200" y="2489775"/>
            <a:ext cx="401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p</a:t>
            </a:r>
            <a:endParaRPr lang="en-US" sz="3200" i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835163" y="4920210"/>
            <a:ext cx="3962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i="1" dirty="0" smtClean="0">
                <a:latin typeface="Cambria" panose="02040503050406030204" pitchFamily="18" charset="0"/>
              </a:rPr>
              <a:t>q</a:t>
            </a:r>
            <a:endParaRPr lang="en-US" sz="3200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305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uiExpand="1" build="p"/>
      <p:bldP spid="5" grpId="0" animBg="1"/>
      <p:bldP spid="2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990600"/>
                <a:ext cx="10515600" cy="5178553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sz="3200" dirty="0" smtClean="0"/>
                  <a:t>is the following argument valid? Is the conclusion true</a:t>
                </a:r>
                <a:r>
                  <a:rPr lang="en-US" sz="3200" dirty="0"/>
                  <a:t>?</a:t>
                </a:r>
              </a:p>
              <a:p>
                <a:pPr marL="457189" lvl="1" indent="0">
                  <a:buNone/>
                </a:pPr>
                <a:r>
                  <a:rPr lang="en-US" sz="3000" dirty="0" smtClean="0"/>
                  <a:t>If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en-US" altLang="en-US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f>
                      <m:fPr>
                        <m:ctrlPr>
                          <a:rPr lang="en-US" altLang="en-U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en-U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en-U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en-US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en-US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en-US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𝑒𝑛</m:t>
                    </m:r>
                    <m:r>
                      <a:rPr lang="en-US" altLang="en-US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en-U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en-US" sz="3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US" altLang="en-US" sz="3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en-US" sz="3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en-US" altLang="en-U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en-US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altLang="en-US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en-US" sz="3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en-US" sz="3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en-US" sz="3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en-US" sz="3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en-US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en-US" sz="3000" dirty="0" smtClean="0">
                    <a:solidFill>
                      <a:schemeClr val="tx1"/>
                    </a:solidFill>
                  </a:rPr>
                  <a:t>.  We know that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en-US" altLang="en-US" sz="3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f>
                      <m:fPr>
                        <m:ctrlPr>
                          <a:rPr lang="en-US" altLang="en-US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en-US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en-US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en-US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altLang="en-US" sz="3000" dirty="0" smtClean="0">
                    <a:solidFill>
                      <a:schemeClr val="tx1"/>
                    </a:solidFill>
                  </a:rPr>
                  <a:t> </a:t>
                </a:r>
              </a:p>
              <a:p>
                <a:pPr marL="457189" lvl="1" indent="0">
                  <a:buNone/>
                </a:pPr>
                <a:endParaRPr lang="en-US" altLang="en-US" sz="900" dirty="0" smtClean="0">
                  <a:solidFill>
                    <a:schemeClr val="tx1"/>
                  </a:solidFill>
                </a:endParaRPr>
              </a:p>
              <a:p>
                <a:pPr marL="457189" lvl="1" indent="0">
                  <a:buNone/>
                </a:pPr>
                <a:r>
                  <a:rPr lang="en-US" altLang="en-US" sz="3000" dirty="0" smtClean="0">
                    <a:solidFill>
                      <a:schemeClr val="tx1"/>
                    </a:solidFill>
                  </a:rPr>
                  <a:t>Consequently,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en-US" sz="3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US" altLang="en-US" sz="3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en-US" sz="3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en-US" altLang="en-US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en-US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en-US" sz="3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altLang="en-US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en-US" sz="3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en-US" sz="3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en-US" sz="3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en-US" sz="3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en-US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en-US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en-US" sz="3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en-U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altLang="en-U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US" altLang="en-US" sz="3000" dirty="0" smtClean="0"/>
              </a:p>
              <a:p>
                <a:pPr lvl="1"/>
                <a:endParaRPr lang="en-US" altLang="en-US" sz="900" dirty="0" smtClean="0"/>
              </a:p>
              <a:p>
                <a:r>
                  <a:rPr lang="en-US" altLang="en-US" sz="3200" dirty="0" smtClean="0"/>
                  <a:t>Let </a:t>
                </a:r>
                <a:r>
                  <a:rPr lang="en-US" altLang="en-US" sz="3200" i="1" dirty="0" smtClean="0">
                    <a:solidFill>
                      <a:schemeClr val="tx1"/>
                    </a:solidFill>
                  </a:rPr>
                  <a:t>p</a:t>
                </a:r>
                <a:r>
                  <a:rPr lang="en-US" altLang="en-US" sz="3200" dirty="0" smtClean="0"/>
                  <a:t> be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en-US" altLang="en-US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f>
                      <m:fPr>
                        <m:ctrlPr>
                          <a:rPr lang="en-US" alt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en-US" sz="3200" dirty="0" smtClean="0"/>
                  <a:t>. Let </a:t>
                </a:r>
                <a:r>
                  <a:rPr lang="en-US" altLang="en-US" sz="3200" i="1" dirty="0" smtClean="0">
                    <a:solidFill>
                      <a:schemeClr val="tx1"/>
                    </a:solidFill>
                  </a:rPr>
                  <a:t>q</a:t>
                </a:r>
                <a:r>
                  <a:rPr lang="en-US" altLang="en-US" sz="3200" dirty="0" smtClean="0"/>
                  <a:t> be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en-US" sz="3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US" altLang="en-US" sz="32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en-US" sz="32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en-US" alt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en-US" sz="3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altLang="en-US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en-US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en-US" sz="3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en-US" sz="3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en-US" sz="3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en-US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altLang="en-US" sz="3200" dirty="0" smtClean="0"/>
              </a:p>
              <a:p>
                <a:pPr lvl="1"/>
                <a:r>
                  <a:rPr lang="en-US" altLang="en-US" sz="3000" dirty="0" smtClean="0">
                    <a:solidFill>
                      <a:srgbClr val="FFFF00"/>
                    </a:solidFill>
                  </a:rPr>
                  <a:t>The premises of the argument are </a:t>
                </a:r>
                <a:r>
                  <a:rPr lang="en-US" altLang="en-US" sz="3000" i="1" dirty="0" smtClean="0"/>
                  <a:t>p</a:t>
                </a:r>
                <a:r>
                  <a:rPr lang="en-US" altLang="en-US" sz="3000" dirty="0" smtClean="0"/>
                  <a:t> </a:t>
                </a:r>
                <a:r>
                  <a:rPr lang="en-US" altLang="en-US" sz="3000" dirty="0" smtClean="0">
                    <a:cs typeface="Times New Roman" panose="02020603050405020304" pitchFamily="18" charset="0"/>
                  </a:rPr>
                  <a:t>→ </a:t>
                </a:r>
                <a:r>
                  <a:rPr lang="en-US" altLang="en-US" sz="3000" i="1" dirty="0" smtClean="0">
                    <a:cs typeface="Times New Roman" panose="02020603050405020304" pitchFamily="18" charset="0"/>
                  </a:rPr>
                  <a:t>q</a:t>
                </a:r>
                <a:r>
                  <a:rPr lang="en-US" altLang="en-US" sz="3000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altLang="en-US" sz="3000" dirty="0" smtClean="0">
                    <a:solidFill>
                      <a:srgbClr val="FFFF00"/>
                    </a:solidFill>
                    <a:cs typeface="Times New Roman" panose="02020603050405020304" pitchFamily="18" charset="0"/>
                  </a:rPr>
                  <a:t>and </a:t>
                </a:r>
                <a:r>
                  <a:rPr lang="en-US" altLang="en-US" sz="3000" i="1" dirty="0" smtClean="0">
                    <a:cs typeface="Times New Roman" panose="02020603050405020304" pitchFamily="18" charset="0"/>
                  </a:rPr>
                  <a:t>p</a:t>
                </a:r>
                <a:r>
                  <a:rPr lang="en-US" altLang="en-US" sz="3000" dirty="0" smtClean="0">
                    <a:solidFill>
                      <a:srgbClr val="FFFF00"/>
                    </a:solidFill>
                    <a:cs typeface="Times New Roman" panose="02020603050405020304" pitchFamily="18" charset="0"/>
                  </a:rPr>
                  <a:t>, </a:t>
                </a:r>
              </a:p>
              <a:p>
                <a:pPr lvl="1"/>
                <a:r>
                  <a:rPr lang="en-US" altLang="en-US" sz="3000" dirty="0">
                    <a:cs typeface="Times New Roman" panose="02020603050405020304" pitchFamily="18" charset="0"/>
                  </a:rPr>
                  <a:t> </a:t>
                </a:r>
                <a:r>
                  <a:rPr lang="en-US" altLang="en-US" sz="3000" dirty="0">
                    <a:solidFill>
                      <a:srgbClr val="FFFF00"/>
                    </a:solidFill>
                    <a:cs typeface="Times New Roman" panose="02020603050405020304" pitchFamily="18" charset="0"/>
                  </a:rPr>
                  <a:t>the </a:t>
                </a:r>
                <a:r>
                  <a:rPr lang="en-US" altLang="en-US" sz="3000" dirty="0" smtClean="0">
                    <a:solidFill>
                      <a:srgbClr val="FFFF00"/>
                    </a:solidFill>
                    <a:cs typeface="Times New Roman" panose="02020603050405020304" pitchFamily="18" charset="0"/>
                  </a:rPr>
                  <a:t>conclusion is </a:t>
                </a:r>
                <a:r>
                  <a:rPr lang="en-US" altLang="en-US" sz="3000" i="1" dirty="0" smtClean="0">
                    <a:cs typeface="Times New Roman" panose="02020603050405020304" pitchFamily="18" charset="0"/>
                  </a:rPr>
                  <a:t>q</a:t>
                </a:r>
                <a:r>
                  <a:rPr lang="en-US" altLang="en-US" sz="3000" dirty="0" smtClean="0"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altLang="en-US" sz="3200" dirty="0" smtClean="0">
                    <a:cs typeface="Times New Roman" panose="02020603050405020304" pitchFamily="18" charset="0"/>
                  </a:rPr>
                  <a:t>This argument is valid by using modus ponens</a:t>
                </a:r>
              </a:p>
              <a:p>
                <a:r>
                  <a:rPr lang="en-US" altLang="en-US" sz="3200" dirty="0" smtClean="0">
                    <a:cs typeface="Times New Roman" panose="02020603050405020304" pitchFamily="18" charset="0"/>
                  </a:rPr>
                  <a:t>But one of the premises </a:t>
                </a:r>
                <a14:m>
                  <m:oMath xmlns:m="http://schemas.openxmlformats.org/officeDocument/2006/math">
                    <m:r>
                      <a:rPr lang="en-US" altLang="en-US" sz="3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en-US" altLang="en-US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f>
                      <m:fPr>
                        <m:ctrlPr>
                          <a:rPr lang="en-US" alt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en-US" sz="3200" dirty="0" smtClean="0">
                    <a:cs typeface="Times New Roman" panose="02020603050405020304" pitchFamily="18" charset="0"/>
                  </a:rPr>
                  <a:t>) is false, consequently we cannot conclude the conclusion is true</a:t>
                </a:r>
              </a:p>
              <a:p>
                <a:r>
                  <a:rPr lang="en-US" altLang="en-US" sz="3200" dirty="0" smtClean="0">
                    <a:cs typeface="Times New Roman" panose="02020603050405020304" pitchFamily="18" charset="0"/>
                  </a:rPr>
                  <a:t>The conclusion is false.</a:t>
                </a:r>
                <a:endParaRPr lang="en-US" altLang="en-US" sz="3200" dirty="0" smtClean="0"/>
              </a:p>
            </p:txBody>
          </p:sp>
        </mc:Choice>
        <mc:Fallback xmlns="">
          <p:sp>
            <p:nvSpPr>
              <p:cNvPr id="1536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990600"/>
                <a:ext cx="10515600" cy="5178553"/>
              </a:xfrm>
              <a:blipFill>
                <a:blip r:embed="rId3"/>
                <a:stretch>
                  <a:fillRect l="-986" t="-35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9909582" y="2925375"/>
            <a:ext cx="1528194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</a:rPr>
              <a:t>p </a:t>
            </a:r>
            <a:r>
              <a:rPr lang="en-US" dirty="0">
                <a:latin typeface="Cambria" panose="02040503050406030204" pitchFamily="18" charset="0"/>
              </a:rPr>
              <a:t>→ </a:t>
            </a:r>
            <a:r>
              <a:rPr lang="en-US" i="1" dirty="0">
                <a:latin typeface="Cambria" panose="02040503050406030204" pitchFamily="18" charset="0"/>
              </a:rPr>
              <a:t>q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p 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______       </a:t>
            </a:r>
            <a:endParaRPr lang="en-US" i="1" dirty="0">
              <a:latin typeface="Cambria" panose="02040503050406030204" pitchFamily="18" charset="0"/>
            </a:endParaRPr>
          </a:p>
          <a:p>
            <a:r>
              <a:rPr lang="en-US" dirty="0">
                <a:latin typeface="Cambria" panose="02040503050406030204" pitchFamily="18" charset="0"/>
              </a:rPr>
              <a:t>∴ </a:t>
            </a:r>
            <a:r>
              <a:rPr lang="en-US" i="1" dirty="0" smtClean="0">
                <a:latin typeface="Cambria" panose="02040503050406030204" pitchFamily="18" charset="0"/>
              </a:rPr>
              <a:t>q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11</a:t>
            </a:fld>
            <a:endParaRPr lang="en-US" alt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5638800" y="1600200"/>
            <a:ext cx="3429000" cy="0"/>
          </a:xfrm>
          <a:prstGeom prst="line">
            <a:avLst/>
          </a:prstGeom>
          <a:ln w="50800" cmpd="sng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0179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Rules of Inference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Means to draw conclusions from other assertions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Rules of inference provide justification of steps used to show that a conclusion follows from a set of hypotheses (premises)</a:t>
            </a:r>
          </a:p>
          <a:p>
            <a:r>
              <a:rPr lang="en-US" altLang="en-US" dirty="0" smtClean="0"/>
              <a:t>The next several slides illustrate specific rules of inference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04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Addition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209800" y="2035175"/>
            <a:ext cx="813876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dirty="0">
                <a:latin typeface="Cambria" panose="02040503050406030204" pitchFamily="18" charset="0"/>
              </a:rPr>
              <a:t>A true hypothesis implies that the disjunction</a:t>
            </a:r>
          </a:p>
          <a:p>
            <a:r>
              <a:rPr lang="en-US" altLang="en-US" sz="3200" dirty="0">
                <a:latin typeface="Cambria" panose="02040503050406030204" pitchFamily="18" charset="0"/>
              </a:rPr>
              <a:t>of that hypothesis and another are true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209800" y="3429000"/>
            <a:ext cx="148630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dirty="0" smtClean="0">
                <a:latin typeface="Cambria" panose="02040503050406030204" pitchFamily="18" charset="0"/>
              </a:rPr>
              <a:t> </a:t>
            </a:r>
            <a:r>
              <a:rPr lang="en-US" altLang="en-US" sz="3200" i="1" dirty="0">
                <a:latin typeface="Cambria" panose="02040503050406030204" pitchFamily="18" charset="0"/>
              </a:rPr>
              <a:t>p</a:t>
            </a:r>
          </a:p>
          <a:p>
            <a:r>
              <a:rPr lang="en-US" altLang="en-US" sz="3200" dirty="0" smtClean="0">
                <a:latin typeface="Cambria" panose="02040503050406030204" pitchFamily="18" charset="0"/>
              </a:rPr>
              <a:t>_______</a:t>
            </a:r>
            <a:endParaRPr lang="en-US" altLang="en-US" sz="3200" dirty="0">
              <a:latin typeface="Cambria" panose="02040503050406030204" pitchFamily="18" charset="0"/>
            </a:endParaRPr>
          </a:p>
          <a:p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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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endParaRPr lang="en-US" altLang="en-US" sz="3200" i="1" dirty="0">
              <a:latin typeface="Cambria" panose="02040503050406030204" pitchFamily="18" charset="0"/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638800" y="4154860"/>
            <a:ext cx="30925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dirty="0">
                <a:latin typeface="Cambria" panose="02040503050406030204" pitchFamily="18" charset="0"/>
              </a:rPr>
              <a:t>    </a:t>
            </a:r>
            <a:r>
              <a:rPr lang="en-US" altLang="en-US" sz="3200" dirty="0" smtClean="0">
                <a:latin typeface="Cambria" panose="02040503050406030204" pitchFamily="18" charset="0"/>
              </a:rPr>
              <a:t>or  </a:t>
            </a:r>
            <a:r>
              <a:rPr lang="en-US" altLang="en-US" sz="3200" i="1" dirty="0">
                <a:latin typeface="Cambria" panose="02040503050406030204" pitchFamily="18" charset="0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 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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</a:t>
            </a:r>
            <a:endParaRPr lang="en-US" altLang="en-US" sz="3200" dirty="0">
              <a:latin typeface="Cambria" panose="020405030504060302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>
                <a:latin typeface="Cambria" panose="02040503050406030204" pitchFamily="18" charset="0"/>
              </a:rPr>
              <a:pPr/>
              <a:t>13</a:t>
            </a:fld>
            <a:endParaRPr lang="en-US" alt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91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10245" grpId="0" autoUpdateAnimBg="0"/>
      <p:bldP spid="1025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Simplification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438400" y="1874838"/>
            <a:ext cx="761497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>
                <a:latin typeface="Cambria" panose="02040503050406030204" pitchFamily="18" charset="0"/>
              </a:rPr>
              <a:t>If the conjunction of 2 propositions is true,</a:t>
            </a:r>
          </a:p>
          <a:p>
            <a:r>
              <a:rPr lang="en-US" altLang="en-US" sz="3200">
                <a:latin typeface="Cambria" panose="02040503050406030204" pitchFamily="18" charset="0"/>
              </a:rPr>
              <a:t>then each proposition is true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286000" y="3421063"/>
            <a:ext cx="125066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i="1" dirty="0" smtClean="0">
                <a:latin typeface="Cambria" panose="02040503050406030204" pitchFamily="18" charset="0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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endParaRPr lang="en-US" altLang="en-US" sz="3200" i="1" dirty="0">
              <a:latin typeface="Cambria" panose="02040503050406030204" pitchFamily="18" charset="0"/>
            </a:endParaRPr>
          </a:p>
          <a:p>
            <a:r>
              <a:rPr lang="en-US" altLang="en-US" sz="3200" dirty="0">
                <a:latin typeface="Cambria" panose="02040503050406030204" pitchFamily="18" charset="0"/>
              </a:rPr>
              <a:t>_______</a:t>
            </a:r>
          </a:p>
          <a:p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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endParaRPr lang="en-US" altLang="en-US" sz="3200" i="1" dirty="0">
              <a:latin typeface="Cambria" panose="02040503050406030204" pitchFamily="18" charset="0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029201" y="3886200"/>
            <a:ext cx="281519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dirty="0">
                <a:latin typeface="Cambria" panose="02040503050406030204" pitchFamily="18" charset="0"/>
              </a:rPr>
              <a:t>or   (</a:t>
            </a:r>
            <a:r>
              <a:rPr lang="en-US" altLang="en-US" sz="3200" i="1" dirty="0">
                <a:latin typeface="Cambria" panose="02040503050406030204" pitchFamily="18" charset="0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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 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endParaRPr lang="en-US" altLang="en-US" sz="3200" i="1" dirty="0">
              <a:latin typeface="Cambria" panose="020405030504060302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>
                <a:latin typeface="Cambria" panose="02040503050406030204" pitchFamily="18" charset="0"/>
              </a:rPr>
              <a:pPr/>
              <a:t>14</a:t>
            </a:fld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029201" y="4990723"/>
            <a:ext cx="319029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Also 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(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</a:rPr>
              <a:t>p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 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)  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endParaRPr lang="en-US" altLang="en-US" sz="3200" i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657600" y="4648200"/>
            <a:ext cx="125066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p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 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endParaRPr lang="en-US" altLang="en-US" sz="3200" i="1" dirty="0">
              <a:solidFill>
                <a:srgbClr val="FFFF00"/>
              </a:solidFill>
              <a:latin typeface="Cambria" panose="02040503050406030204" pitchFamily="18" charset="0"/>
            </a:endParaRPr>
          </a:p>
          <a:p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_______</a:t>
            </a:r>
          </a:p>
          <a:p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 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endParaRPr lang="en-US" altLang="en-US" sz="3200" i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97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11268" grpId="0" autoUpdateAnimBg="0"/>
      <p:bldP spid="11269" grpId="0" autoUpdateAnimBg="0"/>
      <p:bldP spid="7" grpId="0" autoUpdateAnimBg="0"/>
      <p:bldP spid="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Conjunction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438401" y="1866900"/>
            <a:ext cx="76931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dirty="0">
                <a:latin typeface="Cambria" panose="02040503050406030204" pitchFamily="18" charset="0"/>
              </a:rPr>
              <a:t>    If </a:t>
            </a:r>
            <a:r>
              <a:rPr lang="en-US" altLang="en-US" sz="3200" i="1" dirty="0">
                <a:latin typeface="Cambria" panose="02040503050406030204" pitchFamily="18" charset="0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</a:rPr>
              <a:t> is true and </a:t>
            </a:r>
            <a:r>
              <a:rPr lang="en-US" altLang="en-US" sz="3200" i="1" dirty="0">
                <a:latin typeface="Cambria" panose="02040503050406030204" pitchFamily="18" charset="0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</a:rPr>
              <a:t> is true, then </a:t>
            </a:r>
            <a:r>
              <a:rPr lang="en-US" altLang="en-US" sz="3200" i="1" dirty="0">
                <a:latin typeface="Cambria" panose="02040503050406030204" pitchFamily="18" charset="0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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is true</a:t>
            </a:r>
            <a:endParaRPr lang="en-US" altLang="en-US" sz="3200" dirty="0">
              <a:latin typeface="Cambria" panose="02040503050406030204" pitchFamily="18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590800" y="3429001"/>
            <a:ext cx="1486304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i="1" dirty="0" smtClean="0">
                <a:latin typeface="Cambria" panose="02040503050406030204" pitchFamily="18" charset="0"/>
              </a:rPr>
              <a:t>p</a:t>
            </a:r>
            <a:endParaRPr lang="en-US" altLang="en-US" sz="3200" i="1" dirty="0">
              <a:latin typeface="Cambria" panose="02040503050406030204" pitchFamily="18" charset="0"/>
            </a:endParaRPr>
          </a:p>
          <a:p>
            <a:r>
              <a:rPr lang="en-US" altLang="en-US" sz="3200" i="1" dirty="0" smtClean="0">
                <a:latin typeface="Cambria" panose="02040503050406030204" pitchFamily="18" charset="0"/>
              </a:rPr>
              <a:t>q</a:t>
            </a:r>
            <a:endParaRPr lang="en-US" altLang="en-US" sz="3200" i="1" dirty="0">
              <a:latin typeface="Cambria" panose="02040503050406030204" pitchFamily="18" charset="0"/>
            </a:endParaRPr>
          </a:p>
          <a:p>
            <a:r>
              <a:rPr lang="en-US" altLang="en-US" sz="3200" dirty="0">
                <a:latin typeface="Cambria" panose="02040503050406030204" pitchFamily="18" charset="0"/>
              </a:rPr>
              <a:t>_______</a:t>
            </a:r>
          </a:p>
          <a:p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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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029200" y="4114800"/>
            <a:ext cx="426430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dirty="0">
                <a:latin typeface="Cambria" panose="02040503050406030204" pitchFamily="18" charset="0"/>
              </a:rPr>
              <a:t> or    ((</a:t>
            </a:r>
            <a:r>
              <a:rPr lang="en-US" altLang="en-US" sz="3200" i="1" dirty="0">
                <a:latin typeface="Cambria" panose="02040503050406030204" pitchFamily="18" charset="0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</a:rPr>
              <a:t>)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 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)) 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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>
                <a:latin typeface="Cambria" panose="02040503050406030204" pitchFamily="18" charset="0"/>
              </a:rPr>
              <a:pPr/>
              <a:t>15</a:t>
            </a:fld>
            <a:endParaRPr lang="en-US" alt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3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utoUpdateAnimBg="0"/>
      <p:bldP spid="12292" grpId="0" autoUpdateAnimBg="0"/>
      <p:bldP spid="1229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Modus Ponens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514601" y="1989138"/>
            <a:ext cx="801572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>
                <a:latin typeface="Cambria" panose="02040503050406030204" pitchFamily="18" charset="0"/>
              </a:rPr>
              <a:t>If a hypothesis and implication are both true,</a:t>
            </a:r>
          </a:p>
          <a:p>
            <a:r>
              <a:rPr lang="en-US" altLang="en-US" sz="3200">
                <a:latin typeface="Cambria" panose="02040503050406030204" pitchFamily="18" charset="0"/>
              </a:rPr>
              <a:t>then the conclusion is true</a:t>
            </a:r>
            <a:endParaRPr lang="en-US" altLang="en-US" sz="3200"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514600" y="3436939"/>
            <a:ext cx="1250663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i="1" dirty="0" smtClean="0">
                <a:latin typeface="Cambria" panose="02040503050406030204" pitchFamily="18" charset="0"/>
              </a:rPr>
              <a:t>p</a:t>
            </a:r>
            <a:endParaRPr lang="en-US" altLang="en-US" sz="3200" i="1" dirty="0">
              <a:latin typeface="Cambria" panose="02040503050406030204" pitchFamily="18" charset="0"/>
            </a:endParaRPr>
          </a:p>
          <a:p>
            <a:r>
              <a:rPr lang="en-US" altLang="en-US" sz="3200" i="1" dirty="0" smtClean="0">
                <a:latin typeface="Cambria" panose="02040503050406030204" pitchFamily="18" charset="0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  <a:p>
            <a:r>
              <a:rPr lang="en-US" altLang="en-US" sz="3200" dirty="0">
                <a:latin typeface="Cambria" panose="02040503050406030204" pitchFamily="18" charset="0"/>
              </a:rPr>
              <a:t>_______</a:t>
            </a:r>
            <a:endParaRPr lang="en-US" altLang="en-US" sz="3200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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5029200" y="4114800"/>
            <a:ext cx="41088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dirty="0">
                <a:latin typeface="Cambria" panose="02040503050406030204" pitchFamily="18" charset="0"/>
              </a:rPr>
              <a:t> or    (</a:t>
            </a:r>
            <a:r>
              <a:rPr lang="en-US" altLang="en-US" sz="3200" i="1" dirty="0">
                <a:latin typeface="Cambria" panose="02040503050406030204" pitchFamily="18" charset="0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 (</a:t>
            </a:r>
            <a:r>
              <a:rPr lang="en-US" altLang="en-US" sz="3200" i="1" dirty="0">
                <a:latin typeface="Cambria" panose="02040503050406030204" pitchFamily="18" charset="0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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)) 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>
                <a:latin typeface="Cambria" panose="02040503050406030204" pitchFamily="18" charset="0"/>
              </a:rPr>
              <a:pPr/>
              <a:t>16</a:t>
            </a:fld>
            <a:endParaRPr lang="en-US" alt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673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utoUpdateAnimBg="0"/>
      <p:bldP spid="13316" grpId="0" autoUpdateAnimBg="0"/>
      <p:bldP spid="13317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Modus </a:t>
            </a:r>
            <a:r>
              <a:rPr lang="en-US" altLang="en-US" dirty="0" err="1" smtClean="0">
                <a:solidFill>
                  <a:srgbClr val="FFFF00"/>
                </a:solidFill>
                <a:latin typeface="Cambria" panose="02040503050406030204" pitchFamily="18" charset="0"/>
              </a:rPr>
              <a:t>Tollens</a:t>
            </a:r>
            <a:endParaRPr lang="en-US" altLang="en-US" dirty="0" smtClean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667001" y="1989138"/>
            <a:ext cx="733405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>
                <a:latin typeface="Cambria" panose="02040503050406030204" pitchFamily="18" charset="0"/>
              </a:rPr>
              <a:t>If a conclusion is false and its implication</a:t>
            </a:r>
          </a:p>
          <a:p>
            <a:r>
              <a:rPr lang="en-US" altLang="en-US" sz="3200">
                <a:latin typeface="Cambria" panose="02040503050406030204" pitchFamily="18" charset="0"/>
              </a:rPr>
              <a:t>is true, then the hypothesis must be false</a:t>
            </a:r>
            <a:endParaRPr lang="en-US" altLang="en-US" sz="3200"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743200" y="3429001"/>
            <a:ext cx="1250663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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  <a:p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 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endParaRPr lang="en-US" altLang="en-US" sz="3200" i="1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200" dirty="0">
                <a:latin typeface="Cambria" panose="02040503050406030204" pitchFamily="18" charset="0"/>
              </a:rPr>
              <a:t>_______</a:t>
            </a:r>
            <a:endParaRPr lang="en-US" altLang="en-US" sz="3200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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638801" y="4114800"/>
            <a:ext cx="45159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dirty="0">
                <a:latin typeface="Cambria" panose="02040503050406030204" pitchFamily="18" charset="0"/>
              </a:rPr>
              <a:t>or   </a:t>
            </a:r>
            <a:r>
              <a:rPr lang="en-US" altLang="en-US" sz="3200" dirty="0" smtClean="0">
                <a:latin typeface="Cambria" panose="02040503050406030204" pitchFamily="18" charset="0"/>
              </a:rPr>
              <a:t>(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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 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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))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 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>
                <a:latin typeface="Cambria" panose="02040503050406030204" pitchFamily="18" charset="0"/>
              </a:rPr>
              <a:pPr/>
              <a:t>17</a:t>
            </a:fld>
            <a:endParaRPr lang="en-US" alt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48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/>
      <p:bldP spid="14341" grpId="0" autoUpdateAnimBg="0"/>
      <p:bldP spid="1434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Hypothetical Syllogism</a:t>
            </a:r>
          </a:p>
        </p:txBody>
      </p:sp>
      <p:sp>
        <p:nvSpPr>
          <p:cNvPr id="15363" name="Text Box 1027"/>
          <p:cNvSpPr txBox="1">
            <a:spLocks noChangeArrowheads="1"/>
          </p:cNvSpPr>
          <p:nvPr/>
        </p:nvSpPr>
        <p:spPr bwMode="auto">
          <a:xfrm>
            <a:off x="2209800" y="1905001"/>
            <a:ext cx="857459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>
                <a:latin typeface="Cambria" panose="02040503050406030204" pitchFamily="18" charset="0"/>
              </a:rPr>
              <a:t>If an implication is true, and the implication</a:t>
            </a:r>
          </a:p>
          <a:p>
            <a:r>
              <a:rPr lang="en-US" altLang="en-US" sz="3200">
                <a:latin typeface="Cambria" panose="02040503050406030204" pitchFamily="18" charset="0"/>
              </a:rPr>
              <a:t>formed using its conclusion as the hypothesis is</a:t>
            </a:r>
          </a:p>
          <a:p>
            <a:r>
              <a:rPr lang="en-US" altLang="en-US" sz="3200">
                <a:latin typeface="Cambria" panose="02040503050406030204" pitchFamily="18" charset="0"/>
              </a:rPr>
              <a:t>also true, then the implication formed  using the</a:t>
            </a:r>
          </a:p>
          <a:p>
            <a:r>
              <a:rPr lang="en-US" altLang="en-US" sz="3200">
                <a:latin typeface="Cambria" panose="02040503050406030204" pitchFamily="18" charset="0"/>
              </a:rPr>
              <a:t>original hypothesis and the new conclusion is</a:t>
            </a:r>
          </a:p>
          <a:p>
            <a:r>
              <a:rPr lang="en-US" altLang="en-US" sz="3200">
                <a:latin typeface="Cambria" panose="02040503050406030204" pitchFamily="18" charset="0"/>
              </a:rPr>
              <a:t>also true</a:t>
            </a:r>
            <a:endParaRPr lang="en-US" altLang="en-US" sz="3200"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5364" name="Text Box 1028"/>
          <p:cNvSpPr txBox="1">
            <a:spLocks noChangeArrowheads="1"/>
          </p:cNvSpPr>
          <p:nvPr/>
        </p:nvSpPr>
        <p:spPr bwMode="auto">
          <a:xfrm>
            <a:off x="2286000" y="4495801"/>
            <a:ext cx="1596912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i="1" dirty="0" smtClean="0">
                <a:latin typeface="Cambria" panose="02040503050406030204" pitchFamily="18" charset="0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  <a:p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r</a:t>
            </a:r>
          </a:p>
          <a:p>
            <a:r>
              <a:rPr lang="en-US" altLang="en-US" sz="3200" dirty="0">
                <a:latin typeface="Cambria" panose="02040503050406030204" pitchFamily="18" charset="0"/>
              </a:rPr>
              <a:t>_______</a:t>
            </a:r>
            <a:endParaRPr lang="en-US" altLang="en-US" sz="3200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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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r</a:t>
            </a:r>
          </a:p>
        </p:txBody>
      </p:sp>
      <p:sp>
        <p:nvSpPr>
          <p:cNvPr id="15365" name="Text Box 1029"/>
          <p:cNvSpPr txBox="1">
            <a:spLocks noChangeArrowheads="1"/>
          </p:cNvSpPr>
          <p:nvPr/>
        </p:nvSpPr>
        <p:spPr bwMode="auto">
          <a:xfrm>
            <a:off x="4419600" y="5181600"/>
            <a:ext cx="615104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dirty="0">
                <a:latin typeface="Cambria" panose="02040503050406030204" pitchFamily="18" charset="0"/>
              </a:rPr>
              <a:t>or    </a:t>
            </a:r>
            <a:r>
              <a:rPr lang="en-US" altLang="en-US" sz="3200" dirty="0" smtClean="0">
                <a:latin typeface="Cambria" panose="02040503050406030204" pitchFamily="18" charset="0"/>
              </a:rPr>
              <a:t>((</a:t>
            </a:r>
            <a:r>
              <a:rPr lang="en-US" altLang="en-US" sz="3200" i="1" dirty="0">
                <a:latin typeface="Cambria" panose="02040503050406030204" pitchFamily="18" charset="0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  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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r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))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 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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r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>
                <a:latin typeface="Cambria" panose="02040503050406030204" pitchFamily="18" charset="0"/>
              </a:rPr>
              <a:pPr/>
              <a:t>18</a:t>
            </a:fld>
            <a:endParaRPr lang="en-US" alt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80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  <p:bldP spid="15364" grpId="0" autoUpdateAnimBg="0"/>
      <p:bldP spid="15365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Disjunctive Syllogism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209800" y="1905000"/>
            <a:ext cx="846456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dirty="0">
                <a:latin typeface="Cambria" panose="02040503050406030204" pitchFamily="18" charset="0"/>
              </a:rPr>
              <a:t>If a proposition is false, and the disjunction of it</a:t>
            </a:r>
          </a:p>
          <a:p>
            <a:r>
              <a:rPr lang="en-US" altLang="en-US" sz="3200" dirty="0">
                <a:latin typeface="Cambria" panose="02040503050406030204" pitchFamily="18" charset="0"/>
              </a:rPr>
              <a:t>and another proposition is true, the second </a:t>
            </a:r>
          </a:p>
          <a:p>
            <a:r>
              <a:rPr lang="en-US" altLang="en-US" sz="3200" dirty="0">
                <a:latin typeface="Cambria" panose="02040503050406030204" pitchFamily="18" charset="0"/>
              </a:rPr>
              <a:t>proposition is true</a:t>
            </a:r>
            <a:endParaRPr lang="en-US" altLang="en-US" sz="3200" dirty="0"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209800" y="3886201"/>
            <a:ext cx="1042273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i="1" dirty="0" smtClean="0">
                <a:latin typeface="Cambria" panose="02040503050406030204" pitchFamily="18" charset="0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</a:rPr>
              <a:t> 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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  <a:p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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</a:p>
          <a:p>
            <a:r>
              <a:rPr lang="en-US" altLang="en-US" sz="3200" dirty="0" smtClean="0">
                <a:latin typeface="Cambria" panose="02040503050406030204" pitchFamily="18" charset="0"/>
              </a:rPr>
              <a:t>_____</a:t>
            </a:r>
            <a:endParaRPr lang="en-US" altLang="en-US" sz="3200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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4495800" y="4724400"/>
            <a:ext cx="401904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dirty="0">
                <a:latin typeface="Cambria" panose="02040503050406030204" pitchFamily="18" charset="0"/>
              </a:rPr>
              <a:t>or,  </a:t>
            </a:r>
            <a:r>
              <a:rPr lang="en-US" altLang="en-US" sz="3200" dirty="0" smtClean="0">
                <a:latin typeface="Cambria" panose="02040503050406030204" pitchFamily="18" charset="0"/>
              </a:rPr>
              <a:t>((</a:t>
            </a:r>
            <a:r>
              <a:rPr lang="en-US" altLang="en-US" sz="3200" i="1" dirty="0" smtClean="0">
                <a:latin typeface="Cambria" panose="02040503050406030204" pitchFamily="18" charset="0"/>
              </a:rPr>
              <a:t>p 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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  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)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>
                <a:latin typeface="Cambria" panose="02040503050406030204" pitchFamily="18" charset="0"/>
              </a:rPr>
              <a:pPr/>
              <a:t>19</a:t>
            </a:fld>
            <a:endParaRPr lang="en-US" alt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74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utoUpdateAnimBg="0"/>
      <p:bldP spid="16388" grpId="0" autoUpdateAnimBg="0"/>
      <p:bldP spid="1638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1.6 Rules of Inference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dirty="0" smtClean="0"/>
              <a:t>Proof</a:t>
            </a:r>
            <a:r>
              <a:rPr lang="en-US" altLang="en-US" dirty="0" smtClean="0"/>
              <a:t>: valid arguments that establish the truth of a mathematical statement</a:t>
            </a: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Argument</a:t>
            </a:r>
            <a:r>
              <a:rPr lang="en-US" altLang="en-US" dirty="0" smtClean="0">
                <a:solidFill>
                  <a:schemeClr val="tx1"/>
                </a:solidFill>
              </a:rPr>
              <a:t>: a sequence of statements that end with a conclusion</a:t>
            </a:r>
          </a:p>
          <a:p>
            <a:r>
              <a:rPr lang="en-US" altLang="en-US" b="1" dirty="0" smtClean="0"/>
              <a:t>Valid</a:t>
            </a:r>
            <a:r>
              <a:rPr lang="en-US" altLang="en-US" dirty="0" smtClean="0"/>
              <a:t>: the conclusion or final statement of the argument must follow the truth of preceding statements or </a:t>
            </a:r>
            <a:r>
              <a:rPr lang="en-US" altLang="en-US" b="1" dirty="0" smtClean="0"/>
              <a:t>premises</a:t>
            </a:r>
            <a:r>
              <a:rPr lang="en-US" altLang="en-US" dirty="0" smtClean="0"/>
              <a:t> of the argument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2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Resolution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371600" y="914400"/>
            <a:ext cx="2057400" cy="2308324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600" i="1" dirty="0" smtClean="0">
                <a:latin typeface="Cambria" panose="02040503050406030204" pitchFamily="18" charset="0"/>
              </a:rPr>
              <a:t>p</a:t>
            </a:r>
            <a:r>
              <a:rPr lang="en-US" altLang="en-US" sz="3600" dirty="0" smtClean="0">
                <a:latin typeface="Cambria" panose="02040503050406030204" pitchFamily="18" charset="0"/>
              </a:rPr>
              <a:t> 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 </a:t>
            </a:r>
            <a:r>
              <a:rPr lang="en-US" altLang="en-US" sz="36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  <a:p>
            <a:r>
              <a:rPr lang="en-US" altLang="en-US" sz="3600" dirty="0">
                <a:latin typeface="Cambria" panose="02040503050406030204" pitchFamily="18" charset="0"/>
                <a:sym typeface="Symbol" panose="05050102010706020507" pitchFamily="18" charset="2"/>
              </a:rPr>
              <a:t>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  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r</a:t>
            </a:r>
            <a:endParaRPr lang="en-US" altLang="en-US" sz="3600" i="1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600" dirty="0" smtClean="0">
                <a:latin typeface="Cambria" panose="02040503050406030204" pitchFamily="18" charset="0"/>
              </a:rPr>
              <a:t>_____</a:t>
            </a:r>
            <a:endParaRPr lang="en-US" altLang="en-US" sz="3600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600" dirty="0">
                <a:latin typeface="Cambria" panose="02040503050406030204" pitchFamily="18" charset="0"/>
                <a:sym typeface="Symbol" panose="05050102010706020507" pitchFamily="18" charset="2"/>
              </a:rPr>
              <a:t> 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  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r</a:t>
            </a:r>
            <a:endParaRPr lang="en-US" altLang="en-US" sz="3600" i="1" dirty="0"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414486" y="1451777"/>
            <a:ext cx="66365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600" dirty="0">
                <a:latin typeface="Cambria" panose="02040503050406030204" pitchFamily="18" charset="0"/>
              </a:rPr>
              <a:t>or,  </a:t>
            </a:r>
            <a:r>
              <a:rPr lang="en-US" altLang="en-US" sz="3600" dirty="0" smtClean="0">
                <a:latin typeface="Cambria" panose="02040503050406030204" pitchFamily="18" charset="0"/>
              </a:rPr>
              <a:t>((</a:t>
            </a:r>
            <a:r>
              <a:rPr lang="en-US" altLang="en-US" sz="3600" i="1" dirty="0" smtClean="0">
                <a:latin typeface="Cambria" panose="02040503050406030204" pitchFamily="18" charset="0"/>
              </a:rPr>
              <a:t>p</a:t>
            </a:r>
            <a:r>
              <a:rPr lang="en-US" altLang="en-US" sz="3600" dirty="0" smtClean="0">
                <a:latin typeface="Cambria" panose="02040503050406030204" pitchFamily="18" charset="0"/>
              </a:rPr>
              <a:t> 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 </a:t>
            </a:r>
            <a:r>
              <a:rPr lang="en-US" altLang="en-US" sz="36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600" dirty="0">
                <a:latin typeface="Cambria" panose="02040503050406030204" pitchFamily="18" charset="0"/>
                <a:sym typeface="Symbol" panose="05050102010706020507" pitchFamily="18" charset="2"/>
              </a:rPr>
              <a:t>)  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(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  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r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 )) </a:t>
            </a:r>
            <a:r>
              <a:rPr lang="en-US" altLang="en-US" sz="3600" dirty="0">
                <a:latin typeface="Cambria" panose="02040503050406030204" pitchFamily="18" charset="0"/>
                <a:sym typeface="Symbol" panose="05050102010706020507" pitchFamily="18" charset="2"/>
              </a:rPr>
              <a:t> 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  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r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)</a:t>
            </a:r>
            <a:endParaRPr lang="en-US" altLang="en-US" sz="3600" dirty="0"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>
                <a:latin typeface="Cambria" panose="02040503050406030204" pitchFamily="18" charset="0"/>
              </a:rPr>
              <a:pPr/>
              <a:t>20</a:t>
            </a:fld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371600" y="3393252"/>
            <a:ext cx="691201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600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What do we obtain if we let</a:t>
            </a:r>
            <a:r>
              <a:rPr lang="en-US" altLang="en-US" sz="3600" i="1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q</a:t>
            </a:r>
            <a:r>
              <a:rPr lang="en-US" altLang="en-US" sz="3600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3600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= </a:t>
            </a:r>
            <a:r>
              <a:rPr lang="en-US" altLang="en-US" sz="36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r</a:t>
            </a:r>
            <a:r>
              <a:rPr lang="en-US" altLang="en-US" sz="3600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?</a:t>
            </a:r>
            <a:endParaRPr lang="en-US" altLang="en-US" sz="3600" dirty="0">
              <a:solidFill>
                <a:srgbClr val="FFFF00"/>
              </a:solidFill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600476" y="5334727"/>
            <a:ext cx="675332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600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What do we obtain if we let</a:t>
            </a:r>
            <a:r>
              <a:rPr lang="en-US" altLang="en-US" sz="3600" i="1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36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r</a:t>
            </a:r>
            <a:r>
              <a:rPr lang="en-US" altLang="en-US" sz="3600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= </a:t>
            </a:r>
            <a:r>
              <a:rPr lang="en-US" altLang="en-US" sz="3600" b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F?</a:t>
            </a:r>
            <a:endParaRPr lang="en-US" altLang="en-US" sz="3600" b="1" dirty="0">
              <a:solidFill>
                <a:srgbClr val="FFFF00"/>
              </a:solidFill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8132181" y="2208312"/>
            <a:ext cx="2628845" cy="2369880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600" i="1" dirty="0">
                <a:latin typeface="Cambria" panose="02040503050406030204" pitchFamily="18" charset="0"/>
              </a:rPr>
              <a:t>p</a:t>
            </a:r>
            <a:r>
              <a:rPr lang="en-US" altLang="en-US" sz="3600" dirty="0">
                <a:latin typeface="Cambria" panose="02040503050406030204" pitchFamily="18" charset="0"/>
              </a:rPr>
              <a:t> </a:t>
            </a:r>
            <a:r>
              <a:rPr lang="en-US" altLang="en-US" sz="3600" dirty="0">
                <a:latin typeface="Cambria" panose="02040503050406030204" pitchFamily="18" charset="0"/>
                <a:sym typeface="Symbol" panose="05050102010706020507" pitchFamily="18" charset="2"/>
              </a:rPr>
              <a:t> </a:t>
            </a:r>
            <a:r>
              <a:rPr lang="en-US" altLang="en-US" sz="36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  <a:p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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  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endParaRPr lang="en-US" altLang="en-US" sz="3600" i="1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600" dirty="0" smtClean="0">
                <a:latin typeface="Cambria" panose="02040503050406030204" pitchFamily="18" charset="0"/>
              </a:rPr>
              <a:t>_____</a:t>
            </a:r>
            <a:endParaRPr lang="en-US" altLang="en-US" sz="3600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600" dirty="0">
                <a:latin typeface="Cambria" panose="02040503050406030204" pitchFamily="18" charset="0"/>
                <a:sym typeface="Symbol" panose="05050102010706020507" pitchFamily="18" charset="2"/>
              </a:rPr>
              <a:t> 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  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q 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=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4000" b="1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endParaRPr lang="en-US" altLang="en-US" sz="3600" b="1" i="1" dirty="0"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4038600"/>
            <a:ext cx="2628845" cy="2369880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600" i="1" dirty="0">
                <a:latin typeface="Cambria" panose="02040503050406030204" pitchFamily="18" charset="0"/>
              </a:rPr>
              <a:t>p</a:t>
            </a:r>
            <a:r>
              <a:rPr lang="en-US" altLang="en-US" sz="3600" dirty="0">
                <a:latin typeface="Cambria" panose="02040503050406030204" pitchFamily="18" charset="0"/>
              </a:rPr>
              <a:t> </a:t>
            </a:r>
            <a:r>
              <a:rPr lang="en-US" altLang="en-US" sz="3600" dirty="0">
                <a:latin typeface="Cambria" panose="02040503050406030204" pitchFamily="18" charset="0"/>
                <a:sym typeface="Symbol" panose="05050102010706020507" pitchFamily="18" charset="2"/>
              </a:rPr>
              <a:t> </a:t>
            </a:r>
            <a:r>
              <a:rPr lang="en-US" altLang="en-US" sz="36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  <a:p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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  </a:t>
            </a:r>
            <a:r>
              <a:rPr lang="en-US" altLang="en-US" sz="3600" b="1" dirty="0" smtClean="0">
                <a:latin typeface="Cambria" panose="02040503050406030204" pitchFamily="18" charset="0"/>
                <a:sym typeface="Symbol" panose="05050102010706020507" pitchFamily="18" charset="2"/>
              </a:rPr>
              <a:t>F</a:t>
            </a:r>
            <a:endParaRPr lang="en-US" altLang="en-US" sz="3600" b="1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600" dirty="0" smtClean="0">
                <a:latin typeface="Cambria" panose="02040503050406030204" pitchFamily="18" charset="0"/>
              </a:rPr>
              <a:t>_____</a:t>
            </a:r>
            <a:endParaRPr lang="en-US" altLang="en-US" sz="3600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600" dirty="0">
                <a:latin typeface="Cambria" panose="02040503050406030204" pitchFamily="18" charset="0"/>
                <a:sym typeface="Symbol" panose="05050102010706020507" pitchFamily="18" charset="2"/>
              </a:rPr>
              <a:t> 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  </a:t>
            </a:r>
            <a:r>
              <a:rPr lang="en-US" altLang="en-US" sz="3600" b="1" dirty="0">
                <a:latin typeface="Cambria" panose="02040503050406030204" pitchFamily="18" charset="0"/>
                <a:sym typeface="Symbol" panose="05050102010706020507" pitchFamily="18" charset="2"/>
              </a:rPr>
              <a:t>F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=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4000" b="1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endParaRPr lang="en-US" altLang="en-US" sz="3600" b="1" i="1" dirty="0"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0439400" y="2208312"/>
            <a:ext cx="1469019" cy="2369880"/>
          </a:xfrm>
          <a:prstGeom prst="rect">
            <a:avLst/>
          </a:prstGeom>
          <a:ln/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600" i="1" dirty="0" smtClean="0">
                <a:latin typeface="Cambria" panose="02040503050406030204" pitchFamily="18" charset="0"/>
              </a:rPr>
              <a:t>p</a:t>
            </a:r>
            <a:endParaRPr lang="en-US" altLang="en-US" sz="3600" i="1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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  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endParaRPr lang="en-US" altLang="en-US" sz="3600" i="1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600" dirty="0" smtClean="0">
                <a:latin typeface="Cambria" panose="02040503050406030204" pitchFamily="18" charset="0"/>
              </a:rPr>
              <a:t>_____</a:t>
            </a:r>
            <a:endParaRPr lang="en-US" altLang="en-US" sz="3600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600" dirty="0">
                <a:latin typeface="Cambria" panose="02040503050406030204" pitchFamily="18" charset="0"/>
                <a:sym typeface="Symbol" panose="05050102010706020507" pitchFamily="18" charset="2"/>
              </a:rPr>
              <a:t> 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endParaRPr lang="en-US" altLang="en-US" sz="3600" i="1" dirty="0"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086155" y="4038600"/>
            <a:ext cx="1257245" cy="2369880"/>
          </a:xfrm>
          <a:prstGeom prst="rect">
            <a:avLst/>
          </a:prstGeom>
          <a:ln/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600" i="1" dirty="0">
                <a:latin typeface="Cambria" panose="02040503050406030204" pitchFamily="18" charset="0"/>
              </a:rPr>
              <a:t>p</a:t>
            </a:r>
            <a:r>
              <a:rPr lang="en-US" altLang="en-US" sz="3600" dirty="0">
                <a:latin typeface="Cambria" panose="02040503050406030204" pitchFamily="18" charset="0"/>
              </a:rPr>
              <a:t> </a:t>
            </a:r>
            <a:r>
              <a:rPr lang="en-US" altLang="en-US" sz="3600" dirty="0">
                <a:latin typeface="Cambria" panose="02040503050406030204" pitchFamily="18" charset="0"/>
                <a:sym typeface="Symbol" panose="05050102010706020507" pitchFamily="18" charset="2"/>
              </a:rPr>
              <a:t> </a:t>
            </a:r>
            <a:r>
              <a:rPr lang="en-US" altLang="en-US" sz="36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  <a:p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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endParaRPr lang="en-US" altLang="en-US" sz="3600" b="1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600" dirty="0" smtClean="0">
                <a:latin typeface="Cambria" panose="02040503050406030204" pitchFamily="18" charset="0"/>
              </a:rPr>
              <a:t>_____</a:t>
            </a:r>
            <a:endParaRPr lang="en-US" altLang="en-US" sz="3600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600" dirty="0">
                <a:latin typeface="Cambria" panose="02040503050406030204" pitchFamily="18" charset="0"/>
                <a:sym typeface="Symbol" panose="05050102010706020507" pitchFamily="18" charset="2"/>
              </a:rPr>
              <a:t> </a:t>
            </a:r>
            <a:r>
              <a:rPr lang="en-US" altLang="en-US" sz="36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endParaRPr lang="en-US" altLang="en-US" sz="3600" i="1" dirty="0"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2224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utoUpdateAnimBg="0"/>
      <p:bldP spid="16389" grpId="0" autoUpdateAnimBg="0"/>
      <p:bldP spid="6" grpId="0"/>
      <p:bldP spid="7" grpId="0"/>
      <p:bldP spid="8" grpId="0" autoUpdateAnimBg="0"/>
      <p:bldP spid="9" grpId="0" autoUpdateAnimBg="0"/>
      <p:bldP spid="10" grpId="0" autoUpdateAnimBg="0"/>
      <p:bldP spid="1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21</a:t>
            </a:fld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15098"/>
            <a:ext cx="6029325" cy="660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41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Example</a:t>
            </a: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1524000" y="1905000"/>
            <a:ext cx="9372599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dirty="0">
                <a:latin typeface="Cambria" panose="02040503050406030204" pitchFamily="18" charset="0"/>
              </a:rPr>
              <a:t>Let </a:t>
            </a:r>
            <a:r>
              <a:rPr lang="en-US" altLang="en-US" sz="3200" i="1" dirty="0">
                <a:latin typeface="Cambria" panose="02040503050406030204" pitchFamily="18" charset="0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</a:rPr>
              <a:t> = “It is </a:t>
            </a:r>
            <a:r>
              <a:rPr lang="en-US" altLang="en-US" sz="3200" dirty="0" smtClean="0">
                <a:latin typeface="Cambria" panose="02040503050406030204" pitchFamily="18" charset="0"/>
              </a:rPr>
              <a:t>Sunday” </a:t>
            </a:r>
            <a:r>
              <a:rPr lang="en-US" altLang="en-US" sz="3200" dirty="0">
                <a:latin typeface="Cambria" panose="02040503050406030204" pitchFamily="18" charset="0"/>
              </a:rPr>
              <a:t>and </a:t>
            </a:r>
          </a:p>
          <a:p>
            <a:r>
              <a:rPr lang="en-US" altLang="en-US" sz="3200" i="1" dirty="0">
                <a:latin typeface="Cambria" panose="02040503050406030204" pitchFamily="18" charset="0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= “If it is </a:t>
            </a:r>
            <a:r>
              <a:rPr lang="en-US" altLang="en-US" sz="3200" dirty="0">
                <a:latin typeface="Cambria" panose="02040503050406030204" pitchFamily="18" charset="0"/>
              </a:rPr>
              <a:t>Sunday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,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I have 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Physics Lab today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”</a:t>
            </a:r>
          </a:p>
          <a:p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If these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statements are both true, 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/>
            </a:r>
            <a:b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</a:b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then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by Modus Ponens:</a:t>
            </a:r>
          </a:p>
          <a:p>
            <a:r>
              <a:rPr lang="en-US" altLang="en-US" sz="3200" dirty="0">
                <a:latin typeface="Cambria" panose="02040503050406030204" pitchFamily="18" charset="0"/>
              </a:rPr>
              <a:t>			(</a:t>
            </a:r>
            <a:r>
              <a:rPr lang="en-US" altLang="en-US" sz="3200" i="1" dirty="0">
                <a:latin typeface="Cambria" panose="02040503050406030204" pitchFamily="18" charset="0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 (</a:t>
            </a:r>
            <a:r>
              <a:rPr lang="en-US" altLang="en-US" sz="3200" i="1" dirty="0">
                <a:latin typeface="Cambria" panose="02040503050406030204" pitchFamily="18" charset="0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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)) 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  <a:p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we can conclude “I have  Physics 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Lab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today” 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>
                <a:latin typeface="Cambria" panose="02040503050406030204" pitchFamily="18" charset="0"/>
              </a:rPr>
              <a:pPr/>
              <a:t>22</a:t>
            </a:fld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78006" y="3429000"/>
            <a:ext cx="1528194" cy="181588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i="1" dirty="0">
                <a:latin typeface="Cambria" panose="02040503050406030204" pitchFamily="18" charset="0"/>
              </a:rPr>
              <a:t>p </a:t>
            </a:r>
          </a:p>
          <a:p>
            <a:r>
              <a:rPr lang="en-US" sz="2800" i="1" dirty="0" smtClean="0">
                <a:latin typeface="Cambria" panose="02040503050406030204" pitchFamily="18" charset="0"/>
              </a:rPr>
              <a:t>p </a:t>
            </a:r>
            <a:r>
              <a:rPr lang="en-US" sz="2800" dirty="0">
                <a:latin typeface="Cambria" panose="02040503050406030204" pitchFamily="18" charset="0"/>
              </a:rPr>
              <a:t>→ </a:t>
            </a:r>
            <a:r>
              <a:rPr lang="en-US" sz="2800" i="1" dirty="0">
                <a:latin typeface="Cambria" panose="02040503050406030204" pitchFamily="18" charset="0"/>
              </a:rPr>
              <a:t>q</a:t>
            </a:r>
          </a:p>
          <a:p>
            <a:r>
              <a:rPr lang="en-US" sz="2800" i="1" dirty="0" smtClean="0">
                <a:latin typeface="Cambria" panose="02040503050406030204" pitchFamily="18" charset="0"/>
              </a:rPr>
              <a:t>______       </a:t>
            </a:r>
            <a:endParaRPr lang="en-US" sz="2800" i="1" dirty="0">
              <a:latin typeface="Cambria" panose="02040503050406030204" pitchFamily="18" charset="0"/>
            </a:endParaRPr>
          </a:p>
          <a:p>
            <a:r>
              <a:rPr lang="en-US" sz="2800" dirty="0">
                <a:latin typeface="Cambria" panose="02040503050406030204" pitchFamily="18" charset="0"/>
              </a:rPr>
              <a:t>∴ </a:t>
            </a:r>
            <a:r>
              <a:rPr lang="en-US" sz="2800" i="1" dirty="0" smtClean="0">
                <a:latin typeface="Cambria" panose="02040503050406030204" pitchFamily="18" charset="0"/>
              </a:rPr>
              <a:t>q</a:t>
            </a:r>
          </a:p>
        </p:txBody>
      </p:sp>
    </p:spTree>
    <p:extLst>
      <p:ext uri="{BB962C8B-B14F-4D97-AF65-F5344CB8AC3E}">
        <p14:creationId xmlns:p14="http://schemas.microsoft.com/office/powerpoint/2010/main" val="215032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uiExpand="1" build="p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Example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1066801" y="1905001"/>
            <a:ext cx="9236076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dirty="0">
                <a:latin typeface="Cambria" panose="02040503050406030204" pitchFamily="18" charset="0"/>
              </a:rPr>
              <a:t>Let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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</a:rPr>
              <a:t> = “I don’t </a:t>
            </a:r>
            <a:r>
              <a:rPr lang="en-US" altLang="en-US" sz="3200" dirty="0" smtClean="0">
                <a:latin typeface="Cambria" panose="02040503050406030204" pitchFamily="18" charset="0"/>
              </a:rPr>
              <a:t>have 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Physics Lab</a:t>
            </a:r>
            <a:r>
              <a:rPr lang="en-US" altLang="en-US" sz="3200" dirty="0" smtClean="0"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</a:rPr>
              <a:t>today” and</a:t>
            </a:r>
          </a:p>
          <a:p>
            <a:r>
              <a:rPr lang="en-US" altLang="en-US" sz="3200" i="1" dirty="0">
                <a:latin typeface="Cambria" panose="02040503050406030204" pitchFamily="18" charset="0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= “If it is </a:t>
            </a:r>
            <a:r>
              <a:rPr lang="en-US" altLang="en-US" sz="3200" dirty="0">
                <a:latin typeface="Cambria" panose="02040503050406030204" pitchFamily="18" charset="0"/>
              </a:rPr>
              <a:t>Sunday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,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I have 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Physics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Lab today”</a:t>
            </a:r>
          </a:p>
          <a:p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If both of the above are true, then by Modus </a:t>
            </a:r>
            <a:r>
              <a:rPr lang="en-US" altLang="en-US" sz="3200" dirty="0" err="1">
                <a:latin typeface="Cambria" panose="02040503050406030204" pitchFamily="18" charset="0"/>
                <a:sym typeface="Symbol" panose="05050102010706020507" pitchFamily="18" charset="2"/>
              </a:rPr>
              <a:t>Tollens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:</a:t>
            </a:r>
          </a:p>
          <a:p>
            <a:r>
              <a:rPr lang="en-US" altLang="en-US" sz="3200" dirty="0">
                <a:latin typeface="Cambria" panose="02040503050406030204" pitchFamily="18" charset="0"/>
              </a:rPr>
              <a:t>			</a:t>
            </a:r>
            <a:r>
              <a:rPr lang="en-US" altLang="en-US" sz="3200" dirty="0" smtClean="0">
                <a:latin typeface="Cambria" panose="02040503050406030204" pitchFamily="18" charset="0"/>
              </a:rPr>
              <a:t>(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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 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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))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 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</a:p>
          <a:p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we can conclude “It is not </a:t>
            </a:r>
            <a:r>
              <a:rPr lang="en-US" altLang="en-US" sz="3200" dirty="0">
                <a:latin typeface="Cambria" panose="02040503050406030204" pitchFamily="18" charset="0"/>
              </a:rPr>
              <a:t>Sunday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”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(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>
                <a:latin typeface="Cambria" panose="02040503050406030204" pitchFamily="18" charset="0"/>
              </a:rPr>
              <a:pPr/>
              <a:t>23</a:t>
            </a:fld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829800" y="3505200"/>
            <a:ext cx="1250663" cy="2062103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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  <a:p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 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endParaRPr lang="en-US" altLang="en-US" sz="3200" i="1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200" dirty="0">
                <a:latin typeface="Cambria" panose="02040503050406030204" pitchFamily="18" charset="0"/>
              </a:rPr>
              <a:t>_______</a:t>
            </a:r>
            <a:endParaRPr lang="en-US" altLang="en-US" sz="3200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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291837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uiExpand="1" build="p"/>
      <p:bldP spid="5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of proof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07013"/>
            <a:ext cx="10134600" cy="496518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en-US" sz="3200" dirty="0" smtClean="0"/>
              <a:t>We </a:t>
            </a:r>
            <a:r>
              <a:rPr lang="en-US" altLang="en-US" sz="3200" dirty="0"/>
              <a:t>have the </a:t>
            </a:r>
            <a:r>
              <a:rPr lang="en-US" altLang="en-US" sz="3200" dirty="0" smtClean="0"/>
              <a:t>hypotheses (premises):</a:t>
            </a:r>
            <a:endParaRPr lang="en-US" altLang="en-US" sz="3200" dirty="0"/>
          </a:p>
          <a:p>
            <a:pPr lvl="1">
              <a:lnSpc>
                <a:spcPct val="90000"/>
              </a:lnSpc>
            </a:pPr>
            <a:r>
              <a:rPr lang="en-US" altLang="en-US" sz="3200" dirty="0"/>
              <a:t>“It is not sunny this afternoon and it is colder than yesterday”</a:t>
            </a:r>
          </a:p>
          <a:p>
            <a:pPr lvl="1">
              <a:lnSpc>
                <a:spcPct val="90000"/>
              </a:lnSpc>
            </a:pPr>
            <a:r>
              <a:rPr lang="en-US" altLang="en-US" sz="3200" dirty="0"/>
              <a:t>“We will go swimming only if it is sunny”</a:t>
            </a:r>
          </a:p>
          <a:p>
            <a:pPr lvl="1">
              <a:lnSpc>
                <a:spcPct val="90000"/>
              </a:lnSpc>
            </a:pPr>
            <a:r>
              <a:rPr lang="en-US" altLang="en-US" sz="3200" dirty="0"/>
              <a:t>“If we do not go swimming, then we will take a canoe trip”</a:t>
            </a:r>
          </a:p>
          <a:p>
            <a:pPr lvl="1">
              <a:lnSpc>
                <a:spcPct val="90000"/>
              </a:lnSpc>
            </a:pPr>
            <a:r>
              <a:rPr lang="en-US" altLang="en-US" sz="3200" dirty="0"/>
              <a:t>“If we take a canoe trip, then we will be home by sunset”</a:t>
            </a:r>
          </a:p>
          <a:p>
            <a:pPr>
              <a:lnSpc>
                <a:spcPct val="90000"/>
              </a:lnSpc>
            </a:pPr>
            <a:r>
              <a:rPr lang="en-US" altLang="en-US" sz="3200" dirty="0"/>
              <a:t>Does this imply that </a:t>
            </a:r>
            <a:r>
              <a:rPr lang="en-US" altLang="en-US" sz="3200" dirty="0">
                <a:solidFill>
                  <a:schemeClr val="tx1"/>
                </a:solidFill>
              </a:rPr>
              <a:t>“we will be home by sunset”</a:t>
            </a:r>
            <a:r>
              <a:rPr lang="en-US" altLang="en-US" sz="3200" dirty="0"/>
              <a:t>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3841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Solution</a:t>
            </a:r>
            <a:endParaRPr lang="en-US" altLang="en-US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600200"/>
            <a:ext cx="70866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 smtClean="0">
                <a:solidFill>
                  <a:schemeClr val="tx1"/>
                </a:solidFill>
              </a:rPr>
              <a:t>We </a:t>
            </a:r>
            <a:r>
              <a:rPr lang="en-US" altLang="en-US" sz="2800" dirty="0">
                <a:solidFill>
                  <a:schemeClr val="tx1"/>
                </a:solidFill>
              </a:rPr>
              <a:t>have the hypotheses:</a:t>
            </a:r>
          </a:p>
          <a:p>
            <a:pPr lvl="1">
              <a:lnSpc>
                <a:spcPct val="90000"/>
              </a:lnSpc>
            </a:pPr>
            <a:r>
              <a:rPr lang="en-US" altLang="en-US" sz="2800" dirty="0"/>
              <a:t>“</a:t>
            </a:r>
            <a:r>
              <a:rPr lang="en-US" altLang="en-US" sz="2800" dirty="0">
                <a:solidFill>
                  <a:srgbClr val="FF0000"/>
                </a:solidFill>
              </a:rPr>
              <a:t>It is </a:t>
            </a:r>
            <a:r>
              <a:rPr lang="en-US" altLang="en-US" sz="2800" dirty="0">
                <a:solidFill>
                  <a:srgbClr val="FFFF00"/>
                </a:solidFill>
              </a:rPr>
              <a:t>not</a:t>
            </a:r>
            <a:r>
              <a:rPr lang="en-US" altLang="en-US" sz="2800" dirty="0"/>
              <a:t> </a:t>
            </a:r>
            <a:r>
              <a:rPr lang="en-US" altLang="en-US" sz="2800" dirty="0">
                <a:solidFill>
                  <a:srgbClr val="FF0000"/>
                </a:solidFill>
              </a:rPr>
              <a:t>sunny</a:t>
            </a:r>
            <a:r>
              <a:rPr lang="en-US" altLang="en-US" sz="2800" dirty="0"/>
              <a:t> this afternoon and </a:t>
            </a:r>
            <a:r>
              <a:rPr lang="en-US" altLang="en-US" sz="2800" dirty="0">
                <a:solidFill>
                  <a:srgbClr val="FFC000"/>
                </a:solidFill>
              </a:rPr>
              <a:t>it is colder than yesterday</a:t>
            </a:r>
            <a:r>
              <a:rPr lang="en-US" altLang="en-US" sz="2800" dirty="0"/>
              <a:t>”</a:t>
            </a:r>
          </a:p>
          <a:p>
            <a:pPr lvl="1">
              <a:lnSpc>
                <a:spcPct val="90000"/>
              </a:lnSpc>
            </a:pPr>
            <a:r>
              <a:rPr lang="en-US" altLang="en-US" sz="2800" dirty="0"/>
              <a:t>“We will </a:t>
            </a:r>
            <a:r>
              <a:rPr lang="en-US" altLang="en-US" sz="2800" dirty="0">
                <a:solidFill>
                  <a:schemeClr val="accent4"/>
                </a:solidFill>
              </a:rPr>
              <a:t>go swimming </a:t>
            </a:r>
            <a:r>
              <a:rPr lang="en-US" altLang="en-US" sz="2800" dirty="0"/>
              <a:t>only </a:t>
            </a:r>
            <a:r>
              <a:rPr lang="en-US" altLang="en-US" sz="2800" dirty="0">
                <a:solidFill>
                  <a:srgbClr val="FF0000"/>
                </a:solidFill>
              </a:rPr>
              <a:t>if it is sunny</a:t>
            </a:r>
            <a:r>
              <a:rPr lang="en-US" altLang="en-US" sz="2800" dirty="0"/>
              <a:t>”</a:t>
            </a:r>
          </a:p>
          <a:p>
            <a:pPr lvl="1">
              <a:lnSpc>
                <a:spcPct val="90000"/>
              </a:lnSpc>
            </a:pPr>
            <a:r>
              <a:rPr lang="en-US" altLang="en-US" sz="2800" dirty="0"/>
              <a:t>“If we do </a:t>
            </a:r>
            <a:r>
              <a:rPr lang="en-US" altLang="en-US" sz="2800" dirty="0">
                <a:solidFill>
                  <a:srgbClr val="FFFF00"/>
                </a:solidFill>
              </a:rPr>
              <a:t>not</a:t>
            </a:r>
            <a:r>
              <a:rPr lang="en-US" altLang="en-US" sz="2800" dirty="0"/>
              <a:t> </a:t>
            </a:r>
            <a:r>
              <a:rPr lang="en-US" altLang="en-US" sz="2800" dirty="0">
                <a:solidFill>
                  <a:schemeClr val="accent4"/>
                </a:solidFill>
              </a:rPr>
              <a:t>go swimming</a:t>
            </a:r>
            <a:r>
              <a:rPr lang="en-US" altLang="en-US" sz="2800" dirty="0"/>
              <a:t>, then we will </a:t>
            </a:r>
            <a:r>
              <a:rPr lang="en-US" altLang="en-US" sz="2800" dirty="0">
                <a:solidFill>
                  <a:srgbClr val="FF33FF"/>
                </a:solidFill>
              </a:rPr>
              <a:t>take a canoe trip</a:t>
            </a:r>
            <a:r>
              <a:rPr lang="en-US" altLang="en-US" sz="2800" dirty="0"/>
              <a:t>”</a:t>
            </a:r>
          </a:p>
          <a:p>
            <a:pPr lvl="1">
              <a:lnSpc>
                <a:spcPct val="90000"/>
              </a:lnSpc>
            </a:pPr>
            <a:r>
              <a:rPr lang="en-US" altLang="en-US" sz="2800" dirty="0"/>
              <a:t>“If we </a:t>
            </a:r>
            <a:r>
              <a:rPr lang="en-US" altLang="en-US" sz="2800" dirty="0">
                <a:solidFill>
                  <a:srgbClr val="FF33FF"/>
                </a:solidFill>
              </a:rPr>
              <a:t>take a canoe trip</a:t>
            </a:r>
            <a:r>
              <a:rPr lang="en-US" altLang="en-US" sz="2800" dirty="0"/>
              <a:t>, then we will </a:t>
            </a:r>
            <a:r>
              <a:rPr lang="en-US" altLang="en-US" sz="2800" dirty="0">
                <a:solidFill>
                  <a:srgbClr val="66FF33"/>
                </a:solidFill>
              </a:rPr>
              <a:t>be home by sunset</a:t>
            </a:r>
            <a:r>
              <a:rPr lang="en-US" altLang="en-US" sz="2800" dirty="0"/>
              <a:t>”</a:t>
            </a:r>
          </a:p>
          <a:p>
            <a:pPr>
              <a:lnSpc>
                <a:spcPct val="90000"/>
              </a:lnSpc>
            </a:pPr>
            <a:r>
              <a:rPr lang="en-US" altLang="en-US" sz="2800" dirty="0">
                <a:solidFill>
                  <a:schemeClr val="tx1"/>
                </a:solidFill>
              </a:rPr>
              <a:t>Does this imply that “we will </a:t>
            </a:r>
            <a:r>
              <a:rPr lang="en-US" altLang="en-US" sz="2800" dirty="0">
                <a:solidFill>
                  <a:srgbClr val="66FF33"/>
                </a:solidFill>
              </a:rPr>
              <a:t>be home by sunset</a:t>
            </a:r>
            <a:r>
              <a:rPr lang="en-US" altLang="en-US" sz="2800" dirty="0">
                <a:solidFill>
                  <a:schemeClr val="tx1"/>
                </a:solidFill>
              </a:rPr>
              <a:t>”?</a:t>
            </a:r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1524000" y="2209800"/>
            <a:ext cx="914400" cy="2603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altLang="en-US" sz="3200" b="1" i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p</a:t>
            </a:r>
            <a:r>
              <a:rPr lang="en-US" altLang="en-US" sz="3200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, </a:t>
            </a:r>
            <a:r>
              <a:rPr lang="en-US" altLang="en-US" sz="3200" b="1" i="1" dirty="0" smtClean="0">
                <a:solidFill>
                  <a:srgbClr val="FFC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q</a:t>
            </a:r>
            <a:endParaRPr lang="en-US" altLang="en-US" sz="3200" b="1" i="1" dirty="0">
              <a:solidFill>
                <a:srgbClr val="FFC00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altLang="en-US" sz="3200" b="1" i="1" dirty="0">
                <a:solidFill>
                  <a:schemeClr val="accent4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r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altLang="en-US" sz="3200" b="1" i="1" dirty="0">
                <a:solidFill>
                  <a:srgbClr val="CC3399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s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altLang="en-US" sz="3200" b="1" i="1" dirty="0" smtClean="0">
                <a:solidFill>
                  <a:srgbClr val="66FF33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u</a:t>
            </a:r>
            <a:endParaRPr lang="en-US" altLang="en-US" sz="3200" b="1" i="1" dirty="0">
              <a:solidFill>
                <a:srgbClr val="66FF33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25</a:t>
            </a:fld>
            <a:endParaRPr lang="en-US" altLang="en-US"/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9438360" y="2438400"/>
            <a:ext cx="1447800" cy="327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¬</a:t>
            </a:r>
            <a:r>
              <a:rPr lang="en-US" altLang="en-US" sz="3200" i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cs typeface="Arial" panose="020B0604020202020204" pitchFamily="34" charset="0"/>
                <a:sym typeface="Symbol" panose="05050102010706020507" pitchFamily="18" charset="2"/>
              </a:rPr>
              <a:t> </a:t>
            </a:r>
            <a:r>
              <a:rPr lang="en-US" altLang="en-US" sz="3200" i="1" dirty="0" smtClean="0">
                <a:solidFill>
                  <a:srgbClr val="FFC000"/>
                </a:solidFill>
                <a:latin typeface="Cambria" panose="02040503050406030204" pitchFamily="18" charset="0"/>
                <a:cs typeface="Arial" panose="020B0604020202020204" pitchFamily="34" charset="0"/>
                <a:sym typeface="Symbol" panose="05050102010706020507" pitchFamily="18" charset="2"/>
              </a:rPr>
              <a:t>q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200" dirty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3200" i="1" dirty="0">
                <a:solidFill>
                  <a:schemeClr val="accent4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r</a:t>
            </a:r>
            <a:r>
              <a:rPr lang="en-US" altLang="en-US" sz="3200" dirty="0">
                <a:latin typeface="Cambria" panose="02040503050406030204" pitchFamily="18" charset="0"/>
                <a:cs typeface="Arial" panose="020B0604020202020204" pitchFamily="34" charset="0"/>
              </a:rPr>
              <a:t> → </a:t>
            </a:r>
            <a:r>
              <a:rPr lang="en-US" altLang="en-US" sz="3200" i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p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200" dirty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¬</a:t>
            </a:r>
            <a:r>
              <a:rPr lang="en-US" altLang="en-US" sz="3200" i="1" dirty="0">
                <a:solidFill>
                  <a:schemeClr val="accent4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r</a:t>
            </a:r>
            <a:r>
              <a:rPr lang="en-US" altLang="en-US" sz="3200" dirty="0">
                <a:latin typeface="Cambria" panose="02040503050406030204" pitchFamily="18" charset="0"/>
                <a:cs typeface="Arial" panose="020B0604020202020204" pitchFamily="34" charset="0"/>
              </a:rPr>
              <a:t> → </a:t>
            </a:r>
            <a:r>
              <a:rPr lang="en-US" altLang="en-US" sz="3200" i="1" dirty="0">
                <a:solidFill>
                  <a:srgbClr val="FF33FF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s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200" dirty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3200" i="1" dirty="0">
                <a:solidFill>
                  <a:srgbClr val="FF33FF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s</a:t>
            </a:r>
            <a:r>
              <a:rPr lang="en-US" altLang="en-US" sz="3200" dirty="0">
                <a:latin typeface="Cambria" panose="02040503050406030204" pitchFamily="18" charset="0"/>
                <a:cs typeface="Arial" panose="020B0604020202020204" pitchFamily="34" charset="0"/>
              </a:rPr>
              <a:t> → </a:t>
            </a:r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u</a:t>
            </a:r>
            <a:r>
              <a:rPr lang="en-US" altLang="en-US" sz="3200" dirty="0" smtClean="0">
                <a:solidFill>
                  <a:srgbClr val="0000FF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  </a:t>
            </a:r>
            <a:endParaRPr lang="en-US" altLang="en-US" sz="3200" dirty="0">
              <a:solidFill>
                <a:srgbClr val="0000FF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200" dirty="0" smtClean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200" dirty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u</a:t>
            </a:r>
            <a:r>
              <a:rPr lang="en-US" altLang="en-US" sz="3200" dirty="0" smtClean="0">
                <a:solidFill>
                  <a:srgbClr val="66FF33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altLang="en-US" sz="3200" dirty="0" smtClean="0">
                <a:latin typeface="Cambria" panose="02040503050406030204" pitchFamily="18" charset="0"/>
                <a:cs typeface="Arial" panose="020B0604020202020204" pitchFamily="34" charset="0"/>
              </a:rPr>
              <a:t>?</a:t>
            </a:r>
            <a:endParaRPr lang="en-US" altLang="en-US" sz="3200" dirty="0">
              <a:latin typeface="Cambria" panose="02040503050406030204" pitchFamily="18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9133560" y="1820547"/>
            <a:ext cx="1752600" cy="296094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458200" y="1274430"/>
            <a:ext cx="3184590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en-US" dirty="0">
                <a:latin typeface="Cambria" panose="02040503050406030204" pitchFamily="18" charset="0"/>
              </a:rPr>
              <a:t>hypotheses (premises</a:t>
            </a:r>
            <a:r>
              <a:rPr lang="en-US" altLang="en-US" dirty="0" smtClean="0">
                <a:latin typeface="Cambria" panose="02040503050406030204" pitchFamily="18" charset="0"/>
              </a:rPr>
              <a:t>)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345202" y="4781490"/>
            <a:ext cx="1391728" cy="40011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en-US" sz="2000" dirty="0" smtClean="0">
                <a:latin typeface="Cambria" panose="02040503050406030204" pitchFamily="18" charset="0"/>
              </a:rPr>
              <a:t>Conclusion</a:t>
            </a:r>
            <a:endParaRPr lang="en-US" sz="2000" dirty="0">
              <a:latin typeface="Cambria" panose="02040503050406030204" pitchFamily="18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9133560" y="5181601"/>
            <a:ext cx="1752600" cy="48845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77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animBg="1"/>
      <p:bldP spid="10" grpId="0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Solution (continued)</a:t>
            </a:r>
            <a:endParaRPr lang="en-US" altLang="en-US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buFontTx/>
              <a:buAutoNum type="arabicPeriod"/>
            </a:pPr>
            <a:r>
              <a:rPr lang="en-US" altLang="en-US" sz="2400" dirty="0">
                <a:solidFill>
                  <a:schemeClr val="tx1"/>
                </a:solidFill>
              </a:rPr>
              <a:t>¬</a:t>
            </a:r>
            <a:r>
              <a:rPr lang="en-US" altLang="en-US" sz="2400" i="1" dirty="0">
                <a:solidFill>
                  <a:schemeClr val="tx1"/>
                </a:solidFill>
              </a:rPr>
              <a:t>p</a:t>
            </a:r>
            <a:r>
              <a:rPr lang="en-US" altLang="en-US" sz="2400" dirty="0">
                <a:solidFill>
                  <a:schemeClr val="tx1"/>
                </a:solidFill>
              </a:rPr>
              <a:t> </a:t>
            </a:r>
            <a:r>
              <a:rPr lang="en-US" altLang="en-US" sz="2400" dirty="0">
                <a:solidFill>
                  <a:schemeClr val="tx1"/>
                </a:solidFill>
                <a:sym typeface="Symbol" panose="05050102010706020507" pitchFamily="18" charset="2"/>
              </a:rPr>
              <a:t> </a:t>
            </a:r>
            <a:r>
              <a:rPr lang="en-US" altLang="en-US" sz="2400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2400" dirty="0">
                <a:solidFill>
                  <a:schemeClr val="tx1"/>
                </a:solidFill>
                <a:sym typeface="Symbol" panose="05050102010706020507" pitchFamily="18" charset="2"/>
              </a:rPr>
              <a:t>		1</a:t>
            </a:r>
            <a:r>
              <a:rPr lang="en-US" altLang="en-US" sz="2400" baseline="30000" dirty="0">
                <a:solidFill>
                  <a:schemeClr val="tx1"/>
                </a:solidFill>
                <a:sym typeface="Symbol" panose="05050102010706020507" pitchFamily="18" charset="2"/>
              </a:rPr>
              <a:t>st</a:t>
            </a:r>
            <a:r>
              <a:rPr lang="en-US" altLang="en-US" sz="24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en-US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hypothesis (premise)</a:t>
            </a:r>
            <a:endParaRPr lang="en-US" altLang="en-US" sz="24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533400" indent="-533400">
              <a:buFontTx/>
              <a:buAutoNum type="arabicPeriod"/>
            </a:pPr>
            <a:r>
              <a:rPr lang="en-US" altLang="en-US" sz="2400" dirty="0"/>
              <a:t>¬</a:t>
            </a:r>
            <a:r>
              <a:rPr lang="en-US" altLang="en-US" sz="2400" i="1" dirty="0"/>
              <a:t>p</a:t>
            </a:r>
            <a:r>
              <a:rPr lang="en-US" altLang="en-US" sz="2400" dirty="0"/>
              <a:t>			Simplification using step 1</a:t>
            </a:r>
          </a:p>
          <a:p>
            <a:pPr marL="533400" indent="-533400">
              <a:buFontTx/>
              <a:buAutoNum type="arabicPeriod"/>
            </a:pPr>
            <a:r>
              <a:rPr lang="en-US" altLang="en-US" sz="2400" i="1" dirty="0">
                <a:solidFill>
                  <a:schemeClr val="tx1"/>
                </a:solidFill>
              </a:rPr>
              <a:t>r</a:t>
            </a:r>
            <a:r>
              <a:rPr lang="en-US" altLang="en-US" sz="2400" dirty="0">
                <a:solidFill>
                  <a:schemeClr val="tx1"/>
                </a:solidFill>
              </a:rPr>
              <a:t> → </a:t>
            </a:r>
            <a:r>
              <a:rPr lang="en-US" altLang="en-US" sz="2400" i="1" dirty="0">
                <a:solidFill>
                  <a:schemeClr val="tx1"/>
                </a:solidFill>
              </a:rPr>
              <a:t>p</a:t>
            </a:r>
            <a:r>
              <a:rPr lang="en-US" altLang="en-US" sz="2400" dirty="0">
                <a:solidFill>
                  <a:schemeClr val="tx1"/>
                </a:solidFill>
              </a:rPr>
              <a:t>		2</a:t>
            </a:r>
            <a:r>
              <a:rPr lang="en-US" altLang="en-US" sz="2400" baseline="30000" dirty="0">
                <a:solidFill>
                  <a:schemeClr val="tx1"/>
                </a:solidFill>
              </a:rPr>
              <a:t>nd</a:t>
            </a:r>
            <a:r>
              <a:rPr lang="en-US" altLang="en-US" sz="2400" dirty="0">
                <a:solidFill>
                  <a:schemeClr val="tx1"/>
                </a:solidFill>
              </a:rPr>
              <a:t> hypothesis</a:t>
            </a:r>
          </a:p>
          <a:p>
            <a:pPr marL="533400" indent="-533400">
              <a:buFontTx/>
              <a:buAutoNum type="arabicPeriod"/>
            </a:pPr>
            <a:r>
              <a:rPr lang="en-US" altLang="en-US" sz="2400" dirty="0"/>
              <a:t>¬</a:t>
            </a:r>
            <a:r>
              <a:rPr lang="en-US" altLang="en-US" sz="2400" i="1" dirty="0"/>
              <a:t>r</a:t>
            </a:r>
            <a:r>
              <a:rPr lang="en-US" altLang="en-US" sz="2400" dirty="0"/>
              <a:t>			Modus </a:t>
            </a:r>
            <a:r>
              <a:rPr lang="en-US" altLang="en-US" sz="2400" dirty="0" err="1"/>
              <a:t>tollens</a:t>
            </a:r>
            <a:r>
              <a:rPr lang="en-US" altLang="en-US" sz="2400" dirty="0"/>
              <a:t> using steps 2 &amp; 3</a:t>
            </a:r>
          </a:p>
          <a:p>
            <a:pPr marL="533400" indent="-533400">
              <a:buFontTx/>
              <a:buAutoNum type="arabicPeriod"/>
            </a:pPr>
            <a:r>
              <a:rPr lang="en-US" altLang="en-US" sz="2400" dirty="0">
                <a:solidFill>
                  <a:schemeClr val="tx1"/>
                </a:solidFill>
              </a:rPr>
              <a:t>¬</a:t>
            </a:r>
            <a:r>
              <a:rPr lang="en-US" altLang="en-US" sz="2400" i="1" dirty="0">
                <a:solidFill>
                  <a:schemeClr val="tx1"/>
                </a:solidFill>
              </a:rPr>
              <a:t>r</a:t>
            </a:r>
            <a:r>
              <a:rPr lang="en-US" altLang="en-US" sz="2400" dirty="0">
                <a:solidFill>
                  <a:schemeClr val="tx1"/>
                </a:solidFill>
              </a:rPr>
              <a:t> → </a:t>
            </a:r>
            <a:r>
              <a:rPr lang="en-US" altLang="en-US" sz="2400" i="1" dirty="0">
                <a:solidFill>
                  <a:schemeClr val="tx1"/>
                </a:solidFill>
              </a:rPr>
              <a:t>s</a:t>
            </a:r>
            <a:r>
              <a:rPr lang="en-US" altLang="en-US" sz="2400" dirty="0">
                <a:solidFill>
                  <a:schemeClr val="tx1"/>
                </a:solidFill>
              </a:rPr>
              <a:t>		3</a:t>
            </a:r>
            <a:r>
              <a:rPr lang="en-US" altLang="en-US" sz="2400" baseline="30000" dirty="0">
                <a:solidFill>
                  <a:schemeClr val="tx1"/>
                </a:solidFill>
              </a:rPr>
              <a:t>rd</a:t>
            </a:r>
            <a:r>
              <a:rPr lang="en-US" altLang="en-US" sz="2400" dirty="0">
                <a:solidFill>
                  <a:schemeClr val="tx1"/>
                </a:solidFill>
              </a:rPr>
              <a:t> hypothesis</a:t>
            </a:r>
          </a:p>
          <a:p>
            <a:pPr marL="533400" indent="-533400">
              <a:buFontTx/>
              <a:buAutoNum type="arabicPeriod"/>
            </a:pPr>
            <a:r>
              <a:rPr lang="en-US" altLang="en-US" sz="2400" i="1" dirty="0"/>
              <a:t>s</a:t>
            </a:r>
            <a:r>
              <a:rPr lang="en-US" altLang="en-US" sz="2400" dirty="0"/>
              <a:t>			Modus ponens using steps 4 &amp; 5</a:t>
            </a:r>
          </a:p>
          <a:p>
            <a:pPr marL="533400" indent="-533400">
              <a:buFontTx/>
              <a:buAutoNum type="arabicPeriod"/>
            </a:pPr>
            <a:r>
              <a:rPr lang="en-US" altLang="en-US" sz="2400" i="1" dirty="0">
                <a:solidFill>
                  <a:schemeClr val="tx1"/>
                </a:solidFill>
              </a:rPr>
              <a:t>s</a:t>
            </a:r>
            <a:r>
              <a:rPr lang="en-US" altLang="en-US" sz="2400" dirty="0">
                <a:solidFill>
                  <a:schemeClr val="tx1"/>
                </a:solidFill>
              </a:rPr>
              <a:t> →</a:t>
            </a:r>
            <a:r>
              <a:rPr lang="en-US" altLang="en-US" sz="2400" i="1" dirty="0">
                <a:solidFill>
                  <a:schemeClr val="tx1"/>
                </a:solidFill>
              </a:rPr>
              <a:t> </a:t>
            </a:r>
            <a:r>
              <a:rPr lang="en-US" altLang="en-US" sz="2400" i="1" dirty="0" smtClean="0">
                <a:solidFill>
                  <a:schemeClr val="tx1"/>
                </a:solidFill>
              </a:rPr>
              <a:t>u</a:t>
            </a:r>
            <a:r>
              <a:rPr lang="en-US" altLang="en-US" sz="2400" dirty="0" smtClean="0">
                <a:solidFill>
                  <a:schemeClr val="tx1"/>
                </a:solidFill>
              </a:rPr>
              <a:t>   </a:t>
            </a:r>
            <a:r>
              <a:rPr lang="en-US" altLang="en-US" sz="2400" dirty="0">
                <a:solidFill>
                  <a:schemeClr val="tx1"/>
                </a:solidFill>
              </a:rPr>
              <a:t>		4</a:t>
            </a:r>
            <a:r>
              <a:rPr lang="en-US" altLang="en-US" sz="2400" baseline="30000" dirty="0">
                <a:solidFill>
                  <a:schemeClr val="tx1"/>
                </a:solidFill>
              </a:rPr>
              <a:t>th</a:t>
            </a:r>
            <a:r>
              <a:rPr lang="en-US" altLang="en-US" sz="2400" dirty="0">
                <a:solidFill>
                  <a:schemeClr val="tx1"/>
                </a:solidFill>
              </a:rPr>
              <a:t> hypothesis</a:t>
            </a:r>
          </a:p>
          <a:p>
            <a:pPr marL="533400" indent="-533400">
              <a:buFontTx/>
              <a:buAutoNum type="arabicPeriod"/>
            </a:pPr>
            <a:r>
              <a:rPr lang="en-US" altLang="en-US" sz="2400" i="1" dirty="0" smtClean="0"/>
              <a:t>u</a:t>
            </a:r>
            <a:r>
              <a:rPr lang="en-US" altLang="en-US" sz="2400" dirty="0"/>
              <a:t>			Modus ponens using steps 6 &amp; 7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28053" y="5158770"/>
            <a:ext cx="1528194" cy="104644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</a:rPr>
              <a:t>p </a:t>
            </a:r>
            <a:r>
              <a:rPr lang="en-US" dirty="0" smtClean="0">
                <a:latin typeface="Cambria" panose="02040503050406030204" pitchFamily="18" charset="0"/>
                <a:sym typeface="Symbol" panose="05050102010706020507" pitchFamily="18" charset="2"/>
              </a:rPr>
              <a:t>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  <a:r>
              <a:rPr lang="en-US" i="1" dirty="0" smtClean="0">
                <a:latin typeface="Cambria" panose="02040503050406030204" pitchFamily="18" charset="0"/>
              </a:rPr>
              <a:t>q</a:t>
            </a:r>
          </a:p>
          <a:p>
            <a:r>
              <a:rPr lang="en-US" sz="1400" i="1" dirty="0" smtClean="0">
                <a:latin typeface="Cambria" panose="02040503050406030204" pitchFamily="18" charset="0"/>
              </a:rPr>
              <a:t>________</a:t>
            </a:r>
            <a:endParaRPr lang="en-US" sz="1400" i="1" dirty="0">
              <a:latin typeface="Cambria" panose="02040503050406030204" pitchFamily="18" charset="0"/>
            </a:endParaRPr>
          </a:p>
          <a:p>
            <a:r>
              <a:rPr lang="en-US" dirty="0">
                <a:latin typeface="Cambria" panose="02040503050406030204" pitchFamily="18" charset="0"/>
              </a:rPr>
              <a:t>∴ </a:t>
            </a:r>
            <a:r>
              <a:rPr lang="en-US" i="1" dirty="0" smtClean="0">
                <a:latin typeface="Cambria" panose="02040503050406030204" pitchFamily="18" charset="0"/>
              </a:rPr>
              <a:t>p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965814" y="5158770"/>
            <a:ext cx="1528194" cy="14157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p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p </a:t>
            </a:r>
            <a:r>
              <a:rPr lang="en-US" dirty="0">
                <a:latin typeface="Cambria" panose="02040503050406030204" pitchFamily="18" charset="0"/>
              </a:rPr>
              <a:t>→ </a:t>
            </a:r>
            <a:r>
              <a:rPr lang="en-US" i="1" dirty="0">
                <a:latin typeface="Cambria" panose="02040503050406030204" pitchFamily="18" charset="0"/>
              </a:rPr>
              <a:t>q</a:t>
            </a:r>
          </a:p>
          <a:p>
            <a:r>
              <a:rPr lang="en-US" sz="1400" i="1" dirty="0" smtClean="0">
                <a:latin typeface="Cambria" panose="02040503050406030204" pitchFamily="18" charset="0"/>
              </a:rPr>
              <a:t>_________       </a:t>
            </a:r>
          </a:p>
          <a:p>
            <a:r>
              <a:rPr lang="en-US" dirty="0" smtClean="0">
                <a:latin typeface="Cambria" panose="02040503050406030204" pitchFamily="18" charset="0"/>
              </a:rPr>
              <a:t>∴ </a:t>
            </a:r>
            <a:r>
              <a:rPr lang="en-US" i="1" dirty="0" smtClean="0">
                <a:latin typeface="Cambria" panose="02040503050406030204" pitchFamily="18" charset="0"/>
              </a:rPr>
              <a:t>q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606406" y="5158770"/>
            <a:ext cx="1528194" cy="14157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 </a:t>
            </a:r>
            <a:r>
              <a:rPr lang="en-US" i="1" dirty="0" smtClean="0">
                <a:latin typeface="Cambria" panose="02040503050406030204" pitchFamily="18" charset="0"/>
              </a:rPr>
              <a:t>q</a:t>
            </a:r>
            <a:endParaRPr lang="en-US" i="1" dirty="0">
              <a:latin typeface="Cambria" panose="02040503050406030204" pitchFamily="18" charset="0"/>
            </a:endParaRPr>
          </a:p>
          <a:p>
            <a:r>
              <a:rPr lang="en-US" i="1" dirty="0" smtClean="0">
                <a:latin typeface="Cambria" panose="02040503050406030204" pitchFamily="18" charset="0"/>
              </a:rPr>
              <a:t>p </a:t>
            </a:r>
            <a:r>
              <a:rPr lang="en-US" dirty="0">
                <a:latin typeface="Cambria" panose="02040503050406030204" pitchFamily="18" charset="0"/>
              </a:rPr>
              <a:t>→ </a:t>
            </a:r>
            <a:r>
              <a:rPr lang="en-US" i="1" dirty="0" smtClean="0">
                <a:latin typeface="Cambria" panose="02040503050406030204" pitchFamily="18" charset="0"/>
              </a:rPr>
              <a:t>q</a:t>
            </a:r>
          </a:p>
          <a:p>
            <a:r>
              <a:rPr lang="en-US" sz="1400" i="1" dirty="0" smtClean="0">
                <a:latin typeface="Cambria" panose="02040503050406030204" pitchFamily="18" charset="0"/>
              </a:rPr>
              <a:t>_________</a:t>
            </a:r>
          </a:p>
          <a:p>
            <a:r>
              <a:rPr lang="en-US" dirty="0" smtClean="0">
                <a:latin typeface="Cambria" panose="02040503050406030204" pitchFamily="18" charset="0"/>
              </a:rPr>
              <a:t>∴ </a:t>
            </a:r>
            <a:r>
              <a:rPr lang="en-US" i="1" dirty="0">
                <a:latin typeface="Cambria" panose="02040503050406030204" pitchFamily="18" charset="0"/>
                <a:sym typeface="Symbol" panose="05050102010706020507" pitchFamily="18" charset="2"/>
              </a:rPr>
              <a:t> p</a:t>
            </a:r>
            <a:endParaRPr lang="en-US" i="1" dirty="0">
              <a:latin typeface="Cambria" panose="02040503050406030204" pitchFamily="18" charset="0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691716" y="990600"/>
            <a:ext cx="1671484" cy="385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2800" dirty="0" smtClean="0">
                <a:latin typeface="Cambria" panose="02040503050406030204" pitchFamily="18" charset="0"/>
                <a:cs typeface="Arial" panose="020B0604020202020204" pitchFamily="34" charset="0"/>
              </a:rPr>
              <a:t>Premises</a:t>
            </a:r>
            <a:endParaRPr lang="en-US" altLang="en-US" sz="2000" dirty="0" smtClean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2800" dirty="0" smtClean="0">
                <a:latin typeface="Cambria" panose="02040503050406030204" pitchFamily="18" charset="0"/>
                <a:cs typeface="Arial" panose="020B0604020202020204" pitchFamily="34" charset="0"/>
              </a:rPr>
              <a:t>¬</a:t>
            </a:r>
            <a:r>
              <a:rPr lang="en-US" altLang="en-US" sz="2800" i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p</a:t>
            </a:r>
            <a:r>
              <a:rPr lang="en-US" altLang="en-US" sz="2800" dirty="0" smtClean="0">
                <a:latin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cs typeface="Arial" panose="020B0604020202020204" pitchFamily="34" charset="0"/>
                <a:sym typeface="Symbol" panose="05050102010706020507" pitchFamily="18" charset="2"/>
              </a:rPr>
              <a:t> </a:t>
            </a:r>
            <a:r>
              <a:rPr lang="en-US" altLang="en-US" sz="2800" i="1" dirty="0">
                <a:solidFill>
                  <a:srgbClr val="FFC000"/>
                </a:solidFill>
                <a:latin typeface="Cambria" panose="02040503050406030204" pitchFamily="18" charset="0"/>
                <a:cs typeface="Arial" panose="020B0604020202020204" pitchFamily="34" charset="0"/>
                <a:sym typeface="Symbol" panose="05050102010706020507" pitchFamily="18" charset="2"/>
              </a:rPr>
              <a:t>q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800" dirty="0" smtClean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800" dirty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2800" i="1" dirty="0">
                <a:solidFill>
                  <a:schemeClr val="accent4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r</a:t>
            </a:r>
            <a:r>
              <a:rPr lang="en-US" altLang="en-US" sz="2800" dirty="0">
                <a:latin typeface="Cambria" panose="02040503050406030204" pitchFamily="18" charset="0"/>
                <a:cs typeface="Arial" panose="020B0604020202020204" pitchFamily="34" charset="0"/>
              </a:rPr>
              <a:t> → </a:t>
            </a:r>
            <a:r>
              <a:rPr lang="en-US" altLang="en-US" sz="2800" i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p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200" dirty="0" smtClean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200" dirty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2800" dirty="0" smtClean="0">
                <a:latin typeface="Cambria" panose="02040503050406030204" pitchFamily="18" charset="0"/>
                <a:cs typeface="Arial" panose="020B0604020202020204" pitchFamily="34" charset="0"/>
              </a:rPr>
              <a:t>¬</a:t>
            </a:r>
            <a:r>
              <a:rPr lang="en-US" altLang="en-US" sz="2800" i="1" dirty="0">
                <a:solidFill>
                  <a:schemeClr val="accent4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r</a:t>
            </a:r>
            <a:r>
              <a:rPr lang="en-US" altLang="en-US" sz="2800" dirty="0">
                <a:latin typeface="Cambria" panose="02040503050406030204" pitchFamily="18" charset="0"/>
                <a:cs typeface="Arial" panose="020B0604020202020204" pitchFamily="34" charset="0"/>
              </a:rPr>
              <a:t> → </a:t>
            </a:r>
            <a:r>
              <a:rPr lang="en-US" altLang="en-US" sz="2800" i="1" dirty="0">
                <a:solidFill>
                  <a:srgbClr val="FF33FF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s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2800" dirty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2800" i="1" dirty="0">
                <a:solidFill>
                  <a:srgbClr val="FF33FF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s</a:t>
            </a:r>
            <a:r>
              <a:rPr lang="en-US" altLang="en-US" sz="2800" dirty="0">
                <a:latin typeface="Cambria" panose="02040503050406030204" pitchFamily="18" charset="0"/>
                <a:cs typeface="Arial" panose="020B0604020202020204" pitchFamily="34" charset="0"/>
              </a:rPr>
              <a:t> → </a:t>
            </a:r>
            <a:r>
              <a:rPr lang="en-US" altLang="en-US" sz="2800" i="1" dirty="0" smtClean="0">
                <a:solidFill>
                  <a:srgbClr val="66FF33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u</a:t>
            </a:r>
            <a:r>
              <a:rPr lang="en-US" altLang="en-US" sz="2800" dirty="0" smtClean="0">
                <a:solidFill>
                  <a:srgbClr val="0000FF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  </a:t>
            </a:r>
            <a:endParaRPr lang="en-US" altLang="en-US" sz="2800" dirty="0">
              <a:solidFill>
                <a:srgbClr val="0000FF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2800" dirty="0" smtClean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8610600" y="838200"/>
            <a:ext cx="1752600" cy="4114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26</a:t>
            </a:fld>
            <a:endParaRPr lang="en-US" altLang="en-US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838200" y="4495800"/>
            <a:ext cx="7239000" cy="457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040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2" grpId="0" animBg="1"/>
      <p:bldP spid="12" grpId="1" animBg="1"/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 what did we show?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92353"/>
            <a:ext cx="8458200" cy="4876800"/>
          </a:xfrm>
        </p:spPr>
        <p:txBody>
          <a:bodyPr>
            <a:normAutofit/>
          </a:bodyPr>
          <a:lstStyle/>
          <a:p>
            <a:r>
              <a:rPr lang="en-US" altLang="en-US" sz="3200" dirty="0"/>
              <a:t>We showed that:</a:t>
            </a:r>
          </a:p>
          <a:p>
            <a:pPr lvl="1"/>
            <a:r>
              <a:rPr lang="en-US" altLang="en-US" sz="3200" dirty="0" smtClean="0"/>
              <a:t>((</a:t>
            </a:r>
            <a:r>
              <a:rPr lang="en-US" altLang="en-US" sz="3200" dirty="0" smtClean="0">
                <a:solidFill>
                  <a:srgbClr val="FFFF00"/>
                </a:solidFill>
              </a:rPr>
              <a:t>¬</a:t>
            </a:r>
            <a:r>
              <a:rPr lang="en-US" altLang="en-US" sz="3200" i="1" dirty="0">
                <a:solidFill>
                  <a:srgbClr val="FF0000"/>
                </a:solidFill>
              </a:rPr>
              <a:t>p</a:t>
            </a:r>
            <a:r>
              <a:rPr lang="en-US" altLang="en-US" sz="3200" dirty="0"/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 </a:t>
            </a:r>
            <a:r>
              <a:rPr lang="en-US" altLang="en-US" sz="3200" i="1" dirty="0">
                <a:solidFill>
                  <a:srgbClr val="FFC000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ym typeface="Symbol" panose="05050102010706020507" pitchFamily="18" charset="2"/>
              </a:rPr>
              <a:t>)  (</a:t>
            </a:r>
            <a:r>
              <a:rPr lang="en-US" altLang="en-US" sz="3200" i="1" dirty="0">
                <a:solidFill>
                  <a:srgbClr val="5DCEAF"/>
                </a:solidFill>
              </a:rPr>
              <a:t>r</a:t>
            </a:r>
            <a:r>
              <a:rPr lang="en-US" altLang="en-US" sz="3200" dirty="0"/>
              <a:t> → </a:t>
            </a:r>
            <a:r>
              <a:rPr lang="en-US" altLang="en-US" sz="3200" i="1" dirty="0">
                <a:solidFill>
                  <a:srgbClr val="FF0000"/>
                </a:solidFill>
              </a:rPr>
              <a:t>p</a:t>
            </a:r>
            <a:r>
              <a:rPr lang="en-US" altLang="en-US" sz="3200" dirty="0"/>
              <a:t>) </a:t>
            </a:r>
            <a:r>
              <a:rPr lang="en-US" altLang="en-US" sz="3200" dirty="0">
                <a:sym typeface="Symbol" panose="05050102010706020507" pitchFamily="18" charset="2"/>
              </a:rPr>
              <a:t> (</a:t>
            </a:r>
            <a:r>
              <a:rPr lang="en-US" altLang="en-US" sz="3200" dirty="0">
                <a:solidFill>
                  <a:srgbClr val="FFFF00"/>
                </a:solidFill>
              </a:rPr>
              <a:t>¬</a:t>
            </a:r>
            <a:r>
              <a:rPr lang="en-US" altLang="en-US" sz="3200" i="1" dirty="0">
                <a:solidFill>
                  <a:srgbClr val="5DCEAF"/>
                </a:solidFill>
              </a:rPr>
              <a:t>r</a:t>
            </a:r>
            <a:r>
              <a:rPr lang="en-US" altLang="en-US" sz="3200" dirty="0"/>
              <a:t> → </a:t>
            </a:r>
            <a:r>
              <a:rPr lang="en-US" altLang="en-US" sz="3200" i="1" dirty="0">
                <a:solidFill>
                  <a:srgbClr val="FF33FF"/>
                </a:solidFill>
              </a:rPr>
              <a:t>s</a:t>
            </a:r>
            <a:r>
              <a:rPr lang="en-US" altLang="en-US" sz="3200" dirty="0"/>
              <a:t>) </a:t>
            </a:r>
            <a:r>
              <a:rPr lang="en-US" altLang="en-US" sz="3200" dirty="0">
                <a:sym typeface="Symbol" panose="05050102010706020507" pitchFamily="18" charset="2"/>
              </a:rPr>
              <a:t> (</a:t>
            </a:r>
            <a:r>
              <a:rPr lang="en-US" altLang="en-US" sz="3200" i="1" dirty="0">
                <a:solidFill>
                  <a:srgbClr val="FF33FF"/>
                </a:solidFill>
              </a:rPr>
              <a:t>s</a:t>
            </a:r>
            <a:r>
              <a:rPr lang="en-US" altLang="en-US" sz="3200" dirty="0"/>
              <a:t> → </a:t>
            </a:r>
            <a:r>
              <a:rPr lang="en-US" altLang="en-US" sz="3200" i="1" dirty="0" smtClean="0">
                <a:solidFill>
                  <a:srgbClr val="66FF33"/>
                </a:solidFill>
              </a:rPr>
              <a:t>u</a:t>
            </a:r>
            <a:r>
              <a:rPr lang="en-US" altLang="en-US" sz="3200" dirty="0" smtClean="0"/>
              <a:t>)) </a:t>
            </a:r>
            <a:r>
              <a:rPr lang="en-US" altLang="en-US" sz="3200" dirty="0"/>
              <a:t>→</a:t>
            </a:r>
            <a:r>
              <a:rPr lang="en-US" altLang="en-US" sz="3200" i="1" dirty="0"/>
              <a:t> </a:t>
            </a:r>
            <a:r>
              <a:rPr lang="en-US" altLang="en-US" sz="3200" i="1" dirty="0" smtClean="0">
                <a:solidFill>
                  <a:srgbClr val="66FF33"/>
                </a:solidFill>
              </a:rPr>
              <a:t>u</a:t>
            </a:r>
            <a:endParaRPr lang="en-US" altLang="en-US" sz="3200" i="1" dirty="0">
              <a:solidFill>
                <a:srgbClr val="66FF33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sz="3200" dirty="0"/>
              <a:t>That when the 4 hypotheses are true, then the implication is true</a:t>
            </a:r>
          </a:p>
          <a:p>
            <a:pPr lvl="1"/>
            <a:r>
              <a:rPr lang="en-US" altLang="en-US" sz="3200" dirty="0"/>
              <a:t>In other words, we showed the above is a tautology!</a:t>
            </a:r>
          </a:p>
          <a:p>
            <a:pPr lvl="1"/>
            <a:endParaRPr lang="en-US" alt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27</a:t>
            </a:fld>
            <a:endParaRPr lang="en-US" altLang="en-US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9590760" y="2159348"/>
            <a:ext cx="1447800" cy="327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¬</a:t>
            </a:r>
            <a:r>
              <a:rPr lang="en-US" altLang="en-US" sz="3200" i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cs typeface="Arial" panose="020B0604020202020204" pitchFamily="34" charset="0"/>
                <a:sym typeface="Symbol" panose="05050102010706020507" pitchFamily="18" charset="2"/>
              </a:rPr>
              <a:t> </a:t>
            </a:r>
            <a:r>
              <a:rPr lang="en-US" altLang="en-US" sz="3200" i="1" dirty="0">
                <a:solidFill>
                  <a:srgbClr val="FFC000"/>
                </a:solidFill>
                <a:latin typeface="Cambria" panose="02040503050406030204" pitchFamily="18" charset="0"/>
                <a:cs typeface="Arial" panose="020B0604020202020204" pitchFamily="34" charset="0"/>
                <a:sym typeface="Symbol" panose="05050102010706020507" pitchFamily="18" charset="2"/>
              </a:rPr>
              <a:t>q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200" dirty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3200" i="1" dirty="0">
                <a:solidFill>
                  <a:schemeClr val="accent4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r</a:t>
            </a:r>
            <a:r>
              <a:rPr lang="en-US" altLang="en-US" sz="3200" dirty="0">
                <a:latin typeface="Cambria" panose="02040503050406030204" pitchFamily="18" charset="0"/>
                <a:cs typeface="Arial" panose="020B0604020202020204" pitchFamily="34" charset="0"/>
              </a:rPr>
              <a:t> → </a:t>
            </a:r>
            <a:r>
              <a:rPr lang="en-US" altLang="en-US" sz="3200" i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p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200" dirty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¬</a:t>
            </a:r>
            <a:r>
              <a:rPr lang="en-US" altLang="en-US" sz="3200" i="1" dirty="0">
                <a:solidFill>
                  <a:schemeClr val="accent4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r</a:t>
            </a:r>
            <a:r>
              <a:rPr lang="en-US" altLang="en-US" sz="3200" dirty="0">
                <a:latin typeface="Cambria" panose="02040503050406030204" pitchFamily="18" charset="0"/>
                <a:cs typeface="Arial" panose="020B0604020202020204" pitchFamily="34" charset="0"/>
              </a:rPr>
              <a:t> → </a:t>
            </a:r>
            <a:r>
              <a:rPr lang="en-US" altLang="en-US" sz="3200" i="1" dirty="0">
                <a:solidFill>
                  <a:srgbClr val="FF33FF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s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200" dirty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3200" i="1" dirty="0">
                <a:solidFill>
                  <a:srgbClr val="FF33FF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s</a:t>
            </a:r>
            <a:r>
              <a:rPr lang="en-US" altLang="en-US" sz="3200" dirty="0">
                <a:latin typeface="Cambria" panose="02040503050406030204" pitchFamily="18" charset="0"/>
                <a:cs typeface="Arial" panose="020B0604020202020204" pitchFamily="34" charset="0"/>
              </a:rPr>
              <a:t> → </a:t>
            </a:r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u</a:t>
            </a:r>
            <a:r>
              <a:rPr lang="en-US" altLang="en-US" sz="3200" dirty="0" smtClean="0">
                <a:solidFill>
                  <a:srgbClr val="0000FF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  </a:t>
            </a:r>
            <a:endParaRPr lang="en-US" altLang="en-US" sz="3200" dirty="0">
              <a:solidFill>
                <a:srgbClr val="0000FF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200" dirty="0" smtClean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en-US" sz="1200" dirty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u</a:t>
            </a:r>
            <a:endParaRPr lang="en-US" altLang="en-US" sz="3200" i="1" dirty="0">
              <a:latin typeface="Cambria" panose="02040503050406030204" pitchFamily="18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9333390" y="1591736"/>
            <a:ext cx="1752600" cy="291070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10600" y="995378"/>
            <a:ext cx="3184590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en-US" dirty="0">
                <a:latin typeface="Cambria" panose="02040503050406030204" pitchFamily="18" charset="0"/>
              </a:rPr>
              <a:t>hypotheses (premises</a:t>
            </a:r>
            <a:r>
              <a:rPr lang="en-US" altLang="en-US" dirty="0" smtClean="0">
                <a:latin typeface="Cambria" panose="02040503050406030204" pitchFamily="18" charset="0"/>
              </a:rPr>
              <a:t>)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466125" y="4541821"/>
            <a:ext cx="1391728" cy="40011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en-US" sz="2000" dirty="0" smtClean="0">
                <a:latin typeface="Cambria" panose="02040503050406030204" pitchFamily="18" charset="0"/>
              </a:rPr>
              <a:t>Conclusion</a:t>
            </a:r>
            <a:endParaRPr lang="en-US" sz="2000" dirty="0">
              <a:latin typeface="Cambria" panose="02040503050406030204" pitchFamily="18" charset="0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9333390" y="4941931"/>
            <a:ext cx="1752600" cy="449071"/>
          </a:xfrm>
          <a:prstGeom prst="rect">
            <a:avLst/>
          </a:prstGeom>
          <a:noFill/>
          <a:ln w="38100">
            <a:solidFill>
              <a:srgbClr val="FF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506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 what did we show?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 smtClean="0"/>
              <a:t>To </a:t>
            </a:r>
            <a:r>
              <a:rPr lang="en-US" altLang="en-US" sz="3200" dirty="0"/>
              <a:t>show this, enter the following into the truth table generator at</a:t>
            </a:r>
          </a:p>
          <a:p>
            <a:pPr>
              <a:buFontTx/>
              <a:buNone/>
            </a:pPr>
            <a:r>
              <a:rPr lang="en-US" altLang="en-US" sz="3200" dirty="0"/>
              <a:t>	</a:t>
            </a:r>
            <a:r>
              <a:rPr lang="en-US" altLang="en-US" sz="2400" dirty="0">
                <a:hlinkClick r:id="rId2"/>
              </a:rPr>
              <a:t>http://turner.faculty.swau.edu/mathematics/materialslibrary/truth</a:t>
            </a:r>
            <a:r>
              <a:rPr lang="en-US" altLang="en-US" sz="2400" dirty="0" smtClean="0">
                <a:hlinkClick r:id="rId2"/>
              </a:rPr>
              <a:t>/</a:t>
            </a:r>
            <a:r>
              <a:rPr lang="en-US" altLang="en-US" sz="2400" dirty="0" smtClean="0"/>
              <a:t> </a:t>
            </a:r>
            <a:endParaRPr lang="en-US" altLang="en-US" sz="2800" dirty="0"/>
          </a:p>
          <a:p>
            <a:pPr lvl="1">
              <a:buFontTx/>
              <a:buNone/>
            </a:pPr>
            <a:r>
              <a:rPr lang="pt-BR" altLang="en-US" sz="3200" dirty="0"/>
              <a:t>((~</a:t>
            </a:r>
            <a:r>
              <a:rPr lang="pt-BR" altLang="en-US" sz="3200" i="1" dirty="0"/>
              <a:t>P</a:t>
            </a:r>
            <a:r>
              <a:rPr lang="pt-BR" altLang="en-US" sz="3200" dirty="0"/>
              <a:t> &amp; </a:t>
            </a:r>
            <a:r>
              <a:rPr lang="pt-BR" altLang="en-US" sz="3200" i="1" dirty="0"/>
              <a:t>Q</a:t>
            </a:r>
            <a:r>
              <a:rPr lang="pt-BR" altLang="en-US" sz="3200" dirty="0"/>
              <a:t>) &amp; (</a:t>
            </a:r>
            <a:r>
              <a:rPr lang="pt-BR" altLang="en-US" sz="3200" i="1" dirty="0"/>
              <a:t>R</a:t>
            </a:r>
            <a:r>
              <a:rPr lang="pt-BR" altLang="en-US" sz="3200" dirty="0"/>
              <a:t> &gt; </a:t>
            </a:r>
            <a:r>
              <a:rPr lang="pt-BR" altLang="en-US" sz="3200" i="1" dirty="0"/>
              <a:t>P</a:t>
            </a:r>
            <a:r>
              <a:rPr lang="pt-BR" altLang="en-US" sz="3200" dirty="0"/>
              <a:t>) &amp; (~</a:t>
            </a:r>
            <a:r>
              <a:rPr lang="pt-BR" altLang="en-US" sz="3200" i="1" dirty="0"/>
              <a:t>R</a:t>
            </a:r>
            <a:r>
              <a:rPr lang="pt-BR" altLang="en-US" sz="3200" dirty="0"/>
              <a:t>  &gt; </a:t>
            </a:r>
            <a:r>
              <a:rPr lang="pt-BR" altLang="en-US" sz="3200" i="1" dirty="0"/>
              <a:t>S</a:t>
            </a:r>
            <a:r>
              <a:rPr lang="pt-BR" altLang="en-US" sz="3200" dirty="0"/>
              <a:t>) &amp; (</a:t>
            </a:r>
            <a:r>
              <a:rPr lang="pt-BR" altLang="en-US" sz="3200" i="1" dirty="0"/>
              <a:t>S</a:t>
            </a:r>
            <a:r>
              <a:rPr lang="pt-BR" altLang="en-US" sz="3200" dirty="0"/>
              <a:t>  &gt; </a:t>
            </a:r>
            <a:r>
              <a:rPr lang="pt-BR" altLang="en-US" sz="3200" i="1" dirty="0" smtClean="0"/>
              <a:t>U</a:t>
            </a:r>
            <a:r>
              <a:rPr lang="pt-BR" altLang="en-US" sz="3200" dirty="0" smtClean="0"/>
              <a:t>))  </a:t>
            </a:r>
            <a:r>
              <a:rPr lang="pt-BR" altLang="en-US" sz="3200" dirty="0"/>
              <a:t>&gt; </a:t>
            </a:r>
            <a:r>
              <a:rPr lang="pt-BR" altLang="en-US" sz="3200" i="1" dirty="0" smtClean="0"/>
              <a:t>U</a:t>
            </a:r>
          </a:p>
          <a:p>
            <a:pPr lvl="1">
              <a:buNone/>
            </a:pPr>
            <a:r>
              <a:rPr lang="en-US" altLang="en-US" sz="3200" dirty="0"/>
              <a:t>((</a:t>
            </a:r>
            <a:r>
              <a:rPr lang="en-US" altLang="en-US" sz="3200" dirty="0">
                <a:solidFill>
                  <a:srgbClr val="FFFF00"/>
                </a:solidFill>
              </a:rPr>
              <a:t>¬</a:t>
            </a:r>
            <a:r>
              <a:rPr lang="en-US" altLang="en-US" sz="3200" i="1" dirty="0">
                <a:solidFill>
                  <a:srgbClr val="FF0000"/>
                </a:solidFill>
              </a:rPr>
              <a:t>p</a:t>
            </a:r>
            <a:r>
              <a:rPr lang="en-US" altLang="en-US" sz="3200" dirty="0"/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 </a:t>
            </a:r>
            <a:r>
              <a:rPr lang="en-US" altLang="en-US" sz="3200" i="1" dirty="0">
                <a:solidFill>
                  <a:srgbClr val="FFC000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ym typeface="Symbol" panose="05050102010706020507" pitchFamily="18" charset="2"/>
              </a:rPr>
              <a:t>)  (</a:t>
            </a:r>
            <a:r>
              <a:rPr lang="en-US" altLang="en-US" sz="3200" i="1" dirty="0">
                <a:solidFill>
                  <a:srgbClr val="5DCEAF"/>
                </a:solidFill>
              </a:rPr>
              <a:t>r</a:t>
            </a:r>
            <a:r>
              <a:rPr lang="en-US" altLang="en-US" sz="3200" dirty="0"/>
              <a:t> → </a:t>
            </a:r>
            <a:r>
              <a:rPr lang="en-US" altLang="en-US" sz="3200" i="1" dirty="0">
                <a:solidFill>
                  <a:srgbClr val="FF0000"/>
                </a:solidFill>
              </a:rPr>
              <a:t>p</a:t>
            </a:r>
            <a:r>
              <a:rPr lang="en-US" altLang="en-US" sz="3200" dirty="0"/>
              <a:t>) </a:t>
            </a:r>
            <a:r>
              <a:rPr lang="en-US" altLang="en-US" sz="3200" dirty="0">
                <a:sym typeface="Symbol" panose="05050102010706020507" pitchFamily="18" charset="2"/>
              </a:rPr>
              <a:t> (</a:t>
            </a:r>
            <a:r>
              <a:rPr lang="en-US" altLang="en-US" sz="3200" dirty="0">
                <a:solidFill>
                  <a:srgbClr val="FFFF00"/>
                </a:solidFill>
              </a:rPr>
              <a:t>¬</a:t>
            </a:r>
            <a:r>
              <a:rPr lang="en-US" altLang="en-US" sz="3200" i="1" dirty="0">
                <a:solidFill>
                  <a:srgbClr val="5DCEAF"/>
                </a:solidFill>
              </a:rPr>
              <a:t>r</a:t>
            </a:r>
            <a:r>
              <a:rPr lang="en-US" altLang="en-US" sz="3200" dirty="0"/>
              <a:t> → </a:t>
            </a:r>
            <a:r>
              <a:rPr lang="en-US" altLang="en-US" sz="3200" i="1" dirty="0">
                <a:solidFill>
                  <a:srgbClr val="FF33FF"/>
                </a:solidFill>
              </a:rPr>
              <a:t>s</a:t>
            </a:r>
            <a:r>
              <a:rPr lang="en-US" altLang="en-US" sz="3200" dirty="0"/>
              <a:t>) </a:t>
            </a:r>
            <a:r>
              <a:rPr lang="en-US" altLang="en-US" sz="3200" dirty="0">
                <a:sym typeface="Symbol" panose="05050102010706020507" pitchFamily="18" charset="2"/>
              </a:rPr>
              <a:t> (</a:t>
            </a:r>
            <a:r>
              <a:rPr lang="en-US" altLang="en-US" sz="3200" i="1" dirty="0">
                <a:solidFill>
                  <a:srgbClr val="FF33FF"/>
                </a:solidFill>
              </a:rPr>
              <a:t>s</a:t>
            </a:r>
            <a:r>
              <a:rPr lang="en-US" altLang="en-US" sz="3200" dirty="0"/>
              <a:t> → </a:t>
            </a:r>
            <a:r>
              <a:rPr lang="en-US" altLang="en-US" sz="3200" i="1" dirty="0">
                <a:solidFill>
                  <a:srgbClr val="66FF33"/>
                </a:solidFill>
              </a:rPr>
              <a:t>u</a:t>
            </a:r>
            <a:r>
              <a:rPr lang="en-US" altLang="en-US" sz="3200" dirty="0"/>
              <a:t>)) →</a:t>
            </a:r>
            <a:r>
              <a:rPr lang="en-US" altLang="en-US" sz="3200" i="1" dirty="0"/>
              <a:t> </a:t>
            </a:r>
            <a:r>
              <a:rPr lang="en-US" altLang="en-US" sz="3200" i="1" dirty="0" smtClean="0">
                <a:solidFill>
                  <a:srgbClr val="66FF33"/>
                </a:solidFill>
              </a:rPr>
              <a:t>u</a:t>
            </a:r>
            <a:endParaRPr lang="pt-BR" altLang="en-US" sz="3200" i="1" dirty="0" smtClean="0"/>
          </a:p>
          <a:p>
            <a:r>
              <a:rPr lang="en-US" altLang="en-US" dirty="0" smtClean="0"/>
              <a:t>Do you want to search for other truth table generators</a:t>
            </a:r>
            <a:r>
              <a:rPr lang="en-US" altLang="en-US" dirty="0" smtClean="0"/>
              <a:t>?</a:t>
            </a:r>
          </a:p>
          <a:p>
            <a:endParaRPr lang="en-US" altLang="en-US" dirty="0" smtClean="0"/>
          </a:p>
          <a:p>
            <a:pPr lvl="1">
              <a:buFontTx/>
              <a:buNone/>
            </a:pPr>
            <a:endParaRPr lang="en-US" altLang="en-US" sz="3200" dirty="0"/>
          </a:p>
        </p:txBody>
      </p:sp>
      <p:sp>
        <p:nvSpPr>
          <p:cNvPr id="3" name="TextBox 2"/>
          <p:cNvSpPr txBox="1"/>
          <p:nvPr/>
        </p:nvSpPr>
        <p:spPr>
          <a:xfrm rot="360000">
            <a:off x="6085272" y="5297294"/>
            <a:ext cx="5501666" cy="70788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</a:rPr>
              <a:t>Please try this at home</a:t>
            </a:r>
            <a:endParaRPr lang="en-US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2125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Cambria" panose="02040503050406030204" pitchFamily="18" charset="0"/>
              </a:rPr>
              <a:t>Example</a:t>
            </a:r>
          </a:p>
        </p:txBody>
      </p:sp>
      <p:sp>
        <p:nvSpPr>
          <p:cNvPr id="6152" name="Content Placeholder 2"/>
          <p:cNvSpPr>
            <a:spLocks noGrp="1"/>
          </p:cNvSpPr>
          <p:nvPr>
            <p:ph sz="half" idx="1"/>
          </p:nvPr>
        </p:nvSpPr>
        <p:spPr>
          <a:xfrm>
            <a:off x="283582" y="1283466"/>
            <a:ext cx="9851018" cy="4875912"/>
          </a:xfrm>
        </p:spPr>
        <p:txBody>
          <a:bodyPr>
            <a:noAutofit/>
          </a:bodyPr>
          <a:lstStyle/>
          <a:p>
            <a:pPr marL="457211" indent="-457200">
              <a:buFont typeface="Arial" charset="0"/>
              <a:buChar char="–"/>
              <a:defRPr/>
            </a:pPr>
            <a:r>
              <a:rPr lang="en-US" sz="3200" dirty="0">
                <a:latin typeface="Cambria" panose="02040503050406030204" pitchFamily="18" charset="0"/>
              </a:rPr>
              <a:t>Show that the </a:t>
            </a:r>
            <a:r>
              <a:rPr lang="en-US" sz="3200" dirty="0" smtClean="0">
                <a:latin typeface="Cambria" panose="02040503050406030204" pitchFamily="18" charset="0"/>
              </a:rPr>
              <a:t>premises (hypotheses)</a:t>
            </a:r>
            <a:endParaRPr lang="en-US" sz="32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914400" lvl="1" indent="-457200">
              <a:buFont typeface="Arial" charset="0"/>
              <a:buChar char="–"/>
              <a:defRPr/>
            </a:pPr>
            <a:r>
              <a:rPr 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“If you send me an email message, then I will finish my program” </a:t>
            </a:r>
          </a:p>
          <a:p>
            <a:pPr marL="914400" lvl="1" indent="-457200">
              <a:buFont typeface="Arial" charset="0"/>
              <a:buChar char="–"/>
              <a:defRPr/>
            </a:pPr>
            <a:r>
              <a:rPr 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“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If you do not send me an email message, then I will go to sleep early”</a:t>
            </a:r>
          </a:p>
          <a:p>
            <a:pPr marL="914400" lvl="1" indent="-457200">
              <a:buFont typeface="Arial" charset="0"/>
              <a:buChar char="–"/>
              <a:defRPr/>
            </a:pP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“If I go to sleep early, then I will wake up feeling refreshed”</a:t>
            </a:r>
          </a:p>
          <a:p>
            <a:pPr>
              <a:buFont typeface="Arial" charset="0"/>
              <a:buChar char="–"/>
              <a:defRPr/>
            </a:pPr>
            <a:r>
              <a:rPr lang="en-US" sz="3200" dirty="0">
                <a:latin typeface="Cambria" panose="02040503050406030204" pitchFamily="18" charset="0"/>
              </a:rPr>
              <a:t>lead to the conclusion</a:t>
            </a:r>
            <a:endParaRPr lang="en-US" sz="32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lvl="1">
              <a:buFont typeface="Arial" charset="0"/>
              <a:buChar char="–"/>
              <a:defRPr/>
            </a:pP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“If I do not finish writing the program, then I will wake up feeling </a:t>
            </a:r>
            <a:r>
              <a:rPr 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refreshed”</a:t>
            </a:r>
            <a:endParaRPr lang="en-US" sz="28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3403C-B054-4D04-8D65-A571BCEA10AA}" type="slidenum">
              <a:rPr lang="en-US" altLang="en-US" smtClean="0">
                <a:latin typeface="Cambria" panose="02040503050406030204" pitchFamily="18" charset="0"/>
              </a:rPr>
              <a:pPr/>
              <a:t>29</a:t>
            </a:fld>
            <a:endParaRPr lang="en-US" alt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72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Argument and inference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An </a:t>
            </a:r>
            <a:r>
              <a:rPr lang="en-US" altLang="en-US" b="1" dirty="0" smtClean="0"/>
              <a:t>argument</a:t>
            </a:r>
            <a:r>
              <a:rPr lang="en-US" altLang="en-US" dirty="0" smtClean="0"/>
              <a:t> is valid </a:t>
            </a:r>
            <a:r>
              <a:rPr lang="en-US" altLang="en-US" i="1" dirty="0" smtClean="0"/>
              <a:t>if and only if </a:t>
            </a:r>
            <a:r>
              <a:rPr lang="en-US" altLang="en-US" dirty="0" smtClean="0"/>
              <a:t>it is </a:t>
            </a:r>
            <a:r>
              <a:rPr lang="en-US" altLang="en-US" i="1" dirty="0" smtClean="0"/>
              <a:t>impossible</a:t>
            </a:r>
            <a:r>
              <a:rPr lang="en-US" altLang="en-US" dirty="0" smtClean="0"/>
              <a:t> for all the premises to be </a:t>
            </a:r>
            <a:r>
              <a:rPr lang="en-US" altLang="en-US" i="1" dirty="0" smtClean="0"/>
              <a:t>true</a:t>
            </a:r>
            <a:r>
              <a:rPr lang="en-US" altLang="en-US" dirty="0" smtClean="0"/>
              <a:t> and the conclusion to be </a:t>
            </a:r>
            <a:r>
              <a:rPr lang="en-US" altLang="en-US" i="1" dirty="0" smtClean="0"/>
              <a:t>false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Rules of </a:t>
            </a:r>
            <a:r>
              <a:rPr lang="en-US" altLang="en-US" b="1" dirty="0" smtClean="0">
                <a:solidFill>
                  <a:schemeClr val="tx1"/>
                </a:solidFill>
              </a:rPr>
              <a:t>inference</a:t>
            </a:r>
            <a:r>
              <a:rPr lang="en-US" altLang="en-US" dirty="0" smtClean="0">
                <a:solidFill>
                  <a:schemeClr val="tx1"/>
                </a:solidFill>
              </a:rPr>
              <a:t>: use them to deduce (construct) new statements from statements that we already have</a:t>
            </a:r>
          </a:p>
          <a:p>
            <a:pPr lvl="1"/>
            <a:r>
              <a:rPr lang="en-US" altLang="en-US" dirty="0" smtClean="0">
                <a:solidFill>
                  <a:srgbClr val="FFFF00"/>
                </a:solidFill>
              </a:rPr>
              <a:t>Basic tools for establishing the truth of statements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911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latin typeface="Cambria" panose="02040503050406030204" pitchFamily="18" charset="0"/>
              </a:rPr>
              <a:t>Solution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10599576" cy="487591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Let </a:t>
            </a:r>
          </a:p>
          <a:p>
            <a:pPr lvl="1"/>
            <a:r>
              <a:rPr lang="en-US" i="1" dirty="0" smtClean="0">
                <a:latin typeface="Cambria" panose="02040503050406030204" pitchFamily="18" charset="0"/>
              </a:rPr>
              <a:t>p 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“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</a:rPr>
              <a:t>You send me an e-mail 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message” </a:t>
            </a:r>
          </a:p>
          <a:p>
            <a:pPr lvl="1"/>
            <a:r>
              <a:rPr lang="en-US" i="1" dirty="0" smtClean="0">
                <a:latin typeface="Cambria" panose="02040503050406030204" pitchFamily="18" charset="0"/>
              </a:rPr>
              <a:t>q 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“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</a:rPr>
              <a:t>I 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will finish 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</a:rPr>
              <a:t>writing the 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program” </a:t>
            </a:r>
          </a:p>
          <a:p>
            <a:pPr lvl="1"/>
            <a:r>
              <a:rPr lang="en-US" i="1" dirty="0" smtClean="0">
                <a:latin typeface="Cambria" panose="02040503050406030204" pitchFamily="18" charset="0"/>
              </a:rPr>
              <a:t>r  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“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</a:rPr>
              <a:t>I will go to sleep 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early” </a:t>
            </a:r>
          </a:p>
          <a:p>
            <a:pPr lvl="1"/>
            <a:r>
              <a:rPr lang="en-US" i="1" dirty="0" smtClean="0">
                <a:latin typeface="Cambria" panose="02040503050406030204" pitchFamily="18" charset="0"/>
              </a:rPr>
              <a:t>s 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“I will wake 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</a:rPr>
              <a:t>up feeling 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refreshed”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3403C-B054-4D04-8D65-A571BCEA10AA}" type="slidenum">
              <a:rPr lang="en-US" altLang="en-US" smtClean="0">
                <a:latin typeface="Cambria" panose="02040503050406030204" pitchFamily="18" charset="0"/>
              </a:rPr>
              <a:pPr/>
              <a:t>30</a:t>
            </a:fld>
            <a:endParaRPr lang="en-US" alt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63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Cambria" panose="02040503050406030204" pitchFamily="18" charset="0"/>
              </a:rPr>
              <a:t>Solution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3403C-B054-4D04-8D65-A571BCEA10AA}" type="slidenum">
              <a:rPr lang="en-US" altLang="en-US" smtClean="0">
                <a:latin typeface="Cambria" panose="02040503050406030204" pitchFamily="18" charset="0"/>
              </a:rPr>
              <a:pPr/>
              <a:t>31</a:t>
            </a:fld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6289430" y="869592"/>
            <a:ext cx="4911969" cy="4701377"/>
          </a:xfrm>
        </p:spPr>
        <p:txBody>
          <a:bodyPr>
            <a:noAutofit/>
          </a:bodyPr>
          <a:lstStyle/>
          <a:p>
            <a:pPr marL="457211" indent="-457200">
              <a:buFont typeface="Wingdings" panose="05000000000000000000" pitchFamily="2" charset="2"/>
              <a:buChar char="§"/>
              <a:defRPr/>
            </a:pPr>
            <a:r>
              <a:rPr lang="en-US" sz="3200" i="1" dirty="0" smtClean="0">
                <a:solidFill>
                  <a:schemeClr val="accent4"/>
                </a:solidFill>
                <a:latin typeface="Cambria" panose="02040503050406030204" pitchFamily="18" charset="0"/>
              </a:rPr>
              <a:t>Premises (Hypotheses)</a:t>
            </a:r>
          </a:p>
          <a:p>
            <a:pPr marL="914400" lvl="1" indent="-457200">
              <a:buFont typeface="Wingdings" panose="05000000000000000000" pitchFamily="2" charset="2"/>
              <a:buChar char="§"/>
              <a:defRPr/>
            </a:pPr>
            <a:r>
              <a:rPr lang="en-US" sz="2800" i="1" dirty="0" smtClean="0">
                <a:latin typeface="Cambria" panose="02040503050406030204" pitchFamily="18" charset="0"/>
              </a:rPr>
              <a:t>p </a:t>
            </a:r>
            <a:r>
              <a:rPr lang="en-US" sz="2800" dirty="0">
                <a:latin typeface="Cambria" panose="02040503050406030204" pitchFamily="18" charset="0"/>
              </a:rPr>
              <a:t>→ </a:t>
            </a:r>
            <a:r>
              <a:rPr lang="en-US" sz="2800" i="1" dirty="0" smtClean="0">
                <a:latin typeface="Cambria" panose="02040503050406030204" pitchFamily="18" charset="0"/>
              </a:rPr>
              <a:t>q</a:t>
            </a:r>
            <a:endParaRPr lang="en-US" sz="2800" dirty="0">
              <a:latin typeface="Cambria" panose="02040503050406030204" pitchFamily="18" charset="0"/>
            </a:endParaRPr>
          </a:p>
          <a:p>
            <a:pPr marL="457200" lvl="1" indent="0">
              <a:buNone/>
              <a:defRPr/>
            </a:pPr>
            <a:r>
              <a:rPr lang="en-US" sz="2800" dirty="0" smtClean="0">
                <a:latin typeface="Cambria" panose="02040503050406030204" pitchFamily="18" charset="0"/>
              </a:rPr>
              <a:t> </a:t>
            </a:r>
            <a:endParaRPr lang="en-US" sz="2800" dirty="0">
              <a:latin typeface="Cambria" panose="02040503050406030204" pitchFamily="18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latin typeface="Cambria" panose="02040503050406030204" pitchFamily="18" charset="0"/>
              </a:rPr>
              <a:t>￢</a:t>
            </a:r>
            <a:r>
              <a:rPr lang="en-US" sz="2800" i="1" dirty="0">
                <a:latin typeface="Cambria" panose="02040503050406030204" pitchFamily="18" charset="0"/>
              </a:rPr>
              <a:t>p </a:t>
            </a:r>
            <a:r>
              <a:rPr lang="en-US" sz="2800" dirty="0">
                <a:latin typeface="Cambria" panose="02040503050406030204" pitchFamily="18" charset="0"/>
              </a:rPr>
              <a:t>→ </a:t>
            </a:r>
            <a:r>
              <a:rPr lang="en-US" sz="2800" i="1" dirty="0" smtClean="0">
                <a:latin typeface="Cambria" panose="02040503050406030204" pitchFamily="18" charset="0"/>
              </a:rPr>
              <a:t>r</a:t>
            </a:r>
            <a:endParaRPr lang="en-US" sz="2800" dirty="0" smtClean="0">
              <a:latin typeface="Cambria" panose="02040503050406030204" pitchFamily="18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  <a:defRPr/>
            </a:pPr>
            <a:endParaRPr lang="en-US" sz="2800" dirty="0">
              <a:latin typeface="Cambria" panose="02040503050406030204" pitchFamily="18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  <a:defRPr/>
            </a:pPr>
            <a:r>
              <a:rPr lang="en-US" sz="2800" i="1" dirty="0">
                <a:latin typeface="Cambria" panose="02040503050406030204" pitchFamily="18" charset="0"/>
              </a:rPr>
              <a:t>r </a:t>
            </a:r>
            <a:r>
              <a:rPr lang="en-US" sz="2800" dirty="0">
                <a:latin typeface="Cambria" panose="02040503050406030204" pitchFamily="18" charset="0"/>
              </a:rPr>
              <a:t>→ </a:t>
            </a:r>
            <a:r>
              <a:rPr lang="en-US" sz="2800" i="1" dirty="0" smtClean="0">
                <a:latin typeface="Cambria" panose="02040503050406030204" pitchFamily="18" charset="0"/>
              </a:rPr>
              <a:t>s</a:t>
            </a:r>
          </a:p>
          <a:p>
            <a:pPr marL="914400" lvl="1" indent="-457200">
              <a:buFont typeface="Wingdings" panose="05000000000000000000" pitchFamily="2" charset="2"/>
              <a:buChar char="§"/>
              <a:defRPr/>
            </a:pPr>
            <a:endParaRPr lang="en-US" sz="1800" i="1" dirty="0" smtClean="0">
              <a:latin typeface="Cambria" panose="02040503050406030204" pitchFamily="18" charset="0"/>
            </a:endParaRPr>
          </a:p>
          <a:p>
            <a:pPr marL="457211" indent="-457200">
              <a:buFont typeface="Wingdings" panose="05000000000000000000" pitchFamily="2" charset="2"/>
              <a:buChar char="§"/>
              <a:defRPr/>
            </a:pPr>
            <a:r>
              <a:rPr lang="en-US" sz="3200" i="1" dirty="0" smtClean="0">
                <a:solidFill>
                  <a:schemeClr val="accent4"/>
                </a:solidFill>
                <a:latin typeface="Cambria" panose="02040503050406030204" pitchFamily="18" charset="0"/>
              </a:rPr>
              <a:t>Conclusion</a:t>
            </a:r>
            <a:endParaRPr lang="en-US" sz="3200" dirty="0">
              <a:latin typeface="Cambria" panose="02040503050406030204" pitchFamily="18" charset="0"/>
            </a:endParaRP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latin typeface="Cambria" panose="02040503050406030204" pitchFamily="18" charset="0"/>
              </a:rPr>
              <a:t>￢</a:t>
            </a:r>
            <a:r>
              <a:rPr lang="en-US" sz="2800" i="1" dirty="0">
                <a:latin typeface="Cambria" panose="02040503050406030204" pitchFamily="18" charset="0"/>
              </a:rPr>
              <a:t>q </a:t>
            </a:r>
            <a:r>
              <a:rPr lang="en-US" sz="2800" dirty="0">
                <a:latin typeface="Cambria" panose="02040503050406030204" pitchFamily="18" charset="0"/>
              </a:rPr>
              <a:t>→ </a:t>
            </a:r>
            <a:r>
              <a:rPr lang="en-US" sz="2800" i="1" dirty="0" smtClean="0">
                <a:latin typeface="Cambria" panose="02040503050406030204" pitchFamily="18" charset="0"/>
              </a:rPr>
              <a:t>s</a:t>
            </a:r>
            <a:endParaRPr lang="en-US" sz="2800" dirty="0">
              <a:latin typeface="Cambria" panose="02040503050406030204" pitchFamily="18" charset="0"/>
            </a:endParaRPr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609600" y="914400"/>
            <a:ext cx="5715000" cy="4267200"/>
          </a:xfrm>
        </p:spPr>
        <p:txBody>
          <a:bodyPr>
            <a:noAutofit/>
          </a:bodyPr>
          <a:lstStyle/>
          <a:p>
            <a:pPr marL="457211" indent="-457200">
              <a:buFont typeface="Arial" charset="0"/>
              <a:buChar char="–"/>
              <a:defRPr/>
            </a:pPr>
            <a:r>
              <a:rPr lang="en-US" sz="2400" dirty="0">
                <a:latin typeface="Cambria" panose="02040503050406030204" pitchFamily="18" charset="0"/>
              </a:rPr>
              <a:t>Show that the premises</a:t>
            </a:r>
            <a:endParaRPr lang="en-US" sz="24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914400" lvl="1" indent="-457200">
              <a:buFont typeface="Arial" charset="0"/>
              <a:buChar char="–"/>
              <a:defRPr/>
            </a:pP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“If you send me an email message, then I will finish my program” </a:t>
            </a:r>
          </a:p>
          <a:p>
            <a:pPr marL="914400" lvl="1" indent="-457200">
              <a:buFont typeface="Arial" charset="0"/>
              <a:buChar char="–"/>
              <a:defRPr/>
            </a:pP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“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If you do not send me an email message, then I will go to sleep early”</a:t>
            </a:r>
          </a:p>
          <a:p>
            <a:pPr marL="914400" lvl="1" indent="-457200">
              <a:buFont typeface="Arial" charset="0"/>
              <a:buChar char="–"/>
              <a:defRPr/>
            </a:pP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“If I go to sleep early, then I will wake up feeling refreshed”</a:t>
            </a:r>
          </a:p>
          <a:p>
            <a:pPr>
              <a:buFont typeface="Arial" charset="0"/>
              <a:buChar char="–"/>
              <a:defRPr/>
            </a:pPr>
            <a:r>
              <a:rPr lang="en-US" sz="2400" dirty="0">
                <a:latin typeface="Cambria" panose="02040503050406030204" pitchFamily="18" charset="0"/>
              </a:rPr>
              <a:t>lead to the conclusion</a:t>
            </a:r>
            <a:endParaRPr lang="en-US" sz="24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lvl="1">
              <a:buFont typeface="Arial" charset="0"/>
              <a:buChar char="–"/>
              <a:defRPr/>
            </a:pP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“If I do not finish writing the program, then I will wake up feeling </a:t>
            </a: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refreshed”</a:t>
            </a:r>
            <a:endParaRPr lang="en-US" sz="2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7" name="Content Placeholder 2"/>
          <p:cNvSpPr>
            <a:spLocks noGrp="1"/>
          </p:cNvSpPr>
          <p:nvPr>
            <p:ph sz="half" idx="1"/>
          </p:nvPr>
        </p:nvSpPr>
        <p:spPr>
          <a:xfrm>
            <a:off x="609600" y="5486400"/>
            <a:ext cx="5486400" cy="99060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1"/>
            <a:r>
              <a:rPr lang="en-US" sz="2400" i="1" dirty="0" smtClean="0">
                <a:latin typeface="Cambria" panose="02040503050406030204" pitchFamily="18" charset="0"/>
              </a:rPr>
              <a:t>p </a:t>
            </a: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“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You send me an e-mail </a:t>
            </a: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message” </a:t>
            </a:r>
          </a:p>
          <a:p>
            <a:pPr lvl="1"/>
            <a:r>
              <a:rPr lang="en-US" sz="2400" i="1" dirty="0" smtClean="0">
                <a:latin typeface="Cambria" panose="02040503050406030204" pitchFamily="18" charset="0"/>
              </a:rPr>
              <a:t>q </a:t>
            </a: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“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I </a:t>
            </a: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will finish 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writing the </a:t>
            </a: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program” 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sz="half" idx="1"/>
          </p:nvPr>
        </p:nvSpPr>
        <p:spPr>
          <a:xfrm>
            <a:off x="6289431" y="5547946"/>
            <a:ext cx="5486400" cy="867508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1"/>
            <a:r>
              <a:rPr lang="en-US" sz="2400" i="1" dirty="0" smtClean="0">
                <a:latin typeface="Cambria" panose="02040503050406030204" pitchFamily="18" charset="0"/>
              </a:rPr>
              <a:t>r  </a:t>
            </a: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“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I will go to sleep </a:t>
            </a: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early” </a:t>
            </a:r>
          </a:p>
          <a:p>
            <a:pPr lvl="1"/>
            <a:r>
              <a:rPr lang="en-US" sz="2400" i="1" dirty="0" smtClean="0">
                <a:latin typeface="Cambria" panose="02040503050406030204" pitchFamily="18" charset="0"/>
              </a:rPr>
              <a:t>s </a:t>
            </a: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“I will wake 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up feeling </a:t>
            </a: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refreshed</a:t>
            </a:r>
            <a:r>
              <a:rPr lang="en-US" sz="2400" dirty="0" smtClean="0">
                <a:latin typeface="Cambria" panose="02040503050406030204" pitchFamily="18" charset="0"/>
              </a:rPr>
              <a:t>” </a:t>
            </a:r>
          </a:p>
        </p:txBody>
      </p:sp>
    </p:spTree>
    <p:extLst>
      <p:ext uri="{BB962C8B-B14F-4D97-AF65-F5344CB8AC3E}">
        <p14:creationId xmlns:p14="http://schemas.microsoft.com/office/powerpoint/2010/main" val="134992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Cambria" panose="02040503050406030204" pitchFamily="18" charset="0"/>
              </a:rPr>
              <a:t>So </a:t>
            </a:r>
            <a:r>
              <a:rPr lang="en-US" sz="4800" dirty="0" smtClean="0">
                <a:solidFill>
                  <a:schemeClr val="accent4"/>
                </a:solidFill>
                <a:latin typeface="Cambria" panose="02040503050406030204" pitchFamily="18" charset="0"/>
              </a:rPr>
              <a:t>given </a:t>
            </a:r>
            <a:r>
              <a:rPr lang="en-US" i="1" dirty="0">
                <a:latin typeface="Cambria" panose="02040503050406030204" pitchFamily="18" charset="0"/>
              </a:rPr>
              <a:t>p </a:t>
            </a:r>
            <a:r>
              <a:rPr lang="en-US" dirty="0">
                <a:latin typeface="Cambria" panose="02040503050406030204" pitchFamily="18" charset="0"/>
              </a:rPr>
              <a:t>→ </a:t>
            </a:r>
            <a:r>
              <a:rPr lang="en-US" i="1" dirty="0">
                <a:latin typeface="Cambria" panose="02040503050406030204" pitchFamily="18" charset="0"/>
              </a:rPr>
              <a:t>q</a:t>
            </a:r>
            <a:r>
              <a:rPr lang="en-US" dirty="0">
                <a:latin typeface="Cambria" panose="02040503050406030204" pitchFamily="18" charset="0"/>
              </a:rPr>
              <a:t>,</a:t>
            </a:r>
            <a:r>
              <a:rPr lang="en-US" i="1" dirty="0">
                <a:latin typeface="Cambria" panose="02040503050406030204" pitchFamily="18" charset="0"/>
              </a:rPr>
              <a:t>  </a:t>
            </a:r>
            <a:r>
              <a:rPr lang="en-US" dirty="0">
                <a:latin typeface="Cambria" panose="02040503050406030204" pitchFamily="18" charset="0"/>
              </a:rPr>
              <a:t>￢</a:t>
            </a:r>
            <a:r>
              <a:rPr lang="en-US" i="1" dirty="0">
                <a:latin typeface="Cambria" panose="02040503050406030204" pitchFamily="18" charset="0"/>
              </a:rPr>
              <a:t>p </a:t>
            </a:r>
            <a:r>
              <a:rPr lang="en-US" dirty="0">
                <a:latin typeface="Cambria" panose="02040503050406030204" pitchFamily="18" charset="0"/>
              </a:rPr>
              <a:t>→ </a:t>
            </a:r>
            <a:r>
              <a:rPr lang="en-US" i="1" dirty="0">
                <a:latin typeface="Cambria" panose="02040503050406030204" pitchFamily="18" charset="0"/>
              </a:rPr>
              <a:t>r</a:t>
            </a:r>
            <a:r>
              <a:rPr lang="en-US" dirty="0">
                <a:latin typeface="Cambria" panose="02040503050406030204" pitchFamily="18" charset="0"/>
              </a:rPr>
              <a:t>,</a:t>
            </a:r>
            <a:r>
              <a:rPr lang="en-US" i="1" dirty="0">
                <a:latin typeface="Cambria" panose="02040503050406030204" pitchFamily="18" charset="0"/>
              </a:rPr>
              <a:t> r </a:t>
            </a:r>
            <a:r>
              <a:rPr lang="en-US" dirty="0">
                <a:latin typeface="Cambria" panose="02040503050406030204" pitchFamily="18" charset="0"/>
              </a:rPr>
              <a:t>→ </a:t>
            </a:r>
            <a:r>
              <a:rPr lang="en-US" i="1" dirty="0">
                <a:latin typeface="Cambria" panose="02040503050406030204" pitchFamily="18" charset="0"/>
              </a:rPr>
              <a:t>s  </a:t>
            </a:r>
            <a:r>
              <a:rPr lang="en-US" sz="4800" dirty="0" smtClean="0">
                <a:solidFill>
                  <a:schemeClr val="accent4"/>
                </a:solidFill>
                <a:latin typeface="Cambria" panose="02040503050406030204" pitchFamily="18" charset="0"/>
              </a:rPr>
              <a:t>show</a:t>
            </a:r>
            <a:r>
              <a:rPr lang="en-US" sz="4800" i="1" dirty="0" smtClean="0">
                <a:solidFill>
                  <a:schemeClr val="accent4"/>
                </a:solidFill>
                <a:latin typeface="Cambria" panose="02040503050406030204" pitchFamily="18" charset="0"/>
              </a:rPr>
              <a:t>  </a:t>
            </a:r>
            <a:r>
              <a:rPr lang="en-US" dirty="0">
                <a:latin typeface="Cambria" panose="02040503050406030204" pitchFamily="18" charset="0"/>
              </a:rPr>
              <a:t>￢</a:t>
            </a:r>
            <a:r>
              <a:rPr lang="en-US" i="1" dirty="0">
                <a:latin typeface="Cambria" panose="02040503050406030204" pitchFamily="18" charset="0"/>
              </a:rPr>
              <a:t>q </a:t>
            </a:r>
            <a:r>
              <a:rPr lang="en-US" dirty="0">
                <a:latin typeface="Cambria" panose="02040503050406030204" pitchFamily="18" charset="0"/>
              </a:rPr>
              <a:t>→ </a:t>
            </a:r>
            <a:r>
              <a:rPr lang="en-US" i="1" dirty="0" smtClean="0">
                <a:latin typeface="Cambria" panose="02040503050406030204" pitchFamily="18" charset="0"/>
              </a:rPr>
              <a:t>s</a:t>
            </a:r>
            <a:endParaRPr lang="en-US" altLang="en-US" dirty="0" smtClean="0">
              <a:latin typeface="Cambria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3403C-B054-4D04-8D65-A571BCEA10AA}" type="slidenum">
              <a:rPr lang="en-US" altLang="en-US" smtClean="0">
                <a:latin typeface="Cambria" panose="02040503050406030204" pitchFamily="18" charset="0"/>
              </a:rPr>
              <a:pPr/>
              <a:t>32</a:t>
            </a:fld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1" y="1301051"/>
            <a:ext cx="10896600" cy="48759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accent4"/>
                </a:solidFill>
                <a:latin typeface="Cambria" panose="02040503050406030204" pitchFamily="18" charset="0"/>
              </a:rPr>
              <a:t>Step </a:t>
            </a:r>
            <a:r>
              <a:rPr lang="en-US" sz="2800" b="1" dirty="0" smtClean="0">
                <a:solidFill>
                  <a:schemeClr val="accent4"/>
                </a:solidFill>
                <a:latin typeface="Cambria" panose="02040503050406030204" pitchFamily="18" charset="0"/>
              </a:rPr>
              <a:t>					Reason</a:t>
            </a:r>
            <a:endParaRPr lang="en-US" sz="2800" b="1" dirty="0">
              <a:solidFill>
                <a:schemeClr val="accent4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[1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]</a:t>
            </a:r>
            <a:r>
              <a:rPr lang="en-US" sz="2800" dirty="0" smtClean="0">
                <a:latin typeface="Cambria" panose="02040503050406030204" pitchFamily="18" charset="0"/>
              </a:rPr>
              <a:t> </a:t>
            </a:r>
            <a:r>
              <a:rPr lang="en-US" sz="2800" i="1" dirty="0">
                <a:latin typeface="Cambria" panose="02040503050406030204" pitchFamily="18" charset="0"/>
              </a:rPr>
              <a:t>p </a:t>
            </a:r>
            <a:r>
              <a:rPr lang="en-US" sz="2800" dirty="0">
                <a:latin typeface="Cambria" panose="02040503050406030204" pitchFamily="18" charset="0"/>
              </a:rPr>
              <a:t>→ </a:t>
            </a:r>
            <a:r>
              <a:rPr lang="en-US" sz="2800" i="1" dirty="0">
                <a:latin typeface="Cambria" panose="02040503050406030204" pitchFamily="18" charset="0"/>
              </a:rPr>
              <a:t>q </a:t>
            </a:r>
            <a:r>
              <a:rPr lang="en-US" sz="2800" i="1" dirty="0" smtClean="0">
                <a:latin typeface="Cambria" panose="02040503050406030204" pitchFamily="18" charset="0"/>
              </a:rPr>
              <a:t>				</a:t>
            </a:r>
            <a:r>
              <a:rPr 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Premise</a:t>
            </a:r>
            <a:endParaRPr lang="en-US" sz="28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[2]</a:t>
            </a:r>
            <a:r>
              <a:rPr lang="en-US" sz="2800" dirty="0" smtClean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￢</a:t>
            </a:r>
            <a:r>
              <a:rPr lang="en-US" sz="2800" i="1" dirty="0" smtClean="0">
                <a:latin typeface="Cambria" panose="02040503050406030204" pitchFamily="18" charset="0"/>
              </a:rPr>
              <a:t>q  </a:t>
            </a:r>
            <a:r>
              <a:rPr lang="en-US" sz="2800" dirty="0" smtClean="0">
                <a:latin typeface="Cambria" panose="02040503050406030204" pitchFamily="18" charset="0"/>
              </a:rPr>
              <a:t>→ ￢</a:t>
            </a:r>
            <a:r>
              <a:rPr lang="en-US" sz="2800" i="1" dirty="0">
                <a:latin typeface="Cambria" panose="02040503050406030204" pitchFamily="18" charset="0"/>
              </a:rPr>
              <a:t>p  </a:t>
            </a:r>
            <a:r>
              <a:rPr lang="en-US" sz="2800" i="1" dirty="0" smtClean="0">
                <a:latin typeface="Cambria" panose="02040503050406030204" pitchFamily="18" charset="0"/>
              </a:rPr>
              <a:t>      		</a:t>
            </a:r>
            <a:r>
              <a:rPr 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Contrapositive 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of (1)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[3]</a:t>
            </a:r>
            <a:r>
              <a:rPr lang="en-US" sz="2800" dirty="0" smtClean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￢</a:t>
            </a:r>
            <a:r>
              <a:rPr lang="en-US" sz="2800" i="1" dirty="0">
                <a:latin typeface="Cambria" panose="02040503050406030204" pitchFamily="18" charset="0"/>
              </a:rPr>
              <a:t>p </a:t>
            </a:r>
            <a:r>
              <a:rPr lang="en-US" sz="2800" dirty="0">
                <a:latin typeface="Cambria" panose="02040503050406030204" pitchFamily="18" charset="0"/>
              </a:rPr>
              <a:t>→ </a:t>
            </a:r>
            <a:r>
              <a:rPr lang="en-US" sz="2800" i="1" dirty="0">
                <a:latin typeface="Cambria" panose="02040503050406030204" pitchFamily="18" charset="0"/>
              </a:rPr>
              <a:t>r </a:t>
            </a:r>
            <a:r>
              <a:rPr lang="en-US" sz="2800" i="1" dirty="0" smtClean="0">
                <a:latin typeface="Cambria" panose="02040503050406030204" pitchFamily="18" charset="0"/>
              </a:rPr>
              <a:t>				</a:t>
            </a:r>
            <a:r>
              <a:rPr 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Premise</a:t>
            </a:r>
            <a:endParaRPr lang="en-US" sz="28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[4]</a:t>
            </a:r>
            <a:r>
              <a:rPr lang="en-US" sz="2800" dirty="0" smtClean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￢</a:t>
            </a:r>
            <a:r>
              <a:rPr lang="en-US" sz="2800" i="1" dirty="0">
                <a:latin typeface="Cambria" panose="02040503050406030204" pitchFamily="18" charset="0"/>
              </a:rPr>
              <a:t>q </a:t>
            </a:r>
            <a:r>
              <a:rPr lang="en-US" sz="2800" dirty="0">
                <a:latin typeface="Cambria" panose="02040503050406030204" pitchFamily="18" charset="0"/>
              </a:rPr>
              <a:t>→ </a:t>
            </a:r>
            <a:r>
              <a:rPr lang="en-US" sz="2800" i="1" dirty="0">
                <a:latin typeface="Cambria" panose="02040503050406030204" pitchFamily="18" charset="0"/>
              </a:rPr>
              <a:t>r </a:t>
            </a:r>
            <a:r>
              <a:rPr lang="en-US" sz="2800" i="1" dirty="0" smtClean="0">
                <a:latin typeface="Cambria" panose="02040503050406030204" pitchFamily="18" charset="0"/>
              </a:rPr>
              <a:t>				</a:t>
            </a:r>
            <a:r>
              <a:rPr 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Hypothetical 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syllogism using (2) and (3)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[5]</a:t>
            </a:r>
            <a:r>
              <a:rPr lang="en-US" sz="2800" dirty="0" smtClean="0">
                <a:latin typeface="Cambria" panose="02040503050406030204" pitchFamily="18" charset="0"/>
              </a:rPr>
              <a:t> </a:t>
            </a:r>
            <a:r>
              <a:rPr lang="en-US" sz="2800" i="1" dirty="0">
                <a:latin typeface="Cambria" panose="02040503050406030204" pitchFamily="18" charset="0"/>
              </a:rPr>
              <a:t>r </a:t>
            </a:r>
            <a:r>
              <a:rPr lang="en-US" sz="2800" dirty="0">
                <a:latin typeface="Cambria" panose="02040503050406030204" pitchFamily="18" charset="0"/>
              </a:rPr>
              <a:t>→ </a:t>
            </a:r>
            <a:r>
              <a:rPr lang="en-US" sz="2800" i="1" dirty="0">
                <a:latin typeface="Cambria" panose="02040503050406030204" pitchFamily="18" charset="0"/>
              </a:rPr>
              <a:t>s </a:t>
            </a:r>
            <a:r>
              <a:rPr lang="en-US" sz="2800" i="1" dirty="0" smtClean="0">
                <a:latin typeface="Cambria" panose="02040503050406030204" pitchFamily="18" charset="0"/>
              </a:rPr>
              <a:t>				</a:t>
            </a:r>
            <a:r>
              <a:rPr 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Premise</a:t>
            </a:r>
            <a:endParaRPr lang="en-US" sz="28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[6]</a:t>
            </a:r>
            <a:r>
              <a:rPr lang="en-US" sz="2800" dirty="0" smtClean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￢</a:t>
            </a:r>
            <a:r>
              <a:rPr lang="en-US" sz="2800" i="1" dirty="0">
                <a:latin typeface="Cambria" panose="02040503050406030204" pitchFamily="18" charset="0"/>
              </a:rPr>
              <a:t>q </a:t>
            </a:r>
            <a:r>
              <a:rPr lang="en-US" sz="2800" dirty="0">
                <a:latin typeface="Cambria" panose="02040503050406030204" pitchFamily="18" charset="0"/>
              </a:rPr>
              <a:t>→ </a:t>
            </a:r>
            <a:r>
              <a:rPr lang="en-US" sz="2800" i="1" dirty="0">
                <a:latin typeface="Cambria" panose="02040503050406030204" pitchFamily="18" charset="0"/>
              </a:rPr>
              <a:t>s </a:t>
            </a:r>
            <a:r>
              <a:rPr lang="en-US" sz="2800" i="1" dirty="0" smtClean="0">
                <a:latin typeface="Cambria" panose="02040503050406030204" pitchFamily="18" charset="0"/>
              </a:rPr>
              <a:t>				</a:t>
            </a:r>
            <a:r>
              <a:rPr 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Hypothetical 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syllogism using (4) and (5)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609600" y="5486400"/>
            <a:ext cx="5486400" cy="99060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1"/>
            <a:r>
              <a:rPr lang="en-US" sz="2400" i="1" dirty="0" smtClean="0">
                <a:latin typeface="Cambria" panose="02040503050406030204" pitchFamily="18" charset="0"/>
              </a:rPr>
              <a:t>p </a:t>
            </a: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“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You send me an e-mail </a:t>
            </a: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message” </a:t>
            </a:r>
          </a:p>
          <a:p>
            <a:pPr lvl="1"/>
            <a:r>
              <a:rPr lang="en-US" sz="2400" i="1" dirty="0" smtClean="0">
                <a:latin typeface="Cambria" panose="02040503050406030204" pitchFamily="18" charset="0"/>
              </a:rPr>
              <a:t>q </a:t>
            </a: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“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I </a:t>
            </a: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will finish 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writing the </a:t>
            </a: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program”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289431" y="5547946"/>
            <a:ext cx="5486400" cy="8675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fontAlgn="auto">
              <a:spcAft>
                <a:spcPts val="0"/>
              </a:spcAft>
            </a:pPr>
            <a:r>
              <a:rPr lang="en-US" sz="2400" i="1" smtClean="0">
                <a:latin typeface="Cambria" panose="02040503050406030204" pitchFamily="18" charset="0"/>
              </a:rPr>
              <a:t>r  </a:t>
            </a:r>
            <a:r>
              <a:rPr lang="en-US" sz="2400" smtClean="0">
                <a:solidFill>
                  <a:schemeClr val="tx1"/>
                </a:solidFill>
                <a:latin typeface="Cambria" panose="02040503050406030204" pitchFamily="18" charset="0"/>
              </a:rPr>
              <a:t>“I will go to sleep early” </a:t>
            </a:r>
          </a:p>
          <a:p>
            <a:pPr lvl="1" fontAlgn="auto">
              <a:spcAft>
                <a:spcPts val="0"/>
              </a:spcAft>
            </a:pPr>
            <a:r>
              <a:rPr lang="en-US" sz="2400" i="1" smtClean="0">
                <a:latin typeface="Cambria" panose="02040503050406030204" pitchFamily="18" charset="0"/>
              </a:rPr>
              <a:t>s </a:t>
            </a:r>
            <a:r>
              <a:rPr lang="en-US" sz="2400" smtClean="0">
                <a:solidFill>
                  <a:schemeClr val="tx1"/>
                </a:solidFill>
                <a:latin typeface="Cambria" panose="02040503050406030204" pitchFamily="18" charset="0"/>
              </a:rPr>
              <a:t>“I will wake up feeling refreshed</a:t>
            </a:r>
            <a:r>
              <a:rPr lang="en-US" sz="2400" smtClean="0">
                <a:latin typeface="Cambria" panose="02040503050406030204" pitchFamily="18" charset="0"/>
              </a:rPr>
              <a:t>” </a:t>
            </a:r>
            <a:endParaRPr lang="en-US" sz="2400" dirty="0" smtClean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609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Special case of Resolution</a:t>
            </a:r>
            <a:endParaRPr lang="en-US" altLang="en-US" dirty="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5189350"/>
          </a:xfrm>
        </p:spPr>
        <p:txBody>
          <a:bodyPr>
            <a:normAutofit/>
          </a:bodyPr>
          <a:lstStyle/>
          <a:p>
            <a:r>
              <a:rPr lang="en-US" altLang="en-US" sz="3200" dirty="0" smtClean="0"/>
              <a:t>Based on the </a:t>
            </a:r>
            <a:r>
              <a:rPr lang="en-US" altLang="en-US" sz="3200" dirty="0"/>
              <a:t>tautology </a:t>
            </a:r>
            <a:r>
              <a:rPr lang="en-US" altLang="en-US" sz="3600" dirty="0" smtClean="0">
                <a:solidFill>
                  <a:schemeClr val="tx1"/>
                </a:solidFill>
              </a:rPr>
              <a:t>((</a:t>
            </a:r>
            <a:r>
              <a:rPr lang="en-US" altLang="en-US" sz="3600" i="1" dirty="0">
                <a:solidFill>
                  <a:schemeClr val="tx1"/>
                </a:solidFill>
              </a:rPr>
              <a:t>p</a:t>
            </a:r>
            <a:r>
              <a:rPr lang="en-US" altLang="en-US" sz="3600" dirty="0">
                <a:solidFill>
                  <a:schemeClr val="tx1"/>
                </a:solidFill>
              </a:rPr>
              <a:t> </a:t>
            </a:r>
            <a:r>
              <a:rPr lang="en-US" alt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 </a:t>
            </a:r>
            <a:r>
              <a:rPr lang="en-US" altLang="en-US" sz="3600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)  (</a:t>
            </a:r>
            <a:r>
              <a:rPr lang="en-US" altLang="en-US" sz="36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  </a:t>
            </a:r>
            <a:r>
              <a:rPr lang="en-US" altLang="en-US" sz="3600" i="1" dirty="0">
                <a:solidFill>
                  <a:schemeClr val="tx1"/>
                </a:solidFill>
                <a:sym typeface="Symbol" panose="05050102010706020507" pitchFamily="18" charset="2"/>
              </a:rPr>
              <a:t>r</a:t>
            </a:r>
            <a:r>
              <a:rPr lang="en-US" alt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en-US" sz="3600" dirty="0" smtClean="0">
                <a:solidFill>
                  <a:schemeClr val="tx1"/>
                </a:solidFill>
                <a:sym typeface="Symbol" panose="05050102010706020507" pitchFamily="18" charset="2"/>
              </a:rPr>
              <a:t>)) </a:t>
            </a:r>
            <a:r>
              <a:rPr lang="en-US" alt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 (</a:t>
            </a:r>
            <a:r>
              <a:rPr lang="en-US" altLang="en-US" sz="3600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  </a:t>
            </a:r>
            <a:r>
              <a:rPr lang="en-US" altLang="en-US" sz="3600" i="1" dirty="0">
                <a:solidFill>
                  <a:schemeClr val="tx1"/>
                </a:solidFill>
                <a:sym typeface="Symbol" panose="05050102010706020507" pitchFamily="18" charset="2"/>
              </a:rPr>
              <a:t>r</a:t>
            </a:r>
            <a:r>
              <a:rPr lang="en-US" alt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</a:p>
          <a:p>
            <a:pPr lvl="1"/>
            <a:r>
              <a:rPr lang="en-US" altLang="en-US" sz="3200" dirty="0" err="1" smtClean="0"/>
              <a:t>Resolvent</a:t>
            </a:r>
            <a:r>
              <a:rPr lang="en-US" altLang="en-US" sz="3200" dirty="0" smtClean="0"/>
              <a:t>: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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r</a:t>
            </a: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  <a:endParaRPr lang="en-US" altLang="en-US" sz="3200" dirty="0" smtClean="0">
              <a:solidFill>
                <a:schemeClr val="tx1"/>
              </a:solidFill>
            </a:endParaRPr>
          </a:p>
          <a:p>
            <a:r>
              <a:rPr lang="en-US" altLang="en-US" sz="3600" dirty="0" smtClean="0"/>
              <a:t>Let </a:t>
            </a:r>
            <a:r>
              <a:rPr lang="en-US" altLang="en-US" sz="3600" i="1" dirty="0" smtClean="0">
                <a:solidFill>
                  <a:schemeClr val="tx1"/>
                </a:solidFill>
              </a:rPr>
              <a:t>r</a:t>
            </a:r>
            <a:r>
              <a:rPr lang="en-US" altLang="en-US" sz="3600" dirty="0" smtClean="0">
                <a:solidFill>
                  <a:schemeClr val="tx1"/>
                </a:solidFill>
              </a:rPr>
              <a:t> = </a:t>
            </a:r>
            <a:r>
              <a:rPr lang="en-US" altLang="en-US" sz="3600" i="1" dirty="0" smtClean="0">
                <a:solidFill>
                  <a:schemeClr val="tx1"/>
                </a:solidFill>
              </a:rPr>
              <a:t>q</a:t>
            </a:r>
            <a:r>
              <a:rPr lang="en-US" altLang="en-US" sz="3600" dirty="0" smtClean="0"/>
              <a:t>, we have </a:t>
            </a:r>
            <a:r>
              <a:rPr lang="en-US" altLang="en-US" sz="3600" dirty="0">
                <a:solidFill>
                  <a:schemeClr val="tx1"/>
                </a:solidFill>
              </a:rPr>
              <a:t>((</a:t>
            </a:r>
            <a:r>
              <a:rPr lang="en-US" altLang="en-US" sz="3600" i="1" dirty="0">
                <a:solidFill>
                  <a:schemeClr val="tx1"/>
                </a:solidFill>
              </a:rPr>
              <a:t>p</a:t>
            </a:r>
            <a:r>
              <a:rPr lang="en-US" altLang="en-US" sz="3600" dirty="0">
                <a:solidFill>
                  <a:schemeClr val="tx1"/>
                </a:solidFill>
              </a:rPr>
              <a:t> </a:t>
            </a:r>
            <a:r>
              <a:rPr lang="en-US" alt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 </a:t>
            </a:r>
            <a:r>
              <a:rPr lang="en-US" altLang="en-US" sz="3600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)  (</a:t>
            </a:r>
            <a:r>
              <a:rPr lang="en-US" altLang="en-US" sz="36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  </a:t>
            </a:r>
            <a:r>
              <a:rPr lang="en-US" altLang="en-US" sz="36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600" dirty="0" smtClean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))  </a:t>
            </a:r>
            <a:r>
              <a:rPr lang="en-US" altLang="en-US" sz="36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endParaRPr lang="en-US" altLang="en-US" sz="3600" i="1" dirty="0" smtClean="0"/>
          </a:p>
          <a:p>
            <a:r>
              <a:rPr lang="en-US" altLang="en-US" sz="3600" dirty="0" smtClean="0"/>
              <a:t>Let </a:t>
            </a:r>
            <a:r>
              <a:rPr lang="en-US" altLang="en-US" sz="3600" i="1" dirty="0" smtClean="0">
                <a:solidFill>
                  <a:schemeClr val="tx1"/>
                </a:solidFill>
              </a:rPr>
              <a:t>r</a:t>
            </a:r>
            <a:r>
              <a:rPr lang="en-US" altLang="en-US" sz="3600" dirty="0" smtClean="0">
                <a:solidFill>
                  <a:schemeClr val="tx1"/>
                </a:solidFill>
              </a:rPr>
              <a:t> = F</a:t>
            </a:r>
            <a:r>
              <a:rPr lang="en-US" altLang="en-US" sz="3600" dirty="0" smtClean="0"/>
              <a:t>, we have </a:t>
            </a:r>
            <a:r>
              <a:rPr lang="en-US" altLang="en-US" sz="3600" dirty="0">
                <a:solidFill>
                  <a:schemeClr val="tx1"/>
                </a:solidFill>
              </a:rPr>
              <a:t>((</a:t>
            </a:r>
            <a:r>
              <a:rPr lang="en-US" altLang="en-US" sz="3600" i="1" dirty="0">
                <a:solidFill>
                  <a:schemeClr val="tx1"/>
                </a:solidFill>
              </a:rPr>
              <a:t>p</a:t>
            </a:r>
            <a:r>
              <a:rPr lang="en-US" altLang="en-US" sz="3600" dirty="0">
                <a:solidFill>
                  <a:schemeClr val="tx1"/>
                </a:solidFill>
              </a:rPr>
              <a:t> </a:t>
            </a:r>
            <a:r>
              <a:rPr lang="en-US" alt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 </a:t>
            </a:r>
            <a:r>
              <a:rPr lang="en-US" altLang="en-US" sz="3600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)  </a:t>
            </a:r>
            <a:r>
              <a:rPr lang="en-US" altLang="en-US" sz="3600" dirty="0" smtClean="0">
                <a:solidFill>
                  <a:schemeClr val="tx1"/>
                </a:solidFill>
                <a:sym typeface="Symbol" panose="05050102010706020507" pitchFamily="18" charset="2"/>
              </a:rPr>
              <a:t></a:t>
            </a:r>
            <a:r>
              <a:rPr lang="en-US" altLang="en-US" sz="36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en-US" sz="3600" dirty="0" smtClean="0">
                <a:solidFill>
                  <a:schemeClr val="tx1"/>
                </a:solidFill>
                <a:sym typeface="Symbol" panose="05050102010706020507" pitchFamily="18" charset="2"/>
              </a:rPr>
              <a:t>) </a:t>
            </a:r>
            <a:r>
              <a:rPr lang="en-US" alt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en-US" sz="36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endParaRPr lang="en-US" altLang="en-US" sz="3600" i="1" dirty="0" smtClean="0"/>
          </a:p>
          <a:p>
            <a:r>
              <a:rPr lang="en-US" altLang="en-US" sz="3600" dirty="0" smtClean="0"/>
              <a:t>Important in logic programming, AI, etc.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33</a:t>
            </a:fld>
            <a:endParaRPr lang="en-US" altLang="en-US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38200" y="4338697"/>
            <a:ext cx="1435008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i="1" dirty="0" smtClean="0">
                <a:latin typeface="Cambria" panose="02040503050406030204" pitchFamily="18" charset="0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</a:rPr>
              <a:t> 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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  <a:p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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 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r</a:t>
            </a:r>
            <a:endParaRPr lang="en-US" altLang="en-US" sz="3200" i="1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200" dirty="0" smtClean="0">
                <a:latin typeface="Cambria" panose="02040503050406030204" pitchFamily="18" charset="0"/>
              </a:rPr>
              <a:t>_____</a:t>
            </a:r>
            <a:endParaRPr lang="en-US" altLang="en-US" sz="3200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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 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r</a:t>
            </a:r>
            <a:endParaRPr lang="en-US" altLang="en-US" sz="3200" i="1" dirty="0"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124200" y="4338697"/>
            <a:ext cx="1335622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i="1" dirty="0" smtClean="0">
                <a:latin typeface="Cambria" panose="02040503050406030204" pitchFamily="18" charset="0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</a:rPr>
              <a:t> 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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  <a:p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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 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  <a:p>
            <a:r>
              <a:rPr lang="en-US" altLang="en-US" sz="3200" dirty="0" smtClean="0">
                <a:latin typeface="Cambria" panose="02040503050406030204" pitchFamily="18" charset="0"/>
              </a:rPr>
              <a:t>_____</a:t>
            </a:r>
            <a:endParaRPr lang="en-US" altLang="en-US" sz="3200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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endParaRPr lang="en-US" altLang="en-US" sz="3200" i="1" dirty="0"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811365" y="4338697"/>
            <a:ext cx="1346844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i="1" dirty="0" smtClean="0">
                <a:latin typeface="Cambria" panose="02040503050406030204" pitchFamily="18" charset="0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</a:rPr>
              <a:t> 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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  <a:p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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 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panose="05050102010706020507" pitchFamily="18" charset="2"/>
              </a:rPr>
              <a:t>F</a:t>
            </a:r>
            <a:endParaRPr lang="en-US" altLang="en-US" sz="3200" b="1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200" dirty="0" smtClean="0">
                <a:latin typeface="Cambria" panose="02040503050406030204" pitchFamily="18" charset="0"/>
              </a:rPr>
              <a:t>_____</a:t>
            </a:r>
            <a:endParaRPr lang="en-US" altLang="en-US" sz="3200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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endParaRPr lang="en-US" altLang="en-US" sz="3200" i="1" dirty="0"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4243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latin typeface="Cambria" panose="02040503050406030204" pitchFamily="18" charset="0"/>
              </a:rPr>
              <a:t>Example</a:t>
            </a:r>
          </a:p>
        </p:txBody>
      </p:sp>
      <p:sp>
        <p:nvSpPr>
          <p:cNvPr id="20483" name="Content Placeholder 4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10287000" cy="487591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sz="3600" dirty="0" smtClean="0">
                <a:latin typeface="Cambria" panose="02040503050406030204" pitchFamily="18" charset="0"/>
              </a:rPr>
              <a:t>“It is hot or Sami is reading”  </a:t>
            </a:r>
            <a:r>
              <a:rPr lang="en-US" altLang="en-US" sz="3200" i="1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 </a:t>
            </a:r>
            <a:r>
              <a:rPr lang="en-US" altLang="en-US" sz="3200" i="1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altLang="en-US" sz="1400" dirty="0" smtClean="0">
              <a:latin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3600" dirty="0" smtClean="0">
                <a:latin typeface="Cambria" panose="02040503050406030204" pitchFamily="18" charset="0"/>
              </a:rPr>
              <a:t>“It is not hot or Ali </a:t>
            </a:r>
            <a:r>
              <a:rPr lang="en-US" altLang="en-US" sz="3600" dirty="0">
                <a:latin typeface="Cambria" panose="02040503050406030204" pitchFamily="18" charset="0"/>
              </a:rPr>
              <a:t>is swimming ” </a:t>
            </a:r>
            <a:r>
              <a:rPr lang="en-US" altLang="en-US" sz="3200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</a:t>
            </a:r>
            <a:r>
              <a:rPr lang="en-US" altLang="en-US" sz="3200" i="1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p </a:t>
            </a:r>
            <a:r>
              <a:rPr lang="en-US" altLang="en-US" sz="3200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 </a:t>
            </a:r>
            <a:r>
              <a:rPr lang="en-US" altLang="en-US" sz="3200" i="1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r</a:t>
            </a:r>
            <a:endParaRPr lang="en-US" altLang="en-US" sz="3200" i="1" dirty="0">
              <a:latin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en-US" sz="1200" dirty="0" smtClean="0">
              <a:latin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3600" dirty="0" smtClean="0">
                <a:latin typeface="Cambria" panose="02040503050406030204" pitchFamily="18" charset="0"/>
              </a:rPr>
              <a:t>    imply </a:t>
            </a:r>
            <a:r>
              <a:rPr lang="en-US" altLang="en-US" sz="3600" dirty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</a:t>
            </a:r>
            <a:endParaRPr lang="en-US" altLang="en-US" sz="3600" dirty="0" smtClean="0">
              <a:latin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3600" dirty="0">
                <a:latin typeface="Cambria" panose="02040503050406030204" pitchFamily="18" charset="0"/>
              </a:rPr>
              <a:t>“Ali is swimming or Sami is reading” </a:t>
            </a:r>
            <a:r>
              <a:rPr lang="en-US" altLang="en-US" sz="3200" i="1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200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 </a:t>
            </a:r>
            <a:r>
              <a:rPr lang="en-US" altLang="en-US" sz="3200" i="1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r</a:t>
            </a:r>
            <a:endParaRPr lang="en-US" altLang="en-US" sz="3200" dirty="0" smtClean="0">
              <a:latin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en-US" sz="3600" dirty="0" smtClean="0">
              <a:latin typeface="Cambria" panose="02040503050406030204" pitchFamily="18" charset="0"/>
            </a:endParaRPr>
          </a:p>
          <a:p>
            <a:r>
              <a:rPr lang="en-US" altLang="en-US" sz="3600" dirty="0">
                <a:solidFill>
                  <a:schemeClr val="tx1"/>
                </a:solidFill>
                <a:latin typeface="Cambria" panose="02040503050406030204" pitchFamily="18" charset="0"/>
              </a:rPr>
              <a:t>((</a:t>
            </a:r>
            <a:r>
              <a:rPr lang="en-US" altLang="en-US" sz="3600" i="1" dirty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altLang="en-US" sz="36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3600" dirty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 </a:t>
            </a:r>
            <a:r>
              <a:rPr lang="en-US" altLang="en-US" sz="3600" i="1" dirty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600" dirty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)  (</a:t>
            </a:r>
            <a:r>
              <a:rPr lang="en-US" altLang="en-US" sz="3600" i="1" dirty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600" dirty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 </a:t>
            </a:r>
            <a:r>
              <a:rPr lang="en-US" altLang="en-US" sz="3600" i="1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r</a:t>
            </a:r>
            <a:r>
              <a:rPr lang="en-US" altLang="en-US" sz="3600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3600" dirty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))  </a:t>
            </a:r>
            <a:r>
              <a:rPr lang="en-US" altLang="en-US" sz="3600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3600" i="1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3600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3600" dirty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 </a:t>
            </a:r>
            <a:r>
              <a:rPr lang="en-US" altLang="en-US" sz="3600" i="1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r</a:t>
            </a:r>
            <a:r>
              <a:rPr lang="en-US" altLang="en-US" sz="3600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)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3600" i="1" dirty="0" smtClean="0">
                <a:solidFill>
                  <a:schemeClr val="tx1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3600" dirty="0">
                <a:latin typeface="Cambria" panose="02040503050406030204" pitchFamily="18" charset="0"/>
              </a:rPr>
              <a:t>Resolution</a:t>
            </a:r>
            <a:r>
              <a:rPr lang="en-US" altLang="en-US" sz="3600" dirty="0" smtClean="0">
                <a:latin typeface="Cambria" panose="02040503050406030204" pitchFamily="18" charset="0"/>
                <a:sym typeface="Symbol" panose="05050102010706020507" pitchFamily="18" charset="2"/>
              </a:rPr>
              <a:t>)</a:t>
            </a:r>
            <a:endParaRPr lang="en-US" altLang="en-US" sz="3600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en-US" altLang="en-US" sz="3600" i="1" dirty="0">
              <a:latin typeface="Cambria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3403C-B054-4D04-8D65-A571BCEA10AA}" type="slidenum">
              <a:rPr lang="en-US" altLang="en-US" smtClean="0">
                <a:latin typeface="Cambria" panose="02040503050406030204" pitchFamily="18" charset="0"/>
              </a:rPr>
              <a:pPr/>
              <a:t>34</a:t>
            </a:fld>
            <a:endParaRPr lang="en-US" alt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03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sz="3600" dirty="0" smtClean="0"/>
              <a:t>To construct proofs using resolution as the only rule of inference, the hypotheses and the conclusion must be expressed as </a:t>
            </a:r>
            <a:r>
              <a:rPr lang="en-US" altLang="en-US" sz="3600" dirty="0" smtClean="0">
                <a:solidFill>
                  <a:schemeClr val="tx1"/>
                </a:solidFill>
              </a:rPr>
              <a:t>clauses</a:t>
            </a:r>
          </a:p>
          <a:p>
            <a:r>
              <a:rPr lang="en-US" altLang="en-US" sz="3600" b="1" dirty="0" smtClean="0">
                <a:solidFill>
                  <a:schemeClr val="tx1"/>
                </a:solidFill>
              </a:rPr>
              <a:t>Clause</a:t>
            </a:r>
            <a:r>
              <a:rPr lang="en-US" altLang="en-US" sz="3600" dirty="0" smtClean="0"/>
              <a:t>: a </a:t>
            </a:r>
            <a:r>
              <a:rPr lang="en-US" altLang="en-US" sz="3600" dirty="0" smtClean="0">
                <a:solidFill>
                  <a:srgbClr val="66FF33"/>
                </a:solidFill>
              </a:rPr>
              <a:t>disjunction</a:t>
            </a:r>
            <a:r>
              <a:rPr lang="en-US" altLang="en-US" sz="3600" dirty="0" smtClean="0"/>
              <a:t> of variables or negations of these variables</a:t>
            </a:r>
          </a:p>
          <a:p>
            <a:r>
              <a:rPr lang="en-US" altLang="en-US" sz="3600" dirty="0" smtClean="0"/>
              <a:t>To show that </a:t>
            </a:r>
            <a:r>
              <a:rPr lang="en-US" altLang="en-US" sz="3600" dirty="0" smtClean="0">
                <a:solidFill>
                  <a:schemeClr val="tx1"/>
                </a:solidFill>
              </a:rPr>
              <a:t>(</a:t>
            </a:r>
            <a:r>
              <a:rPr lang="en-US" altLang="en-US" sz="3600" i="1" dirty="0" smtClean="0">
                <a:solidFill>
                  <a:schemeClr val="tx1"/>
                </a:solidFill>
              </a:rPr>
              <a:t>p</a:t>
            </a:r>
            <a:r>
              <a:rPr lang="en-US" altLang="en-US" sz="3600" dirty="0" smtClean="0">
                <a:solidFill>
                  <a:schemeClr val="tx1"/>
                </a:solidFill>
              </a:rPr>
              <a:t> </a:t>
            </a:r>
            <a:r>
              <a:rPr lang="en-US" altLang="en-US" sz="3600" dirty="0" smtClean="0">
                <a:solidFill>
                  <a:schemeClr val="tx1"/>
                </a:solidFill>
                <a:sym typeface="Symbol" panose="05050102010706020507" pitchFamily="18" charset="2"/>
              </a:rPr>
              <a:t> </a:t>
            </a:r>
            <a:r>
              <a:rPr lang="en-US" altLang="en-US" sz="36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)  </a:t>
            </a:r>
            <a:r>
              <a:rPr lang="en-US" altLang="en-US" sz="3600" i="1" dirty="0">
                <a:solidFill>
                  <a:schemeClr val="tx1"/>
                </a:solidFill>
                <a:sym typeface="Symbol" panose="05050102010706020507" pitchFamily="18" charset="2"/>
              </a:rPr>
              <a:t>r </a:t>
            </a:r>
            <a:r>
              <a:rPr lang="en-US" altLang="en-US" sz="3600" dirty="0" smtClean="0">
                <a:sym typeface="Symbol" panose="05050102010706020507" pitchFamily="18" charset="2"/>
              </a:rPr>
              <a:t>and</a:t>
            </a:r>
            <a:r>
              <a:rPr lang="en-US" altLang="en-US" sz="3600" dirty="0" smtClean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en-US" sz="36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r</a:t>
            </a:r>
            <a:r>
              <a:rPr lang="en-US" altLang="en-US" sz="3600" dirty="0" smtClean="0">
                <a:solidFill>
                  <a:schemeClr val="tx1"/>
                </a:solidFill>
                <a:sym typeface="Symbol" panose="05050102010706020507" pitchFamily="18" charset="2"/>
              </a:rPr>
              <a:t>  </a:t>
            </a:r>
            <a:r>
              <a:rPr lang="en-US" altLang="en-US" sz="36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s </a:t>
            </a:r>
            <a:r>
              <a:rPr lang="en-US" altLang="en-US" sz="3600" dirty="0" smtClean="0">
                <a:sym typeface="Symbol" panose="05050102010706020507" pitchFamily="18" charset="2"/>
              </a:rPr>
              <a:t>imply</a:t>
            </a:r>
            <a:r>
              <a:rPr lang="en-US" altLang="en-US" sz="3600" i="1" dirty="0" smtClean="0">
                <a:sym typeface="Symbol" panose="05050102010706020507" pitchFamily="18" charset="2"/>
              </a:rPr>
              <a:t> </a:t>
            </a:r>
            <a:r>
              <a:rPr lang="en-US" altLang="en-US" sz="3600" i="1" dirty="0" smtClean="0">
                <a:solidFill>
                  <a:schemeClr val="tx1"/>
                </a:solidFill>
              </a:rPr>
              <a:t>p</a:t>
            </a:r>
            <a:r>
              <a:rPr lang="en-US" altLang="en-US" sz="3600" dirty="0" smtClean="0">
                <a:solidFill>
                  <a:schemeClr val="tx1"/>
                </a:solidFill>
              </a:rPr>
              <a:t> </a:t>
            </a:r>
            <a:r>
              <a:rPr lang="en-US" alt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 </a:t>
            </a:r>
            <a:r>
              <a:rPr lang="en-US" altLang="en-US" sz="36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s</a:t>
            </a:r>
          </a:p>
          <a:p>
            <a:pPr marL="0" indent="0">
              <a:buNone/>
            </a:pPr>
            <a:r>
              <a:rPr lang="en-US" altLang="en-US" sz="3600" dirty="0" smtClean="0">
                <a:sym typeface="Symbol" panose="05050102010706020507" pitchFamily="18" charset="2"/>
              </a:rPr>
              <a:t>We start by showing</a:t>
            </a:r>
          </a:p>
          <a:p>
            <a:pPr lvl="1"/>
            <a:r>
              <a:rPr lang="en-US" altLang="en-US" sz="3200" dirty="0"/>
              <a:t>(</a:t>
            </a:r>
            <a:r>
              <a:rPr lang="en-US" altLang="en-US" sz="3200" i="1" dirty="0"/>
              <a:t>p</a:t>
            </a:r>
            <a:r>
              <a:rPr lang="en-US" altLang="en-US" sz="3200" dirty="0"/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 </a:t>
            </a:r>
            <a:r>
              <a:rPr lang="en-US" altLang="en-US" sz="3200" i="1" dirty="0"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ym typeface="Symbol" panose="05050102010706020507" pitchFamily="18" charset="2"/>
              </a:rPr>
              <a:t>)  </a:t>
            </a:r>
            <a:r>
              <a:rPr lang="en-US" altLang="en-US" sz="3200" i="1" dirty="0" smtClean="0">
                <a:sym typeface="Symbol" panose="05050102010706020507" pitchFamily="18" charset="2"/>
              </a:rPr>
              <a:t>r </a:t>
            </a:r>
            <a:r>
              <a:rPr lang="en-US" altLang="en-US" sz="3200" dirty="0" smtClean="0">
                <a:sym typeface="Symbol" panose="05050102010706020507" pitchFamily="18" charset="2"/>
              </a:rPr>
              <a:t> </a:t>
            </a:r>
            <a:r>
              <a:rPr lang="en-US" altLang="en-US" sz="3200" dirty="0"/>
              <a:t>(</a:t>
            </a:r>
            <a:r>
              <a:rPr lang="en-US" altLang="en-US" sz="3200" i="1" dirty="0"/>
              <a:t>p</a:t>
            </a:r>
            <a:r>
              <a:rPr lang="en-US" altLang="en-US" sz="3200" dirty="0"/>
              <a:t> </a:t>
            </a:r>
            <a:r>
              <a:rPr lang="en-US" altLang="en-US" sz="3200" dirty="0" smtClean="0">
                <a:sym typeface="Symbol" panose="05050102010706020507" pitchFamily="18" charset="2"/>
              </a:rPr>
              <a:t> </a:t>
            </a:r>
            <a:r>
              <a:rPr lang="en-US" altLang="en-US" sz="3200" i="1" dirty="0" smtClean="0">
                <a:sym typeface="Symbol" panose="05050102010706020507" pitchFamily="18" charset="2"/>
              </a:rPr>
              <a:t>r</a:t>
            </a:r>
            <a:r>
              <a:rPr lang="en-US" altLang="en-US" sz="3200" dirty="0" smtClean="0">
                <a:sym typeface="Symbol" panose="05050102010706020507" pitchFamily="18" charset="2"/>
              </a:rPr>
              <a:t>)  (</a:t>
            </a:r>
            <a:r>
              <a:rPr lang="en-US" altLang="en-US" sz="3200" i="1" dirty="0" smtClean="0">
                <a:sym typeface="Symbol" panose="05050102010706020507" pitchFamily="18" charset="2"/>
              </a:rPr>
              <a:t>q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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r>
              <a:rPr lang="en-US" altLang="en-US" sz="3200" i="1" dirty="0" smtClean="0">
                <a:sym typeface="Symbol" panose="05050102010706020507" pitchFamily="18" charset="2"/>
              </a:rPr>
              <a:t>r</a:t>
            </a:r>
            <a:r>
              <a:rPr lang="en-US" altLang="en-US" sz="3200" dirty="0" smtClean="0">
                <a:sym typeface="Symbol" panose="05050102010706020507" pitchFamily="18" charset="2"/>
              </a:rPr>
              <a:t>)	</a:t>
            </a:r>
            <a:r>
              <a:rPr lang="en-US" altLang="en-US" sz="3200" dirty="0" smtClean="0">
                <a:solidFill>
                  <a:srgbClr val="FFFF00"/>
                </a:solidFill>
                <a:sym typeface="Symbol" panose="05050102010706020507" pitchFamily="18" charset="2"/>
              </a:rPr>
              <a:t>Expressed as two clauses</a:t>
            </a:r>
          </a:p>
          <a:p>
            <a:pPr lvl="1"/>
            <a:r>
              <a:rPr lang="en-US" altLang="en-US" sz="3200" i="1" dirty="0" smtClean="0">
                <a:sym typeface="Symbol" panose="05050102010706020507" pitchFamily="18" charset="2"/>
              </a:rPr>
              <a:t> </a:t>
            </a:r>
            <a:r>
              <a:rPr lang="en-US" altLang="en-US" sz="3200" i="1" dirty="0">
                <a:sym typeface="Symbol" panose="05050102010706020507" pitchFamily="18" charset="2"/>
              </a:rPr>
              <a:t>r</a:t>
            </a:r>
            <a:r>
              <a:rPr lang="en-US" altLang="en-US" sz="3200" dirty="0">
                <a:sym typeface="Symbol" panose="05050102010706020507" pitchFamily="18" charset="2"/>
              </a:rPr>
              <a:t>  </a:t>
            </a:r>
            <a:r>
              <a:rPr lang="en-US" altLang="en-US" sz="3200" i="1" dirty="0">
                <a:sym typeface="Symbol" panose="05050102010706020507" pitchFamily="18" charset="2"/>
              </a:rPr>
              <a:t>s </a:t>
            </a:r>
            <a:r>
              <a:rPr lang="en-US" altLang="en-US" sz="3200" i="1" dirty="0" smtClean="0">
                <a:sym typeface="Symbol" panose="05050102010706020507" pitchFamily="18" charset="2"/>
              </a:rPr>
              <a:t> </a:t>
            </a:r>
            <a:r>
              <a:rPr lang="en-US" altLang="en-US" sz="3200" dirty="0" smtClean="0">
                <a:sym typeface="Symbol" panose="05050102010706020507" pitchFamily="18" charset="2"/>
              </a:rPr>
              <a:t> </a:t>
            </a:r>
            <a:r>
              <a:rPr lang="en-US" altLang="en-US" sz="3200" i="1" dirty="0" smtClean="0">
                <a:sym typeface="Symbol" panose="05050102010706020507" pitchFamily="18" charset="2"/>
              </a:rPr>
              <a:t>r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 </a:t>
            </a:r>
            <a:r>
              <a:rPr lang="en-US" altLang="en-US" sz="3200" i="1" dirty="0" smtClean="0">
                <a:sym typeface="Symbol" panose="05050102010706020507" pitchFamily="18" charset="2"/>
              </a:rPr>
              <a:t>s</a:t>
            </a:r>
            <a:r>
              <a:rPr lang="en-US" altLang="en-US" sz="3200" dirty="0" smtClean="0">
                <a:sym typeface="Symbol" panose="05050102010706020507" pitchFamily="18" charset="2"/>
              </a:rPr>
              <a:t> 			</a:t>
            </a:r>
            <a:r>
              <a:rPr lang="en-US" altLang="en-US" sz="3200" dirty="0" smtClean="0">
                <a:solidFill>
                  <a:srgbClr val="FFFF00"/>
                </a:solidFill>
                <a:sym typeface="Symbol" panose="05050102010706020507" pitchFamily="18" charset="2"/>
              </a:rPr>
              <a:t>Expressed as a clause</a:t>
            </a:r>
            <a:endParaRPr lang="en-US" altLang="en-US" sz="32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altLang="en-US" dirty="0" smtClean="0">
                <a:sym typeface="Symbol" panose="05050102010706020507" pitchFamily="18" charset="2"/>
              </a:rPr>
              <a:t>Then we continue</a:t>
            </a:r>
            <a:endParaRPr lang="en-US" altLang="en-US" dirty="0">
              <a:sym typeface="Symbol" panose="05050102010706020507" pitchFamily="18" charset="2"/>
            </a:endParaRPr>
          </a:p>
          <a:p>
            <a:pPr marL="457189" lvl="1" indent="0">
              <a:buNone/>
            </a:pPr>
            <a:endParaRPr lang="en-US" altLang="en-US" sz="32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3919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Fallacies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295399"/>
            <a:ext cx="11125200" cy="487375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en-US" sz="3200" b="1" u="sng" dirty="0" smtClean="0">
                <a:solidFill>
                  <a:srgbClr val="66FF33"/>
                </a:solidFill>
              </a:rPr>
              <a:t>Inaccurate</a:t>
            </a:r>
            <a:r>
              <a:rPr lang="en-US" altLang="en-US" sz="3200" dirty="0" smtClean="0"/>
              <a:t> arguments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en-US" sz="3200" dirty="0"/>
              <a:t> </a:t>
            </a:r>
            <a:r>
              <a:rPr lang="en-US" altLang="en-US" sz="3200" dirty="0" smtClean="0"/>
              <a:t>Is </a:t>
            </a:r>
            <a:r>
              <a:rPr lang="en-US" altLang="en-US" sz="3200" dirty="0" smtClean="0">
                <a:solidFill>
                  <a:schemeClr val="tx1"/>
                </a:solidFill>
              </a:rPr>
              <a:t>(</a:t>
            </a: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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 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 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  <a:r>
              <a:rPr lang="en-US" altLang="en-US" sz="3200" dirty="0" smtClean="0"/>
              <a:t>a tautology? </a:t>
            </a:r>
            <a:r>
              <a:rPr lang="en-US" altLang="en-US" sz="3200" dirty="0"/>
              <a:t>Find out!</a:t>
            </a:r>
            <a:endParaRPr lang="en-US" altLang="en-US" sz="3200" b="1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en-US" sz="3200" dirty="0" smtClean="0"/>
              <a:t> </a:t>
            </a:r>
            <a:r>
              <a:rPr lang="en-US" altLang="en-US" sz="3200" dirty="0" smtClean="0">
                <a:solidFill>
                  <a:schemeClr val="tx1"/>
                </a:solidFill>
              </a:rPr>
              <a:t>(</a:t>
            </a: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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 </a:t>
            </a:r>
            <a:r>
              <a:rPr lang="en-US" altLang="en-US" sz="32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)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en-US" sz="32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sz="3200" dirty="0" smtClean="0">
                <a:solidFill>
                  <a:schemeClr val="tx1"/>
                </a:solidFill>
              </a:rPr>
              <a:t> </a:t>
            </a:r>
            <a:r>
              <a:rPr lang="en-US" altLang="en-US" sz="3200" dirty="0" smtClean="0"/>
              <a:t>is not a tautology as it is </a:t>
            </a:r>
            <a:r>
              <a:rPr lang="en-US" altLang="en-US" sz="3200" b="1" dirty="0" smtClean="0"/>
              <a:t>FALSE</a:t>
            </a:r>
            <a:r>
              <a:rPr lang="en-US" altLang="en-US" sz="3200" dirty="0" smtClean="0"/>
              <a:t> </a:t>
            </a:r>
            <a:br>
              <a:rPr lang="en-US" altLang="en-US" sz="3200" dirty="0" smtClean="0"/>
            </a:br>
            <a:r>
              <a:rPr lang="en-US" altLang="en-US" sz="3200" dirty="0" smtClean="0"/>
              <a:t>			when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p</a:t>
            </a:r>
            <a:r>
              <a:rPr lang="en-US" altLang="en-US" sz="3200" dirty="0" smtClean="0"/>
              <a:t> is </a:t>
            </a:r>
            <a:r>
              <a:rPr lang="en-US" altLang="en-US" sz="3200" b="1" dirty="0"/>
              <a:t>FALSE</a:t>
            </a:r>
            <a:r>
              <a:rPr lang="en-US" altLang="en-US" sz="3200" dirty="0"/>
              <a:t> and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q</a:t>
            </a:r>
            <a:r>
              <a:rPr lang="en-US" altLang="en-US" sz="3200" dirty="0" smtClean="0"/>
              <a:t> is </a:t>
            </a:r>
            <a:r>
              <a:rPr lang="en-US" altLang="en-US" sz="3200" b="1" dirty="0" smtClean="0"/>
              <a:t>TRUE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en-US" sz="3200" dirty="0" smtClean="0">
                <a:solidFill>
                  <a:schemeClr val="tx1"/>
                </a:solidFill>
              </a:rPr>
              <a:t>If you do every problem in this book, </a:t>
            </a:r>
            <a:br>
              <a:rPr lang="en-US" altLang="en-US" sz="3200" dirty="0" smtClean="0">
                <a:solidFill>
                  <a:schemeClr val="tx1"/>
                </a:solidFill>
              </a:rPr>
            </a:br>
            <a:r>
              <a:rPr lang="en-US" altLang="en-US" sz="3200" dirty="0" smtClean="0">
                <a:solidFill>
                  <a:schemeClr val="tx1"/>
                </a:solidFill>
              </a:rPr>
              <a:t>            then you will learn discrete mathematics. 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altLang="en-US" sz="3200" dirty="0" smtClean="0"/>
              <a:t>You learned discrete mathematics.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altLang="en-US" sz="1500" dirty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en-US" sz="3200" dirty="0" smtClean="0"/>
              <a:t>   Therefore you did every problem in this book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en-US" sz="3200" dirty="0" smtClean="0">
                <a:solidFill>
                  <a:srgbClr val="66FF33"/>
                </a:solidFill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olidFill>
                  <a:srgbClr val="66FF33"/>
                </a:solidFill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olidFill>
                  <a:srgbClr val="66FF33"/>
                </a:solidFill>
                <a:sym typeface="Symbol" panose="05050102010706020507" pitchFamily="18" charset="2"/>
              </a:rPr>
              <a:t>  </a:t>
            </a:r>
            <a:r>
              <a:rPr lang="en-US" altLang="en-US" sz="3200" i="1" dirty="0">
                <a:solidFill>
                  <a:srgbClr val="66FF33"/>
                </a:solidFill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olidFill>
                  <a:srgbClr val="66FF33"/>
                </a:solidFill>
                <a:sym typeface="Symbol" panose="05050102010706020507" pitchFamily="18" charset="2"/>
              </a:rPr>
              <a:t>)  </a:t>
            </a:r>
            <a:r>
              <a:rPr lang="en-US" altLang="en-US" sz="3200" i="1" dirty="0" smtClean="0">
                <a:solidFill>
                  <a:srgbClr val="66FF33"/>
                </a:solidFill>
                <a:sym typeface="Symbol" panose="05050102010706020507" pitchFamily="18" charset="2"/>
              </a:rPr>
              <a:t>q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en-US" sz="2800" dirty="0" smtClean="0"/>
              <a:t>	</a:t>
            </a:r>
            <a:r>
              <a:rPr lang="en-US" altLang="en-US" dirty="0" smtClean="0"/>
              <a:t>Fallacy</a:t>
            </a:r>
            <a:endParaRPr lang="en-US" altLang="en-US" sz="2800" dirty="0" smtClean="0"/>
          </a:p>
          <a:p>
            <a:pPr lvl="1">
              <a:lnSpc>
                <a:spcPct val="120000"/>
              </a:lnSpc>
              <a:spcBef>
                <a:spcPts val="0"/>
              </a:spcBef>
              <a:buNone/>
            </a:pPr>
            <a:endParaRPr lang="en-US" altLang="en-US" sz="2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36</a:t>
            </a:fld>
            <a:endParaRPr lang="en-US" altLang="en-US"/>
          </a:p>
        </p:txBody>
      </p:sp>
      <p:sp>
        <p:nvSpPr>
          <p:cNvPr id="2" name="Rectangle 1"/>
          <p:cNvSpPr/>
          <p:nvPr/>
        </p:nvSpPr>
        <p:spPr>
          <a:xfrm rot="600000">
            <a:off x="7059175" y="1028934"/>
            <a:ext cx="4463602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latin typeface="Cambria" panose="02040503050406030204" pitchFamily="18" charset="0"/>
              </a:rPr>
              <a:t>fallacy of </a:t>
            </a:r>
            <a:r>
              <a:rPr lang="en-US" sz="3200" b="1" dirty="0" smtClean="0">
                <a:latin typeface="Cambria" panose="02040503050406030204" pitchFamily="18" charset="0"/>
              </a:rPr>
              <a:t>affirming the conclusion</a:t>
            </a:r>
            <a:endParaRPr lang="en-US" sz="3200" dirty="0">
              <a:latin typeface="Cambria" panose="02040503050406030204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066800" y="3429000"/>
            <a:ext cx="5181600" cy="0"/>
          </a:xfrm>
          <a:prstGeom prst="line">
            <a:avLst/>
          </a:prstGeom>
          <a:ln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379554" y="3764054"/>
            <a:ext cx="5334000" cy="0"/>
          </a:xfrm>
          <a:prstGeom prst="line">
            <a:avLst/>
          </a:prstGeom>
          <a:ln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37417" y="3058828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i="1" dirty="0">
                <a:solidFill>
                  <a:srgbClr val="66FF33"/>
                </a:solidFill>
                <a:latin typeface="Cambria" panose="02040503050406030204" pitchFamily="18" charset="0"/>
              </a:rPr>
              <a:t>p</a:t>
            </a:r>
            <a:endParaRPr lang="en-US" sz="3200" dirty="0">
              <a:solidFill>
                <a:srgbClr val="66FF33"/>
              </a:solidFill>
              <a:latin typeface="Cambria" panose="020405030504060302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50335" y="3462289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q</a:t>
            </a:r>
            <a:endParaRPr lang="en-US" sz="3200" dirty="0">
              <a:solidFill>
                <a:srgbClr val="66FF33"/>
              </a:solidFill>
              <a:latin typeface="Cambria" panose="020405030504060302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7098" y="3964400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i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q</a:t>
            </a:r>
            <a:endParaRPr lang="en-US" sz="3200" dirty="0">
              <a:solidFill>
                <a:srgbClr val="66FF33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505162"/>
              </p:ext>
            </p:extLst>
          </p:nvPr>
        </p:nvGraphicFramePr>
        <p:xfrm>
          <a:off x="4953000" y="3124200"/>
          <a:ext cx="902336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1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8127">
                <a:tc>
                  <a:txBody>
                    <a:bodyPr/>
                    <a:lstStyle/>
                    <a:p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p</a:t>
                      </a:r>
                      <a:endParaRPr lang="en-US" sz="2800" i="1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q</a:t>
                      </a:r>
                      <a:endParaRPr lang="en-US" sz="2800" i="1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124598"/>
              </p:ext>
            </p:extLst>
          </p:nvPr>
        </p:nvGraphicFramePr>
        <p:xfrm>
          <a:off x="5837509" y="3124200"/>
          <a:ext cx="1096691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6691">
                  <a:extLst>
                    <a:ext uri="{9D8B030D-6E8A-4147-A177-3AD203B41FA5}">
                      <a16:colId xmlns:a16="http://schemas.microsoft.com/office/drawing/2014/main" val="3541282072"/>
                    </a:ext>
                  </a:extLst>
                </a:gridCol>
              </a:tblGrid>
              <a:tr h="488127">
                <a:tc>
                  <a:txBody>
                    <a:bodyPr/>
                    <a:lstStyle/>
                    <a:p>
                      <a:pPr marL="0" marR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p 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→ 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8975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64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808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5008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7732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308058"/>
              </p:ext>
            </p:extLst>
          </p:nvPr>
        </p:nvGraphicFramePr>
        <p:xfrm>
          <a:off x="6866537" y="3124200"/>
          <a:ext cx="1972663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2663">
                  <a:extLst>
                    <a:ext uri="{9D8B030D-6E8A-4147-A177-3AD203B41FA5}">
                      <a16:colId xmlns:a16="http://schemas.microsoft.com/office/drawing/2014/main" val="3687120318"/>
                    </a:ext>
                  </a:extLst>
                </a:gridCol>
              </a:tblGrid>
              <a:tr h="488127">
                <a:tc>
                  <a:txBody>
                    <a:bodyPr/>
                    <a:lstStyle/>
                    <a:p>
                      <a:pPr marL="0" marR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(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p 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→ 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q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) 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 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q</a:t>
                      </a:r>
                      <a:endParaRPr lang="en-US" sz="2800" i="1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8975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64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808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5008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7732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67793"/>
              </p:ext>
            </p:extLst>
          </p:nvPr>
        </p:nvGraphicFramePr>
        <p:xfrm>
          <a:off x="8788475" y="3124200"/>
          <a:ext cx="2946325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325">
                  <a:extLst>
                    <a:ext uri="{9D8B030D-6E8A-4147-A177-3AD203B41FA5}">
                      <a16:colId xmlns:a16="http://schemas.microsoft.com/office/drawing/2014/main" val="3328916914"/>
                    </a:ext>
                  </a:extLst>
                </a:gridCol>
              </a:tblGrid>
              <a:tr h="488127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((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p 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→ 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q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) 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 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q</a:t>
                      </a:r>
                      <a:r>
                        <a:rPr lang="en-US" sz="2800" i="0" dirty="0" smtClean="0"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)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 → 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8975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64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808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5008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7732"/>
                  </a:ext>
                </a:extLst>
              </a:tr>
            </a:tbl>
          </a:graphicData>
        </a:graphic>
      </p:graphicFrame>
      <p:sp>
        <p:nvSpPr>
          <p:cNvPr id="17" name="Oval 16"/>
          <p:cNvSpPr/>
          <p:nvPr/>
        </p:nvSpPr>
        <p:spPr>
          <a:xfrm>
            <a:off x="9873383" y="3633997"/>
            <a:ext cx="915889" cy="2096235"/>
          </a:xfrm>
          <a:prstGeom prst="ellipse">
            <a:avLst/>
          </a:prstGeom>
          <a:solidFill>
            <a:srgbClr val="E3DF37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737600" y="5715000"/>
            <a:ext cx="3429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200" b="1" u="sng" dirty="0" smtClean="0">
                <a:solidFill>
                  <a:srgbClr val="66FF33"/>
                </a:solidFill>
                <a:latin typeface="Cambria" panose="02040503050406030204" pitchFamily="18" charset="0"/>
              </a:rPr>
              <a:t>Not a tautology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18" name="Oval 17"/>
          <p:cNvSpPr/>
          <p:nvPr/>
        </p:nvSpPr>
        <p:spPr>
          <a:xfrm rot="5400000">
            <a:off x="7490109" y="1560506"/>
            <a:ext cx="677336" cy="5802851"/>
          </a:xfrm>
          <a:prstGeom prst="ellipse">
            <a:avLst/>
          </a:prstGeom>
          <a:solidFill>
            <a:srgbClr val="E3DF37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50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12" grpId="0"/>
      <p:bldP spid="13" grpId="0"/>
      <p:bldP spid="17" grpId="0" animBg="1"/>
      <p:bldP spid="4" grpId="0"/>
      <p:bldP spid="18" grpId="0" animBg="1"/>
      <p:bldP spid="18" grpId="1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 </a:t>
            </a:r>
            <a:r>
              <a:rPr lang="en-US" altLang="en-US" dirty="0">
                <a:solidFill>
                  <a:schemeClr val="tx1"/>
                </a:solidFill>
              </a:rPr>
              <a:t>(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  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) 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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  <a:r>
              <a:rPr lang="en-US" altLang="en-US" dirty="0" smtClean="0"/>
              <a:t> is it correct to conclude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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dirty="0" smtClean="0">
                <a:cs typeface="Times New Roman" panose="02020603050405020304" pitchFamily="18" charset="0"/>
              </a:rPr>
              <a:t>?</a:t>
            </a:r>
          </a:p>
          <a:p>
            <a:r>
              <a:rPr lang="en-US" altLang="en-US" dirty="0"/>
              <a:t> Is </a:t>
            </a:r>
            <a:r>
              <a:rPr lang="en-US" altLang="en-US" dirty="0">
                <a:solidFill>
                  <a:schemeClr val="tx1"/>
                </a:solidFill>
              </a:rPr>
              <a:t>(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  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)  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  <a:r>
              <a:rPr lang="en-US" altLang="en-US" dirty="0"/>
              <a:t>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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dirty="0"/>
              <a:t>a tautology</a:t>
            </a:r>
            <a:r>
              <a:rPr lang="en-US" altLang="en-US" dirty="0" smtClean="0"/>
              <a:t>? Find out!</a:t>
            </a:r>
            <a:endParaRPr lang="en-US" altLang="en-US" dirty="0" smtClean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   (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  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 </a:t>
            </a:r>
            <a:r>
              <a:rPr lang="en-US" altLang="en-US" dirty="0" smtClean="0">
                <a:sym typeface="Symbol" panose="05050102010706020507" pitchFamily="18" charset="2"/>
              </a:rPr>
              <a:t>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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 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endParaRPr lang="en-US" altLang="en-US" dirty="0" smtClean="0"/>
          </a:p>
          <a:p>
            <a:r>
              <a:rPr lang="en-US" altLang="en-US" dirty="0" smtClean="0"/>
              <a:t>Fallacy: the incorrect argument is of the form as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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dirty="0" smtClean="0">
                <a:cs typeface="Times New Roman" panose="02020603050405020304" pitchFamily="18" charset="0"/>
              </a:rPr>
              <a:t> does not imply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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</a:p>
          <a:p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  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) </a:t>
            </a:r>
            <a:r>
              <a:rPr lang="en-US" altLang="en-US" dirty="0" smtClean="0">
                <a:sym typeface="Symbol" panose="05050102010706020507" pitchFamily="18" charset="2"/>
              </a:rPr>
              <a:t>is not equivalent to</a:t>
            </a:r>
          </a:p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                 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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q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37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 rot="328717">
            <a:off x="7269097" y="4700901"/>
            <a:ext cx="4348010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dirty="0">
                <a:latin typeface="Cambria" panose="02040503050406030204" pitchFamily="18" charset="0"/>
              </a:rPr>
              <a:t>fallacy of denying the hypothesis</a:t>
            </a:r>
          </a:p>
        </p:txBody>
      </p:sp>
      <p:sp>
        <p:nvSpPr>
          <p:cNvPr id="6" name="Rectangle 5"/>
          <p:cNvSpPr/>
          <p:nvPr/>
        </p:nvSpPr>
        <p:spPr>
          <a:xfrm>
            <a:off x="8991600" y="1981200"/>
            <a:ext cx="26670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Not a tautology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00400" y="6041899"/>
            <a:ext cx="73152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dirty="0">
                <a:latin typeface="Cambria" panose="02040503050406030204" pitchFamily="18" charset="0"/>
              </a:rPr>
              <a:t>it is false when </a:t>
            </a:r>
            <a:r>
              <a:rPr lang="en-US" sz="3200" i="1" dirty="0">
                <a:latin typeface="Cambria" panose="02040503050406030204" pitchFamily="18" charset="0"/>
              </a:rPr>
              <a:t>p </a:t>
            </a:r>
            <a:r>
              <a:rPr lang="en-US" sz="3200" dirty="0" smtClean="0">
                <a:latin typeface="Cambria" panose="02040503050406030204" pitchFamily="18" charset="0"/>
              </a:rPr>
              <a:t>is false </a:t>
            </a:r>
            <a:r>
              <a:rPr lang="en-US" sz="3200" dirty="0">
                <a:latin typeface="Cambria" panose="02040503050406030204" pitchFamily="18" charset="0"/>
              </a:rPr>
              <a:t>and </a:t>
            </a:r>
            <a:r>
              <a:rPr lang="en-US" sz="3200" i="1" dirty="0">
                <a:latin typeface="Cambria" panose="02040503050406030204" pitchFamily="18" charset="0"/>
              </a:rPr>
              <a:t>q </a:t>
            </a:r>
            <a:r>
              <a:rPr lang="en-US" sz="3200" dirty="0">
                <a:latin typeface="Cambria" panose="02040503050406030204" pitchFamily="18" charset="0"/>
              </a:rPr>
              <a:t>is </a:t>
            </a:r>
            <a:r>
              <a:rPr lang="en-US" sz="3200" dirty="0" smtClean="0">
                <a:latin typeface="Cambria" panose="02040503050406030204" pitchFamily="18" charset="0"/>
              </a:rPr>
              <a:t>true</a:t>
            </a:r>
            <a:endParaRPr lang="en-US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597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mtClean="0"/>
              <a:t>Rules of Inference for Quantified Statements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altLang="en-US" dirty="0" smtClean="0"/>
              <a:t>Universal instantiation:</a:t>
            </a:r>
          </a:p>
          <a:p>
            <a:pPr lvl="1">
              <a:buFontTx/>
              <a:buNone/>
            </a:pPr>
            <a:r>
              <a:rPr lang="en-US" altLang="en-US" dirty="0" smtClean="0">
                <a:sym typeface="Symbol" panose="05050102010706020507" pitchFamily="18" charset="2"/>
              </a:rPr>
              <a:t></a:t>
            </a:r>
            <a:r>
              <a:rPr lang="en-US" altLang="en-US" i="1" dirty="0" smtClean="0">
                <a:sym typeface="Symbol" panose="05050102010706020507" pitchFamily="18" charset="2"/>
              </a:rPr>
              <a:t>x P</a:t>
            </a:r>
            <a:r>
              <a:rPr lang="en-US" altLang="en-US" dirty="0" smtClean="0">
                <a:sym typeface="Symbol" panose="05050102010706020507" pitchFamily="18" charset="2"/>
              </a:rPr>
              <a:t>(</a:t>
            </a:r>
            <a:r>
              <a:rPr lang="en-US" altLang="en-US" i="1" dirty="0" smtClean="0">
                <a:sym typeface="Symbol" panose="05050102010706020507" pitchFamily="18" charset="2"/>
              </a:rPr>
              <a:t>x</a:t>
            </a:r>
            <a:r>
              <a:rPr lang="en-US" altLang="en-US" dirty="0" smtClean="0">
                <a:sym typeface="Symbol" panose="05050102010706020507" pitchFamily="18" charset="2"/>
              </a:rPr>
              <a:t>)</a:t>
            </a:r>
          </a:p>
          <a:p>
            <a:pPr lvl="1">
              <a:lnSpc>
                <a:spcPct val="50000"/>
              </a:lnSpc>
              <a:buFontTx/>
              <a:buNone/>
            </a:pPr>
            <a:r>
              <a:rPr lang="en-US" altLang="en-US" dirty="0" smtClean="0">
                <a:sym typeface="Symbol" panose="05050102010706020507" pitchFamily="18" charset="2"/>
              </a:rPr>
              <a:t>____________</a:t>
            </a:r>
          </a:p>
          <a:p>
            <a:pPr lvl="1">
              <a:buNone/>
            </a:pPr>
            <a:r>
              <a:rPr lang="en-US" altLang="en-US" dirty="0" smtClean="0">
                <a:sym typeface="Symbol" panose="05050102010706020507" pitchFamily="18" charset="2"/>
              </a:rPr>
              <a:t> </a:t>
            </a:r>
            <a:r>
              <a:rPr lang="en-US" altLang="en-US" i="1" dirty="0" smtClean="0">
                <a:sym typeface="Symbol" panose="05050102010706020507" pitchFamily="18" charset="2"/>
              </a:rPr>
              <a:t>P</a:t>
            </a:r>
            <a:r>
              <a:rPr lang="en-US" altLang="en-US" dirty="0" smtClean="0">
                <a:sym typeface="Symbol" panose="05050102010706020507" pitchFamily="18" charset="2"/>
              </a:rPr>
              <a:t>(</a:t>
            </a:r>
            <a:r>
              <a:rPr lang="en-US" altLang="en-US" i="1" dirty="0" smtClean="0">
                <a:sym typeface="Symbol" panose="05050102010706020507" pitchFamily="18" charset="2"/>
              </a:rPr>
              <a:t>c</a:t>
            </a:r>
            <a:r>
              <a:rPr lang="en-US" altLang="en-US" dirty="0" smtClean="0">
                <a:sym typeface="Symbol" panose="05050102010706020507" pitchFamily="18" charset="2"/>
              </a:rPr>
              <a:t>) if </a:t>
            </a:r>
            <a:r>
              <a:rPr lang="en-US" altLang="en-US" i="1" dirty="0" smtClean="0">
                <a:sym typeface="Symbol" panose="05050102010706020507" pitchFamily="18" charset="2"/>
              </a:rPr>
              <a:t>c</a:t>
            </a:r>
            <a:r>
              <a:rPr lang="en-US" altLang="en-US" dirty="0" smtClean="0">
                <a:sym typeface="Symbol" panose="05050102010706020507" pitchFamily="18" charset="2"/>
              </a:rPr>
              <a:t>  </a:t>
            </a:r>
            <a:r>
              <a:rPr lang="en-US" altLang="en-US" dirty="0">
                <a:sym typeface="Symbol" panose="05050102010706020507" pitchFamily="18" charset="2"/>
              </a:rPr>
              <a:t>U     </a:t>
            </a:r>
            <a:r>
              <a:rPr lang="en-US" altLang="en-US" sz="3000" dirty="0">
                <a:solidFill>
                  <a:srgbClr val="FFFF00"/>
                </a:solidFill>
                <a:sym typeface="Symbol" panose="05050102010706020507" pitchFamily="18" charset="2"/>
              </a:rPr>
              <a:t>(U is the domain (Universe of Discourse))</a:t>
            </a:r>
          </a:p>
          <a:p>
            <a:pPr lvl="1">
              <a:buFontTx/>
              <a:buNone/>
            </a:pPr>
            <a:endParaRPr lang="en-US" altLang="en-US" dirty="0" smtClean="0">
              <a:sym typeface="Symbol" panose="05050102010706020507" pitchFamily="18" charset="2"/>
            </a:endParaRPr>
          </a:p>
          <a:p>
            <a:r>
              <a:rPr lang="en-US" altLang="en-US" dirty="0" smtClean="0"/>
              <a:t>Universal generalization:</a:t>
            </a:r>
          </a:p>
          <a:p>
            <a:pPr lvl="1">
              <a:buFontTx/>
              <a:buNone/>
            </a:pPr>
            <a:r>
              <a:rPr lang="en-US" altLang="en-US" i="1" dirty="0" smtClean="0"/>
              <a:t>P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c</a:t>
            </a:r>
            <a:r>
              <a:rPr lang="en-US" altLang="en-US" dirty="0" smtClean="0"/>
              <a:t>) for arbitrary </a:t>
            </a:r>
            <a:r>
              <a:rPr lang="en-US" altLang="en-US" i="1" dirty="0" smtClean="0">
                <a:sym typeface="Symbol" panose="05050102010706020507" pitchFamily="18" charset="2"/>
              </a:rPr>
              <a:t>c</a:t>
            </a:r>
            <a:r>
              <a:rPr lang="en-US" altLang="en-US" dirty="0" smtClean="0">
                <a:sym typeface="Symbol" panose="05050102010706020507" pitchFamily="18" charset="2"/>
              </a:rPr>
              <a:t>  U     </a:t>
            </a:r>
            <a:r>
              <a:rPr lang="en-US" altLang="en-US" sz="2400" dirty="0" smtClean="0">
                <a:solidFill>
                  <a:srgbClr val="FFFF00"/>
                </a:solidFill>
                <a:sym typeface="Symbol" panose="05050102010706020507" pitchFamily="18" charset="2"/>
              </a:rPr>
              <a:t>(U is the domain (Universe of Discourse))</a:t>
            </a:r>
            <a:endParaRPr lang="en-US" altLang="en-US" dirty="0" smtClean="0">
              <a:solidFill>
                <a:srgbClr val="FFFF00"/>
              </a:solidFill>
              <a:sym typeface="Symbol" panose="05050102010706020507" pitchFamily="18" charset="2"/>
            </a:endParaRPr>
          </a:p>
          <a:p>
            <a:pPr lvl="1">
              <a:lnSpc>
                <a:spcPct val="50000"/>
              </a:lnSpc>
              <a:buFontTx/>
              <a:buNone/>
            </a:pPr>
            <a:r>
              <a:rPr lang="en-US" altLang="en-US" dirty="0" smtClean="0">
                <a:sym typeface="Symbol" panose="05050102010706020507" pitchFamily="18" charset="2"/>
              </a:rPr>
              <a:t>___________________</a:t>
            </a:r>
          </a:p>
          <a:p>
            <a:pPr lvl="1">
              <a:buFontTx/>
              <a:buNone/>
            </a:pPr>
            <a:r>
              <a:rPr lang="en-US" altLang="en-US" dirty="0" smtClean="0">
                <a:sym typeface="Symbol" panose="05050102010706020507" pitchFamily="18" charset="2"/>
              </a:rPr>
              <a:t> </a:t>
            </a:r>
            <a:r>
              <a:rPr lang="en-US" altLang="en-US" i="1" dirty="0" smtClean="0">
                <a:sym typeface="Symbol" panose="05050102010706020507" pitchFamily="18" charset="2"/>
              </a:rPr>
              <a:t>x P</a:t>
            </a:r>
            <a:r>
              <a:rPr lang="en-US" altLang="en-US" dirty="0" smtClean="0">
                <a:sym typeface="Symbol" panose="05050102010706020507" pitchFamily="18" charset="2"/>
              </a:rPr>
              <a:t>(</a:t>
            </a:r>
            <a:r>
              <a:rPr lang="en-US" altLang="en-US" i="1" dirty="0" smtClean="0">
                <a:sym typeface="Symbol" panose="05050102010706020507" pitchFamily="18" charset="2"/>
              </a:rPr>
              <a:t>x</a:t>
            </a:r>
            <a:r>
              <a:rPr lang="en-US" altLang="en-US" dirty="0" smtClean="0">
                <a:sym typeface="Symbol" panose="05050102010706020507" pitchFamily="18" charset="2"/>
              </a:rPr>
              <a:t>)  Note: </a:t>
            </a:r>
            <a:r>
              <a:rPr lang="en-US" altLang="en-US" i="1" dirty="0" smtClean="0">
                <a:sym typeface="Symbol" panose="05050102010706020507" pitchFamily="18" charset="2"/>
              </a:rPr>
              <a:t>c</a:t>
            </a:r>
            <a:r>
              <a:rPr lang="en-US" altLang="en-US" dirty="0" smtClean="0">
                <a:sym typeface="Symbol" panose="05050102010706020507" pitchFamily="18" charset="2"/>
              </a:rPr>
              <a:t> must be arbitrary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30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mtClean="0"/>
              <a:t>Rules of Inference for Quantified Statements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5000"/>
              </a:lnSpc>
              <a:spcBef>
                <a:spcPct val="10000"/>
              </a:spcBef>
            </a:pPr>
            <a:r>
              <a:rPr lang="en-US" altLang="en-US" dirty="0" smtClean="0"/>
              <a:t>Existential instantiation:</a:t>
            </a:r>
          </a:p>
          <a:p>
            <a:pPr lvl="1">
              <a:lnSpc>
                <a:spcPct val="95000"/>
              </a:lnSpc>
              <a:spcBef>
                <a:spcPct val="5000"/>
              </a:spcBef>
              <a:buFontTx/>
              <a:buNone/>
            </a:pPr>
            <a:r>
              <a:rPr lang="en-US" altLang="en-US" dirty="0" smtClean="0">
                <a:sym typeface="Symbol" panose="05050102010706020507" pitchFamily="18" charset="2"/>
              </a:rPr>
              <a:t></a:t>
            </a:r>
            <a:r>
              <a:rPr lang="en-US" altLang="en-US" i="1" dirty="0" smtClean="0">
                <a:sym typeface="Symbol" panose="05050102010706020507" pitchFamily="18" charset="2"/>
              </a:rPr>
              <a:t>x P</a:t>
            </a:r>
            <a:r>
              <a:rPr lang="en-US" altLang="en-US" dirty="0" smtClean="0">
                <a:sym typeface="Symbol" panose="05050102010706020507" pitchFamily="18" charset="2"/>
              </a:rPr>
              <a:t>(x)</a:t>
            </a:r>
          </a:p>
          <a:p>
            <a:pPr lvl="1">
              <a:lnSpc>
                <a:spcPct val="60000"/>
              </a:lnSpc>
              <a:spcBef>
                <a:spcPct val="5000"/>
              </a:spcBef>
              <a:buFontTx/>
              <a:buNone/>
            </a:pPr>
            <a:r>
              <a:rPr lang="en-US" altLang="en-US" dirty="0" smtClean="0">
                <a:sym typeface="Symbol" panose="05050102010706020507" pitchFamily="18" charset="2"/>
              </a:rPr>
              <a:t>______</a:t>
            </a:r>
            <a:endParaRPr lang="en-US" altLang="en-US" dirty="0">
              <a:sym typeface="Symbol" panose="05050102010706020507" pitchFamily="18" charset="2"/>
            </a:endParaRPr>
          </a:p>
          <a:p>
            <a:pPr lvl="1">
              <a:lnSpc>
                <a:spcPct val="95000"/>
              </a:lnSpc>
              <a:spcBef>
                <a:spcPct val="5000"/>
              </a:spcBef>
              <a:buNone/>
            </a:pPr>
            <a:r>
              <a:rPr lang="en-US" altLang="en-US" dirty="0" smtClean="0">
                <a:sym typeface="Symbol" panose="05050102010706020507" pitchFamily="18" charset="2"/>
              </a:rPr>
              <a:t> </a:t>
            </a:r>
            <a:r>
              <a:rPr lang="en-US" altLang="en-US" i="1" dirty="0" smtClean="0">
                <a:sym typeface="Symbol" panose="05050102010706020507" pitchFamily="18" charset="2"/>
              </a:rPr>
              <a:t>P</a:t>
            </a:r>
            <a:r>
              <a:rPr lang="en-US" altLang="en-US" dirty="0" smtClean="0">
                <a:sym typeface="Symbol" panose="05050102010706020507" pitchFamily="18" charset="2"/>
              </a:rPr>
              <a:t>(</a:t>
            </a:r>
            <a:r>
              <a:rPr lang="en-US" altLang="en-US" i="1" dirty="0" smtClean="0">
                <a:sym typeface="Symbol" panose="05050102010706020507" pitchFamily="18" charset="2"/>
              </a:rPr>
              <a:t>c</a:t>
            </a:r>
            <a:r>
              <a:rPr lang="en-US" altLang="en-US" dirty="0" smtClean="0">
                <a:sym typeface="Symbol" panose="05050102010706020507" pitchFamily="18" charset="2"/>
              </a:rPr>
              <a:t>) for some </a:t>
            </a:r>
            <a:r>
              <a:rPr lang="en-US" altLang="en-US" i="1" dirty="0" smtClean="0">
                <a:sym typeface="Symbol" panose="05050102010706020507" pitchFamily="18" charset="2"/>
              </a:rPr>
              <a:t>c</a:t>
            </a:r>
            <a:r>
              <a:rPr lang="en-US" altLang="en-US" dirty="0" smtClean="0">
                <a:sym typeface="Symbol" panose="05050102010706020507" pitchFamily="18" charset="2"/>
              </a:rPr>
              <a:t>  </a:t>
            </a:r>
            <a:r>
              <a:rPr lang="en-US" altLang="en-US" dirty="0">
                <a:sym typeface="Symbol" panose="05050102010706020507" pitchFamily="18" charset="2"/>
              </a:rPr>
              <a:t>U </a:t>
            </a:r>
            <a:r>
              <a:rPr lang="en-US" altLang="en-US" dirty="0" smtClean="0">
                <a:sym typeface="Symbol" panose="05050102010706020507" pitchFamily="18" charset="2"/>
              </a:rPr>
              <a:t>     </a:t>
            </a:r>
            <a:r>
              <a:rPr lang="en-US" altLang="en-US" sz="2600" dirty="0" smtClean="0">
                <a:solidFill>
                  <a:srgbClr val="FFFF00"/>
                </a:solidFill>
                <a:sym typeface="Symbol" panose="05050102010706020507" pitchFamily="18" charset="2"/>
              </a:rPr>
              <a:t>(</a:t>
            </a:r>
            <a:r>
              <a:rPr lang="en-US" altLang="en-US" sz="2600" dirty="0">
                <a:solidFill>
                  <a:srgbClr val="FFFF00"/>
                </a:solidFill>
                <a:sym typeface="Symbol" panose="05050102010706020507" pitchFamily="18" charset="2"/>
              </a:rPr>
              <a:t>U is the domain (Universe of Discourse</a:t>
            </a:r>
            <a:r>
              <a:rPr lang="en-US" altLang="en-US" sz="2600" dirty="0" smtClean="0">
                <a:solidFill>
                  <a:srgbClr val="FFFF00"/>
                </a:solidFill>
                <a:sym typeface="Symbol" panose="05050102010706020507" pitchFamily="18" charset="2"/>
              </a:rPr>
              <a:t>))</a:t>
            </a:r>
            <a:endParaRPr lang="en-US" altLang="en-US" sz="2600" dirty="0" smtClean="0">
              <a:sym typeface="Symbol" panose="05050102010706020507" pitchFamily="18" charset="2"/>
            </a:endParaRPr>
          </a:p>
          <a:p>
            <a:pPr lvl="1">
              <a:lnSpc>
                <a:spcPct val="95000"/>
              </a:lnSpc>
              <a:spcBef>
                <a:spcPts val="1200"/>
              </a:spcBef>
              <a:buFontTx/>
              <a:buNone/>
            </a:pPr>
            <a:r>
              <a:rPr lang="en-US" altLang="en-US" sz="3500" dirty="0" smtClean="0">
                <a:sym typeface="Symbol" panose="05050102010706020507" pitchFamily="18" charset="2"/>
              </a:rPr>
              <a:t>Note that value of </a:t>
            </a:r>
            <a:r>
              <a:rPr lang="en-US" altLang="en-US" sz="3500" i="1" dirty="0" smtClean="0">
                <a:sym typeface="Symbol" panose="05050102010706020507" pitchFamily="18" charset="2"/>
              </a:rPr>
              <a:t>c</a:t>
            </a:r>
            <a:r>
              <a:rPr lang="en-US" altLang="en-US" sz="3500" dirty="0" smtClean="0">
                <a:sym typeface="Symbol" panose="05050102010706020507" pitchFamily="18" charset="2"/>
              </a:rPr>
              <a:t> is not known; we only know it exists</a:t>
            </a:r>
          </a:p>
          <a:p>
            <a:pPr>
              <a:lnSpc>
                <a:spcPct val="95000"/>
              </a:lnSpc>
              <a:spcBef>
                <a:spcPct val="10000"/>
              </a:spcBef>
            </a:pPr>
            <a:r>
              <a:rPr lang="en-US" altLang="en-US" dirty="0" smtClean="0"/>
              <a:t>Existential generalization:</a:t>
            </a:r>
          </a:p>
          <a:p>
            <a:pPr lvl="1">
              <a:lnSpc>
                <a:spcPct val="95000"/>
              </a:lnSpc>
              <a:spcBef>
                <a:spcPct val="5000"/>
              </a:spcBef>
              <a:buFontTx/>
              <a:buNone/>
            </a:pPr>
            <a:r>
              <a:rPr lang="en-US" altLang="en-US" i="1" dirty="0" smtClean="0"/>
              <a:t>P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c</a:t>
            </a:r>
            <a:r>
              <a:rPr lang="en-US" altLang="en-US" dirty="0" smtClean="0"/>
              <a:t>) for some </a:t>
            </a:r>
            <a:r>
              <a:rPr lang="en-US" altLang="en-US" i="1" dirty="0" smtClean="0"/>
              <a:t>c</a:t>
            </a:r>
            <a:r>
              <a:rPr lang="en-US" altLang="en-US" dirty="0" smtClean="0"/>
              <a:t> </a:t>
            </a:r>
            <a:r>
              <a:rPr lang="en-US" altLang="en-US" dirty="0" smtClean="0">
                <a:sym typeface="Symbol" panose="05050102010706020507" pitchFamily="18" charset="2"/>
              </a:rPr>
              <a:t> U</a:t>
            </a:r>
          </a:p>
          <a:p>
            <a:pPr lvl="1">
              <a:lnSpc>
                <a:spcPct val="60000"/>
              </a:lnSpc>
              <a:spcBef>
                <a:spcPct val="5000"/>
              </a:spcBef>
              <a:buFontTx/>
              <a:buNone/>
            </a:pPr>
            <a:r>
              <a:rPr lang="en-US" altLang="en-US" dirty="0" smtClean="0">
                <a:sym typeface="Symbol" panose="05050102010706020507" pitchFamily="18" charset="2"/>
              </a:rPr>
              <a:t>________________</a:t>
            </a:r>
          </a:p>
          <a:p>
            <a:pPr lvl="1">
              <a:lnSpc>
                <a:spcPct val="95000"/>
              </a:lnSpc>
              <a:spcBef>
                <a:spcPct val="5000"/>
              </a:spcBef>
              <a:buFontTx/>
              <a:buNone/>
            </a:pPr>
            <a:r>
              <a:rPr lang="en-US" altLang="en-US" dirty="0" smtClean="0">
                <a:sym typeface="Symbol" panose="05050102010706020507" pitchFamily="18" charset="2"/>
              </a:rPr>
              <a:t> </a:t>
            </a:r>
            <a:r>
              <a:rPr lang="en-US" altLang="en-US" i="1" dirty="0" smtClean="0">
                <a:sym typeface="Symbol" panose="05050102010706020507" pitchFamily="18" charset="2"/>
              </a:rPr>
              <a:t>x P</a:t>
            </a:r>
            <a:r>
              <a:rPr lang="en-US" altLang="en-US" dirty="0" smtClean="0">
                <a:sym typeface="Symbol" panose="05050102010706020507" pitchFamily="18" charset="2"/>
              </a:rPr>
              <a:t>(</a:t>
            </a:r>
            <a:r>
              <a:rPr lang="en-US" altLang="en-US" i="1" dirty="0" smtClean="0">
                <a:sym typeface="Symbol" panose="05050102010706020507" pitchFamily="18" charset="2"/>
              </a:rPr>
              <a:t>x</a:t>
            </a:r>
            <a:r>
              <a:rPr lang="en-US" altLang="en-US" dirty="0" smtClean="0">
                <a:sym typeface="Symbol" panose="05050102010706020507" pitchFamily="18" charset="2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305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Valid arguments in propositional logic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66FF33"/>
                </a:solidFill>
              </a:rPr>
              <a:t>Consider the following arguments involving propositions 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dirty="0" smtClean="0"/>
              <a:t>   “</a:t>
            </a:r>
            <a:r>
              <a:rPr lang="en-US" altLang="en-US" dirty="0" smtClean="0">
                <a:solidFill>
                  <a:schemeClr val="tx1"/>
                </a:solidFill>
              </a:rPr>
              <a:t>If</a:t>
            </a:r>
            <a:r>
              <a:rPr lang="en-US" altLang="en-US" dirty="0" smtClean="0"/>
              <a:t> you have a current password, </a:t>
            </a:r>
            <a:br>
              <a:rPr lang="en-US" altLang="en-US" dirty="0" smtClean="0"/>
            </a:br>
            <a:r>
              <a:rPr lang="en-US" altLang="en-US" dirty="0" smtClean="0">
                <a:solidFill>
                  <a:schemeClr val="tx1"/>
                </a:solidFill>
              </a:rPr>
              <a:t>then</a:t>
            </a:r>
            <a:r>
              <a:rPr lang="en-US" altLang="en-US" dirty="0" smtClean="0"/>
              <a:t> you can login to the network”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dirty="0" smtClean="0"/>
              <a:t>    “You have a current password”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dirty="0" smtClean="0"/>
              <a:t>    therefore,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dirty="0" smtClean="0"/>
              <a:t>    “You can login to the network”</a:t>
            </a:r>
          </a:p>
          <a:p>
            <a:pPr>
              <a:buFont typeface="Arial" panose="020B0604020202020204" pitchFamily="34" charset="0"/>
              <a:buNone/>
            </a:pPr>
            <a:endParaRPr lang="en-US" altLang="en-US" dirty="0" smtClean="0"/>
          </a:p>
        </p:txBody>
      </p:sp>
      <p:sp>
        <p:nvSpPr>
          <p:cNvPr id="5" name="Right Brace 4"/>
          <p:cNvSpPr/>
          <p:nvPr/>
        </p:nvSpPr>
        <p:spPr>
          <a:xfrm>
            <a:off x="10781005" y="2747964"/>
            <a:ext cx="152400" cy="167640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9977276" y="3749675"/>
            <a:ext cx="13872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  <a:latin typeface="Cambria" panose="02040503050406030204" pitchFamily="18" charset="0"/>
              </a:rPr>
              <a:t>premises</a:t>
            </a:r>
          </a:p>
        </p:txBody>
      </p:sp>
      <p:sp>
        <p:nvSpPr>
          <p:cNvPr id="9223" name="TextBox 6"/>
          <p:cNvSpPr txBox="1">
            <a:spLocks noChangeArrowheads="1"/>
          </p:cNvSpPr>
          <p:nvPr/>
        </p:nvSpPr>
        <p:spPr bwMode="auto">
          <a:xfrm>
            <a:off x="8001000" y="5264083"/>
            <a:ext cx="15985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>
                <a:solidFill>
                  <a:srgbClr val="FF0000"/>
                </a:solidFill>
                <a:latin typeface="Cambria" panose="02040503050406030204" pitchFamily="18" charset="0"/>
              </a:rPr>
              <a:t>conclusion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10093108" y="4793420"/>
            <a:ext cx="1528194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</a:rPr>
              <a:t>p </a:t>
            </a:r>
            <a:r>
              <a:rPr lang="en-US" dirty="0">
                <a:latin typeface="Cambria" panose="02040503050406030204" pitchFamily="18" charset="0"/>
              </a:rPr>
              <a:t>→ </a:t>
            </a:r>
            <a:r>
              <a:rPr lang="en-US" i="1" dirty="0">
                <a:latin typeface="Cambria" panose="02040503050406030204" pitchFamily="18" charset="0"/>
              </a:rPr>
              <a:t>q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p 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______       </a:t>
            </a:r>
            <a:endParaRPr lang="en-US" i="1" dirty="0">
              <a:latin typeface="Cambria" panose="02040503050406030204" pitchFamily="18" charset="0"/>
            </a:endParaRPr>
          </a:p>
          <a:p>
            <a:r>
              <a:rPr lang="en-US" dirty="0">
                <a:latin typeface="Cambria" panose="02040503050406030204" pitchFamily="18" charset="0"/>
              </a:rPr>
              <a:t>∴ </a:t>
            </a:r>
            <a:r>
              <a:rPr lang="en-US" i="1" dirty="0" smtClean="0">
                <a:latin typeface="Cambria" panose="02040503050406030204" pitchFamily="18" charset="0"/>
              </a:rPr>
              <a:t>q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1000" y="3749973"/>
            <a:ext cx="591976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p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669953" y="3124499"/>
            <a:ext cx="591976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q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0392" y="2893666"/>
            <a:ext cx="102069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</a:rPr>
              <a:t>p </a:t>
            </a:r>
            <a:r>
              <a:rPr lang="en-US" dirty="0">
                <a:latin typeface="Cambria" panose="02040503050406030204" pitchFamily="18" charset="0"/>
              </a:rPr>
              <a:t>→ </a:t>
            </a:r>
            <a:r>
              <a:rPr lang="en-US" i="1" dirty="0" smtClean="0">
                <a:latin typeface="Cambria" panose="02040503050406030204" pitchFamily="18" charset="0"/>
              </a:rPr>
              <a:t>q</a:t>
            </a:r>
            <a:endParaRPr lang="en-US" i="1" dirty="0"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67200" y="2249267"/>
            <a:ext cx="591976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p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1000" y="5105421"/>
            <a:ext cx="591976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q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81000" y="4458957"/>
            <a:ext cx="591976" cy="47992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  </a:t>
            </a:r>
            <a:r>
              <a:rPr lang="en-US" dirty="0" smtClean="0">
                <a:latin typeface="Cambria" panose="02040503050406030204" pitchFamily="18" charset="0"/>
              </a:rPr>
              <a:t>∴</a:t>
            </a:r>
            <a:endParaRPr lang="en-US" i="1" dirty="0" smtClean="0">
              <a:latin typeface="Cambria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17" name="Rectangle 16"/>
          <p:cNvSpPr/>
          <p:nvPr/>
        </p:nvSpPr>
        <p:spPr>
          <a:xfrm>
            <a:off x="10093108" y="4793420"/>
            <a:ext cx="1528194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</a:rPr>
              <a:t>p 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p </a:t>
            </a:r>
            <a:r>
              <a:rPr lang="en-US" dirty="0">
                <a:latin typeface="Cambria" panose="02040503050406030204" pitchFamily="18" charset="0"/>
              </a:rPr>
              <a:t>→ </a:t>
            </a:r>
            <a:r>
              <a:rPr lang="en-US" i="1" dirty="0">
                <a:latin typeface="Cambria" panose="02040503050406030204" pitchFamily="18" charset="0"/>
              </a:rPr>
              <a:t>q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______       </a:t>
            </a:r>
            <a:endParaRPr lang="en-US" i="1" dirty="0">
              <a:latin typeface="Cambria" panose="02040503050406030204" pitchFamily="18" charset="0"/>
            </a:endParaRPr>
          </a:p>
          <a:p>
            <a:r>
              <a:rPr lang="en-US" dirty="0">
                <a:latin typeface="Cambria" panose="02040503050406030204" pitchFamily="18" charset="0"/>
              </a:rPr>
              <a:t>∴ </a:t>
            </a:r>
            <a:r>
              <a:rPr lang="en-US" i="1" dirty="0" smtClean="0">
                <a:latin typeface="Cambria" panose="02040503050406030204" pitchFamily="18" charset="0"/>
              </a:rPr>
              <a:t>q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905000" y="3048000"/>
            <a:ext cx="63246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286000" y="3586164"/>
            <a:ext cx="61722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271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222" grpId="0"/>
      <p:bldP spid="9223" grpId="0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Inference with quantified statements</a:t>
            </a:r>
          </a:p>
        </p:txBody>
      </p:sp>
      <p:sp>
        <p:nvSpPr>
          <p:cNvPr id="24581" name="TextBox 5"/>
          <p:cNvSpPr txBox="1">
            <a:spLocks noChangeArrowheads="1"/>
          </p:cNvSpPr>
          <p:nvPr/>
        </p:nvSpPr>
        <p:spPr bwMode="auto">
          <a:xfrm>
            <a:off x="7826667" y="2362200"/>
            <a:ext cx="370486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>
                <a:latin typeface="Cambria" panose="02040503050406030204" pitchFamily="18" charset="0"/>
              </a:rPr>
              <a:t>Instantiation:</a:t>
            </a:r>
          </a:p>
          <a:p>
            <a:r>
              <a:rPr lang="en-US" altLang="en-US" i="1" dirty="0">
                <a:solidFill>
                  <a:srgbClr val="FFFF00"/>
                </a:solidFill>
                <a:latin typeface="Cambria" panose="02040503050406030204" pitchFamily="18" charset="0"/>
              </a:rPr>
              <a:t>c</a:t>
            </a:r>
            <a:r>
              <a:rPr lang="en-US" altLang="en-US" dirty="0">
                <a:latin typeface="Cambria" panose="02040503050406030204" pitchFamily="18" charset="0"/>
              </a:rPr>
              <a:t> is one </a:t>
            </a:r>
            <a:r>
              <a:rPr lang="en-US" altLang="en-US" i="1" dirty="0">
                <a:solidFill>
                  <a:srgbClr val="FFFF00"/>
                </a:solidFill>
                <a:latin typeface="Cambria" panose="02040503050406030204" pitchFamily="18" charset="0"/>
              </a:rPr>
              <a:t>particular</a:t>
            </a:r>
            <a:r>
              <a:rPr lang="en-US" altLang="en-US" dirty="0">
                <a:latin typeface="Cambria" panose="02040503050406030204" pitchFamily="18" charset="0"/>
              </a:rPr>
              <a:t> member</a:t>
            </a:r>
          </a:p>
          <a:p>
            <a:r>
              <a:rPr lang="en-US" altLang="en-US" dirty="0">
                <a:latin typeface="Cambria" panose="02040503050406030204" pitchFamily="18" charset="0"/>
              </a:rPr>
              <a:t>of the domain</a:t>
            </a:r>
          </a:p>
          <a:p>
            <a:endParaRPr lang="en-US" altLang="en-US" dirty="0">
              <a:latin typeface="Cambria" panose="02040503050406030204" pitchFamily="18" charset="0"/>
            </a:endParaRPr>
          </a:p>
          <a:p>
            <a:endParaRPr lang="en-US" altLang="en-US" dirty="0">
              <a:latin typeface="Cambria" panose="02040503050406030204" pitchFamily="18" charset="0"/>
            </a:endParaRPr>
          </a:p>
          <a:p>
            <a:r>
              <a:rPr lang="en-US" altLang="en-US" dirty="0">
                <a:latin typeface="Cambria" panose="02040503050406030204" pitchFamily="18" charset="0"/>
              </a:rPr>
              <a:t>Generalization:</a:t>
            </a:r>
          </a:p>
          <a:p>
            <a:r>
              <a:rPr lang="en-US" altLang="en-US" dirty="0">
                <a:latin typeface="Cambria" panose="02040503050406030204" pitchFamily="18" charset="0"/>
              </a:rPr>
              <a:t>for an </a:t>
            </a:r>
            <a:r>
              <a:rPr lang="en-US" altLang="en-US" i="1" dirty="0">
                <a:solidFill>
                  <a:srgbClr val="FFFF00"/>
                </a:solidFill>
                <a:latin typeface="Cambria" panose="02040503050406030204" pitchFamily="18" charset="0"/>
              </a:rPr>
              <a:t>arbitrary</a:t>
            </a:r>
            <a:r>
              <a:rPr lang="en-US" altLang="en-US" dirty="0">
                <a:latin typeface="Cambria" panose="02040503050406030204" pitchFamily="18" charset="0"/>
              </a:rPr>
              <a:t> member </a:t>
            </a:r>
            <a:r>
              <a:rPr lang="en-US" altLang="en-US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c</a:t>
            </a:r>
            <a:endParaRPr lang="en-US" altLang="en-US" i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40</a:t>
            </a:fld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168912"/>
            <a:ext cx="6500934" cy="448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64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838199" y="211016"/>
            <a:ext cx="10599725" cy="795855"/>
          </a:xfrm>
        </p:spPr>
        <p:txBody>
          <a:bodyPr/>
          <a:lstStyle/>
          <a:p>
            <a:r>
              <a:rPr lang="en-US" altLang="en-US" smtClean="0">
                <a:latin typeface="Cambria" panose="02040503050406030204" pitchFamily="18" charset="0"/>
              </a:rPr>
              <a:t>Example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838200" y="1139660"/>
            <a:ext cx="9601200" cy="50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800" dirty="0">
                <a:latin typeface="Cambria" panose="02040503050406030204" pitchFamily="18" charset="0"/>
              </a:rPr>
              <a:t>Let </a:t>
            </a:r>
            <a:r>
              <a:rPr lang="en-US" altLang="en-US" sz="2800" i="1" dirty="0">
                <a:latin typeface="Cambria" panose="02040503050406030204" pitchFamily="18" charset="0"/>
              </a:rPr>
              <a:t>P</a:t>
            </a:r>
            <a:r>
              <a:rPr lang="en-US" altLang="en-US" sz="2800" dirty="0">
                <a:latin typeface="Cambria" panose="02040503050406030204" pitchFamily="18" charset="0"/>
              </a:rPr>
              <a:t>(</a:t>
            </a:r>
            <a:r>
              <a:rPr lang="en-US" altLang="en-US" sz="2800" i="1" dirty="0">
                <a:latin typeface="Cambria" panose="02040503050406030204" pitchFamily="18" charset="0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</a:rPr>
              <a:t>) = “A </a:t>
            </a:r>
            <a:r>
              <a:rPr lang="en-US" altLang="en-US" sz="2800" dirty="0" smtClean="0">
                <a:latin typeface="Cambria" panose="02040503050406030204" pitchFamily="18" charset="0"/>
              </a:rPr>
              <a:t>man </a:t>
            </a:r>
            <a:r>
              <a:rPr lang="en-US" altLang="en-US" sz="2800" dirty="0">
                <a:latin typeface="Cambria" panose="02040503050406030204" pitchFamily="18" charset="0"/>
              </a:rPr>
              <a:t>is mortal”; then </a:t>
            </a:r>
          </a:p>
          <a:p>
            <a:r>
              <a:rPr lang="en-US" altLang="en-US" sz="2800" dirty="0">
                <a:latin typeface="Cambria" panose="02040503050406030204" pitchFamily="18" charset="0"/>
              </a:rPr>
              <a:t>	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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x P</a:t>
            </a: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) = “All men are mortal</a:t>
            </a: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”</a:t>
            </a:r>
          </a:p>
          <a:p>
            <a:endParaRPr lang="en-US" altLang="en-US" sz="2800" dirty="0" smtClean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2800" dirty="0">
                <a:latin typeface="Cambria" panose="02040503050406030204" pitchFamily="18" charset="0"/>
              </a:rPr>
              <a:t>Assuming </a:t>
            </a:r>
            <a:r>
              <a:rPr lang="en-US" altLang="en-US" sz="2800" i="1" dirty="0" smtClean="0">
                <a:latin typeface="Cambria" panose="02040503050406030204" pitchFamily="18" charset="0"/>
              </a:rPr>
              <a:t>r</a:t>
            </a:r>
            <a:r>
              <a:rPr lang="en-US" altLang="en-US" sz="2800" dirty="0" smtClean="0">
                <a:latin typeface="Cambria" panose="02040503050406030204" pitchFamily="18" charset="0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</a:rPr>
              <a:t>= “Ali is a man” is true, show that</a:t>
            </a:r>
          </a:p>
          <a:p>
            <a:r>
              <a:rPr lang="en-US" altLang="en-US" sz="2800" i="1" dirty="0" smtClean="0">
                <a:latin typeface="Cambria" panose="02040503050406030204" pitchFamily="18" charset="0"/>
              </a:rPr>
              <a:t>s</a:t>
            </a:r>
            <a:r>
              <a:rPr lang="en-US" altLang="en-US" sz="2800" dirty="0" smtClean="0">
                <a:latin typeface="Cambria" panose="02040503050406030204" pitchFamily="18" charset="0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</a:rPr>
              <a:t>=  “Ali is mortal” is </a:t>
            </a:r>
            <a:r>
              <a:rPr lang="en-US" altLang="en-US" sz="2800" dirty="0" smtClean="0">
                <a:latin typeface="Cambria" panose="02040503050406030204" pitchFamily="18" charset="0"/>
              </a:rPr>
              <a:t>implied</a:t>
            </a:r>
          </a:p>
          <a:p>
            <a:endParaRPr lang="en-US" altLang="en-US" sz="2800" dirty="0">
              <a:latin typeface="Cambria" panose="02040503050406030204" pitchFamily="18" charset="0"/>
            </a:endParaRPr>
          </a:p>
          <a:p>
            <a:r>
              <a:rPr lang="en-US" altLang="en-US" sz="2800" dirty="0">
                <a:latin typeface="Cambria" panose="02040503050406030204" pitchFamily="18" charset="0"/>
              </a:rPr>
              <a:t>This is an example of universal instantiation:</a:t>
            </a:r>
          </a:p>
          <a:p>
            <a:r>
              <a:rPr lang="en-US" altLang="en-US" sz="2800" dirty="0">
                <a:latin typeface="Cambria" panose="02040503050406030204" pitchFamily="18" charset="0"/>
              </a:rPr>
              <a:t>	</a:t>
            </a:r>
            <a:r>
              <a:rPr lang="en-US" altLang="en-US" sz="2800" i="1" dirty="0">
                <a:latin typeface="Cambria" panose="02040503050406030204" pitchFamily="18" charset="0"/>
              </a:rPr>
              <a:t>P</a:t>
            </a:r>
            <a:r>
              <a:rPr lang="en-US" altLang="en-US" sz="2800" dirty="0">
                <a:latin typeface="Cambria" panose="02040503050406030204" pitchFamily="18" charset="0"/>
              </a:rPr>
              <a:t>(Ali) = “Ali is mortal</a:t>
            </a:r>
            <a:r>
              <a:rPr lang="en-US" altLang="en-US" sz="2800" dirty="0" smtClean="0">
                <a:latin typeface="Cambria" panose="02040503050406030204" pitchFamily="18" charset="0"/>
              </a:rPr>
              <a:t>”;</a:t>
            </a:r>
          </a:p>
          <a:p>
            <a:endParaRPr lang="en-US" altLang="en-US" sz="2800" dirty="0">
              <a:latin typeface="Cambria" panose="02040503050406030204" pitchFamily="18" charset="0"/>
            </a:endParaRPr>
          </a:p>
          <a:p>
            <a:r>
              <a:rPr lang="en-US" altLang="en-US" sz="2800" dirty="0">
                <a:latin typeface="Cambria" panose="02040503050406030204" pitchFamily="18" charset="0"/>
              </a:rPr>
              <a:t>Since 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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x P</a:t>
            </a: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) </a:t>
            </a:r>
          </a:p>
          <a:p>
            <a:pPr>
              <a:lnSpc>
                <a:spcPct val="50000"/>
              </a:lnSpc>
            </a:pP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         </a:t>
            </a: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    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_______</a:t>
            </a:r>
          </a:p>
          <a:p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	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c</a:t>
            </a: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)</a:t>
            </a:r>
            <a:endParaRPr lang="en-US" altLang="en-US" sz="2800" dirty="0">
              <a:latin typeface="Cambria" panose="02040503050406030204" pitchFamily="18" charset="0"/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730205" y="115098"/>
            <a:ext cx="713232" cy="365125"/>
          </a:xfrm>
        </p:spPr>
        <p:txBody>
          <a:bodyPr/>
          <a:lstStyle/>
          <a:p>
            <a:fld id="{A49DCD20-C8F3-40BD-8F93-95AEED967F38}" type="slidenum">
              <a:rPr lang="en-US" altLang="en-US" smtClean="0">
                <a:latin typeface="Cambria" panose="02040503050406030204" pitchFamily="18" charset="0"/>
              </a:rPr>
              <a:pPr/>
              <a:t>41</a:t>
            </a:fld>
            <a:endParaRPr lang="en-US" alt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51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en-US" sz="2800" dirty="0" smtClean="0">
                <a:solidFill>
                  <a:schemeClr val="tx1"/>
                </a:solidFill>
              </a:rPr>
              <a:t>Show that “Everyone in this discrete mathematics class has taken a course in computer science” </a:t>
            </a:r>
            <a:r>
              <a:rPr lang="en-US" altLang="en-US" sz="2800" dirty="0" smtClean="0"/>
              <a:t>and </a:t>
            </a:r>
            <a:r>
              <a:rPr lang="en-US" altLang="en-US" sz="2800" dirty="0" smtClean="0">
                <a:solidFill>
                  <a:schemeClr val="tx1"/>
                </a:solidFill>
              </a:rPr>
              <a:t>“Musab is a student in this class” </a:t>
            </a:r>
            <a:r>
              <a:rPr lang="en-US" altLang="en-US" sz="2800" dirty="0" smtClean="0"/>
              <a:t>imply </a:t>
            </a:r>
            <a:r>
              <a:rPr lang="en-US" altLang="en-US" sz="2800" dirty="0">
                <a:solidFill>
                  <a:schemeClr val="tx1"/>
                </a:solidFill>
              </a:rPr>
              <a:t>“Musab has </a:t>
            </a:r>
            <a:r>
              <a:rPr lang="en-US" altLang="en-US" sz="2800" dirty="0" smtClean="0">
                <a:solidFill>
                  <a:schemeClr val="tx1"/>
                </a:solidFill>
              </a:rPr>
              <a:t>taken a course in computer science”</a:t>
            </a:r>
          </a:p>
          <a:p>
            <a:r>
              <a:rPr lang="en-US" altLang="en-US" sz="2800" dirty="0">
                <a:solidFill>
                  <a:schemeClr val="tx1"/>
                </a:solidFill>
              </a:rPr>
              <a:t>Assume </a:t>
            </a:r>
            <a:r>
              <a:rPr lang="en-US" sz="2800" i="1" dirty="0">
                <a:solidFill>
                  <a:schemeClr val="tx1"/>
                </a:solidFill>
              </a:rPr>
              <a:t>D</a:t>
            </a:r>
            <a:r>
              <a:rPr lang="en-US" sz="2800" dirty="0">
                <a:solidFill>
                  <a:schemeClr val="tx1"/>
                </a:solidFill>
              </a:rPr>
              <a:t>(</a:t>
            </a:r>
            <a:r>
              <a:rPr lang="en-US" sz="2800" i="1" dirty="0">
                <a:solidFill>
                  <a:schemeClr val="tx1"/>
                </a:solidFill>
              </a:rPr>
              <a:t>x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represents</a:t>
            </a:r>
            <a:r>
              <a:rPr lang="en-US" sz="2800" i="1" dirty="0" smtClean="0">
                <a:solidFill>
                  <a:schemeClr val="tx1"/>
                </a:solidFill>
              </a:rPr>
              <a:t> x </a:t>
            </a:r>
            <a:r>
              <a:rPr lang="en-US" sz="2800" dirty="0">
                <a:solidFill>
                  <a:schemeClr val="tx1"/>
                </a:solidFill>
              </a:rPr>
              <a:t>is in Discrete </a:t>
            </a:r>
            <a:r>
              <a:rPr lang="en-US" altLang="en-US" sz="2800" dirty="0">
                <a:solidFill>
                  <a:schemeClr val="tx1"/>
                </a:solidFill>
              </a:rPr>
              <a:t>mathematics </a:t>
            </a:r>
            <a:r>
              <a:rPr lang="en-US" sz="2800" dirty="0" smtClean="0">
                <a:solidFill>
                  <a:schemeClr val="tx1"/>
                </a:solidFill>
              </a:rPr>
              <a:t>class</a:t>
            </a:r>
            <a:endParaRPr lang="en-US" altLang="en-US" sz="2800" dirty="0">
              <a:solidFill>
                <a:schemeClr val="tx1"/>
              </a:solidFill>
            </a:endParaRPr>
          </a:p>
          <a:p>
            <a:r>
              <a:rPr lang="en-US" altLang="en-US" sz="2800" dirty="0">
                <a:solidFill>
                  <a:schemeClr val="tx1"/>
                </a:solidFill>
              </a:rPr>
              <a:t>Assume </a:t>
            </a:r>
            <a:r>
              <a:rPr lang="en-US" sz="2800" i="1" dirty="0" smtClean="0">
                <a:solidFill>
                  <a:schemeClr val="tx1"/>
                </a:solidFill>
              </a:rPr>
              <a:t>C</a:t>
            </a:r>
            <a:r>
              <a:rPr lang="en-US" sz="2800" dirty="0" smtClean="0">
                <a:solidFill>
                  <a:schemeClr val="tx1"/>
                </a:solidFill>
              </a:rPr>
              <a:t>(</a:t>
            </a:r>
            <a:r>
              <a:rPr lang="en-US" sz="2800" i="1" dirty="0" smtClean="0">
                <a:solidFill>
                  <a:schemeClr val="tx1"/>
                </a:solidFill>
              </a:rPr>
              <a:t>x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represents</a:t>
            </a:r>
            <a:r>
              <a:rPr lang="en-US" sz="2800" i="1" dirty="0" smtClean="0">
                <a:solidFill>
                  <a:schemeClr val="tx1"/>
                </a:solidFill>
              </a:rPr>
              <a:t> x </a:t>
            </a:r>
            <a:r>
              <a:rPr lang="en-US" sz="2800" dirty="0" smtClean="0">
                <a:solidFill>
                  <a:schemeClr val="tx1"/>
                </a:solidFill>
              </a:rPr>
              <a:t>has taken a course in computer Science</a:t>
            </a:r>
            <a:endParaRPr lang="en-US" alt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accent2"/>
                </a:solidFill>
              </a:rPr>
              <a:t>Step 					Reason</a:t>
            </a:r>
            <a:endParaRPr lang="en-US" sz="28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sz="2800" dirty="0" smtClean="0"/>
              <a:t>[1</a:t>
            </a:r>
            <a:r>
              <a:rPr lang="en-US" sz="2800" dirty="0"/>
              <a:t>]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∀</a:t>
            </a:r>
            <a:r>
              <a:rPr lang="en-US" sz="2800" i="1" dirty="0" smtClean="0">
                <a:solidFill>
                  <a:schemeClr val="tx1"/>
                </a:solidFill>
              </a:rPr>
              <a:t>x </a:t>
            </a:r>
            <a:r>
              <a:rPr lang="en-US" sz="2800" dirty="0" smtClean="0">
                <a:solidFill>
                  <a:schemeClr val="tx1"/>
                </a:solidFill>
              </a:rPr>
              <a:t>(</a:t>
            </a:r>
            <a:r>
              <a:rPr lang="en-US" sz="2800" i="1" dirty="0">
                <a:solidFill>
                  <a:schemeClr val="tx1"/>
                </a:solidFill>
              </a:rPr>
              <a:t>D</a:t>
            </a:r>
            <a:r>
              <a:rPr lang="en-US" sz="2800" dirty="0">
                <a:solidFill>
                  <a:schemeClr val="tx1"/>
                </a:solidFill>
              </a:rPr>
              <a:t>(</a:t>
            </a:r>
            <a:r>
              <a:rPr lang="en-US" sz="2800" i="1" dirty="0">
                <a:solidFill>
                  <a:schemeClr val="tx1"/>
                </a:solidFill>
              </a:rPr>
              <a:t>x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→ </a:t>
            </a:r>
            <a:r>
              <a:rPr lang="en-US" sz="2800" i="1" dirty="0">
                <a:solidFill>
                  <a:schemeClr val="tx1"/>
                </a:solidFill>
              </a:rPr>
              <a:t>C</a:t>
            </a:r>
            <a:r>
              <a:rPr lang="en-US" sz="2800" dirty="0">
                <a:solidFill>
                  <a:schemeClr val="tx1"/>
                </a:solidFill>
              </a:rPr>
              <a:t>(</a:t>
            </a:r>
            <a:r>
              <a:rPr lang="en-US" sz="2800" i="1" dirty="0">
                <a:solidFill>
                  <a:schemeClr val="tx1"/>
                </a:solidFill>
              </a:rPr>
              <a:t>x</a:t>
            </a:r>
            <a:r>
              <a:rPr lang="en-US" sz="2800" dirty="0">
                <a:solidFill>
                  <a:schemeClr val="tx1"/>
                </a:solidFill>
              </a:rPr>
              <a:t>))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i="1" dirty="0" smtClean="0">
                <a:solidFill>
                  <a:schemeClr val="tx1"/>
                </a:solidFill>
              </a:rPr>
              <a:t>		</a:t>
            </a:r>
            <a:r>
              <a:rPr lang="en-US" sz="2800" dirty="0" smtClean="0"/>
              <a:t>Premise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[2] </a:t>
            </a:r>
            <a:r>
              <a:rPr lang="en-US" sz="2800" i="1" dirty="0" smtClean="0">
                <a:solidFill>
                  <a:schemeClr val="tx1"/>
                </a:solidFill>
              </a:rPr>
              <a:t>D</a:t>
            </a:r>
            <a:r>
              <a:rPr lang="en-US" sz="2800" dirty="0" smtClean="0">
                <a:solidFill>
                  <a:schemeClr val="tx1"/>
                </a:solidFill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</a:rPr>
              <a:t>Musab</a:t>
            </a:r>
            <a:r>
              <a:rPr lang="en-US" sz="2800" dirty="0" smtClean="0">
                <a:solidFill>
                  <a:schemeClr val="tx1"/>
                </a:solidFill>
              </a:rPr>
              <a:t>) → </a:t>
            </a:r>
            <a:r>
              <a:rPr lang="en-US" sz="2800" i="1" dirty="0" smtClean="0">
                <a:solidFill>
                  <a:schemeClr val="tx1"/>
                </a:solidFill>
              </a:rPr>
              <a:t>C</a:t>
            </a:r>
            <a:r>
              <a:rPr lang="en-US" sz="2800" dirty="0" smtClean="0">
                <a:solidFill>
                  <a:schemeClr val="tx1"/>
                </a:solidFill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</a:rPr>
              <a:t>Musab</a:t>
            </a:r>
            <a:r>
              <a:rPr lang="en-US" sz="2800" dirty="0" smtClean="0">
                <a:solidFill>
                  <a:schemeClr val="tx1"/>
                </a:solidFill>
              </a:rPr>
              <a:t>)	</a:t>
            </a:r>
            <a:r>
              <a:rPr lang="en-US" sz="2800" dirty="0" smtClean="0"/>
              <a:t>Universal </a:t>
            </a:r>
            <a:r>
              <a:rPr lang="en-US" sz="2800" dirty="0"/>
              <a:t>instantiation from (1)</a:t>
            </a:r>
          </a:p>
          <a:p>
            <a:pPr marL="0" indent="0">
              <a:buNone/>
            </a:pPr>
            <a:r>
              <a:rPr lang="en-US" sz="2800" dirty="0" smtClean="0"/>
              <a:t>[3]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i="1" dirty="0" smtClean="0">
                <a:solidFill>
                  <a:schemeClr val="tx1"/>
                </a:solidFill>
              </a:rPr>
              <a:t>D</a:t>
            </a:r>
            <a:r>
              <a:rPr lang="en-US" sz="2800" dirty="0" smtClean="0">
                <a:solidFill>
                  <a:schemeClr val="tx1"/>
                </a:solidFill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</a:rPr>
              <a:t>Musab</a:t>
            </a:r>
            <a:r>
              <a:rPr lang="en-US" sz="2800" dirty="0" smtClean="0">
                <a:solidFill>
                  <a:schemeClr val="tx1"/>
                </a:solidFill>
              </a:rPr>
              <a:t>) 			</a:t>
            </a:r>
            <a:r>
              <a:rPr lang="en-US" sz="2800" dirty="0" smtClean="0"/>
              <a:t>Premise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[4]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i="1" dirty="0" smtClean="0">
                <a:solidFill>
                  <a:schemeClr val="tx1"/>
                </a:solidFill>
              </a:rPr>
              <a:t>C</a:t>
            </a:r>
            <a:r>
              <a:rPr lang="en-US" sz="2800" dirty="0" smtClean="0">
                <a:solidFill>
                  <a:schemeClr val="tx1"/>
                </a:solidFill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</a:rPr>
              <a:t>Musab</a:t>
            </a:r>
            <a:r>
              <a:rPr lang="en-US" sz="2800" dirty="0" smtClean="0">
                <a:solidFill>
                  <a:schemeClr val="tx1"/>
                </a:solidFill>
              </a:rPr>
              <a:t>) 			</a:t>
            </a:r>
            <a:r>
              <a:rPr lang="en-US" sz="2800" dirty="0" smtClean="0"/>
              <a:t>Modus </a:t>
            </a:r>
            <a:r>
              <a:rPr lang="en-US" sz="2800" dirty="0"/>
              <a:t>ponens from (2) and (3)</a:t>
            </a:r>
            <a:endParaRPr lang="en-US" altLang="en-US" sz="32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2229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812800" y="115098"/>
            <a:ext cx="10515600" cy="841883"/>
          </a:xfrm>
        </p:spPr>
        <p:txBody>
          <a:bodyPr/>
          <a:lstStyle/>
          <a:p>
            <a:r>
              <a:rPr lang="en-US" altLang="en-US" dirty="0" smtClean="0"/>
              <a:t>Example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838200" y="990600"/>
            <a:ext cx="10515600" cy="51785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n-US" sz="3200" dirty="0" smtClean="0">
                <a:solidFill>
                  <a:schemeClr val="tx1"/>
                </a:solidFill>
              </a:rPr>
              <a:t>Show that </a:t>
            </a:r>
          </a:p>
          <a:p>
            <a:pPr marL="0" indent="0">
              <a:buNone/>
            </a:pPr>
            <a:r>
              <a:rPr lang="en-US" altLang="en-US" sz="3200" dirty="0" smtClean="0"/>
              <a:t>“A </a:t>
            </a:r>
            <a:r>
              <a:rPr lang="en-US" altLang="en-US" sz="3200" dirty="0"/>
              <a:t>student in this class has not read the book”, and “Everyone in this class passed the first exam” imply “Someone who passed the first exam has not read the book</a:t>
            </a:r>
            <a:r>
              <a:rPr lang="en-US" altLang="en-US" sz="3200" dirty="0" smtClean="0"/>
              <a:t>”</a:t>
            </a:r>
          </a:p>
          <a:p>
            <a:pPr marL="0" indent="0">
              <a:buNone/>
            </a:pPr>
            <a:endParaRPr lang="en-US" altLang="en-US" sz="3200" dirty="0"/>
          </a:p>
          <a:p>
            <a:r>
              <a:rPr lang="en-US" altLang="en-US" sz="3200" dirty="0">
                <a:solidFill>
                  <a:schemeClr val="tx1"/>
                </a:solidFill>
              </a:rPr>
              <a:t>Assume </a:t>
            </a:r>
            <a:r>
              <a:rPr lang="en-US" sz="3200" i="1" dirty="0" smtClean="0">
                <a:solidFill>
                  <a:schemeClr val="tx1"/>
                </a:solidFill>
              </a:rPr>
              <a:t>C</a:t>
            </a:r>
            <a:r>
              <a:rPr lang="en-US" sz="3200" dirty="0" smtClean="0">
                <a:solidFill>
                  <a:schemeClr val="tx1"/>
                </a:solidFill>
              </a:rPr>
              <a:t>(</a:t>
            </a:r>
            <a:r>
              <a:rPr lang="en-US" sz="3200" i="1" dirty="0" smtClean="0">
                <a:solidFill>
                  <a:schemeClr val="tx1"/>
                </a:solidFill>
              </a:rPr>
              <a:t>x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represents</a:t>
            </a:r>
            <a:r>
              <a:rPr lang="en-US" sz="3200" i="1" dirty="0">
                <a:solidFill>
                  <a:schemeClr val="tx1"/>
                </a:solidFill>
              </a:rPr>
              <a:t> x </a:t>
            </a:r>
            <a:r>
              <a:rPr lang="en-US" sz="3200" dirty="0" smtClean="0">
                <a:solidFill>
                  <a:schemeClr val="tx1"/>
                </a:solidFill>
              </a:rPr>
              <a:t>is a student in the class</a:t>
            </a:r>
          </a:p>
          <a:p>
            <a:r>
              <a:rPr lang="en-US" altLang="en-US" sz="3200" dirty="0" smtClean="0">
                <a:solidFill>
                  <a:schemeClr val="tx1"/>
                </a:solidFill>
              </a:rPr>
              <a:t>Assume </a:t>
            </a:r>
            <a:r>
              <a:rPr lang="en-US" sz="3200" i="1" dirty="0" smtClean="0">
                <a:solidFill>
                  <a:schemeClr val="tx1"/>
                </a:solidFill>
              </a:rPr>
              <a:t>B</a:t>
            </a:r>
            <a:r>
              <a:rPr lang="en-US" sz="3200" dirty="0" smtClean="0">
                <a:solidFill>
                  <a:schemeClr val="tx1"/>
                </a:solidFill>
              </a:rPr>
              <a:t>(</a:t>
            </a:r>
            <a:r>
              <a:rPr lang="en-US" sz="3200" i="1" dirty="0" smtClean="0">
                <a:solidFill>
                  <a:schemeClr val="tx1"/>
                </a:solidFill>
              </a:rPr>
              <a:t>x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represents</a:t>
            </a:r>
            <a:r>
              <a:rPr lang="en-US" sz="3200" i="1" dirty="0">
                <a:solidFill>
                  <a:schemeClr val="tx1"/>
                </a:solidFill>
              </a:rPr>
              <a:t> x </a:t>
            </a:r>
            <a:r>
              <a:rPr lang="en-US" sz="3200" dirty="0">
                <a:solidFill>
                  <a:schemeClr val="tx1"/>
                </a:solidFill>
              </a:rPr>
              <a:t>has </a:t>
            </a:r>
            <a:r>
              <a:rPr lang="en-US" sz="3200" dirty="0" smtClean="0">
                <a:solidFill>
                  <a:schemeClr val="tx1"/>
                </a:solidFill>
              </a:rPr>
              <a:t>read the book</a:t>
            </a:r>
          </a:p>
          <a:p>
            <a:r>
              <a:rPr lang="en-US" altLang="en-US" sz="3200" dirty="0">
                <a:solidFill>
                  <a:schemeClr val="tx1"/>
                </a:solidFill>
              </a:rPr>
              <a:t>Assume </a:t>
            </a:r>
            <a:r>
              <a:rPr lang="en-US" sz="3200" i="1" dirty="0" smtClean="0">
                <a:solidFill>
                  <a:schemeClr val="tx1"/>
                </a:solidFill>
              </a:rPr>
              <a:t>P</a:t>
            </a:r>
            <a:r>
              <a:rPr lang="en-US" sz="3200" dirty="0" smtClean="0">
                <a:solidFill>
                  <a:schemeClr val="tx1"/>
                </a:solidFill>
              </a:rPr>
              <a:t>(</a:t>
            </a:r>
            <a:r>
              <a:rPr lang="en-US" sz="3200" i="1" dirty="0" smtClean="0">
                <a:solidFill>
                  <a:schemeClr val="tx1"/>
                </a:solidFill>
              </a:rPr>
              <a:t>x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altLang="en-US" sz="3200" dirty="0">
                <a:solidFill>
                  <a:schemeClr val="tx1"/>
                </a:solidFill>
              </a:rPr>
              <a:t>represents 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 has passed the first exam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2957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812800" y="115098"/>
            <a:ext cx="10515600" cy="841883"/>
          </a:xfrm>
        </p:spPr>
        <p:txBody>
          <a:bodyPr/>
          <a:lstStyle/>
          <a:p>
            <a:r>
              <a:rPr lang="en-US" altLang="en-US" dirty="0" smtClean="0"/>
              <a:t>Example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838200" y="990600"/>
            <a:ext cx="10515600" cy="51785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b="1" dirty="0" smtClean="0">
                <a:solidFill>
                  <a:schemeClr val="accent2"/>
                </a:solidFill>
              </a:rPr>
              <a:t>Step 				Reason</a:t>
            </a:r>
            <a:endParaRPr lang="en-US" sz="22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sz="2200" dirty="0" smtClean="0"/>
              <a:t>[1] </a:t>
            </a:r>
            <a:r>
              <a:rPr lang="en-US" sz="2200" dirty="0">
                <a:solidFill>
                  <a:schemeClr val="tx1"/>
                </a:solidFill>
              </a:rPr>
              <a:t>∃</a:t>
            </a:r>
            <a:r>
              <a:rPr lang="en-US" sz="2200" i="1" dirty="0" smtClean="0">
                <a:solidFill>
                  <a:schemeClr val="tx1"/>
                </a:solidFill>
              </a:rPr>
              <a:t>x </a:t>
            </a:r>
            <a:r>
              <a:rPr lang="en-US" sz="2200" dirty="0" smtClean="0">
                <a:solidFill>
                  <a:schemeClr val="tx1"/>
                </a:solidFill>
              </a:rPr>
              <a:t>(</a:t>
            </a:r>
            <a:r>
              <a:rPr lang="en-US" sz="2200" i="1" dirty="0">
                <a:solidFill>
                  <a:schemeClr val="tx1"/>
                </a:solidFill>
              </a:rPr>
              <a:t>C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-US" sz="2200" i="1" dirty="0">
                <a:solidFill>
                  <a:schemeClr val="tx1"/>
                </a:solidFill>
              </a:rPr>
              <a:t>x</a:t>
            </a:r>
            <a:r>
              <a:rPr lang="en-US" sz="2200" dirty="0" smtClean="0">
                <a:solidFill>
                  <a:schemeClr val="tx1"/>
                </a:solidFill>
              </a:rPr>
              <a:t>)</a:t>
            </a:r>
            <a:r>
              <a:rPr lang="en-US" sz="2200" i="1" dirty="0" smtClean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∧ ￢</a:t>
            </a:r>
            <a:r>
              <a:rPr lang="en-US" sz="2200" i="1" dirty="0">
                <a:solidFill>
                  <a:schemeClr val="tx1"/>
                </a:solidFill>
              </a:rPr>
              <a:t>B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-US" sz="2200" i="1" dirty="0">
                <a:solidFill>
                  <a:schemeClr val="tx1"/>
                </a:solidFill>
              </a:rPr>
              <a:t>x</a:t>
            </a:r>
            <a:r>
              <a:rPr lang="en-US" sz="2200" dirty="0">
                <a:solidFill>
                  <a:schemeClr val="tx1"/>
                </a:solidFill>
              </a:rPr>
              <a:t>))</a:t>
            </a:r>
            <a:r>
              <a:rPr lang="en-US" sz="2200" i="1" dirty="0">
                <a:solidFill>
                  <a:schemeClr val="tx1"/>
                </a:solidFill>
              </a:rPr>
              <a:t> </a:t>
            </a:r>
            <a:r>
              <a:rPr lang="en-US" sz="2200" i="1" dirty="0" smtClean="0">
                <a:solidFill>
                  <a:schemeClr val="tx1"/>
                </a:solidFill>
              </a:rPr>
              <a:t>		</a:t>
            </a:r>
            <a:r>
              <a:rPr lang="en-US" sz="2200" dirty="0" smtClean="0"/>
              <a:t>Premise</a:t>
            </a:r>
            <a:endParaRPr lang="en-US" sz="2200" dirty="0"/>
          </a:p>
          <a:p>
            <a:pPr marL="0" indent="0">
              <a:buNone/>
            </a:pPr>
            <a:r>
              <a:rPr lang="en-US" sz="2200" dirty="0" smtClean="0"/>
              <a:t>[2] </a:t>
            </a:r>
            <a:r>
              <a:rPr lang="en-US" sz="2200" i="1" dirty="0">
                <a:solidFill>
                  <a:schemeClr val="tx1"/>
                </a:solidFill>
              </a:rPr>
              <a:t>C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-US" sz="2200" i="1" dirty="0">
                <a:solidFill>
                  <a:schemeClr val="tx1"/>
                </a:solidFill>
              </a:rPr>
              <a:t>a</a:t>
            </a:r>
            <a:r>
              <a:rPr lang="en-US" sz="2200" dirty="0" smtClean="0">
                <a:solidFill>
                  <a:schemeClr val="tx1"/>
                </a:solidFill>
              </a:rPr>
              <a:t>)</a:t>
            </a:r>
            <a:r>
              <a:rPr lang="en-US" sz="2200" i="1" dirty="0" smtClean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∧ ￢</a:t>
            </a:r>
            <a:r>
              <a:rPr lang="en-US" sz="2200" i="1" dirty="0" smtClean="0">
                <a:solidFill>
                  <a:schemeClr val="tx1"/>
                </a:solidFill>
              </a:rPr>
              <a:t>B</a:t>
            </a:r>
            <a:r>
              <a:rPr lang="en-US" sz="2200" dirty="0" smtClean="0">
                <a:solidFill>
                  <a:schemeClr val="tx1"/>
                </a:solidFill>
              </a:rPr>
              <a:t>(</a:t>
            </a:r>
            <a:r>
              <a:rPr lang="en-US" sz="2200" i="1" dirty="0" smtClean="0">
                <a:solidFill>
                  <a:schemeClr val="tx1"/>
                </a:solidFill>
              </a:rPr>
              <a:t>a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r>
              <a:rPr lang="en-US" sz="2200" i="1" dirty="0">
                <a:solidFill>
                  <a:schemeClr val="tx1"/>
                </a:solidFill>
              </a:rPr>
              <a:t> </a:t>
            </a:r>
            <a:r>
              <a:rPr lang="en-US" sz="2200" i="1" dirty="0" smtClean="0">
                <a:solidFill>
                  <a:schemeClr val="tx1"/>
                </a:solidFill>
              </a:rPr>
              <a:t>		</a:t>
            </a:r>
            <a:r>
              <a:rPr lang="en-US" sz="2200" dirty="0" smtClean="0"/>
              <a:t>Existential </a:t>
            </a:r>
            <a:r>
              <a:rPr lang="en-US" sz="2200" dirty="0"/>
              <a:t>instantiation from </a:t>
            </a:r>
            <a:r>
              <a:rPr lang="en-US" sz="2200" dirty="0" smtClean="0"/>
              <a:t>[1</a:t>
            </a:r>
            <a:r>
              <a:rPr lang="en-US" sz="2200" dirty="0"/>
              <a:t>]</a:t>
            </a:r>
          </a:p>
          <a:p>
            <a:pPr marL="0" indent="0">
              <a:buNone/>
            </a:pPr>
            <a:r>
              <a:rPr lang="en-US" sz="2200" dirty="0" smtClean="0"/>
              <a:t>[3] </a:t>
            </a:r>
            <a:r>
              <a:rPr lang="en-US" sz="2200" i="1" dirty="0">
                <a:solidFill>
                  <a:schemeClr val="tx1"/>
                </a:solidFill>
              </a:rPr>
              <a:t>C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-US" sz="2200" i="1" dirty="0">
                <a:solidFill>
                  <a:schemeClr val="tx1"/>
                </a:solidFill>
              </a:rPr>
              <a:t>a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r>
              <a:rPr lang="en-US" sz="2200" i="1" dirty="0">
                <a:solidFill>
                  <a:schemeClr val="tx1"/>
                </a:solidFill>
              </a:rPr>
              <a:t> </a:t>
            </a:r>
            <a:r>
              <a:rPr lang="en-US" sz="2200" i="1" dirty="0" smtClean="0">
                <a:solidFill>
                  <a:schemeClr val="tx1"/>
                </a:solidFill>
              </a:rPr>
              <a:t>			</a:t>
            </a:r>
            <a:r>
              <a:rPr lang="en-US" sz="2200" dirty="0" smtClean="0"/>
              <a:t>Simplification </a:t>
            </a:r>
            <a:r>
              <a:rPr lang="en-US" sz="2200" dirty="0"/>
              <a:t>from </a:t>
            </a:r>
            <a:r>
              <a:rPr lang="en-US" sz="2200" dirty="0" smtClean="0"/>
              <a:t>[2</a:t>
            </a:r>
            <a:r>
              <a:rPr lang="en-US" sz="2200" dirty="0"/>
              <a:t>]</a:t>
            </a:r>
          </a:p>
          <a:p>
            <a:pPr marL="0" indent="0">
              <a:buNone/>
            </a:pPr>
            <a:r>
              <a:rPr lang="en-US" sz="2200" dirty="0" smtClean="0"/>
              <a:t>[4] </a:t>
            </a:r>
            <a:r>
              <a:rPr lang="en-US" sz="2200" dirty="0">
                <a:solidFill>
                  <a:schemeClr val="tx1"/>
                </a:solidFill>
              </a:rPr>
              <a:t>∀</a:t>
            </a:r>
            <a:r>
              <a:rPr lang="en-US" sz="2200" i="1" dirty="0" smtClean="0">
                <a:solidFill>
                  <a:schemeClr val="tx1"/>
                </a:solidFill>
              </a:rPr>
              <a:t>x </a:t>
            </a:r>
            <a:r>
              <a:rPr lang="en-US" sz="2200" dirty="0" smtClean="0">
                <a:solidFill>
                  <a:schemeClr val="tx1"/>
                </a:solidFill>
              </a:rPr>
              <a:t>(</a:t>
            </a:r>
            <a:r>
              <a:rPr lang="en-US" sz="2200" i="1" dirty="0">
                <a:solidFill>
                  <a:schemeClr val="tx1"/>
                </a:solidFill>
              </a:rPr>
              <a:t>C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-US" sz="2200" i="1" dirty="0">
                <a:solidFill>
                  <a:schemeClr val="tx1"/>
                </a:solidFill>
              </a:rPr>
              <a:t>x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r>
              <a:rPr lang="en-US" sz="2200" i="1" dirty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</a:rPr>
              <a:t>→ </a:t>
            </a:r>
            <a:r>
              <a:rPr lang="en-US" sz="2200" i="1" dirty="0">
                <a:solidFill>
                  <a:schemeClr val="tx1"/>
                </a:solidFill>
              </a:rPr>
              <a:t>P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-US" sz="2200" i="1" dirty="0">
                <a:solidFill>
                  <a:schemeClr val="tx1"/>
                </a:solidFill>
              </a:rPr>
              <a:t>x</a:t>
            </a:r>
            <a:r>
              <a:rPr lang="en-US" sz="2200" dirty="0">
                <a:solidFill>
                  <a:schemeClr val="tx1"/>
                </a:solidFill>
              </a:rPr>
              <a:t>))</a:t>
            </a:r>
            <a:r>
              <a:rPr lang="en-US" sz="2200" i="1" dirty="0">
                <a:solidFill>
                  <a:schemeClr val="tx1"/>
                </a:solidFill>
              </a:rPr>
              <a:t> </a:t>
            </a:r>
            <a:r>
              <a:rPr lang="en-US" sz="2200" i="1" dirty="0" smtClean="0">
                <a:solidFill>
                  <a:schemeClr val="tx1"/>
                </a:solidFill>
              </a:rPr>
              <a:t>		</a:t>
            </a:r>
            <a:r>
              <a:rPr lang="en-US" sz="2200" dirty="0" smtClean="0"/>
              <a:t>Premise</a:t>
            </a:r>
            <a:endParaRPr lang="en-US" sz="2200" dirty="0"/>
          </a:p>
          <a:p>
            <a:pPr marL="0" indent="0">
              <a:buNone/>
            </a:pPr>
            <a:r>
              <a:rPr lang="en-US" sz="2200" dirty="0" smtClean="0"/>
              <a:t>[5] </a:t>
            </a:r>
            <a:r>
              <a:rPr lang="en-US" sz="2200" i="1" dirty="0">
                <a:solidFill>
                  <a:schemeClr val="tx1"/>
                </a:solidFill>
              </a:rPr>
              <a:t>C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-US" sz="2200" i="1" dirty="0">
                <a:solidFill>
                  <a:schemeClr val="tx1"/>
                </a:solidFill>
              </a:rPr>
              <a:t>a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r>
              <a:rPr lang="en-US" sz="2200" i="1" dirty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</a:rPr>
              <a:t>→ </a:t>
            </a:r>
            <a:r>
              <a:rPr lang="en-US" sz="2200" i="1" dirty="0">
                <a:solidFill>
                  <a:schemeClr val="tx1"/>
                </a:solidFill>
              </a:rPr>
              <a:t>P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-US" sz="2200" i="1" dirty="0">
                <a:solidFill>
                  <a:schemeClr val="tx1"/>
                </a:solidFill>
              </a:rPr>
              <a:t>a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r>
              <a:rPr lang="en-US" sz="2200" i="1" dirty="0">
                <a:solidFill>
                  <a:schemeClr val="tx1"/>
                </a:solidFill>
              </a:rPr>
              <a:t> </a:t>
            </a:r>
            <a:r>
              <a:rPr lang="en-US" sz="2200" i="1" dirty="0" smtClean="0">
                <a:solidFill>
                  <a:schemeClr val="tx1"/>
                </a:solidFill>
              </a:rPr>
              <a:t>		</a:t>
            </a:r>
            <a:r>
              <a:rPr lang="en-US" sz="2200" dirty="0" smtClean="0"/>
              <a:t>Universal </a:t>
            </a:r>
            <a:r>
              <a:rPr lang="en-US" sz="2200" dirty="0"/>
              <a:t>instantiation from </a:t>
            </a:r>
            <a:r>
              <a:rPr lang="en-US" sz="2200" dirty="0" smtClean="0"/>
              <a:t>[4</a:t>
            </a:r>
            <a:r>
              <a:rPr lang="en-US" sz="2200" dirty="0"/>
              <a:t>]</a:t>
            </a:r>
          </a:p>
          <a:p>
            <a:pPr marL="0" indent="0">
              <a:buNone/>
            </a:pPr>
            <a:r>
              <a:rPr lang="en-US" sz="2200" dirty="0" smtClean="0"/>
              <a:t>[6] </a:t>
            </a:r>
            <a:r>
              <a:rPr lang="en-US" sz="2200" i="1" dirty="0">
                <a:solidFill>
                  <a:schemeClr val="tx1"/>
                </a:solidFill>
              </a:rPr>
              <a:t>P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-US" sz="2200" i="1" dirty="0">
                <a:solidFill>
                  <a:schemeClr val="tx1"/>
                </a:solidFill>
              </a:rPr>
              <a:t>a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r>
              <a:rPr lang="en-US" sz="2200" i="1" dirty="0">
                <a:solidFill>
                  <a:schemeClr val="tx1"/>
                </a:solidFill>
              </a:rPr>
              <a:t> </a:t>
            </a:r>
            <a:r>
              <a:rPr lang="en-US" sz="2200" i="1" dirty="0" smtClean="0">
                <a:solidFill>
                  <a:schemeClr val="tx1"/>
                </a:solidFill>
              </a:rPr>
              <a:t>		</a:t>
            </a:r>
            <a:r>
              <a:rPr lang="en-US" sz="2200" i="1" dirty="0" smtClean="0"/>
              <a:t>	</a:t>
            </a:r>
            <a:r>
              <a:rPr lang="en-US" sz="2200" dirty="0" smtClean="0"/>
              <a:t>Modus </a:t>
            </a:r>
            <a:r>
              <a:rPr lang="en-US" sz="2200" dirty="0"/>
              <a:t>ponens from </a:t>
            </a:r>
            <a:r>
              <a:rPr lang="en-US" sz="2200" dirty="0" smtClean="0"/>
              <a:t>[3</a:t>
            </a:r>
            <a:r>
              <a:rPr lang="en-US" sz="2200" dirty="0"/>
              <a:t>]</a:t>
            </a:r>
            <a:r>
              <a:rPr lang="en-US" sz="2200" dirty="0" smtClean="0"/>
              <a:t> </a:t>
            </a:r>
            <a:r>
              <a:rPr lang="en-US" sz="2200" dirty="0"/>
              <a:t>and </a:t>
            </a:r>
            <a:r>
              <a:rPr lang="en-US" sz="2200" dirty="0" smtClean="0"/>
              <a:t>[5</a:t>
            </a:r>
            <a:r>
              <a:rPr lang="en-US" sz="2200" dirty="0"/>
              <a:t>]</a:t>
            </a:r>
          </a:p>
          <a:p>
            <a:pPr marL="0" indent="0">
              <a:buNone/>
            </a:pPr>
            <a:r>
              <a:rPr lang="en-US" sz="2200" dirty="0" smtClean="0"/>
              <a:t>[7] </a:t>
            </a:r>
            <a:r>
              <a:rPr lang="en-US" sz="2200" dirty="0" smtClean="0">
                <a:solidFill>
                  <a:schemeClr val="tx1"/>
                </a:solidFill>
              </a:rPr>
              <a:t>￢</a:t>
            </a:r>
            <a:r>
              <a:rPr lang="en-US" sz="2200" i="1" dirty="0">
                <a:solidFill>
                  <a:schemeClr val="tx1"/>
                </a:solidFill>
              </a:rPr>
              <a:t>B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-US" sz="2200" i="1" dirty="0">
                <a:solidFill>
                  <a:schemeClr val="tx1"/>
                </a:solidFill>
              </a:rPr>
              <a:t>a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r>
              <a:rPr lang="en-US" sz="2200" i="1" dirty="0">
                <a:solidFill>
                  <a:schemeClr val="tx1"/>
                </a:solidFill>
              </a:rPr>
              <a:t> </a:t>
            </a:r>
            <a:r>
              <a:rPr lang="en-US" sz="2200" i="1" dirty="0" smtClean="0">
                <a:solidFill>
                  <a:schemeClr val="tx1"/>
                </a:solidFill>
              </a:rPr>
              <a:t>			</a:t>
            </a:r>
            <a:r>
              <a:rPr lang="en-US" sz="2200" dirty="0" smtClean="0"/>
              <a:t>Simplification </a:t>
            </a:r>
            <a:r>
              <a:rPr lang="en-US" sz="2200" dirty="0"/>
              <a:t>from </a:t>
            </a:r>
            <a:r>
              <a:rPr lang="en-US" sz="2200" dirty="0" smtClean="0"/>
              <a:t>[2</a:t>
            </a:r>
            <a:r>
              <a:rPr lang="en-US" sz="2200" dirty="0"/>
              <a:t>]</a:t>
            </a:r>
          </a:p>
          <a:p>
            <a:pPr marL="0" indent="0">
              <a:buNone/>
            </a:pPr>
            <a:r>
              <a:rPr lang="en-US" sz="2200" dirty="0" smtClean="0"/>
              <a:t>[8] </a:t>
            </a:r>
            <a:r>
              <a:rPr lang="en-US" sz="2200" i="1" dirty="0">
                <a:solidFill>
                  <a:schemeClr val="tx1"/>
                </a:solidFill>
              </a:rPr>
              <a:t>P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-US" sz="2200" i="1" dirty="0">
                <a:solidFill>
                  <a:schemeClr val="tx1"/>
                </a:solidFill>
              </a:rPr>
              <a:t>a</a:t>
            </a:r>
            <a:r>
              <a:rPr lang="en-US" sz="2200" dirty="0" smtClean="0">
                <a:solidFill>
                  <a:schemeClr val="tx1"/>
                </a:solidFill>
              </a:rPr>
              <a:t>)</a:t>
            </a:r>
            <a:r>
              <a:rPr lang="en-US" sz="2200" i="1" dirty="0" smtClean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∧ ￢</a:t>
            </a:r>
            <a:r>
              <a:rPr lang="en-US" sz="2200" i="1" dirty="0">
                <a:solidFill>
                  <a:schemeClr val="tx1"/>
                </a:solidFill>
              </a:rPr>
              <a:t>B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-US" sz="2200" i="1" dirty="0">
                <a:solidFill>
                  <a:schemeClr val="tx1"/>
                </a:solidFill>
              </a:rPr>
              <a:t>a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r>
              <a:rPr lang="en-US" sz="2200" i="1" dirty="0">
                <a:solidFill>
                  <a:schemeClr val="tx1"/>
                </a:solidFill>
              </a:rPr>
              <a:t> </a:t>
            </a:r>
            <a:r>
              <a:rPr lang="en-US" sz="2200" i="1" dirty="0" smtClean="0">
                <a:solidFill>
                  <a:schemeClr val="tx1"/>
                </a:solidFill>
              </a:rPr>
              <a:t>		</a:t>
            </a:r>
            <a:r>
              <a:rPr lang="en-US" sz="2200" dirty="0" smtClean="0"/>
              <a:t>Conjunction </a:t>
            </a:r>
            <a:r>
              <a:rPr lang="en-US" sz="2200" dirty="0"/>
              <a:t>from </a:t>
            </a:r>
            <a:r>
              <a:rPr lang="en-US" sz="2200" dirty="0" smtClean="0"/>
              <a:t>[6</a:t>
            </a:r>
            <a:r>
              <a:rPr lang="en-US" sz="2200" dirty="0"/>
              <a:t>]</a:t>
            </a:r>
            <a:r>
              <a:rPr lang="en-US" sz="2200" dirty="0" smtClean="0"/>
              <a:t> </a:t>
            </a:r>
            <a:r>
              <a:rPr lang="en-US" sz="2200" dirty="0"/>
              <a:t>and </a:t>
            </a:r>
            <a:r>
              <a:rPr lang="en-US" sz="2200" dirty="0" smtClean="0"/>
              <a:t>[7</a:t>
            </a:r>
            <a:r>
              <a:rPr lang="en-US" sz="2200" dirty="0"/>
              <a:t>]</a:t>
            </a:r>
          </a:p>
          <a:p>
            <a:pPr marL="0" indent="0">
              <a:buNone/>
            </a:pPr>
            <a:r>
              <a:rPr lang="en-US" sz="2200" dirty="0" smtClean="0"/>
              <a:t>[9] </a:t>
            </a:r>
            <a:r>
              <a:rPr lang="en-US" sz="2200" dirty="0">
                <a:solidFill>
                  <a:schemeClr val="tx1"/>
                </a:solidFill>
              </a:rPr>
              <a:t>∃</a:t>
            </a:r>
            <a:r>
              <a:rPr lang="en-US" sz="2200" i="1" dirty="0" smtClean="0">
                <a:solidFill>
                  <a:schemeClr val="tx1"/>
                </a:solidFill>
              </a:rPr>
              <a:t>x </a:t>
            </a:r>
            <a:r>
              <a:rPr lang="en-US" sz="2200" dirty="0" smtClean="0">
                <a:solidFill>
                  <a:schemeClr val="tx1"/>
                </a:solidFill>
              </a:rPr>
              <a:t>(</a:t>
            </a:r>
            <a:r>
              <a:rPr lang="en-US" sz="2200" i="1" dirty="0" smtClean="0">
                <a:solidFill>
                  <a:schemeClr val="tx1"/>
                </a:solidFill>
              </a:rPr>
              <a:t>P</a:t>
            </a:r>
            <a:r>
              <a:rPr lang="en-US" sz="2200" dirty="0" smtClean="0">
                <a:solidFill>
                  <a:schemeClr val="tx1"/>
                </a:solidFill>
              </a:rPr>
              <a:t>(</a:t>
            </a:r>
            <a:r>
              <a:rPr lang="en-US" sz="2200" i="1" dirty="0" smtClean="0">
                <a:solidFill>
                  <a:schemeClr val="tx1"/>
                </a:solidFill>
              </a:rPr>
              <a:t>x</a:t>
            </a:r>
            <a:r>
              <a:rPr lang="en-US" sz="2200" dirty="0" smtClean="0">
                <a:solidFill>
                  <a:schemeClr val="tx1"/>
                </a:solidFill>
              </a:rPr>
              <a:t>)</a:t>
            </a:r>
            <a:r>
              <a:rPr lang="en-US" sz="2200" i="1" dirty="0" smtClean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∧ ￢</a:t>
            </a:r>
            <a:r>
              <a:rPr lang="en-US" sz="2200" i="1" dirty="0">
                <a:solidFill>
                  <a:schemeClr val="tx1"/>
                </a:solidFill>
              </a:rPr>
              <a:t>B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-US" sz="2200" i="1" dirty="0">
                <a:solidFill>
                  <a:schemeClr val="tx1"/>
                </a:solidFill>
              </a:rPr>
              <a:t>x</a:t>
            </a:r>
            <a:r>
              <a:rPr lang="en-US" sz="2200" dirty="0">
                <a:solidFill>
                  <a:schemeClr val="tx1"/>
                </a:solidFill>
              </a:rPr>
              <a:t>))</a:t>
            </a:r>
            <a:r>
              <a:rPr lang="en-US" sz="2200" i="1" dirty="0">
                <a:solidFill>
                  <a:schemeClr val="tx1"/>
                </a:solidFill>
              </a:rPr>
              <a:t> </a:t>
            </a:r>
            <a:r>
              <a:rPr lang="en-US" sz="2200" i="1" dirty="0" smtClean="0"/>
              <a:t>		</a:t>
            </a:r>
            <a:r>
              <a:rPr lang="en-US" sz="2200" dirty="0" smtClean="0"/>
              <a:t>Existential </a:t>
            </a:r>
            <a:r>
              <a:rPr lang="en-US" sz="2200" dirty="0"/>
              <a:t>generalization from </a:t>
            </a:r>
            <a:r>
              <a:rPr lang="en-US" sz="2200" dirty="0" smtClean="0"/>
              <a:t>[8</a:t>
            </a:r>
            <a:r>
              <a:rPr lang="en-US" sz="2200" dirty="0"/>
              <a:t>]</a:t>
            </a:r>
            <a:endParaRPr lang="en-US" alt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44</a:t>
            </a:fld>
            <a:endParaRPr lang="en-US" altLang="en-US"/>
          </a:p>
        </p:txBody>
      </p:sp>
      <p:sp>
        <p:nvSpPr>
          <p:cNvPr id="2" name="Rectangle 1"/>
          <p:cNvSpPr/>
          <p:nvPr/>
        </p:nvSpPr>
        <p:spPr>
          <a:xfrm>
            <a:off x="372615" y="5715000"/>
            <a:ext cx="10744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en-US" sz="2000" dirty="0">
                <a:latin typeface="Cambria" panose="02040503050406030204" pitchFamily="18" charset="0"/>
              </a:rPr>
              <a:t>Show </a:t>
            </a:r>
            <a:r>
              <a:rPr lang="en-US" altLang="en-US" sz="2000" dirty="0">
                <a:solidFill>
                  <a:srgbClr val="FFFF00"/>
                </a:solidFill>
                <a:latin typeface="Cambria" panose="02040503050406030204" pitchFamily="18" charset="0"/>
              </a:rPr>
              <a:t>that </a:t>
            </a:r>
            <a:r>
              <a:rPr lang="en-US" altLang="en-US" sz="20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 “</a:t>
            </a:r>
            <a:r>
              <a:rPr lang="en-US" altLang="en-US" sz="2000" dirty="0">
                <a:solidFill>
                  <a:srgbClr val="FFFF00"/>
                </a:solidFill>
                <a:latin typeface="Cambria" panose="02040503050406030204" pitchFamily="18" charset="0"/>
              </a:rPr>
              <a:t>A student in this class has not read the book”, </a:t>
            </a:r>
            <a:r>
              <a:rPr lang="en-US" altLang="en-US" sz="2000" dirty="0">
                <a:latin typeface="Cambria" panose="02040503050406030204" pitchFamily="18" charset="0"/>
              </a:rPr>
              <a:t>and </a:t>
            </a:r>
            <a:r>
              <a:rPr lang="en-US" altLang="en-US" sz="2000" dirty="0">
                <a:solidFill>
                  <a:srgbClr val="FFFF00"/>
                </a:solidFill>
                <a:latin typeface="Cambria" panose="02040503050406030204" pitchFamily="18" charset="0"/>
              </a:rPr>
              <a:t>“Everyone in this class passed the first exam”</a:t>
            </a:r>
            <a:r>
              <a:rPr lang="en-US" altLang="en-US" sz="2000" dirty="0">
                <a:latin typeface="Cambria" panose="02040503050406030204" pitchFamily="18" charset="0"/>
              </a:rPr>
              <a:t> imply </a:t>
            </a:r>
            <a:r>
              <a:rPr lang="en-US" altLang="en-US" sz="2000" dirty="0">
                <a:solidFill>
                  <a:srgbClr val="FFFF00"/>
                </a:solidFill>
                <a:latin typeface="Cambria" panose="02040503050406030204" pitchFamily="18" charset="0"/>
              </a:rPr>
              <a:t>“Someone who passed the first exam has not read the book</a:t>
            </a:r>
            <a:r>
              <a:rPr lang="en-US" altLang="en-US" sz="20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”</a:t>
            </a:r>
          </a:p>
          <a:p>
            <a:pPr marL="0" indent="0">
              <a:buNone/>
            </a:pPr>
            <a:r>
              <a:rPr lang="en-US" altLang="en-US" sz="2000" i="1" dirty="0" smtClean="0">
                <a:latin typeface="Cambria" panose="02040503050406030204" pitchFamily="18" charset="0"/>
              </a:rPr>
              <a:t>C</a:t>
            </a:r>
            <a:r>
              <a:rPr lang="en-US" altLang="en-US" sz="2000" dirty="0" smtClean="0">
                <a:latin typeface="Cambria" panose="02040503050406030204" pitchFamily="18" charset="0"/>
              </a:rPr>
              <a:t>(</a:t>
            </a:r>
            <a:r>
              <a:rPr lang="en-US" altLang="en-US" sz="2000" i="1" dirty="0" smtClean="0">
                <a:latin typeface="Cambria" panose="02040503050406030204" pitchFamily="18" charset="0"/>
              </a:rPr>
              <a:t>x</a:t>
            </a:r>
            <a:r>
              <a:rPr lang="en-US" altLang="en-US" sz="2000" dirty="0" smtClean="0">
                <a:latin typeface="Cambria" panose="02040503050406030204" pitchFamily="18" charset="0"/>
              </a:rPr>
              <a:t>): </a:t>
            </a:r>
            <a:r>
              <a:rPr lang="en-US" altLang="en-US" sz="2000" i="1" dirty="0">
                <a:latin typeface="Cambria" panose="02040503050406030204" pitchFamily="18" charset="0"/>
              </a:rPr>
              <a:t>x</a:t>
            </a:r>
            <a:r>
              <a:rPr lang="en-US" altLang="en-US" sz="2000" dirty="0">
                <a:latin typeface="Cambria" panose="02040503050406030204" pitchFamily="18" charset="0"/>
              </a:rPr>
              <a:t> is a student in the </a:t>
            </a:r>
            <a:r>
              <a:rPr lang="en-US" altLang="en-US" sz="2000" dirty="0" smtClean="0">
                <a:latin typeface="Cambria" panose="02040503050406030204" pitchFamily="18" charset="0"/>
              </a:rPr>
              <a:t>class. </a:t>
            </a:r>
            <a:r>
              <a:rPr lang="en-US" altLang="en-US" sz="2000" i="1" dirty="0" smtClean="0">
                <a:latin typeface="Cambria" panose="02040503050406030204" pitchFamily="18" charset="0"/>
              </a:rPr>
              <a:t>B</a:t>
            </a:r>
            <a:r>
              <a:rPr lang="en-US" altLang="en-US" sz="2000" dirty="0" smtClean="0">
                <a:latin typeface="Cambria" panose="02040503050406030204" pitchFamily="18" charset="0"/>
              </a:rPr>
              <a:t>(</a:t>
            </a:r>
            <a:r>
              <a:rPr lang="en-US" altLang="en-US" sz="2000" i="1" dirty="0" smtClean="0">
                <a:latin typeface="Cambria" panose="02040503050406030204" pitchFamily="18" charset="0"/>
              </a:rPr>
              <a:t>x</a:t>
            </a:r>
            <a:r>
              <a:rPr lang="en-US" altLang="en-US" sz="2000" dirty="0" smtClean="0">
                <a:latin typeface="Cambria" panose="02040503050406030204" pitchFamily="18" charset="0"/>
              </a:rPr>
              <a:t>): </a:t>
            </a:r>
            <a:r>
              <a:rPr lang="en-US" altLang="en-US" sz="2000" i="1" dirty="0" smtClean="0">
                <a:latin typeface="Cambria" panose="02040503050406030204" pitchFamily="18" charset="0"/>
              </a:rPr>
              <a:t>x</a:t>
            </a:r>
            <a:r>
              <a:rPr lang="en-US" altLang="en-US" sz="2000" dirty="0" smtClean="0">
                <a:latin typeface="Cambria" panose="02040503050406030204" pitchFamily="18" charset="0"/>
              </a:rPr>
              <a:t> </a:t>
            </a:r>
            <a:r>
              <a:rPr lang="en-US" altLang="en-US" sz="2000" dirty="0">
                <a:latin typeface="Cambria" panose="02040503050406030204" pitchFamily="18" charset="0"/>
              </a:rPr>
              <a:t>has read the </a:t>
            </a:r>
            <a:r>
              <a:rPr lang="en-US" altLang="en-US" sz="2000" dirty="0" smtClean="0">
                <a:latin typeface="Cambria" panose="02040503050406030204" pitchFamily="18" charset="0"/>
              </a:rPr>
              <a:t>book. </a:t>
            </a:r>
            <a:r>
              <a:rPr lang="en-US" altLang="en-US" sz="2000" i="1" dirty="0" smtClean="0">
                <a:latin typeface="Cambria" panose="02040503050406030204" pitchFamily="18" charset="0"/>
              </a:rPr>
              <a:t>P</a:t>
            </a:r>
            <a:r>
              <a:rPr lang="en-US" altLang="en-US" sz="2000" dirty="0" smtClean="0">
                <a:latin typeface="Cambria" panose="02040503050406030204" pitchFamily="18" charset="0"/>
              </a:rPr>
              <a:t>(</a:t>
            </a:r>
            <a:r>
              <a:rPr lang="en-US" altLang="en-US" sz="2000" i="1" dirty="0" smtClean="0">
                <a:latin typeface="Cambria" panose="02040503050406030204" pitchFamily="18" charset="0"/>
              </a:rPr>
              <a:t>x</a:t>
            </a:r>
            <a:r>
              <a:rPr lang="en-US" altLang="en-US" sz="2000" dirty="0" smtClean="0">
                <a:latin typeface="Cambria" panose="02040503050406030204" pitchFamily="18" charset="0"/>
              </a:rPr>
              <a:t>): </a:t>
            </a:r>
            <a:r>
              <a:rPr lang="en-US" altLang="en-US" sz="2000" i="1" dirty="0" smtClean="0">
                <a:latin typeface="Cambria" panose="02040503050406030204" pitchFamily="18" charset="0"/>
              </a:rPr>
              <a:t>x</a:t>
            </a:r>
            <a:r>
              <a:rPr lang="en-US" altLang="en-US" sz="2000" dirty="0" smtClean="0">
                <a:latin typeface="Cambria" panose="02040503050406030204" pitchFamily="18" charset="0"/>
              </a:rPr>
              <a:t> </a:t>
            </a:r>
            <a:r>
              <a:rPr lang="en-US" altLang="en-US" sz="2000" dirty="0">
                <a:latin typeface="Cambria" panose="02040503050406030204" pitchFamily="18" charset="0"/>
              </a:rPr>
              <a:t>has passed the first </a:t>
            </a:r>
            <a:r>
              <a:rPr lang="en-US" altLang="en-US" sz="2000" dirty="0" smtClean="0">
                <a:latin typeface="Cambria" panose="02040503050406030204" pitchFamily="18" charset="0"/>
              </a:rPr>
              <a:t>exam</a:t>
            </a:r>
            <a:endParaRPr lang="en-US" altLang="en-US" sz="20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058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Universal modus ponens</a:t>
            </a:r>
          </a:p>
        </p:txBody>
      </p:sp>
      <p:sp>
        <p:nvSpPr>
          <p:cNvPr id="27651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/>
              <a:t>Use universal instantiation and modus ponens to derive new rule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∀</a:t>
            </a:r>
            <a:r>
              <a:rPr lang="en-US" i="1" dirty="0" smtClean="0">
                <a:solidFill>
                  <a:schemeClr val="tx1"/>
                </a:solidFill>
              </a:rPr>
              <a:t>x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P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)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→ </a:t>
            </a:r>
            <a:r>
              <a:rPr lang="en-US" i="1" dirty="0">
                <a:solidFill>
                  <a:schemeClr val="tx1"/>
                </a:solidFill>
              </a:rPr>
              <a:t>Q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))</a:t>
            </a:r>
          </a:p>
          <a:p>
            <a:pPr marL="0" indent="0">
              <a:buNone/>
            </a:pPr>
            <a:r>
              <a:rPr lang="en-US" i="1" u="sng" dirty="0">
                <a:solidFill>
                  <a:schemeClr val="tx1"/>
                </a:solidFill>
              </a:rPr>
              <a:t>P</a:t>
            </a:r>
            <a:r>
              <a:rPr lang="en-US" u="sng" dirty="0">
                <a:solidFill>
                  <a:schemeClr val="tx1"/>
                </a:solidFill>
              </a:rPr>
              <a:t>(</a:t>
            </a:r>
            <a:r>
              <a:rPr lang="en-US" i="1" u="sng" dirty="0">
                <a:solidFill>
                  <a:schemeClr val="tx1"/>
                </a:solidFill>
              </a:rPr>
              <a:t>a</a:t>
            </a:r>
            <a:r>
              <a:rPr lang="en-US" u="sng" dirty="0">
                <a:solidFill>
                  <a:schemeClr val="tx1"/>
                </a:solidFill>
              </a:rPr>
              <a:t>)</a:t>
            </a:r>
            <a:r>
              <a:rPr lang="en-US" i="1" u="sng" dirty="0">
                <a:solidFill>
                  <a:schemeClr val="tx1"/>
                </a:solidFill>
              </a:rPr>
              <a:t>, </a:t>
            </a:r>
            <a:r>
              <a:rPr lang="en-US" sz="3600" u="sng" dirty="0">
                <a:solidFill>
                  <a:schemeClr val="tx1"/>
                </a:solidFill>
              </a:rPr>
              <a:t>where </a:t>
            </a:r>
            <a:r>
              <a:rPr lang="en-US" sz="3600" i="1" u="sng" dirty="0">
                <a:solidFill>
                  <a:schemeClr val="tx1"/>
                </a:solidFill>
              </a:rPr>
              <a:t>a </a:t>
            </a:r>
            <a:r>
              <a:rPr lang="en-US" sz="3600" u="sng" dirty="0">
                <a:solidFill>
                  <a:schemeClr val="tx1"/>
                </a:solidFill>
              </a:rPr>
              <a:t>is a particular element in the domain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∴ </a:t>
            </a:r>
            <a:r>
              <a:rPr lang="en-US" i="1" dirty="0">
                <a:solidFill>
                  <a:schemeClr val="tx1"/>
                </a:solidFill>
              </a:rPr>
              <a:t>Q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407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Example: Universal modus ponens</a:t>
            </a:r>
          </a:p>
        </p:txBody>
      </p:sp>
      <p:sp>
        <p:nvSpPr>
          <p:cNvPr id="27651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Assume “For </a:t>
            </a:r>
            <a:r>
              <a:rPr lang="en-US" altLang="en-US" sz="2800" dirty="0"/>
              <a:t>all positive integers </a:t>
            </a:r>
            <a:r>
              <a:rPr lang="en-US" altLang="en-US" sz="2800" i="1" dirty="0"/>
              <a:t>n</a:t>
            </a:r>
            <a:r>
              <a:rPr lang="en-US" altLang="en-US" sz="2800" dirty="0"/>
              <a:t>, if </a:t>
            </a:r>
            <a:r>
              <a:rPr lang="en-US" altLang="en-US" sz="2800" i="1" dirty="0"/>
              <a:t>n</a:t>
            </a:r>
            <a:r>
              <a:rPr lang="en-US" altLang="en-US" sz="2800" dirty="0"/>
              <a:t> is greater than 4, then </a:t>
            </a:r>
            <a:r>
              <a:rPr lang="en-US" altLang="en-US" sz="2800" i="1" dirty="0"/>
              <a:t>n</a:t>
            </a:r>
            <a:r>
              <a:rPr lang="en-US" altLang="en-US" sz="2800" baseline="30000" dirty="0"/>
              <a:t>2</a:t>
            </a:r>
            <a:r>
              <a:rPr lang="en-US" altLang="en-US" sz="2800" dirty="0"/>
              <a:t> is </a:t>
            </a:r>
            <a:r>
              <a:rPr lang="en-US" altLang="en-US" sz="2800" dirty="0" smtClean="0"/>
              <a:t>less </a:t>
            </a:r>
            <a:r>
              <a:rPr lang="en-US" altLang="en-US" sz="2800" dirty="0"/>
              <a:t>than 2</a:t>
            </a:r>
            <a:r>
              <a:rPr lang="en-US" altLang="en-US" sz="2800" i="1" baseline="30000" dirty="0"/>
              <a:t>n</a:t>
            </a:r>
            <a:r>
              <a:rPr lang="en-US" altLang="en-US" sz="2800" dirty="0"/>
              <a:t>” is true. Show 100</a:t>
            </a:r>
            <a:r>
              <a:rPr lang="en-US" altLang="en-US" sz="2800" baseline="30000" dirty="0"/>
              <a:t>2</a:t>
            </a:r>
            <a:r>
              <a:rPr lang="en-US" altLang="en-US" sz="2800" dirty="0"/>
              <a:t> &lt; </a:t>
            </a:r>
            <a:r>
              <a:rPr lang="en-US" altLang="en-US" sz="2800" dirty="0" smtClean="0"/>
              <a:t>2</a:t>
            </a:r>
            <a:r>
              <a:rPr lang="en-US" altLang="en-US" sz="2800" baseline="30000" dirty="0" smtClean="0"/>
              <a:t>100</a:t>
            </a:r>
            <a:r>
              <a:rPr lang="en-US" altLang="en-US" sz="2800" dirty="0" smtClean="0"/>
              <a:t>.</a:t>
            </a:r>
            <a:endParaRPr lang="en-US" altLang="en-US" sz="2800" baseline="30000" dirty="0"/>
          </a:p>
          <a:p>
            <a:r>
              <a:rPr lang="en-US" sz="2800" i="1" dirty="0">
                <a:solidFill>
                  <a:schemeClr val="tx1"/>
                </a:solidFill>
              </a:rPr>
              <a:t>Solution: </a:t>
            </a:r>
            <a:endParaRPr lang="en-US" sz="2800" i="1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Let </a:t>
            </a:r>
            <a:r>
              <a:rPr lang="en-US" sz="2800" i="1" dirty="0" smtClean="0"/>
              <a:t>P</a:t>
            </a:r>
            <a:r>
              <a:rPr lang="en-US" sz="2800" dirty="0" smtClean="0"/>
              <a:t>(</a:t>
            </a:r>
            <a:r>
              <a:rPr lang="en-US" sz="2800" i="1" dirty="0" smtClean="0"/>
              <a:t>n</a:t>
            </a:r>
            <a:r>
              <a:rPr lang="en-US" sz="2800" dirty="0"/>
              <a:t>)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be “</a:t>
            </a:r>
            <a:r>
              <a:rPr lang="en-US" sz="2800" i="1" dirty="0" smtClean="0"/>
              <a:t>n </a:t>
            </a:r>
            <a:r>
              <a:rPr lang="en-US" sz="2800" dirty="0"/>
              <a:t>&gt;</a:t>
            </a:r>
            <a:r>
              <a:rPr lang="en-US" sz="2800" i="1" dirty="0"/>
              <a:t> </a:t>
            </a:r>
            <a:r>
              <a:rPr lang="en-US" sz="2800" dirty="0"/>
              <a:t>4</a:t>
            </a:r>
            <a:r>
              <a:rPr lang="en-US" sz="2800" dirty="0">
                <a:solidFill>
                  <a:schemeClr val="tx1"/>
                </a:solidFill>
              </a:rPr>
              <a:t>” and 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i="1" dirty="0" smtClean="0"/>
              <a:t>Q</a:t>
            </a:r>
            <a:r>
              <a:rPr lang="en-US" sz="2800" dirty="0" smtClean="0"/>
              <a:t>(</a:t>
            </a:r>
            <a:r>
              <a:rPr lang="en-US" sz="2800" i="1" dirty="0" smtClean="0"/>
              <a:t>n</a:t>
            </a:r>
            <a:r>
              <a:rPr lang="en-US" sz="2800" dirty="0"/>
              <a:t>)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be “</a:t>
            </a:r>
            <a:r>
              <a:rPr lang="en-US" sz="2800" i="1" dirty="0" smtClean="0"/>
              <a:t>n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</a:t>
            </a:r>
            <a:r>
              <a:rPr lang="en-US" sz="2800" dirty="0"/>
              <a:t>&lt;</a:t>
            </a:r>
            <a:r>
              <a:rPr lang="en-US" sz="2800" i="1" dirty="0"/>
              <a:t> </a:t>
            </a:r>
            <a:r>
              <a:rPr lang="en-US" sz="2800" dirty="0" smtClean="0"/>
              <a:t>2</a:t>
            </a:r>
            <a:r>
              <a:rPr lang="en-US" sz="2800" i="1" baseline="30000" dirty="0" smtClean="0"/>
              <a:t>n</a:t>
            </a:r>
            <a:r>
              <a:rPr lang="en-US" sz="2800" dirty="0" smtClean="0">
                <a:solidFill>
                  <a:schemeClr val="tx1"/>
                </a:solidFill>
              </a:rPr>
              <a:t>” </a:t>
            </a:r>
            <a:endParaRPr lang="en-US" sz="2800" dirty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The </a:t>
            </a:r>
            <a:r>
              <a:rPr lang="en-US" sz="2800" dirty="0">
                <a:solidFill>
                  <a:schemeClr val="tx1"/>
                </a:solidFill>
              </a:rPr>
              <a:t>statement “For all </a:t>
            </a:r>
            <a:r>
              <a:rPr lang="en-US" sz="2800" dirty="0" smtClean="0">
                <a:solidFill>
                  <a:schemeClr val="tx1"/>
                </a:solidFill>
              </a:rPr>
              <a:t>positive integers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dirty="0">
                <a:solidFill>
                  <a:schemeClr val="tx1"/>
                </a:solidFill>
              </a:rPr>
              <a:t>, if </a:t>
            </a:r>
            <a:r>
              <a:rPr lang="en-US" sz="2800" i="1" dirty="0">
                <a:solidFill>
                  <a:schemeClr val="tx1"/>
                </a:solidFill>
              </a:rPr>
              <a:t>n </a:t>
            </a:r>
            <a:r>
              <a:rPr lang="en-US" sz="2800" dirty="0">
                <a:solidFill>
                  <a:schemeClr val="tx1"/>
                </a:solidFill>
              </a:rPr>
              <a:t>is greater than 4, then </a:t>
            </a:r>
            <a:r>
              <a:rPr lang="en-US" sz="2800" i="1" dirty="0">
                <a:solidFill>
                  <a:schemeClr val="tx1"/>
                </a:solidFill>
              </a:rPr>
              <a:t>n</a:t>
            </a:r>
            <a:r>
              <a:rPr lang="en-US" sz="2800" baseline="30000" dirty="0">
                <a:solidFill>
                  <a:schemeClr val="tx1"/>
                </a:solidFill>
              </a:rPr>
              <a:t>2</a:t>
            </a:r>
            <a:r>
              <a:rPr lang="en-US" sz="2800" dirty="0">
                <a:solidFill>
                  <a:schemeClr val="tx1"/>
                </a:solidFill>
              </a:rPr>
              <a:t> is less than 2</a:t>
            </a:r>
            <a:r>
              <a:rPr lang="en-US" sz="2800" i="1" baseline="30000" dirty="0">
                <a:solidFill>
                  <a:schemeClr val="tx1"/>
                </a:solidFill>
              </a:rPr>
              <a:t>n</a:t>
            </a:r>
            <a:r>
              <a:rPr lang="en-US" sz="2800" dirty="0">
                <a:solidFill>
                  <a:schemeClr val="tx1"/>
                </a:solidFill>
              </a:rPr>
              <a:t>” can be represented by </a:t>
            </a:r>
            <a:r>
              <a:rPr lang="en-US" sz="2800" dirty="0"/>
              <a:t>∀</a:t>
            </a:r>
            <a:r>
              <a:rPr lang="en-US" sz="2800" i="1" dirty="0" smtClean="0"/>
              <a:t>n</a:t>
            </a:r>
            <a:r>
              <a:rPr lang="en-US" sz="2800" dirty="0" smtClean="0"/>
              <a:t>(</a:t>
            </a:r>
            <a:r>
              <a:rPr lang="en-US" sz="2800" i="1" dirty="0" smtClean="0"/>
              <a:t>P</a:t>
            </a:r>
            <a:r>
              <a:rPr lang="en-US" sz="2800" dirty="0" smtClean="0"/>
              <a:t>(</a:t>
            </a:r>
            <a:r>
              <a:rPr lang="en-US" sz="2800" i="1" dirty="0" smtClean="0"/>
              <a:t>n</a:t>
            </a:r>
            <a:r>
              <a:rPr lang="en-US" sz="2800" dirty="0"/>
              <a:t>)</a:t>
            </a:r>
            <a:r>
              <a:rPr lang="en-US" sz="2800" i="1" dirty="0"/>
              <a:t> </a:t>
            </a:r>
            <a:r>
              <a:rPr lang="en-US" sz="2800" dirty="0"/>
              <a:t>→ </a:t>
            </a:r>
            <a:r>
              <a:rPr lang="en-US" sz="2800" i="1" dirty="0"/>
              <a:t>Q</a:t>
            </a:r>
            <a:r>
              <a:rPr lang="en-US" sz="2800" dirty="0"/>
              <a:t>(</a:t>
            </a:r>
            <a:r>
              <a:rPr lang="en-US" sz="2800" i="1" dirty="0"/>
              <a:t>n</a:t>
            </a:r>
            <a:r>
              <a:rPr lang="en-US" sz="2800" dirty="0" smtClean="0"/>
              <a:t>))</a:t>
            </a:r>
            <a:endParaRPr lang="en-US" sz="2800" dirty="0"/>
          </a:p>
          <a:p>
            <a:r>
              <a:rPr lang="en-US" sz="2800" dirty="0">
                <a:solidFill>
                  <a:schemeClr val="tx1"/>
                </a:solidFill>
              </a:rPr>
              <a:t>where the domain consists of all positive integers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We </a:t>
            </a:r>
            <a:r>
              <a:rPr lang="en-US" sz="2800" dirty="0">
                <a:solidFill>
                  <a:schemeClr val="tx1"/>
                </a:solidFill>
              </a:rPr>
              <a:t>are assuming that </a:t>
            </a:r>
            <a:r>
              <a:rPr lang="en-US" sz="2800" dirty="0"/>
              <a:t>∀</a:t>
            </a:r>
            <a:r>
              <a:rPr lang="en-US" sz="2800" i="1" dirty="0" smtClean="0"/>
              <a:t>n</a:t>
            </a:r>
            <a:r>
              <a:rPr lang="en-US" sz="2800" dirty="0" smtClean="0"/>
              <a:t>(</a:t>
            </a:r>
            <a:r>
              <a:rPr lang="en-US" sz="2800" i="1" dirty="0" smtClean="0"/>
              <a:t>P</a:t>
            </a:r>
            <a:r>
              <a:rPr lang="en-US" sz="2800" dirty="0" smtClean="0"/>
              <a:t>(</a:t>
            </a:r>
            <a:r>
              <a:rPr lang="en-US" sz="2800" i="1" dirty="0" smtClean="0"/>
              <a:t>n</a:t>
            </a:r>
            <a:r>
              <a:rPr lang="en-US" sz="2800" dirty="0"/>
              <a:t>)</a:t>
            </a:r>
            <a:r>
              <a:rPr lang="en-US" sz="2800" i="1" dirty="0"/>
              <a:t> </a:t>
            </a:r>
            <a:r>
              <a:rPr lang="en-US" sz="2800" dirty="0"/>
              <a:t>→ </a:t>
            </a:r>
            <a:r>
              <a:rPr lang="en-US" sz="2800" i="1" dirty="0"/>
              <a:t>Q</a:t>
            </a:r>
            <a:r>
              <a:rPr lang="en-US" sz="2800" dirty="0"/>
              <a:t>(</a:t>
            </a:r>
            <a:r>
              <a:rPr lang="en-US" sz="2800" i="1" dirty="0"/>
              <a:t>n</a:t>
            </a:r>
            <a:r>
              <a:rPr lang="en-US" sz="2800" dirty="0"/>
              <a:t>))</a:t>
            </a:r>
            <a:r>
              <a:rPr lang="en-US" sz="2800" i="1" dirty="0"/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is true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Note </a:t>
            </a:r>
            <a:r>
              <a:rPr lang="en-US" sz="2800" dirty="0">
                <a:solidFill>
                  <a:schemeClr val="tx1"/>
                </a:solidFill>
              </a:rPr>
              <a:t>that </a:t>
            </a:r>
            <a:r>
              <a:rPr lang="en-US" sz="2800" i="1" dirty="0"/>
              <a:t>P</a:t>
            </a:r>
            <a:r>
              <a:rPr lang="en-US" sz="2800" dirty="0"/>
              <a:t>(100)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is true because </a:t>
            </a:r>
            <a:r>
              <a:rPr lang="en-US" sz="2800" dirty="0"/>
              <a:t>100 &gt;</a:t>
            </a:r>
            <a:r>
              <a:rPr lang="en-US" sz="2800" i="1" dirty="0"/>
              <a:t> </a:t>
            </a:r>
            <a:r>
              <a:rPr lang="en-US" sz="2800" dirty="0"/>
              <a:t>4</a:t>
            </a:r>
            <a:r>
              <a:rPr lang="en-US" sz="2800" dirty="0">
                <a:solidFill>
                  <a:schemeClr val="tx1"/>
                </a:solidFill>
              </a:rPr>
              <a:t>. It follows by universal modus ponens </a:t>
            </a:r>
            <a:r>
              <a:rPr lang="en-US" sz="2800" dirty="0" smtClean="0">
                <a:solidFill>
                  <a:schemeClr val="tx1"/>
                </a:solidFill>
              </a:rPr>
              <a:t>that </a:t>
            </a:r>
            <a:r>
              <a:rPr lang="en-US" sz="2800" i="1" dirty="0" smtClean="0"/>
              <a:t>Q</a:t>
            </a:r>
            <a:r>
              <a:rPr lang="en-US" sz="2800" dirty="0" smtClean="0"/>
              <a:t>(100</a:t>
            </a:r>
            <a:r>
              <a:rPr lang="en-US" sz="2800" dirty="0"/>
              <a:t>)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is true, namely that </a:t>
            </a:r>
            <a:r>
              <a:rPr lang="en-US" sz="2800" dirty="0"/>
              <a:t>100</a:t>
            </a:r>
            <a:r>
              <a:rPr lang="en-US" sz="2800" baseline="30000" dirty="0"/>
              <a:t>2</a:t>
            </a:r>
            <a:r>
              <a:rPr lang="en-US" sz="2800" dirty="0"/>
              <a:t> &lt; </a:t>
            </a:r>
            <a:r>
              <a:rPr lang="en-US" sz="2800" dirty="0" smtClean="0"/>
              <a:t>2</a:t>
            </a:r>
            <a:r>
              <a:rPr lang="en-US" sz="2800" baseline="30000" dirty="0" smtClean="0"/>
              <a:t>100</a:t>
            </a:r>
            <a:endParaRPr lang="en-US" altLang="en-US" sz="2800" baseline="30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46</a:t>
            </a:fld>
            <a:endParaRPr lang="en-US" altLang="en-US"/>
          </a:p>
        </p:txBody>
      </p:sp>
      <p:sp>
        <p:nvSpPr>
          <p:cNvPr id="2" name="Rectangle 1"/>
          <p:cNvSpPr/>
          <p:nvPr/>
        </p:nvSpPr>
        <p:spPr>
          <a:xfrm>
            <a:off x="5257799" y="1905000"/>
            <a:ext cx="6162391" cy="83099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en-US" dirty="0"/>
              <a:t>100</a:t>
            </a:r>
            <a:r>
              <a:rPr lang="en-US" altLang="en-US" baseline="30000" dirty="0"/>
              <a:t>2</a:t>
            </a:r>
            <a:r>
              <a:rPr lang="en-US" altLang="en-US" dirty="0"/>
              <a:t> </a:t>
            </a:r>
            <a:r>
              <a:rPr lang="en-US" altLang="en-US" dirty="0" smtClean="0"/>
              <a:t>   = 10000</a:t>
            </a:r>
          </a:p>
          <a:p>
            <a:r>
              <a:rPr lang="en-US" altLang="en-US" dirty="0" smtClean="0"/>
              <a:t>&lt; 2</a:t>
            </a:r>
            <a:r>
              <a:rPr lang="en-US" altLang="en-US" baseline="30000" dirty="0" smtClean="0"/>
              <a:t>100    </a:t>
            </a:r>
            <a:r>
              <a:rPr lang="en-US" altLang="en-US" dirty="0"/>
              <a:t>= 1267650600228229401496703205376</a:t>
            </a:r>
          </a:p>
        </p:txBody>
      </p:sp>
    </p:spTree>
    <p:extLst>
      <p:ext uri="{BB962C8B-B14F-4D97-AF65-F5344CB8AC3E}">
        <p14:creationId xmlns:p14="http://schemas.microsoft.com/office/powerpoint/2010/main" val="268539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Universal modus </a:t>
            </a:r>
            <a:r>
              <a:rPr lang="en-US" altLang="en-US" dirty="0" err="1" smtClean="0"/>
              <a:t>tollens</a:t>
            </a:r>
            <a:endParaRPr lang="en-US" altLang="en-US" dirty="0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Combine universal modus </a:t>
            </a:r>
            <a:r>
              <a:rPr lang="en-US" altLang="en-US" dirty="0" err="1" smtClean="0"/>
              <a:t>tollens</a:t>
            </a:r>
            <a:r>
              <a:rPr lang="en-US" altLang="en-US" dirty="0" smtClean="0"/>
              <a:t> and universal instantiation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∀</a:t>
            </a:r>
            <a:r>
              <a:rPr lang="en-US" sz="3200" i="1" dirty="0" smtClean="0">
                <a:solidFill>
                  <a:schemeClr val="tx1"/>
                </a:solidFill>
              </a:rPr>
              <a:t>x </a:t>
            </a:r>
            <a:r>
              <a:rPr lang="en-US" sz="3200" dirty="0" smtClean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P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x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→ </a:t>
            </a:r>
            <a:r>
              <a:rPr lang="en-US" sz="3200" i="1" dirty="0">
                <a:solidFill>
                  <a:schemeClr val="tx1"/>
                </a:solidFill>
              </a:rPr>
              <a:t>Q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x</a:t>
            </a:r>
            <a:r>
              <a:rPr lang="en-US" sz="3200" dirty="0">
                <a:solidFill>
                  <a:schemeClr val="tx1"/>
                </a:solidFill>
              </a:rPr>
              <a:t>))</a:t>
            </a:r>
          </a:p>
          <a:p>
            <a:pPr marL="0" indent="0">
              <a:buNone/>
            </a:pPr>
            <a:r>
              <a:rPr lang="en-US" sz="3200" u="sng" dirty="0">
                <a:solidFill>
                  <a:schemeClr val="tx1"/>
                </a:solidFill>
              </a:rPr>
              <a:t>￢</a:t>
            </a:r>
            <a:r>
              <a:rPr lang="en-US" sz="3200" i="1" u="sng" dirty="0">
                <a:solidFill>
                  <a:schemeClr val="tx1"/>
                </a:solidFill>
              </a:rPr>
              <a:t>Q</a:t>
            </a:r>
            <a:r>
              <a:rPr lang="en-US" sz="3200" u="sng" dirty="0">
                <a:solidFill>
                  <a:schemeClr val="tx1"/>
                </a:solidFill>
              </a:rPr>
              <a:t>(</a:t>
            </a:r>
            <a:r>
              <a:rPr lang="en-US" sz="3200" i="1" u="sng" dirty="0">
                <a:solidFill>
                  <a:schemeClr val="tx1"/>
                </a:solidFill>
              </a:rPr>
              <a:t>a</a:t>
            </a:r>
            <a:r>
              <a:rPr lang="en-US" sz="3200" u="sng" dirty="0">
                <a:solidFill>
                  <a:schemeClr val="tx1"/>
                </a:solidFill>
              </a:rPr>
              <a:t>)</a:t>
            </a:r>
            <a:r>
              <a:rPr lang="en-US" sz="3200" i="1" u="sng" dirty="0">
                <a:solidFill>
                  <a:schemeClr val="tx1"/>
                </a:solidFill>
              </a:rPr>
              <a:t>, </a:t>
            </a:r>
            <a:r>
              <a:rPr lang="en-US" sz="3200" u="sng" dirty="0">
                <a:solidFill>
                  <a:schemeClr val="tx1"/>
                </a:solidFill>
              </a:rPr>
              <a:t>where </a:t>
            </a:r>
            <a:r>
              <a:rPr lang="en-US" sz="3200" i="1" u="sng" dirty="0">
                <a:solidFill>
                  <a:schemeClr val="tx1"/>
                </a:solidFill>
              </a:rPr>
              <a:t>a </a:t>
            </a:r>
            <a:r>
              <a:rPr lang="en-US" sz="3200" u="sng" dirty="0">
                <a:solidFill>
                  <a:schemeClr val="tx1"/>
                </a:solidFill>
              </a:rPr>
              <a:t>is a particular element in the domain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∴ ￢</a:t>
            </a:r>
            <a:r>
              <a:rPr lang="en-US" sz="3200" i="1" dirty="0">
                <a:solidFill>
                  <a:schemeClr val="tx1"/>
                </a:solidFill>
              </a:rPr>
              <a:t>P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a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endParaRPr lang="en-US" altLang="en-US" sz="3200" dirty="0" smtClean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1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Valid arguments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 </a:t>
            </a:r>
            <a:r>
              <a:rPr lang="en-US" altLang="en-US" dirty="0" smtClean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p </a:t>
            </a:r>
            <a:r>
              <a:rPr lang="en-US" dirty="0">
                <a:solidFill>
                  <a:schemeClr val="tx1"/>
                </a:solidFill>
              </a:rPr>
              <a:t>∧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p </a:t>
            </a:r>
            <a:r>
              <a:rPr lang="en-US" dirty="0">
                <a:solidFill>
                  <a:schemeClr val="tx1"/>
                </a:solidFill>
              </a:rPr>
              <a:t>→</a:t>
            </a:r>
            <a:r>
              <a:rPr lang="en-US" i="1" dirty="0">
                <a:solidFill>
                  <a:schemeClr val="tx1"/>
                </a:solidFill>
              </a:rPr>
              <a:t> q</a:t>
            </a:r>
            <a:r>
              <a:rPr lang="en-US" dirty="0">
                <a:solidFill>
                  <a:schemeClr val="tx1"/>
                </a:solidFill>
              </a:rPr>
              <a:t>))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→</a:t>
            </a:r>
            <a:r>
              <a:rPr lang="en-US" i="1" dirty="0">
                <a:solidFill>
                  <a:schemeClr val="tx1"/>
                </a:solidFill>
              </a:rPr>
              <a:t> q </a:t>
            </a:r>
            <a:r>
              <a:rPr lang="en-US" altLang="en-US" dirty="0" smtClean="0"/>
              <a:t>is tautology</a:t>
            </a:r>
          </a:p>
          <a:p>
            <a:r>
              <a:rPr lang="en-US" altLang="en-US" dirty="0" smtClean="0"/>
              <a:t>When </a:t>
            </a:r>
            <a:r>
              <a:rPr lang="en-US" altLang="en-US" dirty="0" smtClean="0">
                <a:solidFill>
                  <a:schemeClr val="tx1"/>
                </a:solidFill>
              </a:rPr>
              <a:t>(</a:t>
            </a:r>
            <a:r>
              <a:rPr lang="en-US" altLang="en-US" i="1" dirty="0" smtClean="0">
                <a:solidFill>
                  <a:schemeClr val="tx1"/>
                </a:solidFill>
              </a:rPr>
              <a:t>p </a:t>
            </a:r>
            <a:r>
              <a:rPr lang="en-US" altLang="en-US" dirty="0" smtClean="0">
                <a:solidFill>
                  <a:schemeClr val="tx1"/>
                </a:solidFill>
              </a:rPr>
              <a:t>˄ </a:t>
            </a:r>
            <a:r>
              <a:rPr lang="en-US" altLang="en-US" dirty="0">
                <a:solidFill>
                  <a:schemeClr val="tx1"/>
                </a:solidFill>
              </a:rPr>
              <a:t>(</a:t>
            </a:r>
            <a:r>
              <a:rPr lang="en-US" altLang="en-US" i="1" dirty="0" smtClean="0">
                <a:solidFill>
                  <a:schemeClr val="tx1"/>
                </a:solidFill>
              </a:rPr>
              <a:t>p</a:t>
            </a:r>
            <a:r>
              <a:rPr lang="en-US" altLang="en-US" dirty="0" smtClean="0">
                <a:solidFill>
                  <a:schemeClr val="tx1"/>
                </a:solidFill>
              </a:rPr>
              <a:t> → </a:t>
            </a:r>
            <a:r>
              <a:rPr lang="en-US" altLang="en-US" i="1" dirty="0" smtClean="0">
                <a:solidFill>
                  <a:schemeClr val="tx1"/>
                </a:solidFill>
              </a:rPr>
              <a:t>q</a:t>
            </a:r>
            <a:r>
              <a:rPr lang="en-US" altLang="en-US" dirty="0" smtClean="0">
                <a:solidFill>
                  <a:schemeClr val="tx1"/>
                </a:solidFill>
              </a:rPr>
              <a:t>)) </a:t>
            </a:r>
            <a:r>
              <a:rPr lang="en-US" altLang="en-US" dirty="0" smtClean="0"/>
              <a:t>is true, both </a:t>
            </a:r>
            <a:r>
              <a:rPr lang="en-US" altLang="en-US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p</a:t>
            </a:r>
            <a:r>
              <a:rPr lang="en-US" altLang="en-US" dirty="0" smtClean="0"/>
              <a:t> </a:t>
            </a:r>
            <a:r>
              <a:rPr lang="en-US" altLang="en-US" dirty="0" smtClean="0">
                <a:cs typeface="Times New Roman" panose="02020603050405020304" pitchFamily="18" charset="0"/>
              </a:rPr>
              <a:t>and </a:t>
            </a:r>
            <a:r>
              <a:rPr lang="en-US" altLang="en-US" i="1" dirty="0" smtClean="0">
                <a:solidFill>
                  <a:schemeClr val="tx1"/>
                </a:solidFill>
              </a:rPr>
              <a:t>p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→ </a:t>
            </a:r>
            <a:r>
              <a:rPr lang="en-US" altLang="en-US" i="1" dirty="0">
                <a:solidFill>
                  <a:schemeClr val="tx1"/>
                </a:solidFill>
                <a:cs typeface="Times New Roman" panose="02020603050405020304" pitchFamily="18" charset="0"/>
              </a:rPr>
              <a:t>q</a:t>
            </a:r>
            <a:r>
              <a:rPr lang="en-US" alt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cs typeface="Times New Roman" panose="02020603050405020304" pitchFamily="18" charset="0"/>
              </a:rPr>
              <a:t>are true, and thus </a:t>
            </a:r>
            <a:r>
              <a:rPr lang="en-US" altLang="en-US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q</a:t>
            </a:r>
            <a:r>
              <a:rPr lang="en-US" altLang="en-US" dirty="0" smtClean="0">
                <a:cs typeface="Times New Roman" panose="02020603050405020304" pitchFamily="18" charset="0"/>
              </a:rPr>
              <a:t> must be also be true</a:t>
            </a:r>
          </a:p>
          <a:p>
            <a:r>
              <a:rPr lang="en-US" altLang="en-US" dirty="0" smtClean="0">
                <a:cs typeface="Times New Roman" panose="02020603050405020304" pitchFamily="18" charset="0"/>
              </a:rPr>
              <a:t>This form of argument is true because when the premises are true, the conclusion must be true</a:t>
            </a:r>
          </a:p>
          <a:p>
            <a:pPr>
              <a:buFont typeface="Arial" panose="020B0604020202020204" pitchFamily="34" charset="0"/>
              <a:buNone/>
            </a:pPr>
            <a:endParaRPr lang="en-US" alt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8915400" y="343006"/>
            <a:ext cx="1528194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</a:rPr>
              <a:t>p 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p </a:t>
            </a:r>
            <a:r>
              <a:rPr lang="en-US" dirty="0">
                <a:latin typeface="Cambria" panose="02040503050406030204" pitchFamily="18" charset="0"/>
              </a:rPr>
              <a:t>→ </a:t>
            </a:r>
            <a:r>
              <a:rPr lang="en-US" i="1" dirty="0">
                <a:latin typeface="Cambria" panose="02040503050406030204" pitchFamily="18" charset="0"/>
              </a:rPr>
              <a:t>q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______       </a:t>
            </a:r>
            <a:endParaRPr lang="en-US" i="1" dirty="0">
              <a:latin typeface="Cambria" panose="02040503050406030204" pitchFamily="18" charset="0"/>
            </a:endParaRPr>
          </a:p>
          <a:p>
            <a:r>
              <a:rPr lang="en-US" dirty="0">
                <a:latin typeface="Cambria" panose="02040503050406030204" pitchFamily="18" charset="0"/>
              </a:rPr>
              <a:t>∴ </a:t>
            </a:r>
            <a:r>
              <a:rPr lang="en-US" i="1" dirty="0" smtClean="0">
                <a:latin typeface="Cambria" panose="02040503050406030204" pitchFamily="18" charset="0"/>
              </a:rPr>
              <a:t>q</a:t>
            </a:r>
          </a:p>
        </p:txBody>
      </p:sp>
    </p:spTree>
    <p:extLst>
      <p:ext uri="{BB962C8B-B14F-4D97-AF65-F5344CB8AC3E}">
        <p14:creationId xmlns:p14="http://schemas.microsoft.com/office/powerpoint/2010/main" val="387241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990600" y="1557341"/>
            <a:ext cx="7697689" cy="523220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mbria" panose="02040503050406030204" pitchFamily="18" charset="0"/>
              </a:rPr>
              <a:t>(</a:t>
            </a:r>
            <a:r>
              <a:rPr lang="en-US" sz="2800" i="1" dirty="0">
                <a:solidFill>
                  <a:srgbClr val="FF0000"/>
                </a:solidFill>
                <a:latin typeface="Cambria" panose="02040503050406030204" pitchFamily="18" charset="0"/>
              </a:rPr>
              <a:t>p </a:t>
            </a:r>
            <a:r>
              <a:rPr lang="en-US" sz="2800" dirty="0">
                <a:solidFill>
                  <a:srgbClr val="FF0000"/>
                </a:solidFill>
                <a:latin typeface="Cambria" panose="02040503050406030204" pitchFamily="18" charset="0"/>
              </a:rPr>
              <a:t>∧ (</a:t>
            </a:r>
            <a:r>
              <a:rPr lang="en-US" sz="2800" i="1" dirty="0">
                <a:solidFill>
                  <a:srgbClr val="FF0000"/>
                </a:solidFill>
                <a:latin typeface="Cambria" panose="02040503050406030204" pitchFamily="18" charset="0"/>
              </a:rPr>
              <a:t>p </a:t>
            </a:r>
            <a:r>
              <a:rPr lang="en-US" sz="2800" dirty="0">
                <a:solidFill>
                  <a:srgbClr val="FF0000"/>
                </a:solidFill>
                <a:latin typeface="Cambria" panose="02040503050406030204" pitchFamily="18" charset="0"/>
              </a:rPr>
              <a:t>→ </a:t>
            </a:r>
            <a:r>
              <a:rPr lang="en-US" sz="2800" i="1" dirty="0">
                <a:solidFill>
                  <a:srgbClr val="FF0000"/>
                </a:solidFill>
                <a:latin typeface="Cambria" panose="02040503050406030204" pitchFamily="18" charset="0"/>
              </a:rPr>
              <a:t>q</a:t>
            </a:r>
            <a:r>
              <a:rPr lang="en-US" sz="2800" dirty="0">
                <a:solidFill>
                  <a:srgbClr val="FF0000"/>
                </a:solidFill>
                <a:latin typeface="Cambria" panose="02040503050406030204" pitchFamily="18" charset="0"/>
              </a:rPr>
              <a:t>))</a:t>
            </a:r>
            <a:r>
              <a:rPr lang="en-US" sz="2800" i="1" dirty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Cambria" panose="02040503050406030204" pitchFamily="18" charset="0"/>
              </a:rPr>
              <a:t>→ </a:t>
            </a:r>
            <a:r>
              <a:rPr lang="en-US" sz="2800" i="1" dirty="0">
                <a:solidFill>
                  <a:srgbClr val="FF0000"/>
                </a:solidFill>
                <a:latin typeface="Cambria" panose="02040503050406030204" pitchFamily="18" charset="0"/>
              </a:rPr>
              <a:t>q </a:t>
            </a:r>
            <a:r>
              <a:rPr lang="en-US" sz="2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is </a:t>
            </a:r>
            <a:r>
              <a:rPr lang="en-GB" altLang="en-US" sz="2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is </a:t>
            </a:r>
            <a:r>
              <a:rPr lang="en-GB" altLang="en-US" sz="2800" dirty="0">
                <a:solidFill>
                  <a:srgbClr val="FF0000"/>
                </a:solidFill>
                <a:latin typeface="Cambria" panose="02040503050406030204" pitchFamily="18" charset="0"/>
              </a:rPr>
              <a:t>a tautology (always true)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4275138" y="5397501"/>
            <a:ext cx="45751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dirty="0">
                <a:latin typeface="Cambria" panose="02040503050406030204" pitchFamily="18" charset="0"/>
              </a:rPr>
              <a:t>This is another way of saying that</a:t>
            </a:r>
          </a:p>
        </p:txBody>
      </p:sp>
      <p:cxnSp>
        <p:nvCxnSpPr>
          <p:cNvPr id="5135" name="AutoShape 15"/>
          <p:cNvCxnSpPr>
            <a:cxnSpLocks noChangeShapeType="1"/>
          </p:cNvCxnSpPr>
          <p:nvPr/>
        </p:nvCxnSpPr>
        <p:spPr bwMode="auto">
          <a:xfrm rot="16200000" flipV="1">
            <a:off x="1188534" y="2626809"/>
            <a:ext cx="3450647" cy="2474914"/>
          </a:xfrm>
          <a:prstGeom prst="curvedConnector3">
            <a:avLst>
              <a:gd name="adj1" fmla="val -5943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Rectangle 3"/>
          <p:cNvSpPr/>
          <p:nvPr/>
        </p:nvSpPr>
        <p:spPr>
          <a:xfrm>
            <a:off x="9772989" y="3889666"/>
            <a:ext cx="18962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Cambria" panose="02040503050406030204" pitchFamily="18" charset="0"/>
              </a:rPr>
              <a:t>∴ </a:t>
            </a:r>
            <a:r>
              <a:rPr lang="en-US" sz="2800" dirty="0" smtClean="0">
                <a:latin typeface="Cambria" panose="02040503050406030204" pitchFamily="18" charset="0"/>
              </a:rPr>
              <a:t>therefore</a:t>
            </a:r>
            <a:endParaRPr lang="en-US" sz="2800" dirty="0">
              <a:latin typeface="Cambria" panose="020405030504060302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7816099"/>
              </p:ext>
            </p:extLst>
          </p:nvPr>
        </p:nvGraphicFramePr>
        <p:xfrm>
          <a:off x="2286000" y="2264435"/>
          <a:ext cx="902336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1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8127">
                <a:tc>
                  <a:txBody>
                    <a:bodyPr/>
                    <a:lstStyle/>
                    <a:p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p</a:t>
                      </a:r>
                      <a:endParaRPr lang="en-US" sz="2800" i="1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q</a:t>
                      </a:r>
                      <a:endParaRPr lang="en-US" sz="2800" i="1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20" name="AutoShape 15"/>
          <p:cNvCxnSpPr>
            <a:cxnSpLocks noChangeShapeType="1"/>
          </p:cNvCxnSpPr>
          <p:nvPr/>
        </p:nvCxnSpPr>
        <p:spPr bwMode="auto">
          <a:xfrm rot="5400000">
            <a:off x="7418453" y="2797430"/>
            <a:ext cx="3219817" cy="2097087"/>
          </a:xfrm>
          <a:prstGeom prst="curvedConnector3">
            <a:avLst>
              <a:gd name="adj1" fmla="val 98121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itle 1"/>
          <p:cNvSpPr txBox="1">
            <a:spLocks/>
          </p:cNvSpPr>
          <p:nvPr/>
        </p:nvSpPr>
        <p:spPr>
          <a:xfrm>
            <a:off x="838200" y="365129"/>
            <a:ext cx="10515600" cy="841883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en-US" smtClean="0">
                <a:latin typeface="Cambria" panose="02040503050406030204" pitchFamily="18" charset="0"/>
              </a:rPr>
              <a:t>Valid arguments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>
                <a:latin typeface="Cambria" panose="02040503050406030204" pitchFamily="18" charset="0"/>
              </a:rPr>
              <a:pPr/>
              <a:t>6</a:t>
            </a:fld>
            <a:endParaRPr lang="en-US" altLang="en-US">
              <a:latin typeface="Cambria" panose="020405030504060302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915400" y="343006"/>
            <a:ext cx="1528194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</a:rPr>
              <a:t>p 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p </a:t>
            </a:r>
            <a:r>
              <a:rPr lang="en-US" dirty="0">
                <a:latin typeface="Cambria" panose="02040503050406030204" pitchFamily="18" charset="0"/>
              </a:rPr>
              <a:t>→ </a:t>
            </a:r>
            <a:r>
              <a:rPr lang="en-US" i="1" dirty="0">
                <a:latin typeface="Cambria" panose="02040503050406030204" pitchFamily="18" charset="0"/>
              </a:rPr>
              <a:t>q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______       </a:t>
            </a:r>
            <a:endParaRPr lang="en-US" i="1" dirty="0">
              <a:latin typeface="Cambria" panose="02040503050406030204" pitchFamily="18" charset="0"/>
            </a:endParaRPr>
          </a:p>
          <a:p>
            <a:r>
              <a:rPr lang="en-US" dirty="0">
                <a:latin typeface="Cambria" panose="02040503050406030204" pitchFamily="18" charset="0"/>
              </a:rPr>
              <a:t>∴ </a:t>
            </a:r>
            <a:r>
              <a:rPr lang="en-US" i="1" dirty="0" smtClean="0">
                <a:latin typeface="Cambria" panose="02040503050406030204" pitchFamily="18" charset="0"/>
              </a:rPr>
              <a:t>q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722894"/>
              </p:ext>
            </p:extLst>
          </p:nvPr>
        </p:nvGraphicFramePr>
        <p:xfrm>
          <a:off x="3176553" y="2262995"/>
          <a:ext cx="126873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730">
                  <a:extLst>
                    <a:ext uri="{9D8B030D-6E8A-4147-A177-3AD203B41FA5}">
                      <a16:colId xmlns:a16="http://schemas.microsoft.com/office/drawing/2014/main" val="3541282072"/>
                    </a:ext>
                  </a:extLst>
                </a:gridCol>
              </a:tblGrid>
              <a:tr h="488127">
                <a:tc>
                  <a:txBody>
                    <a:bodyPr/>
                    <a:lstStyle/>
                    <a:p>
                      <a:pPr marL="0" marR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p 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→ 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8975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64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808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5008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7732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728163"/>
              </p:ext>
            </p:extLst>
          </p:nvPr>
        </p:nvGraphicFramePr>
        <p:xfrm>
          <a:off x="4445283" y="2262995"/>
          <a:ext cx="203708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7080">
                  <a:extLst>
                    <a:ext uri="{9D8B030D-6E8A-4147-A177-3AD203B41FA5}">
                      <a16:colId xmlns:a16="http://schemas.microsoft.com/office/drawing/2014/main" val="3687120318"/>
                    </a:ext>
                  </a:extLst>
                </a:gridCol>
              </a:tblGrid>
              <a:tr h="488127">
                <a:tc>
                  <a:txBody>
                    <a:bodyPr/>
                    <a:lstStyle/>
                    <a:p>
                      <a:pPr marL="0" marR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1" dirty="0" smtClean="0"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p 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 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(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p 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→ 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q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)</a:t>
                      </a:r>
                      <a:endParaRPr lang="en-US" sz="2800" i="1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8975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64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808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5008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773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278631"/>
              </p:ext>
            </p:extLst>
          </p:nvPr>
        </p:nvGraphicFramePr>
        <p:xfrm>
          <a:off x="6417946" y="2262995"/>
          <a:ext cx="3029268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9268">
                  <a:extLst>
                    <a:ext uri="{9D8B030D-6E8A-4147-A177-3AD203B41FA5}">
                      <a16:colId xmlns:a16="http://schemas.microsoft.com/office/drawing/2014/main" val="3328916914"/>
                    </a:ext>
                  </a:extLst>
                </a:gridCol>
              </a:tblGrid>
              <a:tr h="488127">
                <a:tc>
                  <a:txBody>
                    <a:bodyPr/>
                    <a:lstStyle/>
                    <a:p>
                      <a:pPr marL="0" marR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(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p 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 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(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p 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→ 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q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)</a:t>
                      </a:r>
                      <a:r>
                        <a:rPr lang="en-US" sz="2800" i="0" dirty="0" smtClean="0"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)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 → </a:t>
                      </a:r>
                      <a:r>
                        <a:rPr lang="en-US" sz="2800" i="1" dirty="0" smtClean="0">
                          <a:latin typeface="Cambria" panose="02040503050406030204" pitchFamily="18" charset="0"/>
                        </a:rPr>
                        <a:t>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8975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64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808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5008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7732"/>
                  </a:ext>
                </a:extLst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7467600" y="2786739"/>
            <a:ext cx="915889" cy="2096235"/>
          </a:xfrm>
          <a:prstGeom prst="ellipse">
            <a:avLst/>
          </a:prstGeom>
          <a:solidFill>
            <a:srgbClr val="E3DF37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295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3" grpId="0"/>
      <p:bldP spid="4" grpId="0"/>
      <p:bldP spid="12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What happens when we replace </a:t>
            </a:r>
            <a:r>
              <a:rPr lang="en-US" sz="3200" i="1" dirty="0"/>
              <a:t>p </a:t>
            </a:r>
            <a:r>
              <a:rPr lang="en-US" sz="3200" dirty="0"/>
              <a:t>and </a:t>
            </a:r>
            <a:r>
              <a:rPr lang="en-US" sz="3200" i="1" dirty="0"/>
              <a:t>q </a:t>
            </a:r>
            <a:r>
              <a:rPr lang="en-US" sz="3200" dirty="0"/>
              <a:t>in this argument form by propositions where </a:t>
            </a:r>
            <a:r>
              <a:rPr lang="en-US" sz="3200" dirty="0" smtClean="0"/>
              <a:t>not both </a:t>
            </a:r>
            <a:r>
              <a:rPr lang="en-US" sz="3200" i="1" dirty="0"/>
              <a:t>p </a:t>
            </a:r>
            <a:r>
              <a:rPr lang="en-US" sz="3200" dirty="0"/>
              <a:t>and </a:t>
            </a:r>
            <a:r>
              <a:rPr lang="en-US" sz="3200" i="1" dirty="0"/>
              <a:t>p </a:t>
            </a:r>
            <a:r>
              <a:rPr lang="en-US" sz="3200" dirty="0"/>
              <a:t>→ </a:t>
            </a:r>
            <a:r>
              <a:rPr lang="en-US" sz="3200" i="1" dirty="0"/>
              <a:t>q </a:t>
            </a:r>
            <a:r>
              <a:rPr lang="en-US" sz="3200" dirty="0"/>
              <a:t>are true?</a:t>
            </a:r>
            <a:endParaRPr lang="en-US" altLang="en-US" sz="3200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i="1" dirty="0" smtClean="0">
                <a:solidFill>
                  <a:schemeClr val="tx1"/>
                </a:solidFill>
              </a:rPr>
              <a:t>p</a:t>
            </a:r>
            <a:r>
              <a:rPr lang="en-US" altLang="en-US" dirty="0" smtClean="0"/>
              <a:t>: “You have access to the network”</a:t>
            </a:r>
          </a:p>
          <a:p>
            <a:r>
              <a:rPr lang="en-US" altLang="en-US" i="1" dirty="0" smtClean="0">
                <a:solidFill>
                  <a:schemeClr val="tx1"/>
                </a:solidFill>
              </a:rPr>
              <a:t>q</a:t>
            </a:r>
            <a:r>
              <a:rPr lang="en-US" altLang="en-US" dirty="0" smtClean="0"/>
              <a:t>: </a:t>
            </a:r>
            <a:r>
              <a:rPr lang="en-US" alt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“You can change your grade”</a:t>
            </a:r>
          </a:p>
          <a:p>
            <a:r>
              <a:rPr lang="en-US" altLang="en-US" i="1" dirty="0" smtClean="0">
                <a:solidFill>
                  <a:schemeClr val="tx1"/>
                </a:solidFill>
              </a:rPr>
              <a:t>p </a:t>
            </a:r>
            <a:r>
              <a:rPr lang="en-US" altLang="en-US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→ </a:t>
            </a:r>
            <a:r>
              <a:rPr lang="en-US" altLang="en-US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q</a:t>
            </a:r>
            <a:r>
              <a:rPr lang="en-US" altLang="en-US" dirty="0" smtClean="0">
                <a:cs typeface="Times New Roman" panose="02020603050405020304" pitchFamily="18" charset="0"/>
              </a:rPr>
              <a:t>: </a:t>
            </a:r>
            <a:r>
              <a:rPr lang="en-US" altLang="en-US" dirty="0" smtClean="0"/>
              <a:t>“</a:t>
            </a:r>
            <a:r>
              <a:rPr lang="en-US" altLang="en-US" dirty="0" smtClean="0">
                <a:solidFill>
                  <a:schemeClr val="tx1"/>
                </a:solidFill>
              </a:rPr>
              <a:t>If</a:t>
            </a:r>
            <a:r>
              <a:rPr lang="en-US" altLang="en-US" dirty="0" smtClean="0"/>
              <a:t> you have access to the network, </a:t>
            </a:r>
            <a:r>
              <a:rPr lang="en-US" altLang="en-US" dirty="0" smtClean="0">
                <a:solidFill>
                  <a:schemeClr val="tx1"/>
                </a:solidFill>
              </a:rPr>
              <a:t>then</a:t>
            </a:r>
            <a:r>
              <a:rPr lang="en-US" altLang="en-US" dirty="0" smtClean="0"/>
              <a:t> </a:t>
            </a:r>
            <a:r>
              <a:rPr lang="en-US" alt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you can change your grade</a:t>
            </a:r>
            <a:r>
              <a:rPr lang="en-US" altLang="en-US" dirty="0" smtClean="0"/>
              <a:t>”</a:t>
            </a:r>
            <a:endParaRPr lang="en-US" altLang="en-US" sz="800" dirty="0"/>
          </a:p>
          <a:p>
            <a:pPr>
              <a:buNone/>
            </a:pPr>
            <a:r>
              <a:rPr lang="en-US" altLang="en-US" dirty="0" smtClean="0"/>
              <a:t>	 “</a:t>
            </a:r>
            <a:r>
              <a:rPr lang="en-US" altLang="en-US" dirty="0" smtClean="0">
                <a:solidFill>
                  <a:schemeClr val="tx1"/>
                </a:solidFill>
              </a:rPr>
              <a:t>If</a:t>
            </a:r>
            <a:r>
              <a:rPr lang="en-US" altLang="en-US" dirty="0" smtClean="0"/>
              <a:t> you have access to the network, </a:t>
            </a:r>
            <a:r>
              <a:rPr lang="en-US" altLang="en-US" dirty="0" smtClean="0">
                <a:solidFill>
                  <a:schemeClr val="tx1"/>
                </a:solidFill>
              </a:rPr>
              <a:t>then</a:t>
            </a:r>
            <a:r>
              <a:rPr lang="en-US" altLang="en-US" dirty="0" smtClean="0"/>
              <a:t> </a:t>
            </a:r>
            <a:r>
              <a:rPr lang="en-US" alt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you can change your grade</a:t>
            </a:r>
            <a:r>
              <a:rPr lang="en-US" altLang="en-US" dirty="0" smtClean="0"/>
              <a:t>” </a:t>
            </a:r>
            <a:r>
              <a:rPr lang="en-US" altLang="en-US" dirty="0" smtClean="0">
                <a:solidFill>
                  <a:schemeClr val="tx1"/>
                </a:solidFill>
              </a:rPr>
              <a:t>(</a:t>
            </a:r>
            <a:r>
              <a:rPr lang="en-US" altLang="en-US" i="1" dirty="0" smtClean="0">
                <a:solidFill>
                  <a:schemeClr val="tx1"/>
                </a:solidFill>
              </a:rPr>
              <a:t>p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→ </a:t>
            </a:r>
            <a:r>
              <a:rPr lang="en-US" altLang="en-US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q</a:t>
            </a:r>
            <a:r>
              <a:rPr lang="en-US" altLang="en-US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)</a:t>
            </a:r>
            <a:r>
              <a:rPr lang="en-US" altLang="en-US" sz="3500" dirty="0" smtClean="0"/>
              <a:t>)</a:t>
            </a:r>
            <a:endParaRPr lang="en-US" altLang="en-US" sz="3500" dirty="0" smtClean="0"/>
          </a:p>
          <a:p>
            <a:pPr>
              <a:buFont typeface="Arial" panose="020B0604020202020204" pitchFamily="34" charset="0"/>
              <a:buNone/>
            </a:pPr>
            <a:r>
              <a:rPr lang="en-US" altLang="en-US" dirty="0" smtClean="0"/>
              <a:t>    “You have access to the network” </a:t>
            </a:r>
            <a:r>
              <a:rPr lang="en-US" altLang="en-US" dirty="0" smtClean="0">
                <a:solidFill>
                  <a:schemeClr val="tx1"/>
                </a:solidFill>
              </a:rPr>
              <a:t>(</a:t>
            </a:r>
            <a:r>
              <a:rPr lang="en-US" altLang="en-US" i="1" dirty="0" smtClean="0">
                <a:solidFill>
                  <a:schemeClr val="tx1"/>
                </a:solidFill>
              </a:rPr>
              <a:t>p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dirty="0" smtClean="0"/>
              <a:t>so “</a:t>
            </a:r>
            <a:r>
              <a:rPr lang="en-US" alt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You can change your grade</a:t>
            </a:r>
            <a:r>
              <a:rPr lang="en-US" altLang="en-US" dirty="0" smtClean="0"/>
              <a:t>” </a:t>
            </a:r>
            <a:r>
              <a:rPr lang="en-US" altLang="en-US" dirty="0" smtClean="0">
                <a:solidFill>
                  <a:schemeClr val="tx1"/>
                </a:solidFill>
              </a:rPr>
              <a:t>(</a:t>
            </a:r>
            <a:r>
              <a:rPr lang="en-US" altLang="en-US" i="1" dirty="0" smtClean="0">
                <a:solidFill>
                  <a:schemeClr val="tx1"/>
                </a:solidFill>
              </a:rPr>
              <a:t>q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11083990" y="507523"/>
            <a:ext cx="1068897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</a:rPr>
              <a:t>p 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p </a:t>
            </a:r>
            <a:r>
              <a:rPr lang="en-US" dirty="0">
                <a:latin typeface="Cambria" panose="02040503050406030204" pitchFamily="18" charset="0"/>
              </a:rPr>
              <a:t>→ </a:t>
            </a:r>
            <a:r>
              <a:rPr lang="en-US" i="1" dirty="0">
                <a:latin typeface="Cambria" panose="02040503050406030204" pitchFamily="18" charset="0"/>
              </a:rPr>
              <a:t>q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______       </a:t>
            </a:r>
            <a:endParaRPr lang="en-US" i="1" dirty="0">
              <a:latin typeface="Cambria" panose="02040503050406030204" pitchFamily="18" charset="0"/>
            </a:endParaRPr>
          </a:p>
          <a:p>
            <a:r>
              <a:rPr lang="en-US" dirty="0">
                <a:latin typeface="Cambria" panose="02040503050406030204" pitchFamily="18" charset="0"/>
              </a:rPr>
              <a:t>∴ </a:t>
            </a:r>
            <a:r>
              <a:rPr lang="en-US" i="1" dirty="0" smtClean="0">
                <a:latin typeface="Cambria" panose="02040503050406030204" pitchFamily="18" charset="0"/>
              </a:rPr>
              <a:t>q</a:t>
            </a:r>
          </a:p>
        </p:txBody>
      </p:sp>
      <p:sp>
        <p:nvSpPr>
          <p:cNvPr id="2" name="Rectangle 1"/>
          <p:cNvSpPr/>
          <p:nvPr/>
        </p:nvSpPr>
        <p:spPr>
          <a:xfrm>
            <a:off x="7278394" y="2906860"/>
            <a:ext cx="23012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dirty="0">
                <a:latin typeface="Cambria" panose="02040503050406030204" pitchFamily="18" charset="0"/>
                <a:ea typeface="Cambria" panose="02040503050406030204" pitchFamily="18" charset="0"/>
              </a:rPr>
              <a:t>(Can you?)</a:t>
            </a:r>
          </a:p>
        </p:txBody>
      </p:sp>
      <p:sp>
        <p:nvSpPr>
          <p:cNvPr id="7" name="Rectangle 6"/>
          <p:cNvSpPr/>
          <p:nvPr/>
        </p:nvSpPr>
        <p:spPr>
          <a:xfrm>
            <a:off x="8034499" y="4038600"/>
            <a:ext cx="351089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66FF33"/>
                </a:solidFill>
              </a:rPr>
              <a:t>(</a:t>
            </a:r>
            <a:r>
              <a:rPr lang="en-US" altLang="en-US" sz="3200" i="1" dirty="0">
                <a:solidFill>
                  <a:srgbClr val="66FF33"/>
                </a:solidFill>
              </a:rPr>
              <a:t>p</a:t>
            </a:r>
            <a:r>
              <a:rPr lang="en-US" altLang="en-US" sz="3200" dirty="0">
                <a:solidFill>
                  <a:srgbClr val="66FF33"/>
                </a:solidFill>
              </a:rPr>
              <a:t> </a:t>
            </a:r>
            <a:r>
              <a:rPr lang="en-US" altLang="en-US" sz="3200" dirty="0">
                <a:solidFill>
                  <a:srgbClr val="66FF33"/>
                </a:solidFill>
                <a:cs typeface="Times New Roman" panose="02020603050405020304" pitchFamily="18" charset="0"/>
              </a:rPr>
              <a:t>→ </a:t>
            </a:r>
            <a:r>
              <a:rPr lang="en-US" altLang="en-US" sz="3200" i="1" dirty="0">
                <a:solidFill>
                  <a:srgbClr val="66FF33"/>
                </a:solidFill>
                <a:cs typeface="Times New Roman" panose="02020603050405020304" pitchFamily="18" charset="0"/>
              </a:rPr>
              <a:t>q</a:t>
            </a:r>
            <a:r>
              <a:rPr lang="en-US" altLang="en-US" sz="3200" dirty="0">
                <a:solidFill>
                  <a:srgbClr val="66FF33"/>
                </a:solidFill>
              </a:rPr>
              <a:t> is FALSE </a:t>
            </a:r>
            <a:r>
              <a:rPr lang="en-US" altLang="en-US" sz="3200" dirty="0" smtClean="0">
                <a:solidFill>
                  <a:srgbClr val="66FF33"/>
                </a:solidFill>
              </a:rPr>
              <a:t/>
            </a:r>
            <a:br>
              <a:rPr lang="en-US" altLang="en-US" sz="3200" dirty="0" smtClean="0">
                <a:solidFill>
                  <a:srgbClr val="66FF33"/>
                </a:solidFill>
              </a:rPr>
            </a:br>
            <a:r>
              <a:rPr lang="en-US" altLang="en-US" sz="3200" dirty="0" smtClean="0">
                <a:solidFill>
                  <a:srgbClr val="66FF33"/>
                </a:solidFill>
              </a:rPr>
              <a:t>		</a:t>
            </a:r>
            <a:r>
              <a:rPr lang="en-US" altLang="en-US" sz="3200" dirty="0" smtClean="0"/>
              <a:t>(</a:t>
            </a:r>
            <a:r>
              <a:rPr lang="en-US" altLang="en-US" sz="3200" dirty="0"/>
              <a:t>Given)</a:t>
            </a:r>
            <a:r>
              <a:rPr lang="en-US" altLang="en-US" sz="3200" dirty="0">
                <a:solidFill>
                  <a:srgbClr val="66FF33"/>
                </a:solidFill>
              </a:rPr>
              <a:t>)</a:t>
            </a:r>
            <a:endParaRPr lang="en-US" altLang="en-US" sz="3200" dirty="0">
              <a:solidFill>
                <a:srgbClr val="66FF3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649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5" grpId="0" animBg="1"/>
      <p:bldP spid="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What happens when we replace </a:t>
            </a:r>
            <a:r>
              <a:rPr lang="en-US" sz="3200" i="1" dirty="0"/>
              <a:t>p </a:t>
            </a:r>
            <a:r>
              <a:rPr lang="en-US" sz="3200" dirty="0"/>
              <a:t>and </a:t>
            </a:r>
            <a:r>
              <a:rPr lang="en-US" sz="3200" i="1" dirty="0"/>
              <a:t>q </a:t>
            </a:r>
            <a:r>
              <a:rPr lang="en-US" sz="3200" dirty="0"/>
              <a:t>in this argument form by propositions where not both </a:t>
            </a:r>
            <a:r>
              <a:rPr lang="en-US" sz="3200" i="1" dirty="0"/>
              <a:t>p </a:t>
            </a:r>
            <a:r>
              <a:rPr lang="en-US" sz="3200" dirty="0"/>
              <a:t>and </a:t>
            </a:r>
            <a:r>
              <a:rPr lang="en-US" sz="3200" i="1" dirty="0"/>
              <a:t>p </a:t>
            </a:r>
            <a:r>
              <a:rPr lang="en-US" sz="3200" dirty="0"/>
              <a:t>→ </a:t>
            </a:r>
            <a:r>
              <a:rPr lang="en-US" sz="3200" i="1" dirty="0"/>
              <a:t>q </a:t>
            </a:r>
            <a:r>
              <a:rPr lang="en-US" sz="3200" dirty="0"/>
              <a:t>are true?</a:t>
            </a:r>
            <a:endParaRPr lang="en-US" altLang="en-US" sz="3200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dirty="0" smtClean="0"/>
              <a:t>    “If you have access to the network, then you can change your grade” </a:t>
            </a:r>
            <a:r>
              <a:rPr lang="en-US" altLang="en-US" dirty="0" smtClean="0">
                <a:solidFill>
                  <a:schemeClr val="tx1"/>
                </a:solidFill>
              </a:rPr>
              <a:t>(</a:t>
            </a:r>
            <a:r>
              <a:rPr lang="en-US" altLang="en-US" i="1" dirty="0" smtClean="0">
                <a:solidFill>
                  <a:schemeClr val="tx1"/>
                </a:solidFill>
              </a:rPr>
              <a:t>p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→ </a:t>
            </a:r>
            <a:r>
              <a:rPr lang="en-US" altLang="en-US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q</a:t>
            </a:r>
            <a:r>
              <a:rPr lang="en-US" altLang="en-US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)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en-US" dirty="0" smtClean="0"/>
              <a:t>    “You have access to the network” </a:t>
            </a:r>
            <a:r>
              <a:rPr lang="en-US" altLang="en-US" dirty="0" smtClean="0">
                <a:solidFill>
                  <a:schemeClr val="tx1"/>
                </a:solidFill>
              </a:rPr>
              <a:t>(</a:t>
            </a:r>
            <a:r>
              <a:rPr lang="en-US" altLang="en-US" i="1" dirty="0" smtClean="0">
                <a:solidFill>
                  <a:schemeClr val="tx1"/>
                </a:solidFill>
              </a:rPr>
              <a:t>p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dirty="0" smtClean="0"/>
              <a:t>so “You can change your grade” </a:t>
            </a:r>
            <a:r>
              <a:rPr lang="en-US" altLang="en-US" dirty="0" smtClean="0">
                <a:solidFill>
                  <a:schemeClr val="tx1"/>
                </a:solidFill>
              </a:rPr>
              <a:t>(</a:t>
            </a:r>
            <a:r>
              <a:rPr lang="en-US" altLang="en-US" i="1" dirty="0" smtClean="0">
                <a:solidFill>
                  <a:schemeClr val="tx1"/>
                </a:solidFill>
              </a:rPr>
              <a:t>q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altLang="en-US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Valid arguments</a:t>
            </a:r>
          </a:p>
          <a:p>
            <a:r>
              <a:rPr lang="en-US" altLang="en-US" dirty="0" smtClean="0">
                <a:cs typeface="Times New Roman" panose="02020603050405020304" pitchFamily="18" charset="0"/>
              </a:rPr>
              <a:t>But the conclusion is not true because </a:t>
            </a:r>
            <a:r>
              <a:rPr lang="en-US" altLang="en-US" dirty="0">
                <a:solidFill>
                  <a:schemeClr val="tx1"/>
                </a:solidFill>
              </a:rPr>
              <a:t>(</a:t>
            </a:r>
            <a:r>
              <a:rPr lang="en-US" altLang="en-US" i="1" dirty="0">
                <a:solidFill>
                  <a:schemeClr val="tx1"/>
                </a:solidFill>
              </a:rPr>
              <a:t>p</a:t>
            </a:r>
            <a:r>
              <a:rPr lang="en-US" altLang="en-US" dirty="0">
                <a:solidFill>
                  <a:schemeClr val="tx1"/>
                </a:solidFill>
              </a:rPr>
              <a:t> </a:t>
            </a:r>
            <a:r>
              <a:rPr lang="en-US" alt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→ </a:t>
            </a:r>
            <a:r>
              <a:rPr lang="en-US" altLang="en-US" i="1" dirty="0">
                <a:solidFill>
                  <a:schemeClr val="tx1"/>
                </a:solidFill>
                <a:cs typeface="Times New Roman" panose="02020603050405020304" pitchFamily="18" charset="0"/>
              </a:rPr>
              <a:t>q</a:t>
            </a:r>
            <a:r>
              <a:rPr lang="en-US" altLang="en-US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)</a:t>
            </a:r>
            <a:r>
              <a:rPr lang="en-US" altLang="en-US" dirty="0" smtClean="0">
                <a:solidFill>
                  <a:schemeClr val="tx1"/>
                </a:solidFill>
              </a:rPr>
              <a:t> is false</a:t>
            </a:r>
          </a:p>
          <a:p>
            <a:pPr lvl="1"/>
            <a:r>
              <a:rPr lang="en-US" dirty="0"/>
              <a:t>we cannot conclude that the conclusion is true.</a:t>
            </a:r>
            <a:endParaRPr lang="en-US" altLang="en-US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en-US" altLang="en-US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Argument form</a:t>
            </a:r>
            <a:r>
              <a:rPr lang="en-US" altLang="en-US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: a sequence of compound propositions involving propositional variables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11083990" y="507523"/>
            <a:ext cx="1068897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</a:rPr>
              <a:t>p 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p </a:t>
            </a:r>
            <a:r>
              <a:rPr lang="en-US" dirty="0">
                <a:latin typeface="Cambria" panose="02040503050406030204" pitchFamily="18" charset="0"/>
              </a:rPr>
              <a:t>→ </a:t>
            </a:r>
            <a:r>
              <a:rPr lang="en-US" i="1" dirty="0">
                <a:latin typeface="Cambria" panose="02040503050406030204" pitchFamily="18" charset="0"/>
              </a:rPr>
              <a:t>q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______       </a:t>
            </a:r>
            <a:endParaRPr lang="en-US" i="1" dirty="0">
              <a:latin typeface="Cambria" panose="02040503050406030204" pitchFamily="18" charset="0"/>
            </a:endParaRPr>
          </a:p>
          <a:p>
            <a:r>
              <a:rPr lang="en-US" dirty="0">
                <a:latin typeface="Cambria" panose="02040503050406030204" pitchFamily="18" charset="0"/>
              </a:rPr>
              <a:t>∴ </a:t>
            </a:r>
            <a:r>
              <a:rPr lang="en-US" i="1" dirty="0" smtClean="0">
                <a:latin typeface="Cambria" panose="02040503050406030204" pitchFamily="18" charset="0"/>
              </a:rPr>
              <a:t>q</a:t>
            </a:r>
          </a:p>
        </p:txBody>
      </p:sp>
    </p:spTree>
    <p:extLst>
      <p:ext uri="{BB962C8B-B14F-4D97-AF65-F5344CB8AC3E}">
        <p14:creationId xmlns:p14="http://schemas.microsoft.com/office/powerpoint/2010/main" val="321693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Rules of inference for propositional logic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 smtClean="0"/>
              <a:t>Can always use truth table to show an argument form is valid</a:t>
            </a:r>
          </a:p>
          <a:p>
            <a:r>
              <a:rPr lang="en-US" altLang="en-US" sz="3600" dirty="0" smtClean="0">
                <a:solidFill>
                  <a:schemeClr val="tx1"/>
                </a:solidFill>
              </a:rPr>
              <a:t>For an argument form with 10 propositional variables, the truth table requires 2</a:t>
            </a:r>
            <a:r>
              <a:rPr lang="en-US" altLang="en-US" sz="3600" baseline="30000" dirty="0" smtClean="0">
                <a:solidFill>
                  <a:schemeClr val="tx1"/>
                </a:solidFill>
              </a:rPr>
              <a:t>10</a:t>
            </a:r>
            <a:r>
              <a:rPr lang="en-US" altLang="en-US" sz="3600" dirty="0" smtClean="0">
                <a:solidFill>
                  <a:schemeClr val="tx1"/>
                </a:solidFill>
              </a:rPr>
              <a:t> rows (1024)</a:t>
            </a:r>
          </a:p>
          <a:p>
            <a:r>
              <a:rPr lang="en-US" altLang="en-US" sz="3600" dirty="0" smtClean="0"/>
              <a:t>The tautology </a:t>
            </a:r>
            <a:r>
              <a:rPr lang="en-US" altLang="en-US" sz="3600" dirty="0">
                <a:solidFill>
                  <a:schemeClr val="tx1"/>
                </a:solidFill>
              </a:rPr>
              <a:t>(</a:t>
            </a:r>
            <a:r>
              <a:rPr lang="en-US" sz="3600" i="1" dirty="0">
                <a:solidFill>
                  <a:schemeClr val="tx1"/>
                </a:solidFill>
              </a:rPr>
              <a:t>p </a:t>
            </a:r>
            <a:r>
              <a:rPr lang="en-US" sz="3600" dirty="0">
                <a:solidFill>
                  <a:schemeClr val="tx1"/>
                </a:solidFill>
              </a:rPr>
              <a:t>∧</a:t>
            </a:r>
            <a:r>
              <a:rPr lang="en-US" sz="3600" i="1" dirty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(</a:t>
            </a:r>
            <a:r>
              <a:rPr lang="en-US" sz="3600" i="1" dirty="0">
                <a:solidFill>
                  <a:schemeClr val="tx1"/>
                </a:solidFill>
              </a:rPr>
              <a:t>p </a:t>
            </a:r>
            <a:r>
              <a:rPr lang="en-US" sz="3600" dirty="0">
                <a:solidFill>
                  <a:schemeClr val="tx1"/>
                </a:solidFill>
              </a:rPr>
              <a:t>→</a:t>
            </a:r>
            <a:r>
              <a:rPr lang="en-US" sz="3600" i="1" dirty="0">
                <a:solidFill>
                  <a:schemeClr val="tx1"/>
                </a:solidFill>
              </a:rPr>
              <a:t> q</a:t>
            </a:r>
            <a:r>
              <a:rPr lang="en-US" sz="3600" dirty="0">
                <a:solidFill>
                  <a:schemeClr val="tx1"/>
                </a:solidFill>
              </a:rPr>
              <a:t>))</a:t>
            </a:r>
            <a:r>
              <a:rPr lang="en-US" sz="3600" i="1" dirty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→</a:t>
            </a:r>
            <a:r>
              <a:rPr lang="en-US" sz="3600" i="1" dirty="0">
                <a:solidFill>
                  <a:schemeClr val="tx1"/>
                </a:solidFill>
              </a:rPr>
              <a:t> q</a:t>
            </a:r>
            <a:r>
              <a:rPr lang="en-US" altLang="en-US" sz="3600" dirty="0" smtClean="0">
                <a:solidFill>
                  <a:schemeClr val="tx1"/>
                </a:solidFill>
              </a:rPr>
              <a:t> </a:t>
            </a:r>
            <a:r>
              <a:rPr lang="en-US" altLang="en-US" sz="3600" dirty="0" smtClean="0"/>
              <a:t>is the rule of inference called </a:t>
            </a:r>
            <a:r>
              <a:rPr lang="en-US" altLang="en-US" sz="3600" b="1" dirty="0" smtClean="0">
                <a:solidFill>
                  <a:schemeClr val="tx1"/>
                </a:solidFill>
              </a:rPr>
              <a:t>modus ponens </a:t>
            </a:r>
            <a:r>
              <a:rPr lang="en-US" altLang="en-US" sz="3600" dirty="0" smtClean="0"/>
              <a:t>(</a:t>
            </a:r>
            <a:r>
              <a:rPr lang="en-US" altLang="en-US" sz="3600" i="1" dirty="0" smtClean="0"/>
              <a:t>mode that affirms</a:t>
            </a:r>
            <a:r>
              <a:rPr lang="en-US" altLang="en-US" sz="3600" dirty="0" smtClean="0"/>
              <a:t>), or the </a:t>
            </a:r>
            <a:r>
              <a:rPr lang="en-US" altLang="en-US" sz="3600" b="1" dirty="0" smtClean="0"/>
              <a:t>law of detachment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6" name="Rectangle 5"/>
          <p:cNvSpPr/>
          <p:nvPr/>
        </p:nvSpPr>
        <p:spPr>
          <a:xfrm>
            <a:off x="9202011" y="4684834"/>
            <a:ext cx="1528194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</a:rPr>
              <a:t>p 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p </a:t>
            </a:r>
            <a:r>
              <a:rPr lang="en-US" dirty="0">
                <a:latin typeface="Cambria" panose="02040503050406030204" pitchFamily="18" charset="0"/>
              </a:rPr>
              <a:t>→ </a:t>
            </a:r>
            <a:r>
              <a:rPr lang="en-US" i="1" dirty="0">
                <a:latin typeface="Cambria" panose="02040503050406030204" pitchFamily="18" charset="0"/>
              </a:rPr>
              <a:t>q</a:t>
            </a:r>
          </a:p>
          <a:p>
            <a:r>
              <a:rPr lang="en-US" i="1" dirty="0" smtClean="0">
                <a:latin typeface="Cambria" panose="02040503050406030204" pitchFamily="18" charset="0"/>
              </a:rPr>
              <a:t>______       </a:t>
            </a:r>
            <a:endParaRPr lang="en-US" i="1" dirty="0">
              <a:latin typeface="Cambria" panose="02040503050406030204" pitchFamily="18" charset="0"/>
            </a:endParaRPr>
          </a:p>
          <a:p>
            <a:r>
              <a:rPr lang="en-US" dirty="0">
                <a:latin typeface="Cambria" panose="02040503050406030204" pitchFamily="18" charset="0"/>
              </a:rPr>
              <a:t>∴ </a:t>
            </a:r>
            <a:r>
              <a:rPr lang="en-US" i="1" dirty="0" smtClean="0">
                <a:latin typeface="Cambria" panose="02040503050406030204" pitchFamily="18" charset="0"/>
              </a:rPr>
              <a:t>q</a:t>
            </a:r>
          </a:p>
        </p:txBody>
      </p:sp>
      <p:sp>
        <p:nvSpPr>
          <p:cNvPr id="2" name="Rectangle 1"/>
          <p:cNvSpPr/>
          <p:nvPr/>
        </p:nvSpPr>
        <p:spPr>
          <a:xfrm>
            <a:off x="609601" y="5498693"/>
            <a:ext cx="8458199" cy="1077218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Argument form</a:t>
            </a:r>
            <a:r>
              <a:rPr lang="en-US" altLang="en-US" sz="3200" dirty="0">
                <a:latin typeface="Cambria" panose="02040503050406030204" pitchFamily="18" charset="0"/>
                <a:cs typeface="Times New Roman" panose="02020603050405020304" pitchFamily="18" charset="0"/>
              </a:rPr>
              <a:t>: a sequence of compound propositions involving propositional variables</a:t>
            </a:r>
            <a:endParaRPr lang="en-US" altLang="en-US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1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1.3PropositionalEquivalenc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1.4Predicates-quantifiers</Template>
  <TotalTime>0</TotalTime>
  <Words>2956</Words>
  <Application>Microsoft Office PowerPoint</Application>
  <PresentationFormat>Widescreen</PresentationFormat>
  <Paragraphs>667</Paragraphs>
  <Slides>47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7" baseType="lpstr">
      <vt:lpstr>ＭＳ Ｐゴシック</vt:lpstr>
      <vt:lpstr>Arial</vt:lpstr>
      <vt:lpstr>Calibri</vt:lpstr>
      <vt:lpstr>Calibri Light</vt:lpstr>
      <vt:lpstr>Cambria</vt:lpstr>
      <vt:lpstr>Cambria Math</vt:lpstr>
      <vt:lpstr>Symbol</vt:lpstr>
      <vt:lpstr>Times New Roman</vt:lpstr>
      <vt:lpstr>Wingdings</vt:lpstr>
      <vt:lpstr>1.3PropositionalEquivalences</vt:lpstr>
      <vt:lpstr>1.6 Rules of Inference</vt:lpstr>
      <vt:lpstr>1.6 Rules of Inference</vt:lpstr>
      <vt:lpstr>Argument and inference</vt:lpstr>
      <vt:lpstr>Valid arguments in propositional logic</vt:lpstr>
      <vt:lpstr>Valid arguments</vt:lpstr>
      <vt:lpstr>PowerPoint Presentation</vt:lpstr>
      <vt:lpstr>What happens when we replace p and q in this argument form by propositions where not both p and p → q are true?</vt:lpstr>
      <vt:lpstr>What happens when we replace p and q in this argument form by propositions where not both p and p → q are true?</vt:lpstr>
      <vt:lpstr>Rules of inference for propositional logic</vt:lpstr>
      <vt:lpstr>Example</vt:lpstr>
      <vt:lpstr>Example</vt:lpstr>
      <vt:lpstr>Rules of Inference</vt:lpstr>
      <vt:lpstr>Addition</vt:lpstr>
      <vt:lpstr>Simplification</vt:lpstr>
      <vt:lpstr>Conjunction</vt:lpstr>
      <vt:lpstr>Modus Ponens</vt:lpstr>
      <vt:lpstr>Modus Tollens</vt:lpstr>
      <vt:lpstr>Hypothetical Syllogism</vt:lpstr>
      <vt:lpstr>Disjunctive Syllogism</vt:lpstr>
      <vt:lpstr>Resolution</vt:lpstr>
      <vt:lpstr>PowerPoint Presentation</vt:lpstr>
      <vt:lpstr>Example</vt:lpstr>
      <vt:lpstr>Example</vt:lpstr>
      <vt:lpstr>Example of proof</vt:lpstr>
      <vt:lpstr>Solution</vt:lpstr>
      <vt:lpstr>Solution (continued)</vt:lpstr>
      <vt:lpstr>So what did we show?</vt:lpstr>
      <vt:lpstr>So what did we show?</vt:lpstr>
      <vt:lpstr>Example</vt:lpstr>
      <vt:lpstr>Solution</vt:lpstr>
      <vt:lpstr>Solution</vt:lpstr>
      <vt:lpstr>So given p → q,  ￢p → r, r → s  show  ￢q → s</vt:lpstr>
      <vt:lpstr>Special case of Resolution</vt:lpstr>
      <vt:lpstr>Example</vt:lpstr>
      <vt:lpstr>Example</vt:lpstr>
      <vt:lpstr>Fallacies</vt:lpstr>
      <vt:lpstr>Example</vt:lpstr>
      <vt:lpstr>Rules of Inference for Quantified Statements</vt:lpstr>
      <vt:lpstr>Rules of Inference for Quantified Statements</vt:lpstr>
      <vt:lpstr>Inference with quantified statements</vt:lpstr>
      <vt:lpstr>Example</vt:lpstr>
      <vt:lpstr>Example</vt:lpstr>
      <vt:lpstr>Example</vt:lpstr>
      <vt:lpstr>Example</vt:lpstr>
      <vt:lpstr>Universal modus ponens</vt:lpstr>
      <vt:lpstr>Example: Universal modus ponens</vt:lpstr>
      <vt:lpstr>Universal modus tollens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2013-09-26T11:26:00Z</dcterms:created>
  <dcterms:modified xsi:type="dcterms:W3CDTF">2018-09-29T06:08:06Z</dcterms:modified>
</cp:coreProperties>
</file>