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52" r:id="rId1"/>
  </p:sldMasterIdLst>
  <p:notesMasterIdLst>
    <p:notesMasterId r:id="rId23"/>
  </p:notesMasterIdLst>
  <p:handoutMasterIdLst>
    <p:handoutMasterId r:id="rId24"/>
  </p:handoutMasterIdLst>
  <p:sldIdLst>
    <p:sldId id="829" r:id="rId2"/>
    <p:sldId id="800" r:id="rId3"/>
    <p:sldId id="801" r:id="rId4"/>
    <p:sldId id="802" r:id="rId5"/>
    <p:sldId id="803" r:id="rId6"/>
    <p:sldId id="804" r:id="rId7"/>
    <p:sldId id="805" r:id="rId8"/>
    <p:sldId id="806" r:id="rId9"/>
    <p:sldId id="807" r:id="rId10"/>
    <p:sldId id="808" r:id="rId11"/>
    <p:sldId id="809" r:id="rId12"/>
    <p:sldId id="810" r:id="rId13"/>
    <p:sldId id="811" r:id="rId14"/>
    <p:sldId id="831" r:id="rId15"/>
    <p:sldId id="812" r:id="rId16"/>
    <p:sldId id="813" r:id="rId17"/>
    <p:sldId id="830" r:id="rId18"/>
    <p:sldId id="814" r:id="rId19"/>
    <p:sldId id="815" r:id="rId20"/>
    <p:sldId id="816" r:id="rId21"/>
    <p:sldId id="817" r:id="rId2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33FF"/>
    <a:srgbClr val="93E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88" autoAdjust="0"/>
    <p:restoredTop sz="90886" autoAdjust="0"/>
  </p:normalViewPr>
  <p:slideViewPr>
    <p:cSldViewPr>
      <p:cViewPr varScale="1">
        <p:scale>
          <a:sx n="83" d="100"/>
          <a:sy n="83" d="100"/>
        </p:scale>
        <p:origin x="96" y="4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12/19/2017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19EFDF6-B2A0-42C6-87AC-8A109CE7CE2E}" type="slidenum">
              <a:rPr lang="en-US" sz="1200"/>
              <a:pPr/>
              <a:t>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1585433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9pPr>
          </a:lstStyle>
          <a:p>
            <a:pPr eaLnBrk="1" hangingPunct="1"/>
            <a:fld id="{B290D30A-10BF-48F8-B0E3-08B8B4513B7C}" type="slidenum">
              <a:rPr lang="en-US" altLang="zh-TW"/>
              <a:pPr eaLnBrk="1" hangingPunct="1"/>
              <a:t>17</a:t>
            </a:fld>
            <a:endParaRPr lang="en-US" altLang="zh-TW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zh-TW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538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F57AD2F-73FF-4D98-A459-A40E8B9E7FF9}" type="slidenum">
              <a:rPr lang="en-US" sz="1200"/>
              <a:pPr/>
              <a:t>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06472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B0F07C1-98CF-47F8-B59D-78F228E8FF50}" type="slidenum">
              <a:rPr lang="en-US" sz="1200"/>
              <a:pPr/>
              <a:t>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600284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2204740-2B02-4326-92E2-FFB274C87313}" type="slidenum">
              <a:rPr lang="en-US" sz="1200"/>
              <a:pPr/>
              <a:t>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40589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13311C2-FABC-4FAC-B1E4-227F4619134E}" type="slidenum">
              <a:rPr lang="en-US" sz="1200"/>
              <a:pPr/>
              <a:t>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3657720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E7529BA-DECC-4FE1-8C76-6803BC62F8C0}" type="slidenum">
              <a:rPr lang="en-US" sz="1200"/>
              <a:pPr/>
              <a:t>7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608402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0943FC2-C911-44A9-B57B-AFE5D9A5A5A6}" type="slidenum">
              <a:rPr lang="en-US" sz="1200"/>
              <a:pPr/>
              <a:t>8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996162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7F27FE9-67C3-4661-9FB4-FEDF91A86454}" type="slidenum">
              <a:rPr lang="en-US" sz="1200"/>
              <a:pPr/>
              <a:t>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736578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MY" altLang="en-US" smtClean="0">
              <a:cs typeface="Arial" panose="020B0604020202020204" pitchFamily="34" charset="0"/>
            </a:endParaRPr>
          </a:p>
        </p:txBody>
      </p:sp>
      <p:sp>
        <p:nvSpPr>
          <p:cNvPr id="122884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0" smtClean="0">
                <a:latin typeface="Calibri" panose="020F0502020204030204" pitchFamily="34" charset="0"/>
              </a:rPr>
              <a:t>BCT2083 DISCRETE STRUCTURE &amp; APPLICATIONS </a:t>
            </a:r>
          </a:p>
        </p:txBody>
      </p:sp>
      <p:sp>
        <p:nvSpPr>
          <p:cNvPr id="122885" name="Footer Placehold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0" smtClean="0">
                <a:latin typeface="Calibri" panose="020F0502020204030204" pitchFamily="34" charset="0"/>
              </a:rPr>
              <a:t>CHAPTER 2</a:t>
            </a:r>
          </a:p>
        </p:txBody>
      </p:sp>
      <p:sp>
        <p:nvSpPr>
          <p:cNvPr id="12288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186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DC09162-9883-4F1B-B041-39D5C8D00BAC}" type="slidenum">
              <a:rPr lang="en-US" altLang="en-US" b="0">
                <a:latin typeface="Calibri" panose="020F0502020204030204" pitchFamily="34" charset="0"/>
              </a:rPr>
              <a:pPr eaLnBrk="1" hangingPunct="1"/>
              <a:t>15</a:t>
            </a:fld>
            <a:endParaRPr lang="en-US" altLang="en-US" b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795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03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53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8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79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3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600">
                <a:solidFill>
                  <a:srgbClr val="FFFF00"/>
                </a:solidFill>
                <a:latin typeface="Cambria" panose="02040503050406030204" pitchFamily="18" charset="0"/>
              </a:defRPr>
            </a:lvl2pPr>
            <a:lvl3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600">
                <a:solidFill>
                  <a:srgbClr val="FFFF00"/>
                </a:solidFill>
                <a:latin typeface="Cambria" panose="02040503050406030204" pitchFamily="18" charset="0"/>
              </a:defRPr>
            </a:lvl2pPr>
            <a:lvl3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3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2pPr>
            <a:lvl3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4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4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2pPr>
            <a:lvl3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4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4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961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1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05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>
                <a:latin typeface="Cambria" panose="02040503050406030204" pitchFamily="18" charset="0"/>
              </a:defRPr>
            </a:lvl1pPr>
            <a:lvl2pPr>
              <a:defRPr sz="3200">
                <a:latin typeface="Cambria" panose="02040503050406030204" pitchFamily="18" charset="0"/>
              </a:defRPr>
            </a:lvl2pPr>
            <a:lvl3pPr>
              <a:defRPr sz="2800">
                <a:latin typeface="Cambria" panose="02040503050406030204" pitchFamily="18" charset="0"/>
              </a:defRPr>
            </a:lvl3pPr>
            <a:lvl4pPr>
              <a:defRPr sz="2400">
                <a:latin typeface="Cambria" panose="02040503050406030204" pitchFamily="18" charset="0"/>
              </a:defRPr>
            </a:lvl4pPr>
            <a:lvl5pPr>
              <a:defRPr sz="2400">
                <a:latin typeface="Cambria" panose="02040503050406030204" pitchFamily="18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Cambria" panose="02040503050406030204" pitchFamily="18" charset="0"/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18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>
                <a:latin typeface="Cambria" panose="02040503050406030204" pitchFamily="18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Cambria" panose="02040503050406030204" pitchFamily="18" charset="0"/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869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696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Advanced Counting Techniques</a:t>
            </a:r>
            <a:br>
              <a:rPr lang="en-US" sz="4400" dirty="0">
                <a:solidFill>
                  <a:schemeClr val="tx1"/>
                </a:solidFill>
              </a:rPr>
            </a:br>
            <a:r>
              <a:rPr lang="en-US" sz="4400" dirty="0"/>
              <a:t>8.1 Applications of Recurrence Relations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0000"/>
            <a:ext cx="9144000" cy="2667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Credit</a:t>
            </a:r>
          </a:p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Ming-</a:t>
            </a:r>
            <a:r>
              <a:rPr lang="en-US" sz="2800" dirty="0" err="1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Hsuan</a:t>
            </a:r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Yang, Cheng-Chia Chen,</a:t>
            </a:r>
          </a:p>
          <a:p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Siti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Zanariah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Satari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McGraw-Hill</a:t>
            </a:r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</a:t>
            </a:r>
          </a:p>
          <a:p>
            <a:r>
              <a:rPr lang="en-US" sz="2800" dirty="0" err="1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Kirack</a:t>
            </a:r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Sohn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Marc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Pomplun</a:t>
            </a:r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Yun 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Peng, </a:t>
            </a:r>
            <a:endParaRPr lang="en-US" sz="2800" dirty="0" smtClean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Husni 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Al-Muhtaseb</a:t>
            </a:r>
          </a:p>
          <a:p>
            <a:endParaRPr lang="en-US" sz="2800" dirty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79598-0F41-4B07-8F67-2EDCC10AE481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874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866900" y="72230"/>
            <a:ext cx="8382000" cy="642938"/>
          </a:xfrm>
        </p:spPr>
        <p:txBody>
          <a:bodyPr/>
          <a:lstStyle/>
          <a:p>
            <a:pPr algn="ctr" eaLnBrk="1" hangingPunct="1"/>
            <a:r>
              <a:rPr lang="en-US" altLang="ko-KR" sz="3600" dirty="0">
                <a:ea typeface="굴림" panose="020B0600000101010101" pitchFamily="34" charset="-127"/>
              </a:rPr>
              <a:t>Towers of Hanoi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66800" y="761999"/>
            <a:ext cx="9982200" cy="3744115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ko-KR" sz="2800" dirty="0">
                <a:ea typeface="굴림" panose="020B0600000101010101" pitchFamily="34" charset="-127"/>
              </a:rPr>
              <a:t>Game description</a:t>
            </a:r>
          </a:p>
          <a:p>
            <a:pPr lvl="1" eaLnBrk="1" hangingPunct="1"/>
            <a:r>
              <a:rPr lang="en-US" altLang="ko-KR" sz="2800" dirty="0">
                <a:ea typeface="굴림" panose="020B0600000101010101" pitchFamily="34" charset="-127"/>
              </a:rPr>
              <a:t>Start with three pegs numbered 1, 2 and 3 mounted on a board, </a:t>
            </a:r>
          </a:p>
          <a:p>
            <a:pPr lvl="1" eaLnBrk="1" hangingPunct="1"/>
            <a:r>
              <a:rPr lang="en-US" altLang="ko-KR" sz="2800" i="1" dirty="0">
                <a:ea typeface="굴림" panose="020B0600000101010101" pitchFamily="34" charset="-127"/>
              </a:rPr>
              <a:t>n</a:t>
            </a:r>
            <a:r>
              <a:rPr lang="en-US" altLang="ko-KR" sz="2800" dirty="0">
                <a:ea typeface="굴림" panose="020B0600000101010101" pitchFamily="34" charset="-127"/>
              </a:rPr>
              <a:t> disks of different sizes with holes in their centers, </a:t>
            </a:r>
          </a:p>
          <a:p>
            <a:pPr lvl="1" eaLnBrk="1" hangingPunct="1"/>
            <a:r>
              <a:rPr lang="en-US" altLang="ko-KR" sz="2800" dirty="0">
                <a:ea typeface="굴림" panose="020B0600000101010101" pitchFamily="34" charset="-127"/>
              </a:rPr>
              <a:t>placed in order of increasing size from top to bottom.</a:t>
            </a:r>
          </a:p>
          <a:p>
            <a:pPr eaLnBrk="1" hangingPunct="1"/>
            <a:r>
              <a:rPr lang="en-US" altLang="ko-KR" sz="2800" dirty="0">
                <a:ea typeface="굴림" panose="020B0600000101010101" pitchFamily="34" charset="-127"/>
              </a:rPr>
              <a:t>Objectives of the game</a:t>
            </a:r>
          </a:p>
          <a:p>
            <a:pPr lvl="1" eaLnBrk="1" hangingPunct="1"/>
            <a:r>
              <a:rPr lang="en-US" altLang="ko-KR" sz="2800" dirty="0">
                <a:ea typeface="굴림" panose="020B0600000101010101" pitchFamily="34" charset="-127"/>
              </a:rPr>
              <a:t>Find the minimum number of moves needed to have all </a:t>
            </a:r>
            <a:r>
              <a:rPr lang="en-US" altLang="ko-KR" sz="2800" i="1" dirty="0">
                <a:ea typeface="굴림" panose="020B0600000101010101" pitchFamily="34" charset="-127"/>
              </a:rPr>
              <a:t>n</a:t>
            </a:r>
            <a:r>
              <a:rPr lang="en-US" altLang="ko-KR" sz="2800" dirty="0">
                <a:ea typeface="굴림" panose="020B0600000101010101" pitchFamily="34" charset="-127"/>
              </a:rPr>
              <a:t> disks stacked in the same order in peg number 3.</a:t>
            </a:r>
          </a:p>
        </p:txBody>
      </p:sp>
      <p:grpSp>
        <p:nvGrpSpPr>
          <p:cNvPr id="11269" name="Group 21"/>
          <p:cNvGrpSpPr>
            <a:grpSpLocks/>
          </p:cNvGrpSpPr>
          <p:nvPr/>
        </p:nvGrpSpPr>
        <p:grpSpPr bwMode="auto">
          <a:xfrm>
            <a:off x="7267413" y="4343400"/>
            <a:ext cx="4195763" cy="1857375"/>
            <a:chOff x="1558" y="2784"/>
            <a:chExt cx="2643" cy="1170"/>
          </a:xfrm>
        </p:grpSpPr>
        <p:sp>
          <p:nvSpPr>
            <p:cNvPr id="11270" name="Text Box 7"/>
            <p:cNvSpPr txBox="1">
              <a:spLocks noChangeArrowheads="1"/>
            </p:cNvSpPr>
            <p:nvPr/>
          </p:nvSpPr>
          <p:spPr bwMode="auto">
            <a:xfrm>
              <a:off x="2012" y="2784"/>
              <a:ext cx="174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ko-KR" b="1" dirty="0">
                  <a:solidFill>
                    <a:srgbClr val="FFFF00"/>
                  </a:solidFill>
                  <a:latin typeface="굴림" panose="020B0600000101010101" pitchFamily="34" charset="-127"/>
                  <a:ea typeface="굴림" panose="020B0600000101010101" pitchFamily="34" charset="-127"/>
                </a:rPr>
                <a:t>1	  2          3</a:t>
              </a:r>
            </a:p>
          </p:txBody>
        </p:sp>
        <p:sp>
          <p:nvSpPr>
            <p:cNvPr id="11271" name="Line 9"/>
            <p:cNvSpPr>
              <a:spLocks noChangeShapeType="1"/>
            </p:cNvSpPr>
            <p:nvPr/>
          </p:nvSpPr>
          <p:spPr bwMode="auto">
            <a:xfrm>
              <a:off x="1558" y="3954"/>
              <a:ext cx="264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4" name="Rectangle 10"/>
            <p:cNvSpPr>
              <a:spLocks noChangeArrowheads="1"/>
            </p:cNvSpPr>
            <p:nvPr/>
          </p:nvSpPr>
          <p:spPr bwMode="auto">
            <a:xfrm>
              <a:off x="2132" y="3150"/>
              <a:ext cx="80" cy="58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50000">
                  <a:srgbClr val="E1E1F7"/>
                </a:gs>
                <a:gs pos="100000">
                  <a:schemeClr val="accent2"/>
                </a:gs>
              </a:gsLst>
              <a:lin ang="0" scaled="1"/>
            </a:gra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1273" name="Group 11"/>
            <p:cNvGrpSpPr>
              <a:grpSpLocks/>
            </p:cNvGrpSpPr>
            <p:nvPr/>
          </p:nvGrpSpPr>
          <p:grpSpPr bwMode="auto">
            <a:xfrm>
              <a:off x="1769" y="3614"/>
              <a:ext cx="800" cy="316"/>
              <a:chOff x="813" y="2542"/>
              <a:chExt cx="1192" cy="583"/>
            </a:xfrm>
          </p:grpSpPr>
          <p:sp>
            <p:nvSpPr>
              <p:cNvPr id="11276" name="AutoShape 12"/>
              <p:cNvSpPr>
                <a:spLocks noChangeArrowheads="1"/>
              </p:cNvSpPr>
              <p:nvPr/>
            </p:nvSpPr>
            <p:spPr bwMode="auto">
              <a:xfrm>
                <a:off x="813" y="2933"/>
                <a:ext cx="1192" cy="192"/>
              </a:xfrm>
              <a:prstGeom prst="roundRect">
                <a:avLst>
                  <a:gd name="adj" fmla="val 45833"/>
                </a:avLst>
              </a:prstGeom>
              <a:gradFill rotWithShape="0">
                <a:gsLst>
                  <a:gs pos="0">
                    <a:srgbClr val="005E47"/>
                  </a:gs>
                  <a:gs pos="50000">
                    <a:srgbClr val="00F0B1"/>
                  </a:gs>
                  <a:gs pos="100000">
                    <a:srgbClr val="005E47"/>
                  </a:gs>
                </a:gsLst>
                <a:lin ang="540000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1277" name="AutoShape 13"/>
              <p:cNvSpPr>
                <a:spLocks noChangeArrowheads="1"/>
              </p:cNvSpPr>
              <p:nvPr/>
            </p:nvSpPr>
            <p:spPr bwMode="auto">
              <a:xfrm>
                <a:off x="920" y="2737"/>
                <a:ext cx="1000" cy="192"/>
              </a:xfrm>
              <a:prstGeom prst="roundRect">
                <a:avLst>
                  <a:gd name="adj" fmla="val 45833"/>
                </a:avLst>
              </a:prstGeom>
              <a:gradFill rotWithShape="0">
                <a:gsLst>
                  <a:gs pos="0">
                    <a:srgbClr val="005E47"/>
                  </a:gs>
                  <a:gs pos="50000">
                    <a:srgbClr val="00F0B1"/>
                  </a:gs>
                  <a:gs pos="100000">
                    <a:srgbClr val="005E47"/>
                  </a:gs>
                </a:gsLst>
                <a:lin ang="540000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1278" name="AutoShape 14"/>
              <p:cNvSpPr>
                <a:spLocks noChangeArrowheads="1"/>
              </p:cNvSpPr>
              <p:nvPr/>
            </p:nvSpPr>
            <p:spPr bwMode="auto">
              <a:xfrm>
                <a:off x="1004" y="2542"/>
                <a:ext cx="814" cy="192"/>
              </a:xfrm>
              <a:prstGeom prst="roundRect">
                <a:avLst>
                  <a:gd name="adj" fmla="val 45833"/>
                </a:avLst>
              </a:prstGeom>
              <a:gradFill rotWithShape="0">
                <a:gsLst>
                  <a:gs pos="0">
                    <a:srgbClr val="005E47"/>
                  </a:gs>
                  <a:gs pos="50000">
                    <a:srgbClr val="00F0B1"/>
                  </a:gs>
                  <a:gs pos="100000">
                    <a:srgbClr val="005E47"/>
                  </a:gs>
                </a:gsLst>
                <a:lin ang="540000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/>
              </a:p>
            </p:txBody>
          </p:sp>
        </p:grpSp>
        <p:sp>
          <p:nvSpPr>
            <p:cNvPr id="103439" name="Rectangle 15"/>
            <p:cNvSpPr>
              <a:spLocks noChangeArrowheads="1"/>
            </p:cNvSpPr>
            <p:nvPr/>
          </p:nvSpPr>
          <p:spPr bwMode="auto">
            <a:xfrm>
              <a:off x="2846" y="3150"/>
              <a:ext cx="80" cy="781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50000">
                  <a:srgbClr val="E1E1F7"/>
                </a:gs>
                <a:gs pos="100000">
                  <a:schemeClr val="accent2"/>
                </a:gs>
              </a:gsLst>
              <a:lin ang="0" scaled="1"/>
            </a:gra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40" name="Rectangle 16"/>
            <p:cNvSpPr>
              <a:spLocks noChangeArrowheads="1"/>
            </p:cNvSpPr>
            <p:nvPr/>
          </p:nvSpPr>
          <p:spPr bwMode="auto">
            <a:xfrm>
              <a:off x="3560" y="3150"/>
              <a:ext cx="80" cy="781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50000">
                  <a:srgbClr val="E1E1F7"/>
                </a:gs>
                <a:gs pos="100000">
                  <a:schemeClr val="accent2"/>
                </a:gs>
              </a:gsLst>
              <a:lin ang="0" scaled="1"/>
            </a:gra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8043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ko-KR" sz="3600">
                <a:solidFill>
                  <a:schemeClr val="tx1"/>
                </a:solidFill>
                <a:ea typeface="굴림" panose="020B0600000101010101" pitchFamily="34" charset="-127"/>
              </a:rPr>
              <a:t>Rules of the game: Hanoi towers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9982200" cy="3697288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3200" dirty="0" smtClean="0">
                <a:ea typeface="굴림" panose="020B0600000101010101" pitchFamily="34" charset="-127"/>
              </a:rPr>
              <a:t>Start with all disks stacked in peg 1 with the smallest at the top and the largest at the bottom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ko-KR" sz="3200" dirty="0" smtClean="0">
              <a:ea typeface="굴림" panose="020B0600000101010101" pitchFamily="34" charset="-127"/>
            </a:endParaRPr>
          </a:p>
          <a:p>
            <a:pPr lvl="1" eaLnBrk="1" hangingPunct="1"/>
            <a:r>
              <a:rPr lang="en-US" altLang="ko-KR" sz="3200" dirty="0">
                <a:ea typeface="굴림" panose="020B0600000101010101" pitchFamily="34" charset="-127"/>
              </a:rPr>
              <a:t>Use peg number 2 for intermediate steps</a:t>
            </a:r>
          </a:p>
          <a:p>
            <a:pPr lvl="1" eaLnBrk="1" hangingPunct="1"/>
            <a:r>
              <a:rPr lang="en-US" altLang="ko-KR" sz="3200" dirty="0">
                <a:ea typeface="굴림" panose="020B0600000101010101" pitchFamily="34" charset="-127"/>
              </a:rPr>
              <a:t>Only a disk of smaller diameter can be placed on top of another disk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ko-KR" altLang="en-US" sz="3200" dirty="0" smtClean="0">
              <a:ea typeface="굴림" panose="020B0600000101010101" pitchFamily="34" charset="-127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809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ko-KR" sz="3600" dirty="0">
                <a:ea typeface="굴림" panose="020B0600000101010101" pitchFamily="34" charset="-127"/>
              </a:rPr>
              <a:t>End of game: Hanoi towers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189" lvl="1" indent="0" eaLnBrk="1" hangingPunct="1">
              <a:buNone/>
            </a:pPr>
            <a:r>
              <a:rPr lang="en-US" altLang="ko-KR" sz="2800" dirty="0">
                <a:ea typeface="굴림" panose="020B0600000101010101" pitchFamily="34" charset="-127"/>
              </a:rPr>
              <a:t>Game ends when all disks are stacked in peg number 3 in the same order they were stored at the start in peg number 1.</a:t>
            </a:r>
          </a:p>
          <a:p>
            <a:pPr lvl="1" eaLnBrk="1" hangingPunct="1"/>
            <a:endParaRPr lang="en-US" altLang="ko-KR" dirty="0" smtClean="0">
              <a:ea typeface="굴림" panose="020B0600000101010101" pitchFamily="34" charset="-127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820864" y="2655889"/>
            <a:ext cx="4195763" cy="1965325"/>
            <a:chOff x="1820864" y="2655889"/>
            <a:chExt cx="4195763" cy="1965325"/>
          </a:xfrm>
        </p:grpSpPr>
        <p:grpSp>
          <p:nvGrpSpPr>
            <p:cNvPr id="13341" name="Group 32"/>
            <p:cNvGrpSpPr>
              <a:grpSpLocks/>
            </p:cNvGrpSpPr>
            <p:nvPr/>
          </p:nvGrpSpPr>
          <p:grpSpPr bwMode="auto">
            <a:xfrm>
              <a:off x="2732089" y="3573464"/>
              <a:ext cx="2393950" cy="1011238"/>
              <a:chOff x="769" y="3259"/>
              <a:chExt cx="1508" cy="637"/>
            </a:xfrm>
          </p:grpSpPr>
          <p:sp>
            <p:nvSpPr>
              <p:cNvPr id="13358" name="Rectangle 14"/>
              <p:cNvSpPr>
                <a:spLocks noChangeArrowheads="1"/>
              </p:cNvSpPr>
              <p:nvPr/>
            </p:nvSpPr>
            <p:spPr bwMode="auto">
              <a:xfrm>
                <a:off x="1483" y="3259"/>
                <a:ext cx="80" cy="637"/>
              </a:xfrm>
              <a:prstGeom prst="rect">
                <a:avLst/>
              </a:prstGeom>
              <a:gradFill rotWithShape="0">
                <a:gsLst>
                  <a:gs pos="0">
                    <a:srgbClr val="A29F34"/>
                  </a:gs>
                  <a:gs pos="50000">
                    <a:srgbClr val="E1E1F7"/>
                  </a:gs>
                  <a:gs pos="100000">
                    <a:srgbClr val="A29F34"/>
                  </a:gs>
                </a:gsLst>
                <a:lin ang="0" scaled="1"/>
              </a:gradFill>
              <a:ln w="9525">
                <a:solidFill>
                  <a:srgbClr val="A29F34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3359" name="Rectangle 15"/>
              <p:cNvSpPr>
                <a:spLocks noChangeArrowheads="1"/>
              </p:cNvSpPr>
              <p:nvPr/>
            </p:nvSpPr>
            <p:spPr bwMode="auto">
              <a:xfrm>
                <a:off x="2197" y="3259"/>
                <a:ext cx="80" cy="637"/>
              </a:xfrm>
              <a:prstGeom prst="rect">
                <a:avLst/>
              </a:prstGeom>
              <a:gradFill rotWithShape="0">
                <a:gsLst>
                  <a:gs pos="0">
                    <a:srgbClr val="A29F34"/>
                  </a:gs>
                  <a:gs pos="50000">
                    <a:srgbClr val="E1E1F7"/>
                  </a:gs>
                  <a:gs pos="100000">
                    <a:srgbClr val="A29F34"/>
                  </a:gs>
                </a:gsLst>
                <a:lin ang="0" scaled="1"/>
              </a:gradFill>
              <a:ln w="9525">
                <a:solidFill>
                  <a:srgbClr val="A29F34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3360" name="Rectangle 31"/>
              <p:cNvSpPr>
                <a:spLocks noChangeArrowheads="1"/>
              </p:cNvSpPr>
              <p:nvPr/>
            </p:nvSpPr>
            <p:spPr bwMode="auto">
              <a:xfrm>
                <a:off x="769" y="3259"/>
                <a:ext cx="80" cy="637"/>
              </a:xfrm>
              <a:prstGeom prst="rect">
                <a:avLst/>
              </a:prstGeom>
              <a:gradFill rotWithShape="0">
                <a:gsLst>
                  <a:gs pos="0">
                    <a:srgbClr val="A29F34"/>
                  </a:gs>
                  <a:gs pos="50000">
                    <a:srgbClr val="E1E1F7"/>
                  </a:gs>
                  <a:gs pos="100000">
                    <a:srgbClr val="A29F34"/>
                  </a:gs>
                </a:gsLst>
                <a:lin ang="0" scaled="1"/>
              </a:gradFill>
              <a:ln w="9525">
                <a:solidFill>
                  <a:srgbClr val="A29F34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>
                  <a:latin typeface="Cambria" panose="02040503050406030204" pitchFamily="18" charset="0"/>
                </a:endParaRPr>
              </a:p>
            </p:txBody>
          </p:sp>
        </p:grpSp>
        <p:sp>
          <p:nvSpPr>
            <p:cNvPr id="13342" name="Text Box 6"/>
            <p:cNvSpPr txBox="1">
              <a:spLocks noChangeArrowheads="1"/>
            </p:cNvSpPr>
            <p:nvPr/>
          </p:nvSpPr>
          <p:spPr bwMode="auto">
            <a:xfrm>
              <a:off x="2916669" y="2655889"/>
              <a:ext cx="201208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ko-KR" b="1" dirty="0">
                  <a:solidFill>
                    <a:srgbClr val="FFFF00"/>
                  </a:solidFill>
                  <a:latin typeface="Cambria" panose="02040503050406030204" pitchFamily="18" charset="0"/>
                  <a:ea typeface="굴림" panose="020B0600000101010101" pitchFamily="34" charset="-127"/>
                </a:rPr>
                <a:t>Start</a:t>
              </a:r>
            </a:p>
            <a:p>
              <a:pPr algn="ctr" eaLnBrk="1" latinLnBrk="1" hangingPunct="1"/>
              <a:r>
                <a:rPr kumimoji="1" lang="en-US" altLang="ko-KR" b="1" dirty="0">
                  <a:solidFill>
                    <a:srgbClr val="FFFF00"/>
                  </a:solidFill>
                  <a:latin typeface="Cambria" panose="02040503050406030204" pitchFamily="18" charset="0"/>
                  <a:ea typeface="굴림" panose="020B0600000101010101" pitchFamily="34" charset="-127"/>
                </a:rPr>
                <a:t>1         2          3</a:t>
              </a:r>
            </a:p>
          </p:txBody>
        </p:sp>
        <p:sp>
          <p:nvSpPr>
            <p:cNvPr id="13343" name="Line 8"/>
            <p:cNvSpPr>
              <a:spLocks noChangeShapeType="1"/>
            </p:cNvSpPr>
            <p:nvPr/>
          </p:nvSpPr>
          <p:spPr bwMode="auto">
            <a:xfrm>
              <a:off x="1820864" y="4621214"/>
              <a:ext cx="41957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3344" name="Group 10"/>
            <p:cNvGrpSpPr>
              <a:grpSpLocks/>
            </p:cNvGrpSpPr>
            <p:nvPr/>
          </p:nvGrpSpPr>
          <p:grpSpPr bwMode="auto">
            <a:xfrm>
              <a:off x="2203452" y="4081464"/>
              <a:ext cx="1174750" cy="501650"/>
              <a:chOff x="813" y="2542"/>
              <a:chExt cx="1192" cy="583"/>
            </a:xfrm>
          </p:grpSpPr>
          <p:sp>
            <p:nvSpPr>
              <p:cNvPr id="13355" name="AutoShape 11"/>
              <p:cNvSpPr>
                <a:spLocks noChangeArrowheads="1"/>
              </p:cNvSpPr>
              <p:nvPr/>
            </p:nvSpPr>
            <p:spPr bwMode="auto">
              <a:xfrm>
                <a:off x="813" y="2933"/>
                <a:ext cx="1192" cy="192"/>
              </a:xfrm>
              <a:prstGeom prst="roundRect">
                <a:avLst>
                  <a:gd name="adj" fmla="val 45833"/>
                </a:avLst>
              </a:prstGeom>
              <a:gradFill rotWithShape="0">
                <a:gsLst>
                  <a:gs pos="0">
                    <a:srgbClr val="005E47"/>
                  </a:gs>
                  <a:gs pos="50000">
                    <a:srgbClr val="00F0B1"/>
                  </a:gs>
                  <a:gs pos="100000">
                    <a:srgbClr val="005E47"/>
                  </a:gs>
                </a:gsLst>
                <a:lin ang="5400000" scaled="1"/>
              </a:gradFill>
              <a:ln w="9525">
                <a:solidFill>
                  <a:srgbClr val="005E4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3356" name="AutoShape 12"/>
              <p:cNvSpPr>
                <a:spLocks noChangeArrowheads="1"/>
              </p:cNvSpPr>
              <p:nvPr/>
            </p:nvSpPr>
            <p:spPr bwMode="auto">
              <a:xfrm>
                <a:off x="920" y="2737"/>
                <a:ext cx="1000" cy="192"/>
              </a:xfrm>
              <a:prstGeom prst="roundRect">
                <a:avLst>
                  <a:gd name="adj" fmla="val 45833"/>
                </a:avLst>
              </a:prstGeom>
              <a:gradFill rotWithShape="0">
                <a:gsLst>
                  <a:gs pos="0">
                    <a:srgbClr val="005E47"/>
                  </a:gs>
                  <a:gs pos="50000">
                    <a:srgbClr val="00F0B1"/>
                  </a:gs>
                  <a:gs pos="100000">
                    <a:srgbClr val="005E47"/>
                  </a:gs>
                </a:gsLst>
                <a:lin ang="5400000" scaled="1"/>
              </a:gradFill>
              <a:ln w="9525">
                <a:solidFill>
                  <a:srgbClr val="005E4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3357" name="AutoShape 13"/>
              <p:cNvSpPr>
                <a:spLocks noChangeArrowheads="1"/>
              </p:cNvSpPr>
              <p:nvPr/>
            </p:nvSpPr>
            <p:spPr bwMode="auto">
              <a:xfrm>
                <a:off x="1004" y="2542"/>
                <a:ext cx="814" cy="192"/>
              </a:xfrm>
              <a:prstGeom prst="roundRect">
                <a:avLst>
                  <a:gd name="adj" fmla="val 45833"/>
                </a:avLst>
              </a:prstGeom>
              <a:gradFill rotWithShape="0">
                <a:gsLst>
                  <a:gs pos="0">
                    <a:srgbClr val="005E47"/>
                  </a:gs>
                  <a:gs pos="50000">
                    <a:srgbClr val="00F0B1"/>
                  </a:gs>
                  <a:gs pos="100000">
                    <a:srgbClr val="005E47"/>
                  </a:gs>
                </a:gsLst>
                <a:lin ang="5400000" scaled="1"/>
              </a:gradFill>
              <a:ln w="9525">
                <a:solidFill>
                  <a:srgbClr val="005E4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>
                  <a:latin typeface="Cambria" panose="02040503050406030204" pitchFamily="18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6359527" y="2667002"/>
            <a:ext cx="4195763" cy="1954212"/>
            <a:chOff x="6359527" y="2667002"/>
            <a:chExt cx="4195763" cy="1954212"/>
          </a:xfrm>
        </p:grpSpPr>
        <p:grpSp>
          <p:nvGrpSpPr>
            <p:cNvPr id="13345" name="Group 33"/>
            <p:cNvGrpSpPr>
              <a:grpSpLocks/>
            </p:cNvGrpSpPr>
            <p:nvPr/>
          </p:nvGrpSpPr>
          <p:grpSpPr bwMode="auto">
            <a:xfrm>
              <a:off x="7277102" y="3573464"/>
              <a:ext cx="2393950" cy="1011238"/>
              <a:chOff x="769" y="3259"/>
              <a:chExt cx="1508" cy="637"/>
            </a:xfrm>
          </p:grpSpPr>
          <p:sp>
            <p:nvSpPr>
              <p:cNvPr id="13352" name="Rectangle 34"/>
              <p:cNvSpPr>
                <a:spLocks noChangeArrowheads="1"/>
              </p:cNvSpPr>
              <p:nvPr/>
            </p:nvSpPr>
            <p:spPr bwMode="auto">
              <a:xfrm>
                <a:off x="1483" y="3259"/>
                <a:ext cx="80" cy="637"/>
              </a:xfrm>
              <a:prstGeom prst="rect">
                <a:avLst/>
              </a:prstGeom>
              <a:gradFill rotWithShape="0">
                <a:gsLst>
                  <a:gs pos="0">
                    <a:srgbClr val="A29F34"/>
                  </a:gs>
                  <a:gs pos="50000">
                    <a:srgbClr val="E1E1F7"/>
                  </a:gs>
                  <a:gs pos="100000">
                    <a:srgbClr val="A29F34"/>
                  </a:gs>
                </a:gsLst>
                <a:lin ang="0" scaled="1"/>
              </a:gradFill>
              <a:ln w="9525">
                <a:solidFill>
                  <a:srgbClr val="A29F34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3353" name="Rectangle 35"/>
              <p:cNvSpPr>
                <a:spLocks noChangeArrowheads="1"/>
              </p:cNvSpPr>
              <p:nvPr/>
            </p:nvSpPr>
            <p:spPr bwMode="auto">
              <a:xfrm>
                <a:off x="2197" y="3259"/>
                <a:ext cx="80" cy="637"/>
              </a:xfrm>
              <a:prstGeom prst="rect">
                <a:avLst/>
              </a:prstGeom>
              <a:gradFill rotWithShape="0">
                <a:gsLst>
                  <a:gs pos="0">
                    <a:srgbClr val="A29F34"/>
                  </a:gs>
                  <a:gs pos="50000">
                    <a:srgbClr val="E1E1F7"/>
                  </a:gs>
                  <a:gs pos="100000">
                    <a:srgbClr val="A29F34"/>
                  </a:gs>
                </a:gsLst>
                <a:lin ang="0" scaled="1"/>
              </a:gradFill>
              <a:ln w="9525">
                <a:solidFill>
                  <a:srgbClr val="A29F34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3354" name="Rectangle 36"/>
              <p:cNvSpPr>
                <a:spLocks noChangeArrowheads="1"/>
              </p:cNvSpPr>
              <p:nvPr/>
            </p:nvSpPr>
            <p:spPr bwMode="auto">
              <a:xfrm>
                <a:off x="769" y="3259"/>
                <a:ext cx="80" cy="637"/>
              </a:xfrm>
              <a:prstGeom prst="rect">
                <a:avLst/>
              </a:prstGeom>
              <a:gradFill rotWithShape="0">
                <a:gsLst>
                  <a:gs pos="0">
                    <a:srgbClr val="A29F34"/>
                  </a:gs>
                  <a:gs pos="50000">
                    <a:srgbClr val="E1E1F7"/>
                  </a:gs>
                  <a:gs pos="100000">
                    <a:srgbClr val="A29F34"/>
                  </a:gs>
                </a:gsLst>
                <a:lin ang="0" scaled="1"/>
              </a:gradFill>
              <a:ln w="9525">
                <a:solidFill>
                  <a:srgbClr val="A29F34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>
                  <a:latin typeface="Cambria" panose="02040503050406030204" pitchFamily="18" charset="0"/>
                </a:endParaRPr>
              </a:p>
            </p:txBody>
          </p:sp>
        </p:grpSp>
        <p:sp>
          <p:nvSpPr>
            <p:cNvPr id="13346" name="Line 19"/>
            <p:cNvSpPr>
              <a:spLocks noChangeShapeType="1"/>
            </p:cNvSpPr>
            <p:nvPr/>
          </p:nvSpPr>
          <p:spPr bwMode="auto">
            <a:xfrm>
              <a:off x="6359527" y="4621214"/>
              <a:ext cx="41957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3347" name="Group 20"/>
            <p:cNvGrpSpPr>
              <a:grpSpLocks/>
            </p:cNvGrpSpPr>
            <p:nvPr/>
          </p:nvGrpSpPr>
          <p:grpSpPr bwMode="auto">
            <a:xfrm>
              <a:off x="9023352" y="4081464"/>
              <a:ext cx="1174750" cy="501650"/>
              <a:chOff x="813" y="2542"/>
              <a:chExt cx="1192" cy="583"/>
            </a:xfrm>
          </p:grpSpPr>
          <p:sp>
            <p:nvSpPr>
              <p:cNvPr id="13349" name="AutoShape 21"/>
              <p:cNvSpPr>
                <a:spLocks noChangeArrowheads="1"/>
              </p:cNvSpPr>
              <p:nvPr/>
            </p:nvSpPr>
            <p:spPr bwMode="auto">
              <a:xfrm>
                <a:off x="813" y="2933"/>
                <a:ext cx="1192" cy="192"/>
              </a:xfrm>
              <a:prstGeom prst="roundRect">
                <a:avLst>
                  <a:gd name="adj" fmla="val 45833"/>
                </a:avLst>
              </a:prstGeom>
              <a:gradFill rotWithShape="0">
                <a:gsLst>
                  <a:gs pos="0">
                    <a:srgbClr val="005E47"/>
                  </a:gs>
                  <a:gs pos="50000">
                    <a:srgbClr val="00F0B1"/>
                  </a:gs>
                  <a:gs pos="100000">
                    <a:srgbClr val="005E47"/>
                  </a:gs>
                </a:gsLst>
                <a:lin ang="5400000" scaled="1"/>
              </a:gradFill>
              <a:ln w="9525">
                <a:solidFill>
                  <a:srgbClr val="005E4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3350" name="AutoShape 22"/>
              <p:cNvSpPr>
                <a:spLocks noChangeArrowheads="1"/>
              </p:cNvSpPr>
              <p:nvPr/>
            </p:nvSpPr>
            <p:spPr bwMode="auto">
              <a:xfrm>
                <a:off x="920" y="2737"/>
                <a:ext cx="1000" cy="192"/>
              </a:xfrm>
              <a:prstGeom prst="roundRect">
                <a:avLst>
                  <a:gd name="adj" fmla="val 45833"/>
                </a:avLst>
              </a:prstGeom>
              <a:gradFill rotWithShape="0">
                <a:gsLst>
                  <a:gs pos="0">
                    <a:srgbClr val="005E47"/>
                  </a:gs>
                  <a:gs pos="50000">
                    <a:srgbClr val="00F0B1"/>
                  </a:gs>
                  <a:gs pos="100000">
                    <a:srgbClr val="005E47"/>
                  </a:gs>
                </a:gsLst>
                <a:lin ang="5400000" scaled="1"/>
              </a:gradFill>
              <a:ln w="9525">
                <a:solidFill>
                  <a:srgbClr val="005E4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3351" name="AutoShape 23"/>
              <p:cNvSpPr>
                <a:spLocks noChangeArrowheads="1"/>
              </p:cNvSpPr>
              <p:nvPr/>
            </p:nvSpPr>
            <p:spPr bwMode="auto">
              <a:xfrm>
                <a:off x="1004" y="2542"/>
                <a:ext cx="814" cy="192"/>
              </a:xfrm>
              <a:prstGeom prst="roundRect">
                <a:avLst>
                  <a:gd name="adj" fmla="val 45833"/>
                </a:avLst>
              </a:prstGeom>
              <a:gradFill rotWithShape="0">
                <a:gsLst>
                  <a:gs pos="0">
                    <a:srgbClr val="005E47"/>
                  </a:gs>
                  <a:gs pos="50000">
                    <a:srgbClr val="00F0B1"/>
                  </a:gs>
                  <a:gs pos="100000">
                    <a:srgbClr val="005E47"/>
                  </a:gs>
                </a:gsLst>
                <a:lin ang="5400000" scaled="1"/>
              </a:gradFill>
              <a:ln w="9525">
                <a:solidFill>
                  <a:srgbClr val="005E4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>
                  <a:latin typeface="Cambria" panose="02040503050406030204" pitchFamily="18" charset="0"/>
                </a:endParaRPr>
              </a:p>
            </p:txBody>
          </p:sp>
        </p:grpSp>
        <p:sp>
          <p:nvSpPr>
            <p:cNvPr id="13348" name="Text Box 25"/>
            <p:cNvSpPr txBox="1">
              <a:spLocks noChangeArrowheads="1"/>
            </p:cNvSpPr>
            <p:nvPr/>
          </p:nvSpPr>
          <p:spPr bwMode="auto">
            <a:xfrm>
              <a:off x="7460094" y="2667002"/>
              <a:ext cx="201208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ko-KR" b="1" dirty="0">
                  <a:solidFill>
                    <a:srgbClr val="FFFF00"/>
                  </a:solidFill>
                  <a:latin typeface="Cambria" panose="02040503050406030204" pitchFamily="18" charset="0"/>
                  <a:ea typeface="굴림" panose="020B0600000101010101" pitchFamily="34" charset="-127"/>
                </a:rPr>
                <a:t>End</a:t>
              </a:r>
            </a:p>
            <a:p>
              <a:pPr algn="ctr" eaLnBrk="1" latinLnBrk="1" hangingPunct="1"/>
              <a:r>
                <a:rPr kumimoji="1" lang="en-US" altLang="ko-KR" b="1" dirty="0">
                  <a:solidFill>
                    <a:srgbClr val="FFFF00"/>
                  </a:solidFill>
                  <a:latin typeface="Cambria" panose="02040503050406030204" pitchFamily="18" charset="0"/>
                  <a:ea typeface="굴림" panose="020B0600000101010101" pitchFamily="34" charset="-127"/>
                </a:rPr>
                <a:t>1         2          3</a:t>
              </a:r>
            </a:p>
          </p:txBody>
        </p:sp>
      </p:grpSp>
      <p:sp>
        <p:nvSpPr>
          <p:cNvPr id="315486" name="AutoShape 94"/>
          <p:cNvSpPr>
            <a:spLocks noChangeArrowheads="1"/>
          </p:cNvSpPr>
          <p:nvPr/>
        </p:nvSpPr>
        <p:spPr bwMode="auto">
          <a:xfrm flipV="1">
            <a:off x="8305801" y="4883151"/>
            <a:ext cx="346075" cy="385763"/>
          </a:xfrm>
          <a:prstGeom prst="downArrow">
            <a:avLst>
              <a:gd name="adj1" fmla="val 50000"/>
              <a:gd name="adj2" fmla="val 27867"/>
            </a:avLst>
          </a:prstGeom>
          <a:solidFill>
            <a:srgbClr val="FFCC66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/>
          </a:p>
        </p:txBody>
      </p:sp>
      <p:grpSp>
        <p:nvGrpSpPr>
          <p:cNvPr id="315489" name="Group 97"/>
          <p:cNvGrpSpPr>
            <a:grpSpLocks/>
          </p:cNvGrpSpPr>
          <p:nvPr/>
        </p:nvGrpSpPr>
        <p:grpSpPr bwMode="auto">
          <a:xfrm>
            <a:off x="1820863" y="4883151"/>
            <a:ext cx="4195762" cy="1717675"/>
            <a:chOff x="187" y="3076"/>
            <a:chExt cx="2643" cy="1082"/>
          </a:xfrm>
        </p:grpSpPr>
        <p:grpSp>
          <p:nvGrpSpPr>
            <p:cNvPr id="13331" name="Group 92"/>
            <p:cNvGrpSpPr>
              <a:grpSpLocks/>
            </p:cNvGrpSpPr>
            <p:nvPr/>
          </p:nvGrpSpPr>
          <p:grpSpPr bwMode="auto">
            <a:xfrm>
              <a:off x="187" y="3498"/>
              <a:ext cx="2643" cy="660"/>
              <a:chOff x="187" y="3498"/>
              <a:chExt cx="2643" cy="660"/>
            </a:xfrm>
          </p:grpSpPr>
          <p:grpSp>
            <p:nvGrpSpPr>
              <p:cNvPr id="13333" name="Group 66"/>
              <p:cNvGrpSpPr>
                <a:grpSpLocks/>
              </p:cNvGrpSpPr>
              <p:nvPr/>
            </p:nvGrpSpPr>
            <p:grpSpPr bwMode="auto">
              <a:xfrm>
                <a:off x="761" y="3498"/>
                <a:ext cx="1508" cy="637"/>
                <a:chOff x="769" y="3259"/>
                <a:chExt cx="1508" cy="637"/>
              </a:xfrm>
            </p:grpSpPr>
            <p:sp>
              <p:nvSpPr>
                <p:cNvPr id="13338" name="Rectangle 67"/>
                <p:cNvSpPr>
                  <a:spLocks noChangeArrowheads="1"/>
                </p:cNvSpPr>
                <p:nvPr/>
              </p:nvSpPr>
              <p:spPr bwMode="auto">
                <a:xfrm>
                  <a:off x="1483" y="3259"/>
                  <a:ext cx="80" cy="637"/>
                </a:xfrm>
                <a:prstGeom prst="rect">
                  <a:avLst/>
                </a:prstGeom>
                <a:gradFill rotWithShape="0">
                  <a:gsLst>
                    <a:gs pos="0">
                      <a:srgbClr val="A29F34"/>
                    </a:gs>
                    <a:gs pos="50000">
                      <a:srgbClr val="E1E1F7"/>
                    </a:gs>
                    <a:gs pos="100000">
                      <a:srgbClr val="A29F34"/>
                    </a:gs>
                  </a:gsLst>
                  <a:lin ang="0" scaled="1"/>
                </a:gradFill>
                <a:ln w="9525">
                  <a:solidFill>
                    <a:srgbClr val="A29F34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3339" name="Rectangle 68"/>
                <p:cNvSpPr>
                  <a:spLocks noChangeArrowheads="1"/>
                </p:cNvSpPr>
                <p:nvPr/>
              </p:nvSpPr>
              <p:spPr bwMode="auto">
                <a:xfrm>
                  <a:off x="2197" y="3259"/>
                  <a:ext cx="80" cy="637"/>
                </a:xfrm>
                <a:prstGeom prst="rect">
                  <a:avLst/>
                </a:prstGeom>
                <a:gradFill rotWithShape="0">
                  <a:gsLst>
                    <a:gs pos="0">
                      <a:srgbClr val="A29F34"/>
                    </a:gs>
                    <a:gs pos="50000">
                      <a:srgbClr val="E1E1F7"/>
                    </a:gs>
                    <a:gs pos="100000">
                      <a:srgbClr val="A29F34"/>
                    </a:gs>
                  </a:gsLst>
                  <a:lin ang="0" scaled="1"/>
                </a:gradFill>
                <a:ln w="9525">
                  <a:solidFill>
                    <a:srgbClr val="A29F34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3340" name="Rectangle 69"/>
                <p:cNvSpPr>
                  <a:spLocks noChangeArrowheads="1"/>
                </p:cNvSpPr>
                <p:nvPr/>
              </p:nvSpPr>
              <p:spPr bwMode="auto">
                <a:xfrm>
                  <a:off x="769" y="3259"/>
                  <a:ext cx="80" cy="637"/>
                </a:xfrm>
                <a:prstGeom prst="rect">
                  <a:avLst/>
                </a:prstGeom>
                <a:gradFill rotWithShape="0">
                  <a:gsLst>
                    <a:gs pos="0">
                      <a:srgbClr val="A29F34"/>
                    </a:gs>
                    <a:gs pos="50000">
                      <a:srgbClr val="E1E1F7"/>
                    </a:gs>
                    <a:gs pos="100000">
                      <a:srgbClr val="A29F34"/>
                    </a:gs>
                  </a:gsLst>
                  <a:lin ang="0" scaled="1"/>
                </a:gradFill>
                <a:ln w="9525">
                  <a:solidFill>
                    <a:srgbClr val="A29F34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9pPr>
                </a:lstStyle>
                <a:p>
                  <a:endParaRPr lang="en-US" altLang="en-US"/>
                </a:p>
              </p:txBody>
            </p:sp>
          </p:grpSp>
          <p:sp>
            <p:nvSpPr>
              <p:cNvPr id="13334" name="Line 71"/>
              <p:cNvSpPr>
                <a:spLocks noChangeShapeType="1"/>
              </p:cNvSpPr>
              <p:nvPr/>
            </p:nvSpPr>
            <p:spPr bwMode="auto">
              <a:xfrm>
                <a:off x="187" y="4158"/>
                <a:ext cx="2643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5" name="AutoShape 73"/>
              <p:cNvSpPr>
                <a:spLocks noChangeArrowheads="1"/>
              </p:cNvSpPr>
              <p:nvPr/>
            </p:nvSpPr>
            <p:spPr bwMode="auto">
              <a:xfrm>
                <a:off x="428" y="4030"/>
                <a:ext cx="740" cy="104"/>
              </a:xfrm>
              <a:prstGeom prst="roundRect">
                <a:avLst>
                  <a:gd name="adj" fmla="val 45833"/>
                </a:avLst>
              </a:prstGeom>
              <a:gradFill rotWithShape="0">
                <a:gsLst>
                  <a:gs pos="0">
                    <a:srgbClr val="005E47"/>
                  </a:gs>
                  <a:gs pos="50000">
                    <a:srgbClr val="00F0B1"/>
                  </a:gs>
                  <a:gs pos="100000">
                    <a:srgbClr val="005E47"/>
                  </a:gs>
                </a:gsLst>
                <a:lin ang="5400000" scaled="1"/>
              </a:gradFill>
              <a:ln w="9525">
                <a:solidFill>
                  <a:srgbClr val="005E4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3336" name="AutoShape 74"/>
              <p:cNvSpPr>
                <a:spLocks noChangeArrowheads="1"/>
              </p:cNvSpPr>
              <p:nvPr/>
            </p:nvSpPr>
            <p:spPr bwMode="auto">
              <a:xfrm>
                <a:off x="1201" y="4025"/>
                <a:ext cx="621" cy="104"/>
              </a:xfrm>
              <a:prstGeom prst="roundRect">
                <a:avLst>
                  <a:gd name="adj" fmla="val 45833"/>
                </a:avLst>
              </a:prstGeom>
              <a:gradFill rotWithShape="0">
                <a:gsLst>
                  <a:gs pos="0">
                    <a:srgbClr val="005E47"/>
                  </a:gs>
                  <a:gs pos="50000">
                    <a:srgbClr val="00F0B1"/>
                  </a:gs>
                  <a:gs pos="100000">
                    <a:srgbClr val="005E47"/>
                  </a:gs>
                </a:gsLst>
                <a:lin ang="5400000" scaled="1"/>
              </a:gradFill>
              <a:ln w="9525">
                <a:solidFill>
                  <a:srgbClr val="005E4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3337" name="AutoShape 75"/>
              <p:cNvSpPr>
                <a:spLocks noChangeArrowheads="1"/>
              </p:cNvSpPr>
              <p:nvPr/>
            </p:nvSpPr>
            <p:spPr bwMode="auto">
              <a:xfrm>
                <a:off x="1254" y="3919"/>
                <a:ext cx="505" cy="104"/>
              </a:xfrm>
              <a:prstGeom prst="roundRect">
                <a:avLst>
                  <a:gd name="adj" fmla="val 45833"/>
                </a:avLst>
              </a:prstGeom>
              <a:gradFill rotWithShape="0">
                <a:gsLst>
                  <a:gs pos="0">
                    <a:srgbClr val="005E47"/>
                  </a:gs>
                  <a:gs pos="50000">
                    <a:srgbClr val="00F0B1"/>
                  </a:gs>
                  <a:gs pos="100000">
                    <a:srgbClr val="005E47"/>
                  </a:gs>
                </a:gsLst>
                <a:lin ang="5400000" scaled="1"/>
              </a:gradFill>
              <a:ln w="9525">
                <a:solidFill>
                  <a:srgbClr val="005E4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/>
              </a:p>
            </p:txBody>
          </p:sp>
        </p:grpSp>
        <p:sp>
          <p:nvSpPr>
            <p:cNvPr id="13332" name="AutoShape 95"/>
            <p:cNvSpPr>
              <a:spLocks noChangeArrowheads="1"/>
            </p:cNvSpPr>
            <p:nvPr/>
          </p:nvSpPr>
          <p:spPr bwMode="auto">
            <a:xfrm>
              <a:off x="1398" y="3076"/>
              <a:ext cx="218" cy="243"/>
            </a:xfrm>
            <a:prstGeom prst="downArrow">
              <a:avLst>
                <a:gd name="adj1" fmla="val 50000"/>
                <a:gd name="adj2" fmla="val 27867"/>
              </a:avLst>
            </a:prstGeom>
            <a:solidFill>
              <a:srgbClr val="FFCC66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315490" name="Group 98"/>
          <p:cNvGrpSpPr>
            <a:grpSpLocks/>
          </p:cNvGrpSpPr>
          <p:nvPr/>
        </p:nvGrpSpPr>
        <p:grpSpPr bwMode="auto">
          <a:xfrm>
            <a:off x="6003926" y="5553075"/>
            <a:ext cx="4551363" cy="1047750"/>
            <a:chOff x="2822" y="3498"/>
            <a:chExt cx="2867" cy="660"/>
          </a:xfrm>
        </p:grpSpPr>
        <p:grpSp>
          <p:nvGrpSpPr>
            <p:cNvPr id="13321" name="Group 93"/>
            <p:cNvGrpSpPr>
              <a:grpSpLocks/>
            </p:cNvGrpSpPr>
            <p:nvPr/>
          </p:nvGrpSpPr>
          <p:grpSpPr bwMode="auto">
            <a:xfrm>
              <a:off x="3046" y="3498"/>
              <a:ext cx="2643" cy="660"/>
              <a:chOff x="3046" y="3498"/>
              <a:chExt cx="2643" cy="660"/>
            </a:xfrm>
          </p:grpSpPr>
          <p:grpSp>
            <p:nvGrpSpPr>
              <p:cNvPr id="13323" name="Group 77"/>
              <p:cNvGrpSpPr>
                <a:grpSpLocks/>
              </p:cNvGrpSpPr>
              <p:nvPr/>
            </p:nvGrpSpPr>
            <p:grpSpPr bwMode="auto">
              <a:xfrm>
                <a:off x="3624" y="3498"/>
                <a:ext cx="1508" cy="637"/>
                <a:chOff x="769" y="3259"/>
                <a:chExt cx="1508" cy="637"/>
              </a:xfrm>
            </p:grpSpPr>
            <p:sp>
              <p:nvSpPr>
                <p:cNvPr id="13328" name="Rectangle 78"/>
                <p:cNvSpPr>
                  <a:spLocks noChangeArrowheads="1"/>
                </p:cNvSpPr>
                <p:nvPr/>
              </p:nvSpPr>
              <p:spPr bwMode="auto">
                <a:xfrm>
                  <a:off x="1483" y="3259"/>
                  <a:ext cx="80" cy="637"/>
                </a:xfrm>
                <a:prstGeom prst="rect">
                  <a:avLst/>
                </a:prstGeom>
                <a:gradFill rotWithShape="0">
                  <a:gsLst>
                    <a:gs pos="0">
                      <a:srgbClr val="A29F34"/>
                    </a:gs>
                    <a:gs pos="50000">
                      <a:srgbClr val="E1E1F7"/>
                    </a:gs>
                    <a:gs pos="100000">
                      <a:srgbClr val="A29F34"/>
                    </a:gs>
                  </a:gsLst>
                  <a:lin ang="0" scaled="1"/>
                </a:gradFill>
                <a:ln w="9525">
                  <a:solidFill>
                    <a:srgbClr val="A29F34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3329" name="Rectangle 79"/>
                <p:cNvSpPr>
                  <a:spLocks noChangeArrowheads="1"/>
                </p:cNvSpPr>
                <p:nvPr/>
              </p:nvSpPr>
              <p:spPr bwMode="auto">
                <a:xfrm>
                  <a:off x="2197" y="3259"/>
                  <a:ext cx="80" cy="637"/>
                </a:xfrm>
                <a:prstGeom prst="rect">
                  <a:avLst/>
                </a:prstGeom>
                <a:gradFill rotWithShape="0">
                  <a:gsLst>
                    <a:gs pos="0">
                      <a:srgbClr val="A29F34"/>
                    </a:gs>
                    <a:gs pos="50000">
                      <a:srgbClr val="E1E1F7"/>
                    </a:gs>
                    <a:gs pos="100000">
                      <a:srgbClr val="A29F34"/>
                    </a:gs>
                  </a:gsLst>
                  <a:lin ang="0" scaled="1"/>
                </a:gradFill>
                <a:ln w="9525">
                  <a:solidFill>
                    <a:srgbClr val="A29F34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3330" name="Rectangle 80"/>
                <p:cNvSpPr>
                  <a:spLocks noChangeArrowheads="1"/>
                </p:cNvSpPr>
                <p:nvPr/>
              </p:nvSpPr>
              <p:spPr bwMode="auto">
                <a:xfrm>
                  <a:off x="769" y="3259"/>
                  <a:ext cx="80" cy="637"/>
                </a:xfrm>
                <a:prstGeom prst="rect">
                  <a:avLst/>
                </a:prstGeom>
                <a:gradFill rotWithShape="0">
                  <a:gsLst>
                    <a:gs pos="0">
                      <a:srgbClr val="A29F34"/>
                    </a:gs>
                    <a:gs pos="50000">
                      <a:srgbClr val="E1E1F7"/>
                    </a:gs>
                    <a:gs pos="100000">
                      <a:srgbClr val="A29F34"/>
                    </a:gs>
                  </a:gsLst>
                  <a:lin ang="0" scaled="1"/>
                </a:gradFill>
                <a:ln w="9525">
                  <a:solidFill>
                    <a:srgbClr val="A29F34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9pPr>
                </a:lstStyle>
                <a:p>
                  <a:endParaRPr lang="en-US" altLang="en-US"/>
                </a:p>
              </p:txBody>
            </p:sp>
          </p:grpSp>
          <p:sp>
            <p:nvSpPr>
              <p:cNvPr id="13324" name="Line 81"/>
              <p:cNvSpPr>
                <a:spLocks noChangeShapeType="1"/>
              </p:cNvSpPr>
              <p:nvPr/>
            </p:nvSpPr>
            <p:spPr bwMode="auto">
              <a:xfrm>
                <a:off x="3046" y="4158"/>
                <a:ext cx="2643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25" name="AutoShape 83"/>
              <p:cNvSpPr>
                <a:spLocks noChangeArrowheads="1"/>
              </p:cNvSpPr>
              <p:nvPr/>
            </p:nvSpPr>
            <p:spPr bwMode="auto">
              <a:xfrm>
                <a:off x="4724" y="4030"/>
                <a:ext cx="740" cy="104"/>
              </a:xfrm>
              <a:prstGeom prst="roundRect">
                <a:avLst>
                  <a:gd name="adj" fmla="val 45833"/>
                </a:avLst>
              </a:prstGeom>
              <a:gradFill rotWithShape="0">
                <a:gsLst>
                  <a:gs pos="0">
                    <a:srgbClr val="005E47"/>
                  </a:gs>
                  <a:gs pos="50000">
                    <a:srgbClr val="00F0B1"/>
                  </a:gs>
                  <a:gs pos="100000">
                    <a:srgbClr val="005E47"/>
                  </a:gs>
                </a:gsLst>
                <a:lin ang="5400000" scaled="1"/>
              </a:gradFill>
              <a:ln w="9525">
                <a:solidFill>
                  <a:srgbClr val="005E4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3326" name="AutoShape 87"/>
              <p:cNvSpPr>
                <a:spLocks noChangeArrowheads="1"/>
              </p:cNvSpPr>
              <p:nvPr/>
            </p:nvSpPr>
            <p:spPr bwMode="auto">
              <a:xfrm>
                <a:off x="4069" y="4025"/>
                <a:ext cx="621" cy="104"/>
              </a:xfrm>
              <a:prstGeom prst="roundRect">
                <a:avLst>
                  <a:gd name="adj" fmla="val 45833"/>
                </a:avLst>
              </a:prstGeom>
              <a:gradFill rotWithShape="0">
                <a:gsLst>
                  <a:gs pos="0">
                    <a:srgbClr val="005E47"/>
                  </a:gs>
                  <a:gs pos="50000">
                    <a:srgbClr val="00F0B1"/>
                  </a:gs>
                  <a:gs pos="100000">
                    <a:srgbClr val="005E47"/>
                  </a:gs>
                </a:gsLst>
                <a:lin ang="5400000" scaled="1"/>
              </a:gradFill>
              <a:ln w="9525">
                <a:solidFill>
                  <a:srgbClr val="005E4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3327" name="AutoShape 88"/>
              <p:cNvSpPr>
                <a:spLocks noChangeArrowheads="1"/>
              </p:cNvSpPr>
              <p:nvPr/>
            </p:nvSpPr>
            <p:spPr bwMode="auto">
              <a:xfrm>
                <a:off x="4122" y="3919"/>
                <a:ext cx="505" cy="104"/>
              </a:xfrm>
              <a:prstGeom prst="roundRect">
                <a:avLst>
                  <a:gd name="adj" fmla="val 45833"/>
                </a:avLst>
              </a:prstGeom>
              <a:gradFill rotWithShape="0">
                <a:gsLst>
                  <a:gs pos="0">
                    <a:srgbClr val="005E47"/>
                  </a:gs>
                  <a:gs pos="50000">
                    <a:srgbClr val="00F0B1"/>
                  </a:gs>
                  <a:gs pos="100000">
                    <a:srgbClr val="005E47"/>
                  </a:gs>
                </a:gsLst>
                <a:lin ang="5400000" scaled="1"/>
              </a:gradFill>
              <a:ln w="9525">
                <a:solidFill>
                  <a:srgbClr val="005E4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/>
              </a:p>
            </p:txBody>
          </p:sp>
        </p:grpSp>
        <p:sp>
          <p:nvSpPr>
            <p:cNvPr id="13322" name="AutoShape 96"/>
            <p:cNvSpPr>
              <a:spLocks noChangeArrowheads="1"/>
            </p:cNvSpPr>
            <p:nvPr/>
          </p:nvSpPr>
          <p:spPr bwMode="auto">
            <a:xfrm rot="-5400000">
              <a:off x="2835" y="3592"/>
              <a:ext cx="218" cy="243"/>
            </a:xfrm>
            <a:prstGeom prst="downArrow">
              <a:avLst>
                <a:gd name="adj1" fmla="val 50000"/>
                <a:gd name="adj2" fmla="val 27867"/>
              </a:avLst>
            </a:prstGeom>
            <a:solidFill>
              <a:srgbClr val="FFCC66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2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5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15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15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48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555624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ko-KR" sz="3600" dirty="0">
                <a:ea typeface="굴림" panose="020B0600000101010101" pitchFamily="34" charset="-127"/>
              </a:rPr>
              <a:t>Example: Hanoi towers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4525" y="1063625"/>
            <a:ext cx="8229600" cy="418782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altLang="ko-KR" dirty="0" smtClean="0">
                <a:solidFill>
                  <a:schemeClr val="tx1"/>
                </a:solidFill>
                <a:ea typeface="굴림" panose="020B0600000101010101" pitchFamily="34" charset="-127"/>
              </a:rPr>
              <a:t>Number of disks = 3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ko-KR" dirty="0" smtClean="0">
                <a:solidFill>
                  <a:srgbClr val="FFFF00"/>
                </a:solidFill>
                <a:ea typeface="굴림" panose="020B0600000101010101" pitchFamily="34" charset="-127"/>
              </a:rPr>
              <a:t>[</a:t>
            </a:r>
            <a:r>
              <a:rPr lang="en-US" altLang="ko-KR" i="1" dirty="0" smtClean="0">
                <a:solidFill>
                  <a:srgbClr val="FFFF00"/>
                </a:solidFill>
                <a:ea typeface="굴림" panose="020B0600000101010101" pitchFamily="34" charset="-127"/>
              </a:rPr>
              <a:t>d</a:t>
            </a:r>
            <a:r>
              <a:rPr lang="en-US" altLang="ko-KR" baseline="-25000" dirty="0" smtClean="0">
                <a:solidFill>
                  <a:srgbClr val="FFFF00"/>
                </a:solidFill>
                <a:ea typeface="굴림" panose="020B0600000101010101" pitchFamily="34" charset="-127"/>
              </a:rPr>
              <a:t>1 </a:t>
            </a:r>
            <a:r>
              <a:rPr lang="en-US" altLang="ko-KR" dirty="0" smtClean="0">
                <a:solidFill>
                  <a:srgbClr val="FFFF00"/>
                </a:solidFill>
                <a:ea typeface="굴림" panose="020B0600000101010101" pitchFamily="34" charset="-127"/>
              </a:rPr>
              <a:t>, </a:t>
            </a:r>
            <a:r>
              <a:rPr lang="en-US" altLang="ko-KR" i="1" dirty="0" smtClean="0">
                <a:solidFill>
                  <a:srgbClr val="FFFF00"/>
                </a:solidFill>
                <a:ea typeface="굴림" panose="020B0600000101010101" pitchFamily="34" charset="-127"/>
              </a:rPr>
              <a:t>d</a:t>
            </a:r>
            <a:r>
              <a:rPr lang="en-US" altLang="ko-KR" baseline="-25000" dirty="0" smtClean="0">
                <a:solidFill>
                  <a:srgbClr val="FFFF00"/>
                </a:solidFill>
                <a:ea typeface="굴림" panose="020B0600000101010101" pitchFamily="34" charset="-127"/>
              </a:rPr>
              <a:t>2</a:t>
            </a:r>
            <a:r>
              <a:rPr lang="en-US" altLang="ko-KR" dirty="0" smtClean="0">
                <a:solidFill>
                  <a:srgbClr val="FFFF00"/>
                </a:solidFill>
                <a:ea typeface="굴림" panose="020B0600000101010101" pitchFamily="34" charset="-127"/>
              </a:rPr>
              <a:t>] : </a:t>
            </a:r>
            <a:r>
              <a:rPr lang="en-US" altLang="ko-KR" i="1" dirty="0" smtClean="0">
                <a:solidFill>
                  <a:srgbClr val="FFFF00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FFFF00"/>
                </a:solidFill>
                <a:ea typeface="굴림" panose="020B0600000101010101" pitchFamily="34" charset="-127"/>
              </a:rPr>
              <a:t>1</a:t>
            </a:r>
            <a:r>
              <a:rPr lang="en-US" altLang="ko-KR" dirty="0" smtClean="0">
                <a:solidFill>
                  <a:srgbClr val="FFFF00"/>
                </a:solidFill>
                <a:ea typeface="굴림" panose="020B0600000101010101" pitchFamily="34" charset="-127"/>
              </a:rPr>
              <a:t> </a:t>
            </a:r>
            <a:r>
              <a:rPr lang="en-US" altLang="ko-KR" dirty="0" smtClean="0">
                <a:solidFill>
                  <a:srgbClr val="FFFF00"/>
                </a:solidFill>
                <a:ea typeface="굴림" panose="020B0600000101010101" pitchFamily="34" charset="-127"/>
                <a:sym typeface="Symbol" panose="05050102010706020507" pitchFamily="18" charset="2"/>
              </a:rPr>
              <a:t></a:t>
            </a:r>
            <a:r>
              <a:rPr lang="en-US" altLang="ko-KR" dirty="0" smtClean="0">
                <a:solidFill>
                  <a:srgbClr val="FFFF00"/>
                </a:solidFill>
                <a:ea typeface="굴림" panose="020B0600000101010101" pitchFamily="34" charset="-127"/>
              </a:rPr>
              <a:t> </a:t>
            </a:r>
            <a:r>
              <a:rPr lang="en-US" altLang="ko-KR" i="1" dirty="0" smtClean="0">
                <a:solidFill>
                  <a:srgbClr val="FFFF00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FFFF00"/>
                </a:solidFill>
                <a:ea typeface="굴림" panose="020B0600000101010101" pitchFamily="34" charset="-127"/>
              </a:rPr>
              <a:t>2</a:t>
            </a:r>
            <a:r>
              <a:rPr lang="en-US" altLang="ko-KR" dirty="0" smtClean="0">
                <a:solidFill>
                  <a:srgbClr val="FFFF00"/>
                </a:solidFill>
                <a:ea typeface="굴림" panose="020B0600000101010101" pitchFamily="34" charset="-127"/>
              </a:rPr>
              <a:t> (using </a:t>
            </a:r>
            <a:r>
              <a:rPr lang="en-US" altLang="ko-KR" i="1" dirty="0" smtClean="0">
                <a:solidFill>
                  <a:srgbClr val="FFFF00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FFFF00"/>
                </a:solidFill>
                <a:ea typeface="굴림" panose="020B0600000101010101" pitchFamily="34" charset="-127"/>
              </a:rPr>
              <a:t>3</a:t>
            </a:r>
            <a:r>
              <a:rPr lang="en-US" altLang="ko-KR" dirty="0" smtClean="0">
                <a:solidFill>
                  <a:srgbClr val="FFFF00"/>
                </a:solidFill>
                <a:ea typeface="굴림" panose="020B0600000101010101" pitchFamily="34" charset="-127"/>
              </a:rPr>
              <a:t>)</a:t>
            </a:r>
          </a:p>
          <a:p>
            <a:pPr marL="1258888" lvl="2" indent="-344488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d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1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: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1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  <a:sym typeface="Symbol" panose="05050102010706020507" pitchFamily="18" charset="2"/>
              </a:rPr>
              <a:t>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3</a:t>
            </a:r>
          </a:p>
          <a:p>
            <a:pPr marL="1258888" lvl="2" indent="-344488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d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2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: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1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  <a:sym typeface="Symbol" panose="05050102010706020507" pitchFamily="18" charset="2"/>
              </a:rPr>
              <a:t>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2</a:t>
            </a:r>
          </a:p>
          <a:p>
            <a:pPr marL="1258888" lvl="2" indent="-344488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d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1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: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3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  <a:sym typeface="Symbol" panose="05050102010706020507" pitchFamily="18" charset="2"/>
              </a:rPr>
              <a:t>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2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ko-KR" dirty="0" smtClean="0">
                <a:ea typeface="굴림" panose="020B0600000101010101" pitchFamily="34" charset="-127"/>
              </a:rPr>
              <a:t> </a:t>
            </a:r>
            <a:r>
              <a:rPr lang="en-US" altLang="ko-KR" i="1" dirty="0" smtClean="0">
                <a:ea typeface="굴림" panose="020B0600000101010101" pitchFamily="34" charset="-127"/>
              </a:rPr>
              <a:t>d</a:t>
            </a:r>
            <a:r>
              <a:rPr lang="en-US" altLang="ko-KR" baseline="-25000" dirty="0" smtClean="0">
                <a:ea typeface="굴림" panose="020B0600000101010101" pitchFamily="34" charset="-127"/>
              </a:rPr>
              <a:t>3</a:t>
            </a:r>
            <a:r>
              <a:rPr lang="en-US" altLang="ko-KR" dirty="0" smtClean="0">
                <a:ea typeface="굴림" panose="020B0600000101010101" pitchFamily="34" charset="-127"/>
              </a:rPr>
              <a:t> : </a:t>
            </a:r>
            <a:r>
              <a:rPr lang="en-US" altLang="ko-KR" i="1" dirty="0" smtClean="0"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ea typeface="굴림" panose="020B0600000101010101" pitchFamily="34" charset="-127"/>
              </a:rPr>
              <a:t>1</a:t>
            </a:r>
            <a:r>
              <a:rPr lang="en-US" altLang="ko-KR" dirty="0" smtClean="0">
                <a:ea typeface="굴림" panose="020B0600000101010101" pitchFamily="34" charset="-127"/>
              </a:rPr>
              <a:t> </a:t>
            </a:r>
            <a:r>
              <a:rPr lang="en-US" altLang="ko-KR" dirty="0" smtClean="0">
                <a:ea typeface="굴림" panose="020B0600000101010101" pitchFamily="34" charset="-127"/>
                <a:sym typeface="Symbol" panose="05050102010706020507" pitchFamily="18" charset="2"/>
              </a:rPr>
              <a:t></a:t>
            </a:r>
            <a:r>
              <a:rPr lang="en-US" altLang="ko-KR" dirty="0" smtClean="0">
                <a:ea typeface="굴림" panose="020B0600000101010101" pitchFamily="34" charset="-127"/>
              </a:rPr>
              <a:t>  </a:t>
            </a:r>
            <a:r>
              <a:rPr lang="en-US" altLang="ko-KR" i="1" dirty="0" smtClean="0"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ea typeface="굴림" panose="020B0600000101010101" pitchFamily="34" charset="-127"/>
              </a:rPr>
              <a:t>3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ko-KR" dirty="0" smtClean="0">
                <a:solidFill>
                  <a:srgbClr val="FFFF00"/>
                </a:solidFill>
                <a:ea typeface="굴림" panose="020B0600000101010101" pitchFamily="34" charset="-127"/>
              </a:rPr>
              <a:t>[</a:t>
            </a:r>
            <a:r>
              <a:rPr lang="en-US" altLang="ko-KR" i="1" dirty="0" smtClean="0">
                <a:solidFill>
                  <a:srgbClr val="FFFF00"/>
                </a:solidFill>
                <a:ea typeface="굴림" panose="020B0600000101010101" pitchFamily="34" charset="-127"/>
              </a:rPr>
              <a:t>d</a:t>
            </a:r>
            <a:r>
              <a:rPr lang="en-US" altLang="ko-KR" baseline="-25000" dirty="0" smtClean="0">
                <a:solidFill>
                  <a:srgbClr val="FFFF00"/>
                </a:solidFill>
                <a:ea typeface="굴림" panose="020B0600000101010101" pitchFamily="34" charset="-127"/>
              </a:rPr>
              <a:t>1 </a:t>
            </a:r>
            <a:r>
              <a:rPr lang="en-US" altLang="ko-KR" dirty="0" smtClean="0">
                <a:solidFill>
                  <a:srgbClr val="FFFF00"/>
                </a:solidFill>
                <a:ea typeface="굴림" panose="020B0600000101010101" pitchFamily="34" charset="-127"/>
              </a:rPr>
              <a:t>, </a:t>
            </a:r>
            <a:r>
              <a:rPr lang="en-US" altLang="ko-KR" i="1" dirty="0" smtClean="0">
                <a:solidFill>
                  <a:srgbClr val="FFFF00"/>
                </a:solidFill>
                <a:ea typeface="굴림" panose="020B0600000101010101" pitchFamily="34" charset="-127"/>
              </a:rPr>
              <a:t>d</a:t>
            </a:r>
            <a:r>
              <a:rPr lang="en-US" altLang="ko-KR" baseline="-25000" dirty="0" smtClean="0">
                <a:solidFill>
                  <a:srgbClr val="FFFF00"/>
                </a:solidFill>
                <a:ea typeface="굴림" panose="020B0600000101010101" pitchFamily="34" charset="-127"/>
              </a:rPr>
              <a:t>2</a:t>
            </a:r>
            <a:r>
              <a:rPr lang="en-US" altLang="ko-KR" dirty="0" smtClean="0">
                <a:solidFill>
                  <a:srgbClr val="FFFF00"/>
                </a:solidFill>
                <a:ea typeface="굴림" panose="020B0600000101010101" pitchFamily="34" charset="-127"/>
              </a:rPr>
              <a:t>] : </a:t>
            </a:r>
            <a:r>
              <a:rPr lang="en-US" altLang="ko-KR" i="1" dirty="0" smtClean="0">
                <a:solidFill>
                  <a:srgbClr val="FFFF00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FFFF00"/>
                </a:solidFill>
                <a:ea typeface="굴림" panose="020B0600000101010101" pitchFamily="34" charset="-127"/>
              </a:rPr>
              <a:t>2</a:t>
            </a:r>
            <a:r>
              <a:rPr lang="en-US" altLang="ko-KR" dirty="0" smtClean="0">
                <a:solidFill>
                  <a:srgbClr val="FFFF00"/>
                </a:solidFill>
                <a:ea typeface="굴림" panose="020B0600000101010101" pitchFamily="34" charset="-127"/>
              </a:rPr>
              <a:t> </a:t>
            </a:r>
            <a:r>
              <a:rPr lang="en-US" altLang="ko-KR" dirty="0" smtClean="0">
                <a:solidFill>
                  <a:srgbClr val="FFFF00"/>
                </a:solidFill>
                <a:ea typeface="굴림" panose="020B0600000101010101" pitchFamily="34" charset="-127"/>
                <a:sym typeface="Symbol" panose="05050102010706020507" pitchFamily="18" charset="2"/>
              </a:rPr>
              <a:t></a:t>
            </a:r>
            <a:r>
              <a:rPr lang="en-US" altLang="ko-KR" dirty="0" smtClean="0">
                <a:solidFill>
                  <a:srgbClr val="FFFF00"/>
                </a:solidFill>
                <a:ea typeface="굴림" panose="020B0600000101010101" pitchFamily="34" charset="-127"/>
              </a:rPr>
              <a:t>  </a:t>
            </a:r>
            <a:r>
              <a:rPr lang="en-US" altLang="ko-KR" i="1" dirty="0" smtClean="0">
                <a:solidFill>
                  <a:srgbClr val="FFFF00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FFFF00"/>
                </a:solidFill>
                <a:ea typeface="굴림" panose="020B0600000101010101" pitchFamily="34" charset="-127"/>
              </a:rPr>
              <a:t>3</a:t>
            </a:r>
            <a:r>
              <a:rPr lang="en-US" altLang="ko-KR" dirty="0" smtClean="0">
                <a:solidFill>
                  <a:srgbClr val="FFFF00"/>
                </a:solidFill>
                <a:ea typeface="굴림" panose="020B0600000101010101" pitchFamily="34" charset="-127"/>
              </a:rPr>
              <a:t> (using </a:t>
            </a:r>
            <a:r>
              <a:rPr lang="en-US" altLang="ko-KR" i="1" dirty="0" smtClean="0">
                <a:solidFill>
                  <a:srgbClr val="FFFF00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FFFF00"/>
                </a:solidFill>
                <a:ea typeface="굴림" panose="020B0600000101010101" pitchFamily="34" charset="-127"/>
              </a:rPr>
              <a:t>1</a:t>
            </a:r>
            <a:r>
              <a:rPr lang="en-US" altLang="ko-KR" dirty="0" smtClean="0">
                <a:solidFill>
                  <a:srgbClr val="FFFF00"/>
                </a:solidFill>
                <a:ea typeface="굴림" panose="020B0600000101010101" pitchFamily="34" charset="-127"/>
              </a:rPr>
              <a:t>)</a:t>
            </a:r>
            <a:endParaRPr lang="en-US" altLang="ko-KR" baseline="-25000" dirty="0" smtClean="0">
              <a:solidFill>
                <a:srgbClr val="FFFF00"/>
              </a:solidFill>
              <a:ea typeface="굴림" panose="020B0600000101010101" pitchFamily="34" charset="-127"/>
            </a:endParaRPr>
          </a:p>
          <a:p>
            <a:pPr marL="1258888" lvl="2" indent="-344488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d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1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: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2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  <a:sym typeface="Symbol" panose="05050102010706020507" pitchFamily="18" charset="2"/>
              </a:rPr>
              <a:t>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1</a:t>
            </a:r>
          </a:p>
          <a:p>
            <a:pPr marL="1258888" lvl="2" indent="-344488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d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2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: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2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  <a:sym typeface="Symbol" panose="05050102010706020507" pitchFamily="18" charset="2"/>
              </a:rPr>
              <a:t>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3</a:t>
            </a:r>
          </a:p>
          <a:p>
            <a:pPr marL="1258888" lvl="2" indent="-344488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d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1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: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1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  <a:sym typeface="Symbol" panose="05050102010706020507" pitchFamily="18" charset="2"/>
              </a:rPr>
              <a:t></a:t>
            </a:r>
            <a:r>
              <a:rPr lang="en-US" altLang="ko-KR" dirty="0" smtClean="0">
                <a:solidFill>
                  <a:srgbClr val="66FF33"/>
                </a:solidFill>
                <a:ea typeface="굴림" panose="020B0600000101010101" pitchFamily="34" charset="-127"/>
              </a:rPr>
              <a:t> </a:t>
            </a:r>
            <a:r>
              <a:rPr lang="en-US" altLang="ko-KR" i="1" dirty="0" smtClean="0">
                <a:solidFill>
                  <a:srgbClr val="66FF33"/>
                </a:solidFill>
                <a:ea typeface="굴림" panose="020B0600000101010101" pitchFamily="34" charset="-127"/>
              </a:rPr>
              <a:t>p</a:t>
            </a:r>
            <a:r>
              <a:rPr lang="en-US" altLang="ko-KR" baseline="-25000" dirty="0" smtClean="0">
                <a:solidFill>
                  <a:srgbClr val="66FF33"/>
                </a:solidFill>
                <a:ea typeface="굴림" panose="020B0600000101010101" pitchFamily="34" charset="-127"/>
              </a:rPr>
              <a:t>3</a:t>
            </a:r>
          </a:p>
          <a:p>
            <a:pPr marL="914400" lvl="1" indent="-457200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endParaRPr lang="en-US" altLang="ko-KR" sz="2000" dirty="0">
              <a:solidFill>
                <a:srgbClr val="339933"/>
              </a:solidFill>
              <a:ea typeface="굴림" panose="020B0600000101010101" pitchFamily="34" charset="-127"/>
            </a:endParaRP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6096000" y="5961064"/>
            <a:ext cx="4343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latinLnBrk="1" hangingPunct="1"/>
            <a:r>
              <a:rPr kumimoji="1" lang="en-US" altLang="ko-KR" b="1" dirty="0">
                <a:solidFill>
                  <a:srgbClr val="66FF33"/>
                </a:solidFill>
                <a:latin typeface="Cambria" panose="02040503050406030204" pitchFamily="18" charset="0"/>
                <a:ea typeface="굴림" panose="020B0600000101010101" pitchFamily="34" charset="-127"/>
              </a:rPr>
              <a:t>1           </a:t>
            </a:r>
            <a:r>
              <a:rPr kumimoji="1" lang="en-US" altLang="ko-KR" b="1" dirty="0" smtClean="0">
                <a:solidFill>
                  <a:srgbClr val="66FF33"/>
                </a:solidFill>
                <a:latin typeface="Cambria" panose="02040503050406030204" pitchFamily="18" charset="0"/>
                <a:ea typeface="굴림" panose="020B0600000101010101" pitchFamily="34" charset="-127"/>
              </a:rPr>
              <a:t>       2                  3</a:t>
            </a:r>
            <a:endParaRPr kumimoji="1" lang="en-US" altLang="ko-KR" b="1" dirty="0">
              <a:solidFill>
                <a:srgbClr val="66FF33"/>
              </a:solidFill>
              <a:latin typeface="Cambria" panose="02040503050406030204" pitchFamily="18" charset="0"/>
              <a:ea typeface="굴림" panose="020B0600000101010101" pitchFamily="34" charset="-127"/>
            </a:endParaRPr>
          </a:p>
        </p:txBody>
      </p:sp>
      <p:grpSp>
        <p:nvGrpSpPr>
          <p:cNvPr id="14342" name="Group 29"/>
          <p:cNvGrpSpPr>
            <a:grpSpLocks/>
          </p:cNvGrpSpPr>
          <p:nvPr/>
        </p:nvGrpSpPr>
        <p:grpSpPr bwMode="auto">
          <a:xfrm>
            <a:off x="6270622" y="4919663"/>
            <a:ext cx="3786845" cy="1020762"/>
            <a:chOff x="2990" y="2960"/>
            <a:chExt cx="1696" cy="782"/>
          </a:xfrm>
        </p:grpSpPr>
        <p:sp>
          <p:nvSpPr>
            <p:cNvPr id="14348" name="Rectangle 7"/>
            <p:cNvSpPr>
              <a:spLocks noChangeArrowheads="1"/>
            </p:cNvSpPr>
            <p:nvPr/>
          </p:nvSpPr>
          <p:spPr bwMode="auto">
            <a:xfrm>
              <a:off x="2990" y="2960"/>
              <a:ext cx="80" cy="782"/>
            </a:xfrm>
            <a:prstGeom prst="rect">
              <a:avLst/>
            </a:prstGeom>
            <a:gradFill rotWithShape="0">
              <a:gsLst>
                <a:gs pos="0">
                  <a:srgbClr val="A29F34"/>
                </a:gs>
                <a:gs pos="50000">
                  <a:srgbClr val="E1E1F7"/>
                </a:gs>
                <a:gs pos="100000">
                  <a:srgbClr val="A29F34"/>
                </a:gs>
              </a:gsLst>
              <a:lin ang="0" scaled="1"/>
            </a:gradFill>
            <a:ln w="9525">
              <a:solidFill>
                <a:srgbClr val="A29F3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endParaRPr lang="en-US" altLang="en-US">
                <a:latin typeface="Cambria" panose="02040503050406030204" pitchFamily="18" charset="0"/>
              </a:endParaRPr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4606" y="2960"/>
              <a:ext cx="80" cy="781"/>
            </a:xfrm>
            <a:prstGeom prst="rect">
              <a:avLst/>
            </a:prstGeom>
            <a:gradFill rotWithShape="0">
              <a:gsLst>
                <a:gs pos="0">
                  <a:srgbClr val="A29F34"/>
                </a:gs>
                <a:gs pos="50000">
                  <a:srgbClr val="E1E1F7"/>
                </a:gs>
                <a:gs pos="100000">
                  <a:srgbClr val="A29F34"/>
                </a:gs>
              </a:gsLst>
              <a:lin ang="0" scaled="1"/>
            </a:gradFill>
            <a:ln w="9525">
              <a:solidFill>
                <a:srgbClr val="A29F3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endParaRPr lang="en-US" altLang="en-US">
                <a:latin typeface="Cambria" panose="02040503050406030204" pitchFamily="18" charset="0"/>
              </a:endParaRPr>
            </a:p>
          </p:txBody>
        </p:sp>
        <p:sp>
          <p:nvSpPr>
            <p:cNvPr id="14350" name="Rectangle 12"/>
            <p:cNvSpPr>
              <a:spLocks noChangeArrowheads="1"/>
            </p:cNvSpPr>
            <p:nvPr/>
          </p:nvSpPr>
          <p:spPr bwMode="auto">
            <a:xfrm>
              <a:off x="3799" y="2960"/>
              <a:ext cx="80" cy="781"/>
            </a:xfrm>
            <a:prstGeom prst="rect">
              <a:avLst/>
            </a:prstGeom>
            <a:gradFill rotWithShape="0">
              <a:gsLst>
                <a:gs pos="0">
                  <a:srgbClr val="A29F34"/>
                </a:gs>
                <a:gs pos="50000">
                  <a:srgbClr val="E1E1F7"/>
                </a:gs>
                <a:gs pos="100000">
                  <a:srgbClr val="A29F34"/>
                </a:gs>
              </a:gsLst>
              <a:lin ang="0" scaled="1"/>
            </a:gradFill>
            <a:ln w="9525">
              <a:solidFill>
                <a:srgbClr val="A29F3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endParaRPr lang="en-US" altLang="en-US">
                <a:latin typeface="Cambria" panose="02040503050406030204" pitchFamily="18" charset="0"/>
              </a:endParaRPr>
            </a:p>
          </p:txBody>
        </p:sp>
      </p:grpSp>
      <p:sp>
        <p:nvSpPr>
          <p:cNvPr id="316425" name="AutoShape 9"/>
          <p:cNvSpPr>
            <a:spLocks noChangeArrowheads="1"/>
          </p:cNvSpPr>
          <p:nvPr/>
        </p:nvSpPr>
        <p:spPr bwMode="auto">
          <a:xfrm>
            <a:off x="5694363" y="5772150"/>
            <a:ext cx="1270000" cy="165100"/>
          </a:xfrm>
          <a:prstGeom prst="roundRect">
            <a:avLst>
              <a:gd name="adj" fmla="val 45833"/>
            </a:avLst>
          </a:prstGeom>
          <a:gradFill rotWithShape="0">
            <a:gsLst>
              <a:gs pos="0">
                <a:srgbClr val="005E47"/>
              </a:gs>
              <a:gs pos="50000">
                <a:srgbClr val="00F0B1"/>
              </a:gs>
              <a:gs pos="100000">
                <a:srgbClr val="005E47"/>
              </a:gs>
            </a:gsLst>
            <a:lin ang="5400000" scaled="1"/>
          </a:gradFill>
          <a:ln w="9525">
            <a:solidFill>
              <a:srgbClr val="005E4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lnSpc>
                <a:spcPct val="40000"/>
              </a:lnSpc>
            </a:pPr>
            <a:r>
              <a:rPr lang="en-US" altLang="ko-KR" sz="1400" b="1" i="1">
                <a:solidFill>
                  <a:srgbClr val="FFFF00"/>
                </a:solidFill>
                <a:latin typeface="Cambria" panose="02040503050406030204" pitchFamily="18" charset="0"/>
                <a:ea typeface="굴림" panose="020B0600000101010101" pitchFamily="34" charset="-127"/>
              </a:rPr>
              <a:t>                                 d</a:t>
            </a:r>
            <a:r>
              <a:rPr lang="en-US" altLang="ko-KR" sz="1400" b="1" baseline="-25000">
                <a:solidFill>
                  <a:srgbClr val="FFFF00"/>
                </a:solidFill>
                <a:latin typeface="Cambria" panose="02040503050406030204" pitchFamily="18" charset="0"/>
                <a:ea typeface="굴림" panose="020B0600000101010101" pitchFamily="34" charset="-127"/>
              </a:rPr>
              <a:t>3</a:t>
            </a:r>
            <a:endParaRPr lang="en-US" altLang="ko-KR" sz="2000">
              <a:solidFill>
                <a:srgbClr val="FFFF00"/>
              </a:solidFill>
              <a:latin typeface="Cambria" panose="02040503050406030204" pitchFamily="18" charset="0"/>
              <a:ea typeface="굴림" panose="020B0600000101010101" pitchFamily="34" charset="-127"/>
            </a:endParaRPr>
          </a:p>
        </p:txBody>
      </p:sp>
      <p:sp>
        <p:nvSpPr>
          <p:cNvPr id="316426" name="AutoShape 10"/>
          <p:cNvSpPr>
            <a:spLocks noChangeArrowheads="1"/>
          </p:cNvSpPr>
          <p:nvPr/>
        </p:nvSpPr>
        <p:spPr bwMode="auto">
          <a:xfrm>
            <a:off x="5808663" y="5603875"/>
            <a:ext cx="1065212" cy="165100"/>
          </a:xfrm>
          <a:prstGeom prst="roundRect">
            <a:avLst>
              <a:gd name="adj" fmla="val 45833"/>
            </a:avLst>
          </a:prstGeom>
          <a:gradFill rotWithShape="0">
            <a:gsLst>
              <a:gs pos="0">
                <a:srgbClr val="005E47"/>
              </a:gs>
              <a:gs pos="50000">
                <a:srgbClr val="00F0B1"/>
              </a:gs>
              <a:gs pos="100000">
                <a:srgbClr val="005E47"/>
              </a:gs>
            </a:gsLst>
            <a:lin ang="5400000" scaled="1"/>
          </a:gradFill>
          <a:ln w="9525">
            <a:solidFill>
              <a:srgbClr val="005E4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lnSpc>
                <a:spcPct val="40000"/>
              </a:lnSpc>
            </a:pPr>
            <a:r>
              <a:rPr lang="en-US" altLang="ko-KR" sz="1400" b="1" i="1" dirty="0">
                <a:solidFill>
                  <a:srgbClr val="FFFF00"/>
                </a:solidFill>
                <a:latin typeface="Cambria" panose="02040503050406030204" pitchFamily="18" charset="0"/>
                <a:ea typeface="굴림" panose="020B0600000101010101" pitchFamily="34" charset="-127"/>
              </a:rPr>
              <a:t>                            d</a:t>
            </a:r>
            <a:r>
              <a:rPr lang="en-US" altLang="ko-KR" sz="1400" b="1" baseline="-25000" dirty="0">
                <a:solidFill>
                  <a:srgbClr val="FFFF00"/>
                </a:solidFill>
                <a:latin typeface="Cambria" panose="02040503050406030204" pitchFamily="18" charset="0"/>
                <a:ea typeface="굴림" panose="020B0600000101010101" pitchFamily="34" charset="-127"/>
              </a:rPr>
              <a:t>2</a:t>
            </a:r>
            <a:endParaRPr lang="en-US" altLang="ko-KR" sz="2000" dirty="0">
              <a:solidFill>
                <a:srgbClr val="FFFF00"/>
              </a:solidFill>
              <a:latin typeface="Cambria" panose="02040503050406030204" pitchFamily="18" charset="0"/>
              <a:ea typeface="굴림" panose="020B0600000101010101" pitchFamily="34" charset="-127"/>
            </a:endParaRPr>
          </a:p>
        </p:txBody>
      </p:sp>
      <p:sp>
        <p:nvSpPr>
          <p:cNvPr id="316427" name="AutoShape 11"/>
          <p:cNvSpPr>
            <a:spLocks noChangeArrowheads="1"/>
          </p:cNvSpPr>
          <p:nvPr/>
        </p:nvSpPr>
        <p:spPr bwMode="auto">
          <a:xfrm>
            <a:off x="5897564" y="5435600"/>
            <a:ext cx="866775" cy="165100"/>
          </a:xfrm>
          <a:prstGeom prst="roundRect">
            <a:avLst>
              <a:gd name="adj" fmla="val 45833"/>
            </a:avLst>
          </a:prstGeom>
          <a:gradFill rotWithShape="0">
            <a:gsLst>
              <a:gs pos="0">
                <a:srgbClr val="005E47"/>
              </a:gs>
              <a:gs pos="50000">
                <a:srgbClr val="00F0B1"/>
              </a:gs>
              <a:gs pos="100000">
                <a:srgbClr val="005E47"/>
              </a:gs>
            </a:gsLst>
            <a:lin ang="5400000" scaled="1"/>
          </a:gradFill>
          <a:ln w="9525">
            <a:solidFill>
              <a:srgbClr val="005E4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lnSpc>
                <a:spcPct val="40000"/>
              </a:lnSpc>
            </a:pPr>
            <a:r>
              <a:rPr lang="en-US" altLang="ko-KR" sz="1400" b="1" i="1" dirty="0">
                <a:solidFill>
                  <a:srgbClr val="FFFF00"/>
                </a:solidFill>
                <a:latin typeface="Cambria" panose="02040503050406030204" pitchFamily="18" charset="0"/>
                <a:ea typeface="굴림" panose="020B0600000101010101" pitchFamily="34" charset="-127"/>
              </a:rPr>
              <a:t>                        d</a:t>
            </a:r>
            <a:r>
              <a:rPr lang="en-US" altLang="ko-KR" sz="1400" b="1" baseline="-25000" dirty="0">
                <a:solidFill>
                  <a:srgbClr val="FFFF00"/>
                </a:solidFill>
                <a:latin typeface="Cambria" panose="02040503050406030204" pitchFamily="18" charset="0"/>
                <a:ea typeface="굴림" panose="020B0600000101010101" pitchFamily="34" charset="-127"/>
              </a:rPr>
              <a:t>1</a:t>
            </a:r>
          </a:p>
        </p:txBody>
      </p:sp>
      <p:sp>
        <p:nvSpPr>
          <p:cNvPr id="14347" name="Line 6"/>
          <p:cNvSpPr>
            <a:spLocks noChangeShapeType="1"/>
          </p:cNvSpPr>
          <p:nvPr/>
        </p:nvSpPr>
        <p:spPr bwMode="auto">
          <a:xfrm flipV="1">
            <a:off x="5359400" y="5964239"/>
            <a:ext cx="5537200" cy="11111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13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5302"/>
          <a:stretch/>
        </p:blipFill>
        <p:spPr>
          <a:xfrm>
            <a:off x="8213009" y="857305"/>
            <a:ext cx="2016125" cy="7016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2651" y="1630117"/>
            <a:ext cx="1936677" cy="8082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0551" y="2758326"/>
            <a:ext cx="2000249" cy="7468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63390" y="3501081"/>
            <a:ext cx="1923810" cy="766119"/>
          </a:xfrm>
          <a:prstGeom prst="rect">
            <a:avLst/>
          </a:prstGeom>
        </p:spPr>
      </p:pic>
      <p:sp>
        <p:nvSpPr>
          <p:cNvPr id="316443" name="Text Box 27"/>
          <p:cNvSpPr txBox="1">
            <a:spLocks noChangeArrowheads="1"/>
          </p:cNvSpPr>
          <p:nvPr/>
        </p:nvSpPr>
        <p:spPr bwMode="auto">
          <a:xfrm>
            <a:off x="5600342" y="4901595"/>
            <a:ext cx="3559175" cy="1569660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ko-KR" sz="2000" i="1" dirty="0" smtClean="0">
                <a:latin typeface="Cambria" panose="02040503050406030204" pitchFamily="18" charset="0"/>
                <a:ea typeface="굴림" panose="020B0600000101010101" pitchFamily="34" charset="-127"/>
              </a:rPr>
              <a:t>C</a:t>
            </a:r>
            <a:r>
              <a:rPr lang="en-US" altLang="ko-KR" sz="2000" baseline="-25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1 </a:t>
            </a:r>
            <a:r>
              <a:rPr lang="en-US" altLang="ko-KR" sz="2000" dirty="0">
                <a:latin typeface="Cambria" panose="02040503050406030204" pitchFamily="18" charset="0"/>
                <a:ea typeface="굴림" panose="020B0600000101010101" pitchFamily="34" charset="-127"/>
              </a:rPr>
              <a:t>=</a:t>
            </a:r>
            <a:r>
              <a:rPr lang="en-US" altLang="ko-KR" sz="2000" baseline="-25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 </a:t>
            </a:r>
            <a:r>
              <a:rPr lang="en-US" altLang="ko-KR" sz="2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1 </a:t>
            </a:r>
            <a:endParaRPr lang="en-US" altLang="ko-KR" sz="2000" dirty="0">
              <a:latin typeface="Cambria" panose="02040503050406030204" pitchFamily="18" charset="0"/>
              <a:ea typeface="굴림" panose="020B0600000101010101" pitchFamily="34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000" i="1" dirty="0" smtClean="0">
                <a:latin typeface="Cambria" panose="02040503050406030204" pitchFamily="18" charset="0"/>
                <a:ea typeface="굴림" panose="020B0600000101010101" pitchFamily="34" charset="-127"/>
              </a:rPr>
              <a:t>C</a:t>
            </a:r>
            <a:r>
              <a:rPr lang="en-US" altLang="ko-KR" sz="2000" i="1" baseline="-25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n</a:t>
            </a:r>
            <a:r>
              <a:rPr lang="en-US" altLang="ko-KR" sz="2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 = </a:t>
            </a:r>
            <a:r>
              <a:rPr lang="en-US" altLang="ko-KR" sz="2000" i="1" dirty="0" smtClean="0">
                <a:latin typeface="Cambria" panose="02040503050406030204" pitchFamily="18" charset="0"/>
                <a:ea typeface="굴림" panose="020B0600000101010101" pitchFamily="34" charset="-127"/>
              </a:rPr>
              <a:t>C</a:t>
            </a:r>
            <a:r>
              <a:rPr lang="en-US" altLang="ko-KR" sz="2000" i="1" baseline="-25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n</a:t>
            </a:r>
            <a:r>
              <a:rPr lang="en-US" altLang="ko-KR" sz="2000" baseline="-25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-1</a:t>
            </a:r>
            <a:r>
              <a:rPr lang="en-US" altLang="ko-KR" sz="2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 </a:t>
            </a:r>
            <a:r>
              <a:rPr lang="en-US" altLang="ko-KR" sz="2000" dirty="0">
                <a:latin typeface="Cambria" panose="02040503050406030204" pitchFamily="18" charset="0"/>
                <a:ea typeface="굴림" panose="020B0600000101010101" pitchFamily="34" charset="-127"/>
              </a:rPr>
              <a:t>+ 1 + </a:t>
            </a:r>
            <a:r>
              <a:rPr lang="en-US" altLang="ko-KR" sz="2000" i="1" dirty="0">
                <a:latin typeface="Cambria" panose="02040503050406030204" pitchFamily="18" charset="0"/>
                <a:ea typeface="굴림" panose="020B0600000101010101" pitchFamily="34" charset="-127"/>
              </a:rPr>
              <a:t>C</a:t>
            </a:r>
            <a:r>
              <a:rPr lang="en-US" altLang="ko-KR" sz="2000" i="1" baseline="-25000" dirty="0">
                <a:latin typeface="Cambria" panose="02040503050406030204" pitchFamily="18" charset="0"/>
                <a:ea typeface="굴림" panose="020B0600000101010101" pitchFamily="34" charset="-127"/>
              </a:rPr>
              <a:t>n</a:t>
            </a:r>
            <a:r>
              <a:rPr lang="en-US" altLang="ko-KR" sz="2000" baseline="-25000" dirty="0">
                <a:latin typeface="Cambria" panose="02040503050406030204" pitchFamily="18" charset="0"/>
                <a:ea typeface="굴림" panose="020B0600000101010101" pitchFamily="34" charset="-127"/>
              </a:rPr>
              <a:t>-1</a:t>
            </a:r>
            <a:r>
              <a:rPr lang="en-US" altLang="ko-KR" sz="2000" dirty="0">
                <a:latin typeface="Cambria" panose="02040503050406030204" pitchFamily="18" charset="0"/>
                <a:ea typeface="굴림" panose="020B0600000101010101" pitchFamily="34" charset="-127"/>
              </a:rPr>
              <a:t>, </a:t>
            </a:r>
            <a:r>
              <a:rPr lang="en-US" altLang="ko-KR" sz="2000" i="1" dirty="0" smtClean="0">
                <a:latin typeface="Cambria" panose="02040503050406030204" pitchFamily="18" charset="0"/>
                <a:ea typeface="굴림" panose="020B0600000101010101" pitchFamily="34" charset="-127"/>
              </a:rPr>
              <a:t>n </a:t>
            </a:r>
            <a:r>
              <a:rPr lang="en-US" altLang="ko-KR" sz="2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&gt; 1</a:t>
            </a:r>
            <a:endParaRPr lang="en-US" altLang="ko-KR" sz="2000" baseline="-25000" dirty="0">
              <a:latin typeface="Cambria" panose="02040503050406030204" pitchFamily="18" charset="0"/>
              <a:ea typeface="굴림" panose="020B0600000101010101" pitchFamily="34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000" dirty="0">
                <a:latin typeface="Cambria" panose="02040503050406030204" pitchFamily="18" charset="0"/>
                <a:ea typeface="굴림" panose="020B0600000101010101" pitchFamily="34" charset="-127"/>
              </a:rPr>
              <a:t>   </a:t>
            </a:r>
            <a:r>
              <a:rPr lang="en-US" altLang="ko-KR" sz="2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 = 2</a:t>
            </a:r>
            <a:r>
              <a:rPr lang="en-US" altLang="ko-KR" sz="2000" i="1" dirty="0" smtClean="0">
                <a:latin typeface="Cambria" panose="02040503050406030204" pitchFamily="18" charset="0"/>
                <a:ea typeface="굴림" panose="020B0600000101010101" pitchFamily="34" charset="-127"/>
              </a:rPr>
              <a:t>C</a:t>
            </a:r>
            <a:r>
              <a:rPr lang="en-US" altLang="ko-KR" sz="2000" i="1" baseline="-25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n</a:t>
            </a:r>
            <a:r>
              <a:rPr lang="en-US" altLang="ko-KR" sz="2000" baseline="-25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-1</a:t>
            </a:r>
            <a:r>
              <a:rPr lang="en-US" altLang="ko-KR" sz="2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 </a:t>
            </a:r>
            <a:r>
              <a:rPr lang="en-US" altLang="ko-KR" sz="2000" dirty="0">
                <a:latin typeface="Cambria" panose="02040503050406030204" pitchFamily="18" charset="0"/>
                <a:ea typeface="굴림" panose="020B0600000101010101" pitchFamily="34" charset="-127"/>
              </a:rPr>
              <a:t>+ 1</a:t>
            </a:r>
          </a:p>
          <a:p>
            <a:pPr>
              <a:lnSpc>
                <a:spcPct val="120000"/>
              </a:lnSpc>
            </a:pPr>
            <a:r>
              <a:rPr lang="en-US" altLang="ko-KR" sz="2000" i="1" dirty="0">
                <a:latin typeface="Cambria" panose="02040503050406030204" pitchFamily="18" charset="0"/>
                <a:ea typeface="굴림" panose="020B0600000101010101" pitchFamily="34" charset="-127"/>
              </a:rPr>
              <a:t> </a:t>
            </a:r>
            <a:r>
              <a:rPr lang="en-US" altLang="ko-KR" sz="2000" i="1" dirty="0" smtClean="0">
                <a:latin typeface="Cambria" panose="02040503050406030204" pitchFamily="18" charset="0"/>
                <a:ea typeface="굴림" panose="020B0600000101010101" pitchFamily="34" charset="-127"/>
              </a:rPr>
              <a:t>    </a:t>
            </a:r>
            <a:r>
              <a:rPr lang="en-US" altLang="ko-KR" sz="2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=</a:t>
            </a:r>
            <a:r>
              <a:rPr lang="en-US" altLang="ko-KR" sz="2000" baseline="-25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 </a:t>
            </a:r>
            <a:r>
              <a:rPr lang="en-US" altLang="ko-KR" sz="2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2</a:t>
            </a:r>
            <a:r>
              <a:rPr lang="en-US" altLang="ko-KR" sz="2000" i="1" baseline="30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n </a:t>
            </a:r>
            <a:r>
              <a:rPr lang="en-US" altLang="ko-KR" sz="2000" dirty="0">
                <a:latin typeface="Cambria" panose="02040503050406030204" pitchFamily="18" charset="0"/>
                <a:ea typeface="굴림" panose="020B0600000101010101" pitchFamily="34" charset="-127"/>
              </a:rPr>
              <a:t>-</a:t>
            </a:r>
            <a:r>
              <a:rPr lang="en-US" altLang="ko-KR" sz="2000" dirty="0" smtClean="0">
                <a:latin typeface="Cambria" panose="02040503050406030204" pitchFamily="18" charset="0"/>
                <a:ea typeface="굴림" panose="020B0600000101010101" pitchFamily="34" charset="-127"/>
              </a:rPr>
              <a:t>1 </a:t>
            </a:r>
            <a:endParaRPr lang="en-US" altLang="ko-KR" sz="2000" dirty="0">
              <a:latin typeface="Cambria" panose="02040503050406030204" pitchFamily="18" charset="0"/>
              <a:ea typeface="굴림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6343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7 C 0.00122 -0.01782 -0.00277 -0.1088 -0.00034 -0.13565 L 0.01216 -0.16574 C 0.02101 -0.17616 0.02848 -0.19005 0.03994 -0.19907 C 0.04723 -0.20463 0.07205 -0.21574 0.08056 -0.2206 L 0.104 -0.22755 C 0.11511 -0.2294 0.13125 -0.23287 0.14723 -0.23241 C 0.1632 -0.23194 0.18577 -0.22894 0.19983 -0.22546 L 0.23195 -0.21088 C 0.24219 -0.20532 0.25313 -0.2 0.26181 -0.19213 C 0.27049 -0.18426 0.27796 -0.17315 0.28369 -0.16389 L 0.29619 -0.13611 C 0.29862 -0.10139 0.29584 0.01042 0.29584 0.04907 " pathEditMode="relative" rAng="0" ptsTypes="fAffAaaAaaFtf">
                                      <p:cBhvr>
                                        <p:cTn id="34" dur="2000" fill="hold"/>
                                        <p:tgtEl>
                                          <p:spTgt spid="316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92" y="-9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-0.00047 L -0.0007 -0.16065 L 0.01007 -0.18889 L 0.02118 -0.20324 L 0.03437 -0.21574 L 0.05972 -0.22686 L 0.09236 -0.225 L 0.11527 -0.2125 L 0.1309 -0.19584 L 0.14132 -0.175 L 0.14757 -0.15973 L 0.14757 0.025 " pathEditMode="relative" rAng="0" ptsTypes="AAAAAAAAAAAA">
                                      <p:cBhvr>
                                        <p:cTn id="42" dur="2000" fill="hold"/>
                                        <p:tgtEl>
                                          <p:spTgt spid="316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48" y="-1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532 0.04977 L 0.29688 -0.13611 L 0.28785 -0.15602 L 0.27639 -0.175 L 0.26112 -0.19074 L 0.24723 -0.19769 L 0.21875 -0.20185 L 0.19306 -0.19676 L 0.17119 -0.18102 L 0.15625 -0.15926 L 0.14757 -0.13657 L 0.14792 0.025 " pathEditMode="relative" rAng="0" ptsTypes="AAAAAAAAAAAA">
                                      <p:cBhvr>
                                        <p:cTn id="50" dur="2000" fill="hold"/>
                                        <p:tgtEl>
                                          <p:spTgt spid="316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09" y="-1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8" dur="5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3.7037E-6 L -0.00156 -0.18518 L 0.01302 -0.21736 L 0.04948 -0.25439 L 0.09531 -0.27314 L 0.13438 -0.28009 L 0.17326 -0.27824 L 0.21354 -0.26967 L 0.25 -0.24953 L 0.27969 -0.22176 L 0.29497 -0.18518 L 0.29688 -0.00023 " pathEditMode="relative" rAng="0" ptsTypes="AAAAAAAAAAAA">
                                      <p:cBhvr>
                                        <p:cTn id="70" dur="2000" fill="hold"/>
                                        <p:tgtEl>
                                          <p:spTgt spid="316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96" y="-14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4" dur="500" fill="hold"/>
                                        <p:tgtEl>
                                          <p:spTgt spid="14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844 0.02616 L 0.14688 -0.13611 L 0.13646 -0.1662 L 0.12396 -0.18241 L 0.11146 -0.19306 L 0.09688 -0.19907 L 0.07813 -0.20417 L 0.04966 -0.20093 L 0.02848 -0.18657 L 0.01667 -0.17361 L 0.0073 -0.15787 L 0.0007 -0.1375 L -0.00156 0.04907 " pathEditMode="relative" rAng="0" ptsTypes="AAAAAAAAAAAAA">
                                      <p:cBhvr>
                                        <p:cTn id="82" dur="2000" fill="hold"/>
                                        <p:tgtEl>
                                          <p:spTgt spid="316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-10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739 0.02384 L 0.14687 -0.16019 L 0.15937 -0.1926 L 0.18125 -0.21482 L 0.20659 -0.22639 L 0.23264 -0.22639 L 0.26076 -0.21528 L 0.28159 -0.19468 L 0.29583 -0.16111 L 0.29531 0.00023 " pathEditMode="relative" rAng="0" ptsTypes="AAAAAAAAAA">
                                      <p:cBhvr>
                                        <p:cTn id="90" dur="2000" fill="hold"/>
                                        <p:tgtEl>
                                          <p:spTgt spid="316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96" y="-12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0.04977 L 0.0007 -0.13889 L 0.01389 -0.1706 L 0.03542 -0.19306 L 0.07796 -0.21921 L 0.129 -0.23102 C 0.14619 -0.23241 0.17396 -0.22894 0.18994 -0.22616 L 0.22483 -0.21435 L 0.27014 -0.1838 L 0.29688 -0.13426 L 0.29653 0.00093 " pathEditMode="relative" rAng="0" ptsTypes="AAAAAtAAAAA">
                                      <p:cBhvr>
                                        <p:cTn id="98" dur="2000" fill="hold"/>
                                        <p:tgtEl>
                                          <p:spTgt spid="316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13" y="-14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6" dur="500" fill="hold"/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16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25" grpId="0" animBg="1"/>
      <p:bldP spid="316426" grpId="0" animBg="1"/>
      <p:bldP spid="316426" grpId="1" animBg="1"/>
      <p:bldP spid="316427" grpId="0" animBg="1"/>
      <p:bldP spid="316427" grpId="1" animBg="1"/>
      <p:bldP spid="316427" grpId="2" animBg="1"/>
      <p:bldP spid="316427" grpId="3" animBg="1"/>
      <p:bldP spid="3164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3886200" cy="8418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Number of  moves with </a:t>
            </a:r>
            <a:r>
              <a:rPr lang="en-US" i="1" dirty="0" smtClean="0"/>
              <a:t>n</a:t>
            </a:r>
            <a:r>
              <a:rPr lang="en-US" dirty="0" smtClean="0"/>
              <a:t> disks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14</a:t>
            </a:fld>
            <a:endParaRPr lang="en-US" alt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173127"/>
              </p:ext>
            </p:extLst>
          </p:nvPr>
        </p:nvGraphicFramePr>
        <p:xfrm>
          <a:off x="4800600" y="115098"/>
          <a:ext cx="3276600" cy="646366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496469612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6016681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u="none" strike="noStrike" dirty="0" smtClean="0">
                          <a:effectLst/>
                        </a:rPr>
                        <a:t>Disks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u="none" strike="noStrike" dirty="0" smtClean="0">
                          <a:effectLst/>
                        </a:rPr>
                        <a:t>Moves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62546505"/>
                  </a:ext>
                </a:extLst>
              </a:tr>
              <a:tr h="3782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u="none" strike="noStrike" dirty="0">
                          <a:effectLst/>
                        </a:rPr>
                        <a:t>3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7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54664627"/>
                  </a:ext>
                </a:extLst>
              </a:tr>
              <a:tr h="2620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u="none" strike="noStrike" dirty="0">
                          <a:effectLst/>
                        </a:rPr>
                        <a:t>4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 dirty="0">
                          <a:effectLst/>
                        </a:rPr>
                        <a:t>15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918218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u="none" strike="noStrike" dirty="0">
                          <a:effectLst/>
                        </a:rPr>
                        <a:t>5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31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98515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u="none" strike="noStrike" dirty="0">
                          <a:effectLst/>
                        </a:rPr>
                        <a:t>6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63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7149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u="none" strike="noStrike" dirty="0">
                          <a:effectLst/>
                        </a:rPr>
                        <a:t>7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127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26995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u="none" strike="noStrike" dirty="0">
                          <a:effectLst/>
                        </a:rPr>
                        <a:t>15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32767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794904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u="none" strike="noStrike" dirty="0">
                          <a:effectLst/>
                        </a:rPr>
                        <a:t>26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67108863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763563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u="none" strike="noStrike" dirty="0">
                          <a:effectLst/>
                        </a:rPr>
                        <a:t>35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 dirty="0" smtClean="0">
                          <a:effectLst/>
                        </a:rPr>
                        <a:t>3.44 E+10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211562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u="none" strike="noStrike" dirty="0">
                          <a:effectLst/>
                        </a:rPr>
                        <a:t>64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 dirty="0" smtClean="0">
                          <a:effectLst/>
                        </a:rPr>
                        <a:t>1.84 E+19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82438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u="none" strike="noStrike" dirty="0">
                          <a:effectLst/>
                        </a:rPr>
                        <a:t>84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 dirty="0" smtClean="0">
                          <a:effectLst/>
                        </a:rPr>
                        <a:t>1.93 E+25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935959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u="none" strike="noStrike" dirty="0">
                          <a:effectLst/>
                        </a:rPr>
                        <a:t>85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 dirty="0" smtClean="0">
                          <a:effectLst/>
                        </a:rPr>
                        <a:t>3.87 E+25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522736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u="none" strike="noStrike" dirty="0">
                          <a:effectLst/>
                        </a:rPr>
                        <a:t>95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 dirty="0" smtClean="0">
                          <a:effectLst/>
                        </a:rPr>
                        <a:t>3.96 E+28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034814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426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/>
          </p:cNvSpPr>
          <p:nvPr>
            <p:ph type="body" idx="1"/>
          </p:nvPr>
        </p:nvSpPr>
        <p:spPr>
          <a:xfrm>
            <a:off x="1219200" y="1066800"/>
            <a:ext cx="8839200" cy="800502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2400" dirty="0"/>
              <a:t>Find a recurrence relation and give initial conditions for the number of bit strings of length </a:t>
            </a:r>
            <a:r>
              <a:rPr lang="en-US" altLang="en-US" sz="2400" i="1" dirty="0"/>
              <a:t>n</a:t>
            </a:r>
            <a:r>
              <a:rPr lang="en-US" altLang="en-US" sz="2400" dirty="0"/>
              <a:t> that do not have two consecutive 0s.</a:t>
            </a:r>
            <a:endParaRPr lang="en-US" altLang="en-US" sz="2400" dirty="0">
              <a:solidFill>
                <a:srgbClr val="FF0000"/>
              </a:solidFill>
            </a:endParaRPr>
          </a:p>
        </p:txBody>
      </p:sp>
      <p:sp>
        <p:nvSpPr>
          <p:cNvPr id="2" name="Rectangle 3"/>
          <p:cNvSpPr>
            <a:spLocks/>
          </p:cNvSpPr>
          <p:nvPr/>
        </p:nvSpPr>
        <p:spPr bwMode="auto">
          <a:xfrm>
            <a:off x="1828800" y="304800"/>
            <a:ext cx="8077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dirty="0">
                <a:latin typeface="Cambria" panose="02040503050406030204" pitchFamily="18" charset="0"/>
                <a:ea typeface="굴림" panose="020B0600000101010101" pitchFamily="34" charset="-127"/>
                <a:cs typeface="+mj-cs"/>
              </a:rPr>
              <a:t>Example: Bit Strings</a:t>
            </a: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1234440" y="1630362"/>
            <a:ext cx="2590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 u="sng" dirty="0">
                <a:solidFill>
                  <a:srgbClr val="FFFF00"/>
                </a:solidFill>
                <a:latin typeface="+mn-lt"/>
              </a:rPr>
              <a:t>Solution:</a:t>
            </a:r>
          </a:p>
        </p:txBody>
      </p:sp>
      <p:sp>
        <p:nvSpPr>
          <p:cNvPr id="5" name="Rectangle 4"/>
          <p:cNvSpPr/>
          <p:nvPr/>
        </p:nvSpPr>
        <p:spPr>
          <a:xfrm>
            <a:off x="1257300" y="2027237"/>
            <a:ext cx="92202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800" dirty="0">
                <a:latin typeface="Cambria" panose="02040503050406030204" pitchFamily="18" charset="0"/>
              </a:rPr>
              <a:t>Let 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3200" i="1" baseline="-25000" dirty="0">
                <a:latin typeface="Cambria" panose="02040503050406030204" pitchFamily="18" charset="0"/>
              </a:rPr>
              <a:t>n</a:t>
            </a:r>
            <a:r>
              <a:rPr lang="en-US" altLang="en-US" sz="2800" dirty="0">
                <a:latin typeface="Cambria" panose="02040503050406030204" pitchFamily="18" charset="0"/>
              </a:rPr>
              <a:t> : number of bit strings of length </a:t>
            </a:r>
            <a:r>
              <a:rPr lang="en-US" altLang="en-US" sz="2800" i="1" dirty="0">
                <a:latin typeface="Cambria" panose="02040503050406030204" pitchFamily="18" charset="0"/>
              </a:rPr>
              <a:t>n</a:t>
            </a:r>
            <a:r>
              <a:rPr lang="en-US" altLang="en-US" sz="2800" dirty="0">
                <a:latin typeface="Cambria" panose="02040503050406030204" pitchFamily="18" charset="0"/>
              </a:rPr>
              <a:t> that do not have two consecutive 0s. Then</a:t>
            </a:r>
            <a:r>
              <a:rPr lang="en-US" altLang="en-US" sz="3200" dirty="0">
                <a:latin typeface="Cambria" panose="02040503050406030204" pitchFamily="18" charset="0"/>
              </a:rPr>
              <a:t>;</a:t>
            </a:r>
          </a:p>
          <a:p>
            <a:pPr>
              <a:lnSpc>
                <a:spcPct val="80000"/>
              </a:lnSpc>
            </a:pP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a</a:t>
            </a:r>
            <a:r>
              <a:rPr lang="en-US" altLang="en-US" sz="3200" i="1" baseline="-25000" dirty="0">
                <a:solidFill>
                  <a:srgbClr val="FFFF00"/>
                </a:solidFill>
                <a:latin typeface="Cambria" panose="02040503050406030204" pitchFamily="18" charset="0"/>
              </a:rPr>
              <a:t>n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 = (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number of bit strings of length 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n -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1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that do not have   </a:t>
            </a:r>
          </a:p>
          <a:p>
            <a:pPr>
              <a:lnSpc>
                <a:spcPct val="80000"/>
              </a:lnSpc>
            </a:pP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                    two consecutive 0s)   </a:t>
            </a:r>
          </a:p>
          <a:p>
            <a:pPr>
              <a:lnSpc>
                <a:spcPct val="80000"/>
              </a:lnSpc>
            </a:pPr>
            <a:r>
              <a:rPr lang="en-US" altLang="en-US" sz="2800" dirty="0">
                <a:latin typeface="Cambria" panose="02040503050406030204" pitchFamily="18" charset="0"/>
              </a:rPr>
              <a:t>      + (number of bit strings of length </a:t>
            </a:r>
            <a:r>
              <a:rPr lang="en-US" altLang="en-US" sz="2800" i="1" dirty="0" smtClean="0">
                <a:latin typeface="Cambria" panose="02040503050406030204" pitchFamily="18" charset="0"/>
              </a:rPr>
              <a:t>n - </a:t>
            </a:r>
            <a:r>
              <a:rPr lang="en-US" altLang="en-US" sz="2800" dirty="0" smtClean="0">
                <a:latin typeface="Cambria" panose="02040503050406030204" pitchFamily="18" charset="0"/>
              </a:rPr>
              <a:t>2 </a:t>
            </a:r>
            <a:r>
              <a:rPr lang="en-US" altLang="en-US" sz="2800" dirty="0">
                <a:latin typeface="Cambria" panose="02040503050406030204" pitchFamily="18" charset="0"/>
              </a:rPr>
              <a:t>that do not have </a:t>
            </a:r>
          </a:p>
          <a:p>
            <a:pPr>
              <a:lnSpc>
                <a:spcPct val="80000"/>
              </a:lnSpc>
            </a:pPr>
            <a:r>
              <a:rPr lang="en-US" altLang="en-US" sz="2800" dirty="0">
                <a:latin typeface="Cambria" panose="02040503050406030204" pitchFamily="18" charset="0"/>
              </a:rPr>
              <a:t>                     two consecutive 0s)</a:t>
            </a:r>
          </a:p>
          <a:p>
            <a:pPr>
              <a:lnSpc>
                <a:spcPct val="80000"/>
              </a:lnSpc>
            </a:pPr>
            <a:r>
              <a:rPr lang="en-US" altLang="en-US" sz="2800" i="1" dirty="0">
                <a:latin typeface="Cambria" panose="02040503050406030204" pitchFamily="18" charset="0"/>
              </a:rPr>
              <a:t> 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a</a:t>
            </a:r>
            <a:r>
              <a:rPr lang="en-US" altLang="en-US" sz="3200" i="1" baseline="-25000" dirty="0">
                <a:solidFill>
                  <a:srgbClr val="FFFF00"/>
                </a:solidFill>
                <a:latin typeface="Cambria" panose="02040503050406030204" pitchFamily="18" charset="0"/>
              </a:rPr>
              <a:t>n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 = 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a</a:t>
            </a:r>
            <a:r>
              <a:rPr lang="en-US" altLang="en-US" sz="3200" i="1" baseline="-25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n</a:t>
            </a:r>
            <a:r>
              <a:rPr lang="en-US" altLang="en-US" sz="3200" baseline="-25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-1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+ 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a</a:t>
            </a:r>
            <a:r>
              <a:rPr lang="en-US" altLang="en-US" sz="3200" i="1" baseline="-25000" dirty="0">
                <a:solidFill>
                  <a:srgbClr val="FFFF00"/>
                </a:solidFill>
                <a:latin typeface="Cambria" panose="02040503050406030204" pitchFamily="18" charset="0"/>
              </a:rPr>
              <a:t>n</a:t>
            </a:r>
            <a:r>
              <a:rPr lang="en-US" altLang="en-US" sz="3200" baseline="-25000" dirty="0">
                <a:solidFill>
                  <a:srgbClr val="FFFF00"/>
                </a:solidFill>
                <a:latin typeface="Cambria" panose="02040503050406030204" pitchFamily="18" charset="0"/>
              </a:rPr>
              <a:t>-2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;        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n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≥ 3</a:t>
            </a:r>
          </a:p>
          <a:p>
            <a:pPr>
              <a:lnSpc>
                <a:spcPct val="80000"/>
              </a:lnSpc>
            </a:pPr>
            <a:endParaRPr lang="en-US" altLang="en-US" sz="1800" dirty="0">
              <a:latin typeface="Cambria" panose="02040503050406030204" pitchFamily="18" charset="0"/>
            </a:endParaRPr>
          </a:p>
          <a:p>
            <a:pPr>
              <a:lnSpc>
                <a:spcPct val="80000"/>
              </a:lnSpc>
            </a:pPr>
            <a:r>
              <a:rPr lang="en-US" altLang="en-US" sz="2800" dirty="0">
                <a:latin typeface="Cambria" panose="02040503050406030204" pitchFamily="18" charset="0"/>
              </a:rPr>
              <a:t>With initial condition;  </a:t>
            </a:r>
          </a:p>
          <a:p>
            <a:pPr>
              <a:lnSpc>
                <a:spcPct val="80000"/>
              </a:lnSpc>
            </a:pPr>
            <a:r>
              <a:rPr lang="en-US" altLang="en-US" sz="2800" dirty="0">
                <a:latin typeface="Cambria" panose="02040503050406030204" pitchFamily="18" charset="0"/>
              </a:rPr>
              <a:t>  </a:t>
            </a:r>
            <a:r>
              <a:rPr lang="en-US" altLang="en-US" sz="2800" i="1" dirty="0" smtClean="0">
                <a:latin typeface="Cambria" panose="02040503050406030204" pitchFamily="18" charset="0"/>
              </a:rPr>
              <a:t>a</a:t>
            </a:r>
            <a:r>
              <a:rPr lang="en-US" altLang="en-US" sz="3200" baseline="-25000" dirty="0" smtClean="0">
                <a:latin typeface="Cambria" panose="02040503050406030204" pitchFamily="18" charset="0"/>
              </a:rPr>
              <a:t>1</a:t>
            </a:r>
            <a:r>
              <a:rPr lang="en-US" altLang="en-US" sz="3200" dirty="0" smtClean="0">
                <a:latin typeface="Cambria" panose="02040503050406030204" pitchFamily="18" charset="0"/>
              </a:rPr>
              <a:t> = </a:t>
            </a:r>
            <a:r>
              <a:rPr lang="en-US" altLang="en-US" sz="2800" dirty="0" smtClean="0"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latin typeface="Cambria" panose="02040503050406030204" pitchFamily="18" charset="0"/>
              </a:rPr>
              <a:t>, </a:t>
            </a:r>
            <a:r>
              <a:rPr lang="en-US" altLang="en-US" dirty="0">
                <a:solidFill>
                  <a:srgbClr val="66FF33"/>
                </a:solidFill>
                <a:latin typeface="Cambria" panose="02040503050406030204" pitchFamily="18" charset="0"/>
              </a:rPr>
              <a:t>both strings of length 1 do not have consecutive  0s ( 0 &amp; 1)</a:t>
            </a:r>
          </a:p>
          <a:p>
            <a:pPr>
              <a:lnSpc>
                <a:spcPct val="80000"/>
              </a:lnSpc>
            </a:pPr>
            <a:r>
              <a:rPr lang="en-US" altLang="en-US" sz="2800" i="1" dirty="0">
                <a:latin typeface="Cambria" panose="02040503050406030204" pitchFamily="18" charset="0"/>
              </a:rPr>
              <a:t>  </a:t>
            </a:r>
            <a:r>
              <a:rPr lang="en-US" altLang="en-US" sz="2800" i="1" dirty="0" smtClean="0">
                <a:latin typeface="Cambria" panose="02040503050406030204" pitchFamily="18" charset="0"/>
              </a:rPr>
              <a:t>a</a:t>
            </a:r>
            <a:r>
              <a:rPr lang="en-US" altLang="en-US" sz="3200" baseline="-25000" dirty="0" smtClean="0">
                <a:latin typeface="Cambria" panose="02040503050406030204" pitchFamily="18" charset="0"/>
              </a:rPr>
              <a:t>2</a:t>
            </a:r>
            <a:r>
              <a:rPr lang="en-US" altLang="en-US" sz="3200" dirty="0" smtClean="0">
                <a:latin typeface="Cambria" panose="02040503050406030204" pitchFamily="18" charset="0"/>
              </a:rPr>
              <a:t> = </a:t>
            </a:r>
            <a:r>
              <a:rPr lang="en-US" altLang="en-US" sz="2800" dirty="0" smtClean="0"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latin typeface="Cambria" panose="02040503050406030204" pitchFamily="18" charset="0"/>
              </a:rPr>
              <a:t>, </a:t>
            </a:r>
            <a:r>
              <a:rPr lang="en-US" altLang="en-US" dirty="0">
                <a:solidFill>
                  <a:srgbClr val="66FF33"/>
                </a:solidFill>
                <a:latin typeface="Cambria" panose="02040503050406030204" pitchFamily="18" charset="0"/>
              </a:rPr>
              <a:t>the valid strings only 01, 10 and 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15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391400" y="4419600"/>
            <a:ext cx="3886200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Have 3 minutes to grasp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25925" y="5935999"/>
            <a:ext cx="3886200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Details in next slides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01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5" grpId="0"/>
      <p:bldP spid="5" grpId="0"/>
      <p:bldP spid="6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37E8C-0310-4EA4-8E14-49BDDF12D606}" type="slidenum">
              <a:rPr lang="en-CA" altLang="en-US"/>
              <a:pPr/>
              <a:t>16</a:t>
            </a:fld>
            <a:endParaRPr lang="en-CA" altLang="en-US"/>
          </a:p>
        </p:txBody>
      </p:sp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52400"/>
            <a:ext cx="8153400" cy="914400"/>
          </a:xfrm>
        </p:spPr>
        <p:txBody>
          <a:bodyPr/>
          <a:lstStyle/>
          <a:p>
            <a:r>
              <a:rPr lang="en-US" altLang="en-US" sz="3600" dirty="0"/>
              <a:t>Modeling with Recurrence Relations</a:t>
            </a:r>
            <a:endParaRPr lang="en-CA" altLang="en-US" sz="3600" dirty="0"/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066800"/>
            <a:ext cx="92202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3200" b="1" dirty="0">
                <a:solidFill>
                  <a:schemeClr val="tx1"/>
                </a:solidFill>
                <a:sym typeface="Symbol" panose="05050102010706020507" pitchFamily="18" charset="2"/>
              </a:rPr>
              <a:t>Question: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</a:p>
          <a:p>
            <a:pPr marL="0" indent="0"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Let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a</a:t>
            </a:r>
            <a:r>
              <a:rPr lang="en-US" altLang="en-US" sz="3200" i="1" baseline="-25000" dirty="0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denote the number of bit strings of length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ym typeface="Symbol" panose="05050102010706020507" pitchFamily="18" charset="2"/>
              </a:rPr>
              <a:t> that do not have two consecutive 0s (“valid strings”). Find a recurrence relation and give initial conditions for the sequence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{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a</a:t>
            </a:r>
            <a:r>
              <a:rPr lang="en-US" altLang="en-US" sz="3200" i="1" baseline="-25000" dirty="0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}.</a:t>
            </a:r>
          </a:p>
          <a:p>
            <a:pPr marL="0" indent="0">
              <a:buNone/>
            </a:pPr>
            <a:r>
              <a:rPr lang="en-US" altLang="en-US" sz="3200" b="1" dirty="0">
                <a:solidFill>
                  <a:schemeClr val="tx1"/>
                </a:solidFill>
                <a:sym typeface="Symbol" panose="05050102010706020507" pitchFamily="18" charset="2"/>
              </a:rPr>
              <a:t>Solution: </a:t>
            </a:r>
          </a:p>
          <a:p>
            <a:pPr marL="0" indent="0"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Idea: The number of valid strings equals the number of valid strings ending with a 0 plus the number of valid strings ending with a 1</a:t>
            </a:r>
            <a:r>
              <a:rPr lang="en-US" altLang="en-US" sz="3200" dirty="0" smtClean="0">
                <a:sym typeface="Symbol" panose="05050102010706020507" pitchFamily="18" charset="2"/>
              </a:rPr>
              <a:t>. 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(Sum Rule)</a:t>
            </a:r>
            <a:endParaRPr lang="en-US" altLang="en-US" sz="3200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1788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7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7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7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7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7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7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7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7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7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752600" y="4419600"/>
            <a:ext cx="506348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sz="3200" dirty="0">
                <a:latin typeface="Cambria" panose="02040503050406030204" pitchFamily="18" charset="0"/>
              </a:rPr>
              <a:t>∴ </a:t>
            </a:r>
            <a:r>
              <a:rPr lang="en-US" altLang="zh-TW" sz="3200" i="1" dirty="0">
                <a:latin typeface="Cambria" panose="02040503050406030204" pitchFamily="18" charset="0"/>
              </a:rPr>
              <a:t>a</a:t>
            </a:r>
            <a:r>
              <a:rPr lang="en-US" altLang="zh-TW" sz="3200" i="1" baseline="-25000" dirty="0">
                <a:latin typeface="Cambria" panose="02040503050406030204" pitchFamily="18" charset="0"/>
              </a:rPr>
              <a:t>n </a:t>
            </a:r>
            <a:r>
              <a:rPr lang="en-US" altLang="zh-TW" sz="3200" dirty="0">
                <a:latin typeface="Cambria" panose="02040503050406030204" pitchFamily="18" charset="0"/>
              </a:rPr>
              <a:t>= </a:t>
            </a:r>
            <a:r>
              <a:rPr lang="en-US" altLang="zh-TW" sz="3200" i="1" dirty="0" smtClean="0">
                <a:latin typeface="Cambria" panose="02040503050406030204" pitchFamily="18" charset="0"/>
              </a:rPr>
              <a:t>a</a:t>
            </a:r>
            <a:r>
              <a:rPr lang="en-US" altLang="zh-TW" sz="3200" i="1" baseline="-25000" dirty="0" smtClean="0">
                <a:latin typeface="Cambria" panose="02040503050406030204" pitchFamily="18" charset="0"/>
              </a:rPr>
              <a:t>n</a:t>
            </a:r>
            <a:r>
              <a:rPr lang="en-US" altLang="zh-TW" sz="3200" baseline="-25000" dirty="0" smtClean="0">
                <a:latin typeface="Cambria" panose="02040503050406030204" pitchFamily="18" charset="0"/>
              </a:rPr>
              <a:t>-1 </a:t>
            </a:r>
            <a:r>
              <a:rPr lang="en-US" altLang="zh-TW" sz="3200" dirty="0" smtClean="0">
                <a:latin typeface="Cambria" panose="02040503050406030204" pitchFamily="18" charset="0"/>
              </a:rPr>
              <a:t>+ </a:t>
            </a:r>
            <a:r>
              <a:rPr lang="en-US" altLang="zh-TW" sz="3200" i="1" dirty="0" smtClean="0">
                <a:latin typeface="Cambria" panose="02040503050406030204" pitchFamily="18" charset="0"/>
              </a:rPr>
              <a:t>a</a:t>
            </a:r>
            <a:r>
              <a:rPr lang="en-US" altLang="zh-TW" sz="3200" i="1" baseline="-25000" dirty="0" smtClean="0">
                <a:latin typeface="Cambria" panose="02040503050406030204" pitchFamily="18" charset="0"/>
              </a:rPr>
              <a:t>n</a:t>
            </a:r>
            <a:r>
              <a:rPr lang="en-US" altLang="zh-TW" sz="3200" baseline="-25000" dirty="0" smtClean="0">
                <a:latin typeface="Cambria" panose="02040503050406030204" pitchFamily="18" charset="0"/>
              </a:rPr>
              <a:t>-2</a:t>
            </a:r>
            <a:r>
              <a:rPr lang="en-US" altLang="zh-TW" sz="3200" dirty="0">
                <a:latin typeface="Cambria" panose="02040503050406030204" pitchFamily="18" charset="0"/>
              </a:rPr>
              <a:t>,  </a:t>
            </a:r>
            <a:r>
              <a:rPr lang="en-US" altLang="zh-TW" sz="3200" i="1" dirty="0">
                <a:latin typeface="Cambria" panose="02040503050406030204" pitchFamily="18" charset="0"/>
              </a:rPr>
              <a:t>n </a:t>
            </a:r>
            <a:r>
              <a:rPr lang="en-US" altLang="zh-TW" sz="3200" dirty="0">
                <a:latin typeface="Cambria" panose="02040503050406030204" pitchFamily="18" charset="0"/>
                <a:sym typeface="Symbol" panose="05050102010706020507" pitchFamily="18" charset="2"/>
              </a:rPr>
              <a:t> </a:t>
            </a:r>
            <a:r>
              <a:rPr lang="en-US" altLang="zh-TW" sz="3200" dirty="0">
                <a:latin typeface="Cambria" panose="02040503050406030204" pitchFamily="18" charset="0"/>
              </a:rPr>
              <a:t>3</a:t>
            </a:r>
          </a:p>
          <a:p>
            <a:pPr eaLnBrk="1" hangingPunct="1"/>
            <a:r>
              <a:rPr lang="en-US" altLang="zh-TW" sz="3200" dirty="0">
                <a:latin typeface="Cambria" panose="02040503050406030204" pitchFamily="18" charset="0"/>
              </a:rPr>
              <a:t>     </a:t>
            </a:r>
            <a:r>
              <a:rPr lang="en-US" altLang="zh-TW" sz="3200" i="1" dirty="0" smtClean="0">
                <a:latin typeface="Cambria" panose="02040503050406030204" pitchFamily="18" charset="0"/>
              </a:rPr>
              <a:t>a</a:t>
            </a:r>
            <a:r>
              <a:rPr lang="en-US" altLang="zh-TW" sz="3200" baseline="-25000" dirty="0" smtClean="0">
                <a:latin typeface="Cambria" panose="02040503050406030204" pitchFamily="18" charset="0"/>
              </a:rPr>
              <a:t>1 </a:t>
            </a:r>
            <a:r>
              <a:rPr lang="en-US" altLang="zh-TW" sz="3200" dirty="0" smtClean="0">
                <a:latin typeface="Cambria" panose="02040503050406030204" pitchFamily="18" charset="0"/>
              </a:rPr>
              <a:t>= 2 </a:t>
            </a:r>
            <a:r>
              <a:rPr lang="en-US" altLang="zh-TW" sz="3200" dirty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altLang="zh-TW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strings </a:t>
            </a:r>
            <a:r>
              <a:rPr lang="en-US" altLang="zh-TW" sz="3200" dirty="0">
                <a:solidFill>
                  <a:srgbClr val="FFFF00"/>
                </a:solidFill>
                <a:latin typeface="Cambria" panose="02040503050406030204" pitchFamily="18" charset="0"/>
              </a:rPr>
              <a:t>: 0,1)</a:t>
            </a:r>
          </a:p>
          <a:p>
            <a:pPr eaLnBrk="1" hangingPunct="1"/>
            <a:r>
              <a:rPr lang="en-US" altLang="zh-TW" sz="3200" dirty="0">
                <a:latin typeface="Cambria" panose="02040503050406030204" pitchFamily="18" charset="0"/>
              </a:rPr>
              <a:t>     </a:t>
            </a:r>
            <a:r>
              <a:rPr lang="en-US" altLang="zh-TW" sz="3200" i="1" dirty="0" smtClean="0">
                <a:latin typeface="Cambria" panose="02040503050406030204" pitchFamily="18" charset="0"/>
              </a:rPr>
              <a:t>a</a:t>
            </a:r>
            <a:r>
              <a:rPr lang="en-US" altLang="zh-TW" sz="3200" baseline="-25000" dirty="0" smtClean="0">
                <a:latin typeface="Cambria" panose="02040503050406030204" pitchFamily="18" charset="0"/>
              </a:rPr>
              <a:t>2 </a:t>
            </a:r>
            <a:r>
              <a:rPr lang="en-US" altLang="zh-TW" sz="3200" dirty="0" smtClean="0">
                <a:latin typeface="Cambria" panose="02040503050406030204" pitchFamily="18" charset="0"/>
              </a:rPr>
              <a:t>= 3 </a:t>
            </a:r>
            <a:r>
              <a:rPr lang="en-US" altLang="zh-TW" sz="3200" dirty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altLang="zh-TW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strings </a:t>
            </a:r>
            <a:r>
              <a:rPr lang="en-US" altLang="zh-TW" sz="3200" dirty="0">
                <a:solidFill>
                  <a:srgbClr val="FFFF00"/>
                </a:solidFill>
                <a:latin typeface="Cambria" panose="02040503050406030204" pitchFamily="18" charset="0"/>
              </a:rPr>
              <a:t>: 01,10,11)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1753089" y="5971887"/>
            <a:ext cx="55050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sz="3200" dirty="0">
                <a:latin typeface="Cambria" panose="02040503050406030204" pitchFamily="18" charset="0"/>
              </a:rPr>
              <a:t>∴ </a:t>
            </a:r>
            <a:r>
              <a:rPr lang="en-US" altLang="zh-TW" sz="3200" i="1" dirty="0" smtClean="0">
                <a:latin typeface="Cambria" panose="02040503050406030204" pitchFamily="18" charset="0"/>
              </a:rPr>
              <a:t>a</a:t>
            </a:r>
            <a:r>
              <a:rPr lang="en-US" altLang="zh-TW" sz="3200" baseline="-25000" dirty="0" smtClean="0">
                <a:latin typeface="Cambria" panose="02040503050406030204" pitchFamily="18" charset="0"/>
              </a:rPr>
              <a:t>3 </a:t>
            </a:r>
            <a:r>
              <a:rPr lang="en-US" altLang="zh-TW" sz="3200" dirty="0" smtClean="0">
                <a:latin typeface="Cambria" panose="02040503050406030204" pitchFamily="18" charset="0"/>
              </a:rPr>
              <a:t>= </a:t>
            </a:r>
            <a:r>
              <a:rPr lang="en-US" altLang="zh-TW" sz="3200" i="1" dirty="0" smtClean="0">
                <a:latin typeface="Cambria" panose="02040503050406030204" pitchFamily="18" charset="0"/>
              </a:rPr>
              <a:t>a</a:t>
            </a:r>
            <a:r>
              <a:rPr lang="en-US" altLang="zh-TW" sz="3200" baseline="-25000" dirty="0" smtClean="0">
                <a:latin typeface="Cambria" panose="02040503050406030204" pitchFamily="18" charset="0"/>
              </a:rPr>
              <a:t>2 </a:t>
            </a:r>
            <a:r>
              <a:rPr lang="en-US" altLang="zh-TW" sz="3200" dirty="0" smtClean="0">
                <a:latin typeface="Cambria" panose="02040503050406030204" pitchFamily="18" charset="0"/>
              </a:rPr>
              <a:t>+ </a:t>
            </a:r>
            <a:r>
              <a:rPr lang="en-US" altLang="zh-TW" sz="3200" i="1" dirty="0" smtClean="0">
                <a:latin typeface="Cambria" panose="02040503050406030204" pitchFamily="18" charset="0"/>
              </a:rPr>
              <a:t>a</a:t>
            </a:r>
            <a:r>
              <a:rPr lang="en-US" altLang="zh-TW" sz="3200" baseline="-25000" dirty="0" smtClean="0">
                <a:latin typeface="Cambria" panose="02040503050406030204" pitchFamily="18" charset="0"/>
              </a:rPr>
              <a:t>1 </a:t>
            </a:r>
            <a:r>
              <a:rPr lang="en-US" altLang="zh-TW" sz="3200" dirty="0" smtClean="0">
                <a:latin typeface="Cambria" panose="02040503050406030204" pitchFamily="18" charset="0"/>
              </a:rPr>
              <a:t>= 5</a:t>
            </a:r>
            <a:r>
              <a:rPr lang="en-US" altLang="zh-TW" sz="3200" dirty="0">
                <a:latin typeface="Cambria" panose="02040503050406030204" pitchFamily="18" charset="0"/>
              </a:rPr>
              <a:t>, </a:t>
            </a:r>
            <a:r>
              <a:rPr lang="en-US" altLang="zh-TW" sz="3200" i="1" dirty="0" smtClean="0">
                <a:latin typeface="Cambria" panose="02040503050406030204" pitchFamily="18" charset="0"/>
              </a:rPr>
              <a:t>a</a:t>
            </a:r>
            <a:r>
              <a:rPr lang="en-US" altLang="zh-TW" sz="3200" baseline="-25000" dirty="0" smtClean="0">
                <a:latin typeface="Cambria" panose="02040503050406030204" pitchFamily="18" charset="0"/>
              </a:rPr>
              <a:t>4 </a:t>
            </a:r>
            <a:r>
              <a:rPr lang="en-US" altLang="zh-TW" sz="3200" dirty="0" smtClean="0">
                <a:latin typeface="Cambria" panose="02040503050406030204" pitchFamily="18" charset="0"/>
              </a:rPr>
              <a:t>= 8</a:t>
            </a:r>
            <a:r>
              <a:rPr lang="en-US" altLang="zh-TW" sz="3200" dirty="0">
                <a:latin typeface="Cambria" panose="02040503050406030204" pitchFamily="18" charset="0"/>
              </a:rPr>
              <a:t>, </a:t>
            </a:r>
            <a:r>
              <a:rPr lang="en-US" altLang="zh-TW" sz="3200" i="1" dirty="0" smtClean="0">
                <a:latin typeface="Cambria" panose="02040503050406030204" pitchFamily="18" charset="0"/>
              </a:rPr>
              <a:t>a</a:t>
            </a:r>
            <a:r>
              <a:rPr lang="en-US" altLang="zh-TW" sz="3200" baseline="-25000" dirty="0" smtClean="0">
                <a:latin typeface="Cambria" panose="02040503050406030204" pitchFamily="18" charset="0"/>
              </a:rPr>
              <a:t>5 </a:t>
            </a:r>
            <a:r>
              <a:rPr lang="en-US" altLang="zh-TW" sz="3200" dirty="0" smtClean="0">
                <a:latin typeface="Cambria" panose="02040503050406030204" pitchFamily="18" charset="0"/>
              </a:rPr>
              <a:t>= 13</a:t>
            </a:r>
            <a:endParaRPr lang="en-US" altLang="zh-TW" sz="3200" dirty="0">
              <a:latin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10211" y="685800"/>
            <a:ext cx="45720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1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85144" y="685800"/>
            <a:ext cx="45720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2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60077" y="685800"/>
            <a:ext cx="45720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…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35010" y="685800"/>
            <a:ext cx="113693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" panose="02040503050406030204" pitchFamily="18" charset="0"/>
              </a:rPr>
              <a:t>n</a:t>
            </a:r>
            <a:r>
              <a:rPr lang="en-US" sz="3200" dirty="0" smtClean="0">
                <a:latin typeface="Cambria" panose="02040503050406030204" pitchFamily="18" charset="0"/>
              </a:rPr>
              <a:t> - 3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61871" y="685800"/>
            <a:ext cx="113693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" panose="02040503050406030204" pitchFamily="18" charset="0"/>
              </a:rPr>
              <a:t>n</a:t>
            </a:r>
            <a:r>
              <a:rPr lang="en-US" sz="3200" dirty="0" smtClean="0">
                <a:latin typeface="Cambria" panose="02040503050406030204" pitchFamily="18" charset="0"/>
              </a:rPr>
              <a:t> - 2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23400" y="685800"/>
            <a:ext cx="113693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" panose="02040503050406030204" pitchFamily="18" charset="0"/>
              </a:rPr>
              <a:t>n</a:t>
            </a:r>
            <a:r>
              <a:rPr lang="en-US" sz="3200" dirty="0" smtClean="0">
                <a:latin typeface="Cambria" panose="02040503050406030204" pitchFamily="18" charset="0"/>
              </a:rPr>
              <a:t> - 1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584932" y="685800"/>
            <a:ext cx="568466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" panose="02040503050406030204" pitchFamily="18" charset="0"/>
              </a:rPr>
              <a:t>n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10211" y="1548825"/>
            <a:ext cx="45720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1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85144" y="1548825"/>
            <a:ext cx="45720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2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260077" y="1548825"/>
            <a:ext cx="45720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…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35010" y="1548825"/>
            <a:ext cx="113693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" panose="02040503050406030204" pitchFamily="18" charset="0"/>
              </a:rPr>
              <a:t>n</a:t>
            </a:r>
            <a:r>
              <a:rPr lang="en-US" sz="3200" dirty="0" smtClean="0">
                <a:latin typeface="Cambria" panose="02040503050406030204" pitchFamily="18" charset="0"/>
              </a:rPr>
              <a:t> - 3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61871" y="1548825"/>
            <a:ext cx="113693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" panose="02040503050406030204" pitchFamily="18" charset="0"/>
              </a:rPr>
              <a:t>n</a:t>
            </a:r>
            <a:r>
              <a:rPr lang="en-US" sz="3200" dirty="0" smtClean="0">
                <a:latin typeface="Cambria" panose="02040503050406030204" pitchFamily="18" charset="0"/>
              </a:rPr>
              <a:t> - 2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323400" y="1548825"/>
            <a:ext cx="113693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" panose="02040503050406030204" pitchFamily="18" charset="0"/>
              </a:rPr>
              <a:t>n</a:t>
            </a:r>
            <a:r>
              <a:rPr lang="en-US" sz="3200" dirty="0" smtClean="0">
                <a:latin typeface="Cambria" panose="02040503050406030204" pitchFamily="18" charset="0"/>
              </a:rPr>
              <a:t> - 1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620000" y="1548825"/>
            <a:ext cx="568466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1</a:t>
            </a:r>
            <a:endParaRPr lang="en-US" sz="3200" b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110211" y="2230261"/>
            <a:ext cx="5357389" cy="741539"/>
            <a:chOff x="1295398" y="3211871"/>
            <a:chExt cx="4705855" cy="741539"/>
          </a:xfrm>
        </p:grpSpPr>
        <p:sp>
          <p:nvSpPr>
            <p:cNvPr id="50" name="Right Brace 49"/>
            <p:cNvSpPr/>
            <p:nvPr/>
          </p:nvSpPr>
          <p:spPr>
            <a:xfrm rot="5400000">
              <a:off x="3425461" y="1081808"/>
              <a:ext cx="445730" cy="4705855"/>
            </a:xfrm>
            <a:prstGeom prst="rightBrac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268254" y="3368635"/>
              <a:ext cx="79060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i="1" dirty="0">
                  <a:solidFill>
                    <a:srgbClr val="FFFF00"/>
                  </a:solidFill>
                  <a:latin typeface="Cambria" panose="02040503050406030204" pitchFamily="18" charset="0"/>
                </a:rPr>
                <a:t>a</a:t>
              </a:r>
              <a:r>
                <a:rPr lang="en-US" altLang="zh-TW" sz="3200" i="1" baseline="-25000" dirty="0">
                  <a:solidFill>
                    <a:srgbClr val="FFFF00"/>
                  </a:solidFill>
                  <a:latin typeface="Cambria" panose="02040503050406030204" pitchFamily="18" charset="0"/>
                </a:rPr>
                <a:t>n</a:t>
              </a:r>
              <a:r>
                <a:rPr lang="en-US" altLang="zh-TW" sz="3200" baseline="-25000" dirty="0">
                  <a:solidFill>
                    <a:srgbClr val="FFFF00"/>
                  </a:solidFill>
                  <a:latin typeface="Cambria" panose="02040503050406030204" pitchFamily="18" charset="0"/>
                </a:rPr>
                <a:t>-1</a:t>
              </a:r>
              <a:endParaRPr lang="en-US" sz="3200" dirty="0">
                <a:latin typeface="Cambria" panose="02040503050406030204" pitchFamily="18" charset="0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110213" y="2940886"/>
            <a:ext cx="45720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1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685146" y="2940886"/>
            <a:ext cx="45720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2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260079" y="2940886"/>
            <a:ext cx="45720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…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835012" y="2940886"/>
            <a:ext cx="113693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" panose="02040503050406030204" pitchFamily="18" charset="0"/>
              </a:rPr>
              <a:t>n</a:t>
            </a:r>
            <a:r>
              <a:rPr lang="en-US" sz="3200" dirty="0" smtClean="0">
                <a:latin typeface="Cambria" panose="02040503050406030204" pitchFamily="18" charset="0"/>
              </a:rPr>
              <a:t> - 3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61873" y="2940886"/>
            <a:ext cx="113693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" panose="02040503050406030204" pitchFamily="18" charset="0"/>
              </a:rPr>
              <a:t>n</a:t>
            </a:r>
            <a:r>
              <a:rPr lang="en-US" sz="3200" dirty="0" smtClean="0">
                <a:latin typeface="Cambria" panose="02040503050406030204" pitchFamily="18" charset="0"/>
              </a:rPr>
              <a:t> - 2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323402" y="2940886"/>
            <a:ext cx="1136932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620000" y="2940886"/>
            <a:ext cx="568466" cy="584775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0</a:t>
            </a:r>
            <a:endParaRPr lang="en-US" sz="3200" b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2110212" y="3678061"/>
            <a:ext cx="4088592" cy="741539"/>
            <a:chOff x="1295398" y="3211871"/>
            <a:chExt cx="4705855" cy="741539"/>
          </a:xfrm>
        </p:grpSpPr>
        <p:sp>
          <p:nvSpPr>
            <p:cNvPr id="63" name="Right Brace 62"/>
            <p:cNvSpPr/>
            <p:nvPr/>
          </p:nvSpPr>
          <p:spPr>
            <a:xfrm rot="5400000">
              <a:off x="3425461" y="1081808"/>
              <a:ext cx="445730" cy="4705855"/>
            </a:xfrm>
            <a:prstGeom prst="rightBrac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268254" y="3368635"/>
              <a:ext cx="10129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i="1" dirty="0" smtClean="0">
                  <a:solidFill>
                    <a:srgbClr val="FFFF00"/>
                  </a:solidFill>
                  <a:latin typeface="Cambria" panose="02040503050406030204" pitchFamily="18" charset="0"/>
                </a:rPr>
                <a:t>a</a:t>
              </a:r>
              <a:r>
                <a:rPr lang="en-US" altLang="zh-TW" sz="3200" i="1" baseline="-25000" dirty="0" smtClean="0">
                  <a:solidFill>
                    <a:srgbClr val="FFFF00"/>
                  </a:solidFill>
                  <a:latin typeface="Cambria" panose="02040503050406030204" pitchFamily="18" charset="0"/>
                </a:rPr>
                <a:t>n</a:t>
              </a:r>
              <a:r>
                <a:rPr lang="en-US" altLang="zh-TW" sz="3200" baseline="-25000" dirty="0" smtClean="0">
                  <a:solidFill>
                    <a:srgbClr val="FFFF00"/>
                  </a:solidFill>
                  <a:latin typeface="Cambria" panose="02040503050406030204" pitchFamily="18" charset="0"/>
                </a:rPr>
                <a:t>-2</a:t>
              </a:r>
              <a:endParaRPr lang="en-US" sz="3200" dirty="0">
                <a:latin typeface="Cambria" panose="02040503050406030204" pitchFamily="18" charset="0"/>
              </a:endParaRPr>
            </a:p>
          </p:txBody>
        </p:sp>
      </p:grp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479890" y="2208615"/>
            <a:ext cx="2625775" cy="504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9pPr>
          </a:lstStyle>
          <a:p>
            <a:pPr eaLnBrk="1" hangingPunct="1"/>
            <a:r>
              <a:rPr lang="en-US" altLang="zh-CN" sz="1400" baseline="0" dirty="0">
                <a:solidFill>
                  <a:srgbClr val="FFFF00"/>
                </a:solidFill>
                <a:latin typeface="Cambria" panose="02040503050406030204" pitchFamily="18" charset="0"/>
              </a:rPr>
              <a:t>Any bit string of length n-1 with</a:t>
            </a:r>
          </a:p>
          <a:p>
            <a:pPr eaLnBrk="1" hangingPunct="1"/>
            <a:r>
              <a:rPr lang="en-US" altLang="zh-CN" sz="1400" baseline="0" dirty="0">
                <a:solidFill>
                  <a:srgbClr val="FFFF00"/>
                </a:solidFill>
                <a:latin typeface="Cambria" panose="02040503050406030204" pitchFamily="18" charset="0"/>
              </a:rPr>
              <a:t> no two consecutive 0s</a:t>
            </a:r>
          </a:p>
        </p:txBody>
      </p:sp>
      <p:sp>
        <p:nvSpPr>
          <p:cNvPr id="71" name="Rectangle 70"/>
          <p:cNvSpPr>
            <a:spLocks noChangeArrowheads="1"/>
          </p:cNvSpPr>
          <p:nvPr/>
        </p:nvSpPr>
        <p:spPr bwMode="auto">
          <a:xfrm>
            <a:off x="8458191" y="1574568"/>
            <a:ext cx="1981209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9pPr>
          </a:lstStyle>
          <a:p>
            <a:pPr eaLnBrk="1" hangingPunct="1"/>
            <a:r>
              <a:rPr lang="en-US" altLang="zh-CN" sz="2800" baseline="0" dirty="0">
                <a:solidFill>
                  <a:srgbClr val="FFFF00"/>
                </a:solidFill>
                <a:latin typeface="Cambria" panose="02040503050406030204" pitchFamily="18" charset="0"/>
              </a:rPr>
              <a:t>End with a 1</a:t>
            </a:r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266851" y="3639311"/>
            <a:ext cx="2663838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9pPr>
          </a:lstStyle>
          <a:p>
            <a:pPr eaLnBrk="1" hangingPunct="1"/>
            <a:r>
              <a:rPr lang="en-US" altLang="zh-CN" sz="1400" baseline="0" dirty="0">
                <a:solidFill>
                  <a:srgbClr val="FFFF00"/>
                </a:solidFill>
                <a:latin typeface="Cambria" panose="02040503050406030204" pitchFamily="18" charset="0"/>
              </a:rPr>
              <a:t>Any bit string of length n-2 with</a:t>
            </a:r>
          </a:p>
          <a:p>
            <a:pPr eaLnBrk="1" hangingPunct="1"/>
            <a:r>
              <a:rPr lang="en-US" altLang="zh-CN" sz="1400" baseline="0" dirty="0">
                <a:solidFill>
                  <a:srgbClr val="FFFF00"/>
                </a:solidFill>
                <a:latin typeface="Cambria" panose="02040503050406030204" pitchFamily="18" charset="0"/>
              </a:rPr>
              <a:t> no two consecutive 0s</a:t>
            </a:r>
          </a:p>
        </p:txBody>
      </p: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8534392" y="2895600"/>
            <a:ext cx="1905008" cy="630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4400" kern="1200" baseline="-25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+mn-cs"/>
              </a:defRPr>
            </a:lvl9pPr>
          </a:lstStyle>
          <a:p>
            <a:pPr eaLnBrk="1" hangingPunct="1"/>
            <a:r>
              <a:rPr lang="en-US" altLang="zh-CN" sz="2800" baseline="0" dirty="0">
                <a:solidFill>
                  <a:srgbClr val="FFFF00"/>
                </a:solidFill>
                <a:latin typeface="Cambria" panose="02040503050406030204" pitchFamily="18" charset="0"/>
              </a:rPr>
              <a:t>End with a 0</a:t>
            </a:r>
          </a:p>
        </p:txBody>
      </p:sp>
    </p:spTree>
    <p:extLst>
      <p:ext uri="{BB962C8B-B14F-4D97-AF65-F5344CB8AC3E}">
        <p14:creationId xmlns:p14="http://schemas.microsoft.com/office/powerpoint/2010/main" val="185290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/>
      <p:bldP spid="5" grpId="0" animBg="1"/>
      <p:bldP spid="31" grpId="0" animBg="1"/>
      <p:bldP spid="32" grpId="0" animBg="1"/>
      <p:bldP spid="33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70" grpId="0"/>
      <p:bldP spid="71" grpId="0"/>
      <p:bldP spid="49" grpId="0"/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B138F-EB5C-4D06-A590-31CBB32301E2}" type="slidenum">
              <a:rPr lang="en-CA" altLang="en-US"/>
              <a:pPr/>
              <a:t>18</a:t>
            </a:fld>
            <a:endParaRPr lang="en-CA" altLang="en-US"/>
          </a:p>
        </p:txBody>
      </p:sp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8153400" cy="914400"/>
          </a:xfrm>
        </p:spPr>
        <p:txBody>
          <a:bodyPr/>
          <a:lstStyle/>
          <a:p>
            <a:r>
              <a:rPr lang="en-US" altLang="en-US" sz="3600" dirty="0"/>
              <a:t>Modeling with Recurrence Relations</a:t>
            </a:r>
            <a:endParaRPr lang="en-CA" altLang="en-US" sz="3600" dirty="0"/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914400"/>
            <a:ext cx="9448800" cy="533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Let us assume that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 3, so that the string contains at least 3 bits.</a:t>
            </a:r>
          </a:p>
          <a:p>
            <a:pPr marL="0" indent="0"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Let us further assume that we know the number </a:t>
            </a:r>
            <a:r>
              <a:rPr lang="en-US" altLang="en-US" sz="3200" i="1" dirty="0">
                <a:sym typeface="Symbol" panose="05050102010706020507" pitchFamily="18" charset="2"/>
              </a:rPr>
              <a:t>a</a:t>
            </a:r>
            <a:r>
              <a:rPr lang="en-US" altLang="en-US" sz="3200" i="1" baseline="-25000" dirty="0">
                <a:sym typeface="Symbol" panose="05050102010706020507" pitchFamily="18" charset="2"/>
              </a:rPr>
              <a:t>n</a:t>
            </a:r>
            <a:r>
              <a:rPr lang="en-US" altLang="en-US" sz="3200" baseline="-25000" dirty="0">
                <a:sym typeface="Symbol" panose="05050102010706020507" pitchFamily="18" charset="2"/>
              </a:rPr>
              <a:t>-1</a:t>
            </a:r>
            <a:r>
              <a:rPr lang="en-US" altLang="en-US" sz="3200" dirty="0">
                <a:sym typeface="Symbol" panose="05050102010706020507" pitchFamily="18" charset="2"/>
              </a:rPr>
              <a:t> of valid strings of length (</a:t>
            </a:r>
            <a:r>
              <a:rPr lang="en-US" altLang="en-US" sz="3200" i="1" dirty="0"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ym typeface="Symbol" panose="05050102010706020507" pitchFamily="18" charset="2"/>
              </a:rPr>
              <a:t> – 1). </a:t>
            </a:r>
          </a:p>
          <a:p>
            <a:pPr marL="0" indent="0">
              <a:buNone/>
            </a:pP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Then how many valid strings of length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are there, if the string ends with a 1?</a:t>
            </a:r>
          </a:p>
          <a:p>
            <a:pPr marL="0" indent="0"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There are </a:t>
            </a:r>
            <a:r>
              <a:rPr lang="en-US" altLang="en-US" sz="3200" i="1" dirty="0">
                <a:sym typeface="Symbol" panose="05050102010706020507" pitchFamily="18" charset="2"/>
              </a:rPr>
              <a:t>a</a:t>
            </a:r>
            <a:r>
              <a:rPr lang="en-US" altLang="en-US" sz="3200" i="1" baseline="-25000" dirty="0">
                <a:sym typeface="Symbol" panose="05050102010706020507" pitchFamily="18" charset="2"/>
              </a:rPr>
              <a:t>n</a:t>
            </a:r>
            <a:r>
              <a:rPr lang="en-US" altLang="en-US" sz="3200" baseline="-25000" dirty="0">
                <a:sym typeface="Symbol" panose="05050102010706020507" pitchFamily="18" charset="2"/>
              </a:rPr>
              <a:t>-1</a:t>
            </a:r>
            <a:r>
              <a:rPr lang="en-US" altLang="en-US" sz="3200" dirty="0">
                <a:sym typeface="Symbol" panose="05050102010706020507" pitchFamily="18" charset="2"/>
              </a:rPr>
              <a:t> such strings, namely the set of valid strings of length (</a:t>
            </a:r>
            <a:r>
              <a:rPr lang="en-US" altLang="en-US" sz="3200" i="1" dirty="0"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ym typeface="Symbol" panose="05050102010706020507" pitchFamily="18" charset="2"/>
              </a:rPr>
              <a:t> – 1) with a 1 appended to them.</a:t>
            </a:r>
          </a:p>
          <a:p>
            <a:pPr marL="0" indent="0">
              <a:buNone/>
            </a:pPr>
            <a:r>
              <a:rPr lang="en-US" altLang="en-US" sz="3200" b="1" dirty="0">
                <a:solidFill>
                  <a:srgbClr val="66FF33"/>
                </a:solidFill>
                <a:sym typeface="Symbol" panose="05050102010706020507" pitchFamily="18" charset="2"/>
              </a:rPr>
              <a:t>Note:</a:t>
            </a:r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Whenever we append a 1 to a valid string, that string remains valid.</a:t>
            </a:r>
          </a:p>
        </p:txBody>
      </p:sp>
    </p:spTree>
    <p:extLst>
      <p:ext uri="{BB962C8B-B14F-4D97-AF65-F5344CB8AC3E}">
        <p14:creationId xmlns:p14="http://schemas.microsoft.com/office/powerpoint/2010/main" val="248955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03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4C334-6961-42F7-BACA-EEA34BA47BAE}" type="slidenum">
              <a:rPr lang="en-CA" altLang="en-US"/>
              <a:pPr/>
              <a:t>19</a:t>
            </a:fld>
            <a:endParaRPr lang="en-CA" altLang="en-US"/>
          </a:p>
        </p:txBody>
      </p:sp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153400" cy="914400"/>
          </a:xfrm>
        </p:spPr>
        <p:txBody>
          <a:bodyPr/>
          <a:lstStyle/>
          <a:p>
            <a:r>
              <a:rPr lang="en-US" altLang="en-US" sz="3600"/>
              <a:t>Modeling with Recurrence Relations</a:t>
            </a:r>
            <a:endParaRPr lang="en-CA" altLang="en-US" sz="3600"/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990600"/>
            <a:ext cx="10134600" cy="5410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Now we need to know: How many valid strings of length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are there, if the string ends with a 0?</a:t>
            </a:r>
          </a:p>
          <a:p>
            <a:pPr marL="0" indent="0"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Valid strings of length </a:t>
            </a:r>
            <a:r>
              <a:rPr lang="en-US" altLang="en-US" sz="3200" i="1" dirty="0"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ym typeface="Symbol" panose="05050102010706020507" pitchFamily="18" charset="2"/>
              </a:rPr>
              <a:t> ending with a 0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must have a 1 as their 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– 1)</a:t>
            </a:r>
            <a:r>
              <a:rPr lang="en-US" altLang="en-US" sz="3200" baseline="30000" dirty="0" err="1">
                <a:solidFill>
                  <a:schemeClr val="tx1"/>
                </a:solidFill>
                <a:sym typeface="Symbol" panose="05050102010706020507" pitchFamily="18" charset="2"/>
              </a:rPr>
              <a:t>st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bit</a:t>
            </a:r>
            <a:r>
              <a:rPr lang="en-US" altLang="en-US" sz="3200" dirty="0">
                <a:sym typeface="Symbol" panose="05050102010706020507" pitchFamily="18" charset="2"/>
              </a:rPr>
              <a:t> (otherwise they would end with 00 and would not be valid).</a:t>
            </a:r>
          </a:p>
          <a:p>
            <a:pPr marL="0" indent="0">
              <a:buNone/>
            </a:pP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And what is the number of valid strings of length 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– 1) that end with a 1?</a:t>
            </a:r>
          </a:p>
          <a:p>
            <a:pPr marL="0" indent="0"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We already know that there are </a:t>
            </a:r>
            <a:r>
              <a:rPr lang="en-US" altLang="en-US" sz="3200" i="1" dirty="0">
                <a:sym typeface="Symbol" panose="05050102010706020507" pitchFamily="18" charset="2"/>
              </a:rPr>
              <a:t>a</a:t>
            </a:r>
            <a:r>
              <a:rPr lang="en-US" altLang="en-US" sz="3200" i="1" baseline="-25000" dirty="0">
                <a:sym typeface="Symbol" panose="05050102010706020507" pitchFamily="18" charset="2"/>
              </a:rPr>
              <a:t>n</a:t>
            </a:r>
            <a:r>
              <a:rPr lang="en-US" altLang="en-US" sz="3200" baseline="-25000" dirty="0">
                <a:sym typeface="Symbol" panose="05050102010706020507" pitchFamily="18" charset="2"/>
              </a:rPr>
              <a:t>-1</a:t>
            </a:r>
            <a:r>
              <a:rPr lang="en-US" altLang="en-US" sz="3200" dirty="0">
                <a:sym typeface="Symbol" panose="05050102010706020507" pitchFamily="18" charset="2"/>
              </a:rPr>
              <a:t> strings of length </a:t>
            </a:r>
            <a:r>
              <a:rPr lang="en-US" altLang="en-US" sz="3200" i="1" dirty="0"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ym typeface="Symbol" panose="05050102010706020507" pitchFamily="18" charset="2"/>
              </a:rPr>
              <a:t> that end with a 1.</a:t>
            </a:r>
          </a:p>
          <a:p>
            <a:pPr marL="0" indent="0">
              <a:buNone/>
            </a:pP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Therefore, there are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a</a:t>
            </a:r>
            <a:r>
              <a:rPr lang="en-US" altLang="en-US" sz="3200" i="1" baseline="-25000" dirty="0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baseline="-25000" dirty="0">
                <a:solidFill>
                  <a:schemeClr val="tx1"/>
                </a:solidFill>
                <a:sym typeface="Symbol" panose="05050102010706020507" pitchFamily="18" charset="2"/>
              </a:rPr>
              <a:t>-2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strings of length 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– 1) that end with a 1.</a:t>
            </a:r>
          </a:p>
        </p:txBody>
      </p:sp>
    </p:spTree>
    <p:extLst>
      <p:ext uri="{BB962C8B-B14F-4D97-AF65-F5344CB8AC3E}">
        <p14:creationId xmlns:p14="http://schemas.microsoft.com/office/powerpoint/2010/main" val="68667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2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8.1 Recurrence relations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Many counting problems can be solved with recurrence relations</a:t>
            </a:r>
          </a:p>
          <a:p>
            <a:pPr marL="0" indent="0">
              <a:buNone/>
            </a:pPr>
            <a:r>
              <a:rPr lang="en-US" dirty="0" smtClean="0">
                <a:latin typeface="Cambria" panose="02040503050406030204" pitchFamily="18" charset="0"/>
              </a:rPr>
              <a:t>Example: The number of bacteria doubles every hour. If a colony begins with </a:t>
            </a:r>
            <a:r>
              <a:rPr lang="en-US" dirty="0" smtClean="0">
                <a:solidFill>
                  <a:srgbClr val="66FF33"/>
                </a:solidFill>
                <a:latin typeface="Cambria" panose="02040503050406030204" pitchFamily="18" charset="0"/>
              </a:rPr>
              <a:t>5</a:t>
            </a:r>
            <a:r>
              <a:rPr lang="en-US" dirty="0" smtClean="0">
                <a:latin typeface="Cambria" panose="02040503050406030204" pitchFamily="18" charset="0"/>
              </a:rPr>
              <a:t> bacteria, how many will be present in </a:t>
            </a:r>
            <a:r>
              <a:rPr lang="en-US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n</a:t>
            </a:r>
            <a:r>
              <a:rPr lang="en-US" dirty="0" smtClean="0">
                <a:latin typeface="Cambria" panose="02040503050406030204" pitchFamily="18" charset="0"/>
              </a:rPr>
              <a:t> hours?</a:t>
            </a:r>
          </a:p>
          <a:p>
            <a:pPr marL="457189" lvl="1" indent="0">
              <a:buNone/>
            </a:pPr>
            <a:r>
              <a:rPr lang="en-US" dirty="0" smtClean="0">
                <a:latin typeface="Cambria" panose="02040503050406030204" pitchFamily="18" charset="0"/>
              </a:rPr>
              <a:t>Let </a:t>
            </a:r>
            <a:r>
              <a:rPr lang="en-US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a</a:t>
            </a:r>
            <a:r>
              <a:rPr lang="en-US" i="1" baseline="-250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n</a:t>
            </a:r>
            <a:r>
              <a:rPr lang="en-US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 </a:t>
            </a:r>
            <a:r>
              <a:rPr lang="en-US" dirty="0" smtClean="0">
                <a:solidFill>
                  <a:srgbClr val="66FF33"/>
                </a:solidFill>
                <a:latin typeface="Cambria" panose="02040503050406030204" pitchFamily="18" charset="0"/>
              </a:rPr>
              <a:t>= 2</a:t>
            </a:r>
            <a:r>
              <a:rPr lang="en-US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a</a:t>
            </a:r>
            <a:r>
              <a:rPr lang="en-US" i="1" baseline="-250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n </a:t>
            </a:r>
            <a:r>
              <a:rPr lang="en-US" baseline="-250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- 1</a:t>
            </a:r>
            <a:r>
              <a:rPr lang="en-US" dirty="0" smtClean="0">
                <a:solidFill>
                  <a:srgbClr val="66FF33"/>
                </a:solidFill>
                <a:latin typeface="Cambria" panose="02040503050406030204" pitchFamily="18" charset="0"/>
              </a:rPr>
              <a:t> </a:t>
            </a:r>
            <a:r>
              <a:rPr lang="en-US" dirty="0" smtClean="0">
                <a:latin typeface="Cambria" panose="02040503050406030204" pitchFamily="18" charset="0"/>
              </a:rPr>
              <a:t>where </a:t>
            </a:r>
            <a:r>
              <a:rPr lang="en-US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n</a:t>
            </a:r>
            <a:r>
              <a:rPr lang="en-US" dirty="0" smtClean="0">
                <a:latin typeface="Cambria" panose="02040503050406030204" pitchFamily="18" charset="0"/>
              </a:rPr>
              <a:t> is a positive integer </a:t>
            </a:r>
            <a:br>
              <a:rPr lang="en-US" dirty="0" smtClean="0">
                <a:latin typeface="Cambria" panose="02040503050406030204" pitchFamily="18" charset="0"/>
              </a:rPr>
            </a:br>
            <a:r>
              <a:rPr lang="en-US" dirty="0" smtClean="0">
                <a:latin typeface="Cambria" panose="02040503050406030204" pitchFamily="18" charset="0"/>
              </a:rPr>
              <a:t>with </a:t>
            </a:r>
            <a:r>
              <a:rPr lang="en-US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a</a:t>
            </a:r>
            <a:r>
              <a:rPr lang="en-US" baseline="-250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0 </a:t>
            </a:r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</a:rPr>
              <a:t>=</a:t>
            </a:r>
            <a:r>
              <a:rPr lang="en-US" baseline="-250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 </a:t>
            </a:r>
            <a:r>
              <a:rPr lang="en-US" dirty="0" smtClean="0">
                <a:solidFill>
                  <a:srgbClr val="66FF33"/>
                </a:solidFill>
                <a:latin typeface="Cambria" panose="02040503050406030204" pitchFamily="18" charset="0"/>
              </a:rPr>
              <a:t>5</a:t>
            </a:r>
            <a:endParaRPr lang="en-US" dirty="0">
              <a:solidFill>
                <a:srgbClr val="66FF33"/>
              </a:solidFill>
              <a:latin typeface="Cambria" panose="020405030504060302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5200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DA1B-B8C3-4564-B8A3-84B186C570B7}" type="slidenum">
              <a:rPr lang="en-CA" altLang="en-US"/>
              <a:pPr/>
              <a:t>20</a:t>
            </a:fld>
            <a:endParaRPr lang="en-CA" altLang="en-US"/>
          </a:p>
        </p:txBody>
      </p:sp>
      <p:sp>
        <p:nvSpPr>
          <p:cNvPr id="3604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153400" cy="914400"/>
          </a:xfrm>
        </p:spPr>
        <p:txBody>
          <a:bodyPr/>
          <a:lstStyle/>
          <a:p>
            <a:r>
              <a:rPr lang="en-US" altLang="en-US" sz="3600"/>
              <a:t>Modeling with Recurrence Relations</a:t>
            </a:r>
            <a:endParaRPr lang="en-CA" altLang="en-US" sz="3600"/>
          </a:p>
        </p:txBody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219200"/>
            <a:ext cx="9372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So there are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a</a:t>
            </a:r>
            <a:r>
              <a:rPr lang="en-US" altLang="en-US" sz="3200" i="1" baseline="-25000" dirty="0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baseline="-25000" dirty="0">
                <a:solidFill>
                  <a:schemeClr val="tx1"/>
                </a:solidFill>
                <a:sym typeface="Symbol" panose="05050102010706020507" pitchFamily="18" charset="2"/>
              </a:rPr>
              <a:t>-2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valid strings of length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that end with a 0 (all valid strings of length 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n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– 2) with 10 appended to them).</a:t>
            </a:r>
          </a:p>
          <a:p>
            <a:pPr marL="0" indent="0"/>
            <a:endParaRPr lang="en-US" altLang="en-US" sz="1800" dirty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altLang="en-US" sz="3200" dirty="0" smtClean="0">
                <a:sym typeface="Symbol" panose="05050102010706020507" pitchFamily="18" charset="2"/>
              </a:rPr>
              <a:t>The </a:t>
            </a:r>
            <a:r>
              <a:rPr lang="en-US" altLang="en-US" sz="3200" dirty="0">
                <a:sym typeface="Symbol" panose="05050102010706020507" pitchFamily="18" charset="2"/>
              </a:rPr>
              <a:t>number of valid strings is the number of valid strings ending with a 0 plus the number of valid strings ending with a 1.</a:t>
            </a:r>
          </a:p>
          <a:p>
            <a:pPr marL="0" indent="0"/>
            <a:endParaRPr lang="en-US" altLang="en-US" sz="1800" dirty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That gives us the following </a:t>
            </a:r>
            <a:r>
              <a:rPr lang="en-US" altLang="en-US" sz="3200" b="1" dirty="0">
                <a:solidFill>
                  <a:srgbClr val="66FF33"/>
                </a:solidFill>
                <a:sym typeface="Symbol" panose="05050102010706020507" pitchFamily="18" charset="2"/>
              </a:rPr>
              <a:t>recurrence relation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:</a:t>
            </a:r>
          </a:p>
          <a:p>
            <a:pPr marL="0" indent="0" algn="ctr">
              <a:buNone/>
            </a:pPr>
            <a:r>
              <a:rPr lang="en-US" altLang="en-US" sz="3200" i="1" dirty="0" smtClean="0">
                <a:sym typeface="Symbol" panose="05050102010706020507" pitchFamily="18" charset="2"/>
              </a:rPr>
              <a:t>a</a:t>
            </a:r>
            <a:r>
              <a:rPr lang="en-US" altLang="en-US" sz="3200" i="1" baseline="-25000" dirty="0" smtClean="0">
                <a:sym typeface="Symbol" panose="05050102010706020507" pitchFamily="18" charset="2"/>
              </a:rPr>
              <a:t>n</a:t>
            </a:r>
            <a:r>
              <a:rPr lang="en-US" altLang="en-US" sz="3200" i="1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 smtClean="0">
                <a:sym typeface="Symbol" panose="05050102010706020507" pitchFamily="18" charset="2"/>
              </a:rPr>
              <a:t>=</a:t>
            </a:r>
            <a:r>
              <a:rPr lang="en-US" altLang="en-US" sz="3200" i="1" dirty="0" smtClean="0">
                <a:sym typeface="Symbol" panose="05050102010706020507" pitchFamily="18" charset="2"/>
              </a:rPr>
              <a:t> a</a:t>
            </a:r>
            <a:r>
              <a:rPr lang="en-US" altLang="en-US" sz="3200" i="1" baseline="-25000" dirty="0" smtClean="0">
                <a:sym typeface="Symbol" panose="05050102010706020507" pitchFamily="18" charset="2"/>
              </a:rPr>
              <a:t>n 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- 1</a:t>
            </a:r>
            <a:r>
              <a:rPr lang="en-US" altLang="en-US" sz="3200" i="1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+</a:t>
            </a:r>
            <a:r>
              <a:rPr lang="en-US" altLang="en-US" sz="3200" i="1" dirty="0">
                <a:sym typeface="Symbol" panose="05050102010706020507" pitchFamily="18" charset="2"/>
              </a:rPr>
              <a:t> </a:t>
            </a:r>
            <a:r>
              <a:rPr lang="en-US" altLang="en-US" sz="3200" i="1" dirty="0" smtClean="0">
                <a:sym typeface="Symbol" panose="05050102010706020507" pitchFamily="18" charset="2"/>
              </a:rPr>
              <a:t>a</a:t>
            </a:r>
            <a:r>
              <a:rPr lang="en-US" altLang="en-US" sz="3200" i="1" baseline="-25000" dirty="0" smtClean="0">
                <a:sym typeface="Symbol" panose="05050102010706020507" pitchFamily="18" charset="2"/>
              </a:rPr>
              <a:t>n 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- 2</a:t>
            </a:r>
            <a:endParaRPr lang="en-US" altLang="en-US" sz="3200" baseline="-250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5468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0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0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0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0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5E718-6CEB-4947-9950-2A1D87616881}" type="slidenum">
              <a:rPr lang="en-CA" altLang="en-US"/>
              <a:pPr/>
              <a:t>21</a:t>
            </a:fld>
            <a:endParaRPr lang="en-CA" altLang="en-US"/>
          </a:p>
        </p:txBody>
      </p:sp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153400" cy="914400"/>
          </a:xfrm>
        </p:spPr>
        <p:txBody>
          <a:bodyPr/>
          <a:lstStyle/>
          <a:p>
            <a:r>
              <a:rPr lang="en-US" altLang="en-US" sz="3600"/>
              <a:t>Modeling with Recurrence Relations</a:t>
            </a:r>
            <a:endParaRPr lang="en-CA" altLang="en-US" sz="3600"/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838200"/>
            <a:ext cx="8534400" cy="5562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What are the </a:t>
            </a:r>
            <a:r>
              <a:rPr lang="en-US" altLang="en-US" sz="3200" b="1" dirty="0">
                <a:solidFill>
                  <a:schemeClr val="tx1"/>
                </a:solidFill>
                <a:sym typeface="Symbol" panose="05050102010706020507" pitchFamily="18" charset="2"/>
              </a:rPr>
              <a:t>initial conditions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?</a:t>
            </a:r>
          </a:p>
          <a:p>
            <a:pPr marL="0" indent="0">
              <a:buNone/>
            </a:pPr>
            <a:r>
              <a:rPr lang="en-US" altLang="en-US" sz="3200" i="1" dirty="0" smtClean="0">
                <a:sym typeface="Symbol" panose="05050102010706020507" pitchFamily="18" charset="2"/>
              </a:rPr>
              <a:t>a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1</a:t>
            </a:r>
            <a:r>
              <a:rPr lang="en-US" altLang="en-US" sz="3200" dirty="0" smtClean="0">
                <a:sym typeface="Symbol" panose="05050102010706020507" pitchFamily="18" charset="2"/>
              </a:rPr>
              <a:t> = 2 </a:t>
            </a:r>
            <a:r>
              <a:rPr lang="en-US" altLang="en-US" sz="3200" dirty="0">
                <a:sym typeface="Symbol" panose="05050102010706020507" pitchFamily="18" charset="2"/>
              </a:rPr>
              <a:t>(0 and 1)</a:t>
            </a:r>
          </a:p>
          <a:p>
            <a:pPr marL="0" indent="0">
              <a:buNone/>
            </a:pPr>
            <a:r>
              <a:rPr lang="en-US" altLang="en-US" sz="3200" i="1" dirty="0" smtClean="0">
                <a:sym typeface="Symbol" panose="05050102010706020507" pitchFamily="18" charset="2"/>
              </a:rPr>
              <a:t>a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2</a:t>
            </a:r>
            <a:r>
              <a:rPr lang="en-US" altLang="en-US" sz="3200" dirty="0" smtClean="0">
                <a:sym typeface="Symbol" panose="05050102010706020507" pitchFamily="18" charset="2"/>
              </a:rPr>
              <a:t> = 3 </a:t>
            </a:r>
            <a:r>
              <a:rPr lang="en-US" altLang="en-US" sz="3200" dirty="0">
                <a:sym typeface="Symbol" panose="05050102010706020507" pitchFamily="18" charset="2"/>
              </a:rPr>
              <a:t>(01, 10, and 11)</a:t>
            </a:r>
          </a:p>
          <a:p>
            <a:pPr marL="0" indent="0">
              <a:buNone/>
            </a:pP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Some values:</a:t>
            </a:r>
          </a:p>
          <a:p>
            <a:pPr marL="0" indent="0">
              <a:buNone/>
            </a:pPr>
            <a:r>
              <a:rPr lang="en-US" altLang="en-US" sz="3200" i="1" dirty="0" smtClean="0">
                <a:sym typeface="Symbol" panose="05050102010706020507" pitchFamily="18" charset="2"/>
              </a:rPr>
              <a:t>a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3</a:t>
            </a:r>
            <a:r>
              <a:rPr lang="en-US" altLang="en-US" sz="3200" dirty="0" smtClean="0">
                <a:sym typeface="Symbol" panose="05050102010706020507" pitchFamily="18" charset="2"/>
              </a:rPr>
              <a:t> = </a:t>
            </a:r>
            <a:r>
              <a:rPr lang="en-US" altLang="en-US" sz="3200" i="1" dirty="0" smtClean="0">
                <a:sym typeface="Symbol" panose="05050102010706020507" pitchFamily="18" charset="2"/>
              </a:rPr>
              <a:t>a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2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+ </a:t>
            </a:r>
            <a:r>
              <a:rPr lang="en-US" altLang="en-US" sz="3200" i="1" dirty="0" smtClean="0">
                <a:sym typeface="Symbol" panose="05050102010706020507" pitchFamily="18" charset="2"/>
              </a:rPr>
              <a:t>a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1</a:t>
            </a:r>
            <a:r>
              <a:rPr lang="en-US" altLang="en-US" sz="3200" dirty="0" smtClean="0">
                <a:sym typeface="Symbol" panose="05050102010706020507" pitchFamily="18" charset="2"/>
              </a:rPr>
              <a:t> = 3 </a:t>
            </a:r>
            <a:r>
              <a:rPr lang="en-US" altLang="en-US" sz="3200" dirty="0">
                <a:sym typeface="Symbol" panose="05050102010706020507" pitchFamily="18" charset="2"/>
              </a:rPr>
              <a:t>+ </a:t>
            </a:r>
            <a:r>
              <a:rPr lang="en-US" altLang="en-US" sz="3200" dirty="0" smtClean="0">
                <a:sym typeface="Symbol" panose="05050102010706020507" pitchFamily="18" charset="2"/>
              </a:rPr>
              <a:t>2 = 5</a:t>
            </a:r>
            <a:endParaRPr lang="en-US" altLang="en-US" sz="3200" dirty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altLang="en-US" sz="3200" i="1" dirty="0" smtClean="0">
                <a:sym typeface="Symbol" panose="05050102010706020507" pitchFamily="18" charset="2"/>
              </a:rPr>
              <a:t>a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4</a:t>
            </a:r>
            <a:r>
              <a:rPr lang="en-US" altLang="en-US" sz="3200" dirty="0" smtClean="0">
                <a:sym typeface="Symbol" panose="05050102010706020507" pitchFamily="18" charset="2"/>
              </a:rPr>
              <a:t> = </a:t>
            </a:r>
            <a:r>
              <a:rPr lang="en-US" altLang="en-US" sz="3200" i="1" dirty="0" smtClean="0">
                <a:sym typeface="Symbol" panose="05050102010706020507" pitchFamily="18" charset="2"/>
              </a:rPr>
              <a:t>a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3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+ </a:t>
            </a:r>
            <a:r>
              <a:rPr lang="en-US" altLang="en-US" sz="3200" i="1" dirty="0" smtClean="0">
                <a:sym typeface="Symbol" panose="05050102010706020507" pitchFamily="18" charset="2"/>
              </a:rPr>
              <a:t>a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2</a:t>
            </a:r>
            <a:r>
              <a:rPr lang="en-US" altLang="en-US" sz="3200" dirty="0" smtClean="0">
                <a:sym typeface="Symbol" panose="05050102010706020507" pitchFamily="18" charset="2"/>
              </a:rPr>
              <a:t> = 5 </a:t>
            </a:r>
            <a:r>
              <a:rPr lang="en-US" altLang="en-US" sz="3200" dirty="0">
                <a:sym typeface="Symbol" panose="05050102010706020507" pitchFamily="18" charset="2"/>
              </a:rPr>
              <a:t>+ </a:t>
            </a:r>
            <a:r>
              <a:rPr lang="en-US" altLang="en-US" sz="3200" dirty="0" smtClean="0">
                <a:sym typeface="Symbol" panose="05050102010706020507" pitchFamily="18" charset="2"/>
              </a:rPr>
              <a:t>3 = 8</a:t>
            </a:r>
            <a:endParaRPr lang="en-US" altLang="en-US" sz="3200" dirty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altLang="en-US" sz="3200" i="1" dirty="0" smtClean="0">
                <a:sym typeface="Symbol" panose="05050102010706020507" pitchFamily="18" charset="2"/>
              </a:rPr>
              <a:t>a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5</a:t>
            </a:r>
            <a:r>
              <a:rPr lang="en-US" altLang="en-US" sz="3200" dirty="0" smtClean="0">
                <a:sym typeface="Symbol" panose="05050102010706020507" pitchFamily="18" charset="2"/>
              </a:rPr>
              <a:t> = </a:t>
            </a:r>
            <a:r>
              <a:rPr lang="en-US" altLang="en-US" sz="3200" i="1" dirty="0" smtClean="0">
                <a:sym typeface="Symbol" panose="05050102010706020507" pitchFamily="18" charset="2"/>
              </a:rPr>
              <a:t>a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4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+ </a:t>
            </a:r>
            <a:r>
              <a:rPr lang="en-US" altLang="en-US" sz="3200" i="1" dirty="0" smtClean="0">
                <a:sym typeface="Symbol" panose="05050102010706020507" pitchFamily="18" charset="2"/>
              </a:rPr>
              <a:t>a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3</a:t>
            </a:r>
            <a:r>
              <a:rPr lang="en-US" altLang="en-US" sz="3200" dirty="0" smtClean="0">
                <a:sym typeface="Symbol" panose="05050102010706020507" pitchFamily="18" charset="2"/>
              </a:rPr>
              <a:t> = 8 </a:t>
            </a:r>
            <a:r>
              <a:rPr lang="en-US" altLang="en-US" sz="3200" dirty="0">
                <a:sym typeface="Symbol" panose="05050102010706020507" pitchFamily="18" charset="2"/>
              </a:rPr>
              <a:t>+ </a:t>
            </a:r>
            <a:r>
              <a:rPr lang="en-US" altLang="en-US" sz="3200" dirty="0" smtClean="0">
                <a:sym typeface="Symbol" panose="05050102010706020507" pitchFamily="18" charset="2"/>
              </a:rPr>
              <a:t>5 = 13</a:t>
            </a:r>
            <a:endParaRPr lang="en-US" altLang="en-US" sz="3200" dirty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…</a:t>
            </a:r>
          </a:p>
          <a:p>
            <a:pPr marL="0" indent="0">
              <a:buNone/>
            </a:pP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This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sequence satisfies the same recurrence relation as  the </a:t>
            </a:r>
            <a:r>
              <a:rPr lang="en-US" altLang="en-US" sz="3200" b="1" dirty="0">
                <a:solidFill>
                  <a:srgbClr val="66FF33"/>
                </a:solidFill>
                <a:sym typeface="Symbol" panose="05050102010706020507" pitchFamily="18" charset="2"/>
              </a:rPr>
              <a:t>Fibonacci sequence</a:t>
            </a:r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.</a:t>
            </a:r>
          </a:p>
          <a:p>
            <a:pPr marL="0" indent="0"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Since </a:t>
            </a:r>
            <a:r>
              <a:rPr lang="en-US" altLang="en-US" sz="3200" i="1" dirty="0" smtClean="0">
                <a:sym typeface="Symbol" panose="05050102010706020507" pitchFamily="18" charset="2"/>
              </a:rPr>
              <a:t>a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1</a:t>
            </a:r>
            <a:r>
              <a:rPr lang="en-US" altLang="en-US" sz="3200" dirty="0" smtClean="0">
                <a:sym typeface="Symbol" panose="05050102010706020507" pitchFamily="18" charset="2"/>
              </a:rPr>
              <a:t> = </a:t>
            </a:r>
            <a:r>
              <a:rPr lang="en-US" altLang="en-US" sz="3200" i="1" dirty="0" smtClean="0">
                <a:sym typeface="Symbol" panose="05050102010706020507" pitchFamily="18" charset="2"/>
              </a:rPr>
              <a:t>f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3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and </a:t>
            </a:r>
            <a:r>
              <a:rPr lang="en-US" altLang="en-US" sz="3200" i="1" dirty="0" smtClean="0">
                <a:sym typeface="Symbol" panose="05050102010706020507" pitchFamily="18" charset="2"/>
              </a:rPr>
              <a:t>a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2</a:t>
            </a:r>
            <a:r>
              <a:rPr lang="en-US" altLang="en-US" sz="3200" dirty="0" smtClean="0">
                <a:sym typeface="Symbol" panose="05050102010706020507" pitchFamily="18" charset="2"/>
              </a:rPr>
              <a:t> = </a:t>
            </a:r>
            <a:r>
              <a:rPr lang="en-US" altLang="en-US" sz="3200" i="1" dirty="0" smtClean="0">
                <a:sym typeface="Symbol" panose="05050102010706020507" pitchFamily="18" charset="2"/>
              </a:rPr>
              <a:t>f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4</a:t>
            </a:r>
            <a:r>
              <a:rPr lang="en-US" altLang="en-US" sz="3200" dirty="0">
                <a:sym typeface="Symbol" panose="05050102010706020507" pitchFamily="18" charset="2"/>
              </a:rPr>
              <a:t>, we have </a:t>
            </a:r>
            <a:r>
              <a:rPr lang="en-US" altLang="en-US" sz="3200" i="1" dirty="0" smtClean="0">
                <a:sym typeface="Symbol" panose="05050102010706020507" pitchFamily="18" charset="2"/>
              </a:rPr>
              <a:t>a</a:t>
            </a:r>
            <a:r>
              <a:rPr lang="en-US" altLang="en-US" sz="3200" i="1" baseline="-25000" dirty="0" smtClean="0">
                <a:sym typeface="Symbol" panose="05050102010706020507" pitchFamily="18" charset="2"/>
              </a:rPr>
              <a:t>n</a:t>
            </a:r>
            <a:r>
              <a:rPr lang="en-US" altLang="en-US" sz="3200" dirty="0" smtClean="0">
                <a:sym typeface="Symbol" panose="05050102010706020507" pitchFamily="18" charset="2"/>
              </a:rPr>
              <a:t> = </a:t>
            </a:r>
            <a:r>
              <a:rPr lang="en-US" altLang="en-US" sz="3200" i="1" dirty="0" err="1" smtClean="0">
                <a:sym typeface="Symbol" panose="05050102010706020507" pitchFamily="18" charset="2"/>
              </a:rPr>
              <a:t>f</a:t>
            </a:r>
            <a:r>
              <a:rPr lang="en-US" altLang="en-US" sz="3200" i="1" baseline="-25000" dirty="0" err="1" smtClean="0">
                <a:sym typeface="Symbol" panose="05050102010706020507" pitchFamily="18" charset="2"/>
              </a:rPr>
              <a:t>n</a:t>
            </a:r>
            <a:r>
              <a:rPr lang="en-US" altLang="en-US" sz="3200" i="1" baseline="-25000" dirty="0" smtClean="0">
                <a:sym typeface="Symbol" panose="05050102010706020507" pitchFamily="18" charset="2"/>
              </a:rPr>
              <a:t> </a:t>
            </a:r>
            <a:r>
              <a:rPr lang="en-US" altLang="en-US" sz="3200" baseline="-25000" dirty="0" smtClean="0">
                <a:sym typeface="Symbol" panose="05050102010706020507" pitchFamily="18" charset="2"/>
              </a:rPr>
              <a:t>+ 2</a:t>
            </a:r>
            <a:r>
              <a:rPr lang="en-US" altLang="en-US" sz="3200" dirty="0">
                <a:sym typeface="Symbol" panose="05050102010706020507" pitchFamily="18" charset="2"/>
              </a:rPr>
              <a:t>.</a:t>
            </a:r>
          </a:p>
          <a:p>
            <a:pPr marL="0" indent="0">
              <a:buNone/>
            </a:pPr>
            <a:endParaRPr lang="en-US" altLang="en-US" sz="3200" baseline="-250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8396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1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1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1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1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1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1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1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1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1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1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1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1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1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1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1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1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14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14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7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Recurrence relations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b="1" dirty="0" smtClean="0">
                <a:solidFill>
                  <a:srgbClr val="66FF33"/>
                </a:solidFill>
              </a:rPr>
              <a:t>recurrence relation </a:t>
            </a:r>
            <a:r>
              <a:rPr lang="en-US" dirty="0" smtClean="0">
                <a:solidFill>
                  <a:schemeClr val="tx1"/>
                </a:solidFill>
              </a:rPr>
              <a:t>for the sequence </a:t>
            </a:r>
            <a:r>
              <a:rPr lang="en-US" dirty="0" smtClean="0">
                <a:solidFill>
                  <a:srgbClr val="66FF33"/>
                </a:solidFill>
              </a:rPr>
              <a:t>{</a:t>
            </a:r>
            <a:r>
              <a:rPr lang="en-US" i="1" dirty="0" smtClean="0">
                <a:solidFill>
                  <a:srgbClr val="66FF33"/>
                </a:solidFill>
              </a:rPr>
              <a:t>a</a:t>
            </a:r>
            <a:r>
              <a:rPr lang="en-US" i="1" baseline="-25000" dirty="0" smtClean="0">
                <a:solidFill>
                  <a:srgbClr val="66FF33"/>
                </a:solidFill>
              </a:rPr>
              <a:t>n</a:t>
            </a:r>
            <a:r>
              <a:rPr lang="en-US" dirty="0" smtClean="0">
                <a:solidFill>
                  <a:srgbClr val="66FF33"/>
                </a:solidFill>
              </a:rPr>
              <a:t>} </a:t>
            </a:r>
            <a:r>
              <a:rPr lang="en-US" dirty="0" smtClean="0">
                <a:solidFill>
                  <a:schemeClr val="tx1"/>
                </a:solidFill>
              </a:rPr>
              <a:t>is an equation that expresses in terms of one or more of the previous terms of the sequence, 	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i.e., </a:t>
            </a:r>
            <a:r>
              <a:rPr lang="en-US" i="1" dirty="0" smtClean="0">
                <a:solidFill>
                  <a:srgbClr val="66FF33"/>
                </a:solidFill>
              </a:rPr>
              <a:t>a</a:t>
            </a:r>
            <a:r>
              <a:rPr lang="en-US" baseline="-25000" dirty="0" smtClean="0">
                <a:solidFill>
                  <a:srgbClr val="66FF33"/>
                </a:solidFill>
              </a:rPr>
              <a:t>0</a:t>
            </a:r>
            <a:r>
              <a:rPr lang="en-US" dirty="0" smtClean="0">
                <a:solidFill>
                  <a:srgbClr val="66FF33"/>
                </a:solidFill>
              </a:rPr>
              <a:t>, </a:t>
            </a:r>
            <a:r>
              <a:rPr lang="en-US" i="1" dirty="0" smtClean="0">
                <a:solidFill>
                  <a:srgbClr val="66FF33"/>
                </a:solidFill>
              </a:rPr>
              <a:t>a</a:t>
            </a:r>
            <a:r>
              <a:rPr lang="en-US" baseline="-25000" dirty="0" smtClean="0">
                <a:solidFill>
                  <a:srgbClr val="66FF33"/>
                </a:solidFill>
              </a:rPr>
              <a:t>1</a:t>
            </a:r>
            <a:r>
              <a:rPr lang="en-US" dirty="0" smtClean="0">
                <a:solidFill>
                  <a:srgbClr val="66FF33"/>
                </a:solidFill>
              </a:rPr>
              <a:t>, …, </a:t>
            </a:r>
            <a:r>
              <a:rPr lang="en-US" i="1" dirty="0" smtClean="0">
                <a:solidFill>
                  <a:srgbClr val="66FF33"/>
                </a:solidFill>
              </a:rPr>
              <a:t>a</a:t>
            </a:r>
            <a:r>
              <a:rPr lang="en-US" i="1" baseline="-25000" dirty="0" smtClean="0">
                <a:solidFill>
                  <a:srgbClr val="66FF33"/>
                </a:solidFill>
              </a:rPr>
              <a:t>n </a:t>
            </a:r>
            <a:r>
              <a:rPr lang="en-US" baseline="-25000" dirty="0" smtClean="0">
                <a:solidFill>
                  <a:srgbClr val="66FF33"/>
                </a:solidFill>
              </a:rPr>
              <a:t>- 1</a:t>
            </a:r>
            <a:r>
              <a:rPr lang="en-US" dirty="0" smtClean="0">
                <a:solidFill>
                  <a:srgbClr val="FFFF00"/>
                </a:solidFill>
              </a:rPr>
              <a:t>, for all integers </a:t>
            </a:r>
            <a:r>
              <a:rPr lang="en-US" i="1" dirty="0" smtClean="0">
                <a:solidFill>
                  <a:srgbClr val="66FF33"/>
                </a:solidFill>
              </a:rPr>
              <a:t>n</a:t>
            </a:r>
            <a:r>
              <a:rPr lang="en-US" dirty="0" smtClean="0">
                <a:solidFill>
                  <a:srgbClr val="FFFF00"/>
                </a:solidFill>
              </a:rPr>
              <a:t> with </a:t>
            </a:r>
            <a:r>
              <a:rPr lang="en-US" i="1" dirty="0" smtClean="0">
                <a:solidFill>
                  <a:srgbClr val="66FF33"/>
                </a:solidFill>
              </a:rPr>
              <a:t>n </a:t>
            </a:r>
            <a:r>
              <a:rPr lang="en-US" dirty="0" smtClean="0">
                <a:solidFill>
                  <a:srgbClr val="66FF33"/>
                </a:solidFill>
              </a:rPr>
              <a:t>≥</a:t>
            </a:r>
            <a:r>
              <a:rPr lang="en-US" i="1" dirty="0" smtClean="0">
                <a:solidFill>
                  <a:srgbClr val="66FF33"/>
                </a:solidFill>
              </a:rPr>
              <a:t> n</a:t>
            </a:r>
            <a:r>
              <a:rPr lang="en-US" baseline="-25000" dirty="0" smtClean="0">
                <a:solidFill>
                  <a:srgbClr val="66FF33"/>
                </a:solidFill>
              </a:rPr>
              <a:t>0</a:t>
            </a:r>
            <a:r>
              <a:rPr lang="en-US" i="1" dirty="0" smtClean="0">
                <a:solidFill>
                  <a:srgbClr val="66FF33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where </a:t>
            </a:r>
            <a:r>
              <a:rPr lang="en-US" i="1" dirty="0" smtClean="0">
                <a:solidFill>
                  <a:srgbClr val="66FF33"/>
                </a:solidFill>
              </a:rPr>
              <a:t>n</a:t>
            </a:r>
            <a:r>
              <a:rPr lang="en-US" baseline="-25000" dirty="0" smtClean="0">
                <a:solidFill>
                  <a:srgbClr val="66FF33"/>
                </a:solidFill>
              </a:rPr>
              <a:t>0</a:t>
            </a:r>
            <a:r>
              <a:rPr lang="en-US" dirty="0" smtClean="0">
                <a:solidFill>
                  <a:srgbClr val="FFFF00"/>
                </a:solidFill>
              </a:rPr>
              <a:t> is a nonnegative integer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A sequence is called a </a:t>
            </a:r>
            <a:r>
              <a:rPr lang="en-US" b="1" dirty="0" smtClean="0">
                <a:solidFill>
                  <a:srgbClr val="66FF33"/>
                </a:solidFill>
              </a:rPr>
              <a:t>solution</a:t>
            </a:r>
            <a:r>
              <a:rPr lang="en-US" dirty="0" smtClean="0">
                <a:solidFill>
                  <a:srgbClr val="66FF33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of a recurrence relation if its terms satisfy the recurrence relation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5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Recursion and recurrence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66FF33"/>
                </a:solidFill>
              </a:rPr>
              <a:t>A </a:t>
            </a:r>
            <a:r>
              <a:rPr lang="en-US" sz="3200" u="sng" dirty="0">
                <a:solidFill>
                  <a:srgbClr val="66FF33"/>
                </a:solidFill>
              </a:rPr>
              <a:t>recursive algorithm</a:t>
            </a:r>
            <a:r>
              <a:rPr lang="en-US" sz="3200" dirty="0">
                <a:solidFill>
                  <a:srgbClr val="66FF33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provides the solution of a problem of size </a:t>
            </a:r>
            <a:r>
              <a:rPr lang="en-US" sz="3200" i="1" dirty="0"/>
              <a:t>n</a:t>
            </a:r>
            <a:r>
              <a:rPr lang="en-US" sz="3200" dirty="0">
                <a:solidFill>
                  <a:schemeClr val="tx1"/>
                </a:solidFill>
              </a:rPr>
              <a:t> in terms of the solutions of one or more instances of the same problem of smaller </a:t>
            </a:r>
            <a:r>
              <a:rPr lang="en-US" sz="3200" dirty="0" smtClean="0">
                <a:solidFill>
                  <a:schemeClr val="tx1"/>
                </a:solidFill>
              </a:rPr>
              <a:t>size.</a:t>
            </a: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/>
              <a:t>When we analyze the complexity of a recursive algorithm, we obtain a </a:t>
            </a:r>
            <a:r>
              <a:rPr lang="en-US" sz="3200" u="sng" dirty="0">
                <a:solidFill>
                  <a:srgbClr val="66FF33"/>
                </a:solidFill>
              </a:rPr>
              <a:t>recurrence relation</a:t>
            </a:r>
            <a:r>
              <a:rPr lang="en-US" sz="3200" dirty="0">
                <a:solidFill>
                  <a:srgbClr val="66FF33"/>
                </a:solidFill>
              </a:rPr>
              <a:t> </a:t>
            </a:r>
            <a:r>
              <a:rPr lang="en-US" sz="3200" dirty="0"/>
              <a:t>that expresses the number of operations required to solve a problem of size </a:t>
            </a:r>
            <a:r>
              <a:rPr lang="en-US" sz="3200" i="1" dirty="0">
                <a:solidFill>
                  <a:schemeClr val="tx1"/>
                </a:solidFill>
              </a:rPr>
              <a:t>n</a:t>
            </a:r>
            <a:r>
              <a:rPr lang="en-US" sz="3200" dirty="0"/>
              <a:t> in terms of the number of operations required to solve the problem for </a:t>
            </a:r>
            <a:r>
              <a:rPr lang="en-US" sz="3200" u="sng" dirty="0">
                <a:solidFill>
                  <a:srgbClr val="66FF33"/>
                </a:solidFill>
              </a:rPr>
              <a:t>one or more instance of smaller size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044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Let </a:t>
            </a:r>
            <a:r>
              <a:rPr lang="en-US" dirty="0" smtClean="0">
                <a:solidFill>
                  <a:schemeClr val="tx1"/>
                </a:solidFill>
              </a:rPr>
              <a:t>{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i="1" baseline="-25000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} </a:t>
            </a:r>
            <a:r>
              <a:rPr lang="en-US" dirty="0" smtClean="0"/>
              <a:t>be a sequence that satisfies the recurrence relation </a:t>
            </a:r>
            <a:br>
              <a:rPr lang="en-US" dirty="0" smtClean="0"/>
            </a:b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i="1" baseline="-25000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=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i="1" baseline="-25000" dirty="0" smtClean="0">
                <a:solidFill>
                  <a:schemeClr val="tx1"/>
                </a:solidFill>
              </a:rPr>
              <a:t>n </a:t>
            </a:r>
            <a:r>
              <a:rPr lang="en-US" baseline="-25000" dirty="0" smtClean="0">
                <a:solidFill>
                  <a:schemeClr val="tx1"/>
                </a:solidFill>
              </a:rPr>
              <a:t>- 1</a:t>
            </a:r>
            <a:r>
              <a:rPr lang="en-US" dirty="0" smtClean="0">
                <a:solidFill>
                  <a:schemeClr val="tx1"/>
                </a:solidFill>
              </a:rPr>
              <a:t> –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i="1" baseline="-25000" dirty="0" smtClean="0">
                <a:solidFill>
                  <a:schemeClr val="tx1"/>
                </a:solidFill>
              </a:rPr>
              <a:t>n </a:t>
            </a:r>
            <a:r>
              <a:rPr lang="en-US" baseline="-25000" dirty="0" smtClean="0">
                <a:solidFill>
                  <a:schemeClr val="tx1"/>
                </a:solidFill>
              </a:rPr>
              <a:t>- 2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/>
              <a:t>for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= 2, 3, 4, … </a:t>
            </a:r>
            <a:r>
              <a:rPr lang="en-US" dirty="0" smtClean="0"/>
              <a:t>and suppose that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</a:rPr>
              <a:t>0 </a:t>
            </a:r>
            <a:r>
              <a:rPr lang="en-US" dirty="0">
                <a:solidFill>
                  <a:schemeClr val="tx1"/>
                </a:solidFill>
              </a:rPr>
              <a:t>=</a:t>
            </a:r>
            <a:r>
              <a:rPr lang="en-US" baseline="-2500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3 </a:t>
            </a:r>
            <a:r>
              <a:rPr lang="en-US" dirty="0" smtClean="0"/>
              <a:t>and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</a:rPr>
              <a:t>1 </a:t>
            </a:r>
            <a:r>
              <a:rPr lang="en-US" dirty="0">
                <a:solidFill>
                  <a:schemeClr val="tx1"/>
                </a:solidFill>
              </a:rPr>
              <a:t>=</a:t>
            </a:r>
            <a:r>
              <a:rPr lang="en-US" baseline="-2500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5</a:t>
            </a:r>
            <a:r>
              <a:rPr lang="en-US" dirty="0" smtClean="0"/>
              <a:t>, </a:t>
            </a:r>
          </a:p>
          <a:p>
            <a:pPr marL="0" indent="0">
              <a:buNone/>
            </a:pPr>
            <a:r>
              <a:rPr lang="en-US" dirty="0" smtClean="0"/>
              <a:t>what are </a:t>
            </a:r>
            <a:r>
              <a:rPr lang="en-US" i="1" dirty="0" smtClean="0"/>
              <a:t>a</a:t>
            </a:r>
            <a:r>
              <a:rPr lang="en-US" baseline="-25000" dirty="0" smtClean="0"/>
              <a:t>2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a</a:t>
            </a:r>
            <a:r>
              <a:rPr lang="en-US" baseline="-25000" dirty="0" smtClean="0"/>
              <a:t>3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Using the recurrence relation, </a:t>
            </a:r>
          </a:p>
          <a:p>
            <a:pPr marL="457189" lvl="1" indent="0">
              <a:buNone/>
            </a:pPr>
            <a:r>
              <a:rPr lang="en-US" i="1" dirty="0" smtClean="0"/>
              <a:t>a</a:t>
            </a:r>
            <a:r>
              <a:rPr lang="en-US" baseline="-25000" dirty="0" smtClean="0"/>
              <a:t>2 </a:t>
            </a:r>
            <a:r>
              <a:rPr lang="en-US" dirty="0"/>
              <a:t>=</a:t>
            </a:r>
            <a:r>
              <a:rPr lang="en-US" baseline="-25000" dirty="0" smtClean="0"/>
              <a:t> </a:t>
            </a:r>
            <a:r>
              <a:rPr lang="en-US" i="1" dirty="0" smtClean="0"/>
              <a:t>a</a:t>
            </a:r>
            <a:r>
              <a:rPr lang="en-US" baseline="-25000" dirty="0" smtClean="0"/>
              <a:t>1 </a:t>
            </a:r>
            <a:r>
              <a:rPr lang="en-US" dirty="0" smtClean="0"/>
              <a:t>- </a:t>
            </a:r>
            <a:r>
              <a:rPr lang="en-US" i="1" dirty="0" smtClean="0"/>
              <a:t>a</a:t>
            </a:r>
            <a:r>
              <a:rPr lang="en-US" baseline="-25000" dirty="0" smtClean="0"/>
              <a:t>0 </a:t>
            </a:r>
            <a:r>
              <a:rPr lang="en-US" dirty="0"/>
              <a:t>=</a:t>
            </a:r>
            <a:r>
              <a:rPr lang="en-US" baseline="-25000" dirty="0" smtClean="0"/>
              <a:t> </a:t>
            </a:r>
            <a:r>
              <a:rPr lang="en-US" dirty="0" smtClean="0"/>
              <a:t>5 - 3 = 2 and </a:t>
            </a:r>
          </a:p>
          <a:p>
            <a:pPr marL="457189" lvl="1" indent="0">
              <a:buNone/>
            </a:pPr>
            <a:r>
              <a:rPr lang="en-US" i="1" dirty="0" smtClean="0"/>
              <a:t>a</a:t>
            </a:r>
            <a:r>
              <a:rPr lang="en-US" baseline="-25000" dirty="0" smtClean="0"/>
              <a:t>3 </a:t>
            </a:r>
            <a:r>
              <a:rPr lang="en-US" dirty="0"/>
              <a:t>=</a:t>
            </a:r>
            <a:r>
              <a:rPr lang="en-US" baseline="-25000" dirty="0" smtClean="0"/>
              <a:t> </a:t>
            </a:r>
            <a:r>
              <a:rPr lang="en-US" i="1" dirty="0" smtClean="0"/>
              <a:t>a</a:t>
            </a:r>
            <a:r>
              <a:rPr lang="en-US" baseline="-25000" dirty="0" smtClean="0"/>
              <a:t>2 </a:t>
            </a:r>
            <a:r>
              <a:rPr lang="en-US" dirty="0" smtClean="0"/>
              <a:t>- </a:t>
            </a:r>
            <a:r>
              <a:rPr lang="en-US" i="1" dirty="0" smtClean="0"/>
              <a:t>a</a:t>
            </a:r>
            <a:r>
              <a:rPr lang="en-US" baseline="-25000" dirty="0" smtClean="0"/>
              <a:t>1 </a:t>
            </a:r>
            <a:r>
              <a:rPr lang="en-US" dirty="0"/>
              <a:t>=</a:t>
            </a:r>
            <a:r>
              <a:rPr lang="en-US" baseline="-25000" dirty="0" smtClean="0"/>
              <a:t> </a:t>
            </a:r>
            <a:r>
              <a:rPr lang="en-US" dirty="0" smtClean="0"/>
              <a:t>2 - 5 = -3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357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838199" y="1066800"/>
            <a:ext cx="9892005" cy="533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Determine whether the sequence </a:t>
            </a:r>
            <a:r>
              <a:rPr lang="en-US" sz="3200" dirty="0" smtClean="0">
                <a:solidFill>
                  <a:srgbClr val="66FF33"/>
                </a:solidFill>
              </a:rPr>
              <a:t>{</a:t>
            </a:r>
            <a:r>
              <a:rPr lang="en-US" sz="3200" i="1" dirty="0" smtClean="0">
                <a:solidFill>
                  <a:srgbClr val="66FF33"/>
                </a:solidFill>
              </a:rPr>
              <a:t>a</a:t>
            </a:r>
            <a:r>
              <a:rPr lang="en-US" sz="3200" i="1" baseline="-25000" dirty="0" smtClean="0">
                <a:solidFill>
                  <a:srgbClr val="66FF33"/>
                </a:solidFill>
              </a:rPr>
              <a:t>n</a:t>
            </a:r>
            <a:r>
              <a:rPr lang="en-US" sz="3200" dirty="0" smtClean="0">
                <a:solidFill>
                  <a:srgbClr val="66FF33"/>
                </a:solidFill>
              </a:rPr>
              <a:t>}, </a:t>
            </a:r>
            <a:r>
              <a:rPr lang="en-US" sz="3200" dirty="0" smtClean="0"/>
              <a:t>where </a:t>
            </a:r>
            <a:r>
              <a:rPr lang="en-US" sz="3200" i="1" dirty="0" smtClean="0">
                <a:solidFill>
                  <a:srgbClr val="66FF33"/>
                </a:solidFill>
              </a:rPr>
              <a:t>a</a:t>
            </a:r>
            <a:r>
              <a:rPr lang="en-US" sz="3200" i="1" baseline="-25000" dirty="0" smtClean="0">
                <a:solidFill>
                  <a:srgbClr val="66FF33"/>
                </a:solidFill>
              </a:rPr>
              <a:t>n </a:t>
            </a:r>
            <a:r>
              <a:rPr lang="en-US" sz="3200" dirty="0">
                <a:solidFill>
                  <a:srgbClr val="66FF33"/>
                </a:solidFill>
              </a:rPr>
              <a:t>=</a:t>
            </a:r>
            <a:r>
              <a:rPr lang="en-US" sz="3200" i="1" baseline="-25000" dirty="0" smtClean="0">
                <a:solidFill>
                  <a:srgbClr val="66FF33"/>
                </a:solidFill>
              </a:rPr>
              <a:t> </a:t>
            </a:r>
            <a:r>
              <a:rPr lang="en-US" sz="3200" dirty="0" smtClean="0">
                <a:solidFill>
                  <a:srgbClr val="66FF33"/>
                </a:solidFill>
              </a:rPr>
              <a:t>3</a:t>
            </a:r>
            <a:r>
              <a:rPr lang="en-US" sz="3200" i="1" dirty="0" smtClean="0">
                <a:solidFill>
                  <a:srgbClr val="66FF33"/>
                </a:solidFill>
              </a:rPr>
              <a:t>n</a:t>
            </a:r>
            <a:r>
              <a:rPr lang="en-US" sz="3200" dirty="0" smtClean="0">
                <a:solidFill>
                  <a:srgbClr val="66FF33"/>
                </a:solidFill>
              </a:rPr>
              <a:t> </a:t>
            </a:r>
            <a:r>
              <a:rPr lang="en-US" sz="3200" dirty="0" smtClean="0"/>
              <a:t>for every nonnegative integer </a:t>
            </a:r>
            <a:r>
              <a:rPr lang="en-US" sz="3200" i="1" dirty="0" smtClean="0">
                <a:solidFill>
                  <a:srgbClr val="66FF33"/>
                </a:solidFill>
              </a:rPr>
              <a:t>n</a:t>
            </a:r>
            <a:r>
              <a:rPr lang="en-US" sz="3200" dirty="0" smtClean="0"/>
              <a:t>, is a </a:t>
            </a:r>
            <a:r>
              <a:rPr lang="en-US" sz="3200" dirty="0" smtClean="0">
                <a:solidFill>
                  <a:srgbClr val="66FF33"/>
                </a:solidFill>
              </a:rPr>
              <a:t>solution</a:t>
            </a:r>
            <a:r>
              <a:rPr lang="en-US" sz="3200" dirty="0" smtClean="0"/>
              <a:t> of the recurrence relation </a:t>
            </a:r>
            <a:br>
              <a:rPr lang="en-US" sz="3200" dirty="0" smtClean="0"/>
            </a:br>
            <a:r>
              <a:rPr lang="en-US" sz="3200" dirty="0" smtClean="0"/>
              <a:t>	</a:t>
            </a:r>
            <a:r>
              <a:rPr lang="en-US" sz="3200" i="1" dirty="0" smtClean="0">
                <a:solidFill>
                  <a:srgbClr val="66FF33"/>
                </a:solidFill>
              </a:rPr>
              <a:t>a</a:t>
            </a:r>
            <a:r>
              <a:rPr lang="en-US" sz="3200" i="1" baseline="-25000" dirty="0" smtClean="0">
                <a:solidFill>
                  <a:srgbClr val="66FF33"/>
                </a:solidFill>
              </a:rPr>
              <a:t>n</a:t>
            </a:r>
            <a:r>
              <a:rPr lang="en-US" sz="3200" baseline="-25000" dirty="0" smtClean="0">
                <a:solidFill>
                  <a:srgbClr val="66FF33"/>
                </a:solidFill>
              </a:rPr>
              <a:t> </a:t>
            </a:r>
            <a:r>
              <a:rPr lang="en-US" sz="3200" dirty="0">
                <a:solidFill>
                  <a:srgbClr val="66FF33"/>
                </a:solidFill>
              </a:rPr>
              <a:t>=</a:t>
            </a:r>
            <a:r>
              <a:rPr lang="en-US" sz="3200" baseline="-25000" dirty="0" smtClean="0">
                <a:solidFill>
                  <a:srgbClr val="66FF33"/>
                </a:solidFill>
              </a:rPr>
              <a:t> </a:t>
            </a:r>
            <a:r>
              <a:rPr lang="en-US" sz="3200" dirty="0" smtClean="0">
                <a:solidFill>
                  <a:srgbClr val="66FF33"/>
                </a:solidFill>
              </a:rPr>
              <a:t>2</a:t>
            </a:r>
            <a:r>
              <a:rPr lang="en-US" sz="3200" i="1" dirty="0" smtClean="0">
                <a:solidFill>
                  <a:srgbClr val="66FF33"/>
                </a:solidFill>
              </a:rPr>
              <a:t>a</a:t>
            </a:r>
            <a:r>
              <a:rPr lang="en-US" sz="3200" i="1" baseline="-25000" dirty="0" smtClean="0">
                <a:solidFill>
                  <a:srgbClr val="66FF33"/>
                </a:solidFill>
              </a:rPr>
              <a:t>n </a:t>
            </a:r>
            <a:r>
              <a:rPr lang="en-US" sz="3200" baseline="-25000" dirty="0" smtClean="0">
                <a:solidFill>
                  <a:srgbClr val="66FF33"/>
                </a:solidFill>
              </a:rPr>
              <a:t>- 1</a:t>
            </a:r>
            <a:r>
              <a:rPr lang="en-US" sz="3200" dirty="0" smtClean="0">
                <a:solidFill>
                  <a:srgbClr val="66FF33"/>
                </a:solidFill>
              </a:rPr>
              <a:t> – </a:t>
            </a:r>
            <a:r>
              <a:rPr lang="en-US" sz="3200" i="1" dirty="0" smtClean="0">
                <a:solidFill>
                  <a:srgbClr val="66FF33"/>
                </a:solidFill>
              </a:rPr>
              <a:t>a</a:t>
            </a:r>
            <a:r>
              <a:rPr lang="en-US" sz="3200" i="1" baseline="-25000" dirty="0" smtClean="0">
                <a:solidFill>
                  <a:srgbClr val="66FF33"/>
                </a:solidFill>
              </a:rPr>
              <a:t>n </a:t>
            </a:r>
            <a:r>
              <a:rPr lang="en-US" sz="3200" baseline="-25000" dirty="0" smtClean="0">
                <a:solidFill>
                  <a:srgbClr val="66FF33"/>
                </a:solidFill>
              </a:rPr>
              <a:t>- 2</a:t>
            </a:r>
            <a:r>
              <a:rPr lang="en-US" sz="3200" dirty="0" smtClean="0">
                <a:solidFill>
                  <a:srgbClr val="66FF33"/>
                </a:solidFill>
              </a:rPr>
              <a:t> for </a:t>
            </a:r>
            <a:r>
              <a:rPr lang="en-US" sz="3200" i="1" dirty="0" smtClean="0">
                <a:solidFill>
                  <a:srgbClr val="66FF33"/>
                </a:solidFill>
              </a:rPr>
              <a:t>n</a:t>
            </a:r>
            <a:r>
              <a:rPr lang="en-US" sz="3200" dirty="0" smtClean="0">
                <a:solidFill>
                  <a:srgbClr val="66FF33"/>
                </a:solidFill>
              </a:rPr>
              <a:t> = 2, 3, 4, …</a:t>
            </a:r>
          </a:p>
          <a:p>
            <a:pPr marL="0" indent="0">
              <a:buNone/>
            </a:pPr>
            <a:r>
              <a:rPr lang="en-US" sz="3200" dirty="0" smtClean="0"/>
              <a:t>Suppose </a:t>
            </a:r>
            <a:r>
              <a:rPr lang="en-US" sz="3200" i="1" dirty="0" smtClean="0">
                <a:solidFill>
                  <a:srgbClr val="66FF33"/>
                </a:solidFill>
              </a:rPr>
              <a:t>a</a:t>
            </a:r>
            <a:r>
              <a:rPr lang="en-US" sz="3200" i="1" baseline="-25000" dirty="0" smtClean="0">
                <a:solidFill>
                  <a:srgbClr val="66FF33"/>
                </a:solidFill>
              </a:rPr>
              <a:t>n </a:t>
            </a:r>
            <a:r>
              <a:rPr lang="en-US" sz="3200" dirty="0">
                <a:solidFill>
                  <a:srgbClr val="66FF33"/>
                </a:solidFill>
              </a:rPr>
              <a:t>=</a:t>
            </a:r>
            <a:r>
              <a:rPr lang="en-US" sz="3200" i="1" baseline="-25000" dirty="0" smtClean="0">
                <a:solidFill>
                  <a:srgbClr val="66FF33"/>
                </a:solidFill>
              </a:rPr>
              <a:t> </a:t>
            </a:r>
            <a:r>
              <a:rPr lang="en-US" sz="3200" dirty="0" smtClean="0">
                <a:solidFill>
                  <a:srgbClr val="66FF33"/>
                </a:solidFill>
              </a:rPr>
              <a:t>3</a:t>
            </a:r>
            <a:r>
              <a:rPr lang="en-US" sz="3200" i="1" dirty="0" smtClean="0">
                <a:solidFill>
                  <a:srgbClr val="66FF33"/>
                </a:solidFill>
              </a:rPr>
              <a:t>n</a:t>
            </a:r>
            <a:r>
              <a:rPr lang="en-US" sz="3200" dirty="0" smtClean="0">
                <a:solidFill>
                  <a:srgbClr val="66FF33"/>
                </a:solidFill>
              </a:rPr>
              <a:t> </a:t>
            </a:r>
            <a:r>
              <a:rPr lang="en-US" sz="3200" dirty="0" smtClean="0"/>
              <a:t>for every </a:t>
            </a:r>
            <a:r>
              <a:rPr lang="en-US" sz="3200" i="1" dirty="0" smtClean="0">
                <a:solidFill>
                  <a:srgbClr val="66FF33"/>
                </a:solidFill>
              </a:rPr>
              <a:t>n</a:t>
            </a:r>
            <a:r>
              <a:rPr lang="en-US" sz="3200" dirty="0" smtClean="0">
                <a:solidFill>
                  <a:srgbClr val="66FF33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≥ 0</a:t>
            </a:r>
            <a:r>
              <a:rPr lang="en-US" sz="3200" dirty="0" smtClean="0"/>
              <a:t>. </a:t>
            </a:r>
          </a:p>
          <a:p>
            <a:pPr marL="0" indent="0">
              <a:buNone/>
            </a:pPr>
            <a:r>
              <a:rPr lang="en-US" sz="3200" dirty="0" smtClean="0"/>
              <a:t>Then for </a:t>
            </a:r>
            <a:r>
              <a:rPr lang="en-US" sz="3200" i="1" dirty="0" smtClean="0">
                <a:solidFill>
                  <a:srgbClr val="66FF33"/>
                </a:solidFill>
              </a:rPr>
              <a:t>n </a:t>
            </a:r>
            <a:r>
              <a:rPr lang="en-US" sz="3200" dirty="0" smtClean="0">
                <a:solidFill>
                  <a:srgbClr val="66FF33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≥ 2</a:t>
            </a:r>
            <a:r>
              <a:rPr lang="en-US" sz="3200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, we have </a:t>
            </a:r>
          </a:p>
          <a:p>
            <a:pPr marL="457200" lvl="1" indent="0">
              <a:buNone/>
            </a:pPr>
            <a:r>
              <a:rPr lang="en-US" sz="2800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2</a:t>
            </a:r>
            <a:r>
              <a:rPr lang="en-US" sz="2800" i="1" dirty="0" smtClean="0">
                <a:solidFill>
                  <a:srgbClr val="FFFF00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sz="2800" i="1" baseline="-25000" dirty="0" smtClean="0">
                <a:solidFill>
                  <a:srgbClr val="FFFF00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n </a:t>
            </a:r>
            <a:r>
              <a:rPr lang="en-US" sz="2800" baseline="-25000" dirty="0" smtClean="0">
                <a:solidFill>
                  <a:srgbClr val="FFFF00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– 1 </a:t>
            </a:r>
            <a:r>
              <a:rPr lang="en-US" sz="2800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–</a:t>
            </a:r>
            <a:r>
              <a:rPr lang="en-US" sz="2800" i="1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 </a:t>
            </a:r>
            <a:r>
              <a:rPr lang="en-US" sz="2800" i="1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sz="2800" i="1" baseline="-25000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n - </a:t>
            </a:r>
            <a:r>
              <a:rPr lang="en-US" sz="2800" baseline="-25000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2</a:t>
            </a:r>
            <a:r>
              <a:rPr lang="en-US" sz="2800" i="1" baseline="-25000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 </a:t>
            </a:r>
            <a:r>
              <a:rPr lang="en-US" sz="2800" dirty="0"/>
              <a:t>=</a:t>
            </a:r>
            <a:r>
              <a:rPr lang="en-US" sz="2800" i="1" baseline="-25000" dirty="0" smtClean="0">
                <a:solidFill>
                  <a:srgbClr val="00B0F0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 </a:t>
            </a:r>
            <a:r>
              <a:rPr lang="en-US" sz="2800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2(</a:t>
            </a:r>
            <a:r>
              <a:rPr lang="en-US" sz="2800" dirty="0" smtClean="0">
                <a:solidFill>
                  <a:srgbClr val="FFFF00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3(</a:t>
            </a:r>
            <a:r>
              <a:rPr lang="en-US" sz="2800" i="1" dirty="0" smtClean="0">
                <a:solidFill>
                  <a:srgbClr val="FFFF00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n </a:t>
            </a:r>
            <a:r>
              <a:rPr lang="en-US" sz="2800" dirty="0" smtClean="0">
                <a:solidFill>
                  <a:srgbClr val="FFFF00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- 1)</a:t>
            </a:r>
            <a:r>
              <a:rPr lang="en-US" sz="2800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) - </a:t>
            </a:r>
            <a:r>
              <a:rPr lang="en-US" sz="2800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3(</a:t>
            </a:r>
            <a:r>
              <a:rPr lang="en-US" sz="2800" i="1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n </a:t>
            </a:r>
            <a:r>
              <a:rPr lang="en-US" sz="2800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- 2) </a:t>
            </a:r>
          </a:p>
          <a:p>
            <a:pPr marL="457200" lvl="1" indent="0">
              <a:buNone/>
            </a:pPr>
            <a:r>
              <a:rPr lang="en-US" sz="2800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 = 6</a:t>
            </a:r>
            <a:r>
              <a:rPr lang="en-US" sz="2800" i="1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n</a:t>
            </a:r>
            <a:r>
              <a:rPr lang="en-US" sz="2800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 - 6 </a:t>
            </a:r>
            <a:r>
              <a:rPr lang="en-US" sz="2800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- 3</a:t>
            </a:r>
            <a:r>
              <a:rPr lang="en-US" sz="2800" i="1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n</a:t>
            </a:r>
            <a:r>
              <a:rPr lang="en-US" sz="2800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 + 6 </a:t>
            </a:r>
            <a:r>
              <a:rPr lang="en-US" sz="2800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= 3</a:t>
            </a:r>
            <a:r>
              <a:rPr lang="en-US" sz="2800" i="1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n</a:t>
            </a:r>
            <a:r>
              <a:rPr lang="en-US" sz="2800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 = </a:t>
            </a:r>
            <a:r>
              <a:rPr lang="en-US" sz="2800" i="1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sz="2800" i="1" baseline="-25000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n</a:t>
            </a:r>
            <a:r>
              <a:rPr lang="en-US" sz="2800" dirty="0" smtClean="0">
                <a:ea typeface="Cambria Math" panose="02040503050406030204" pitchFamily="18" charset="0"/>
                <a:cs typeface="Cambria Math" panose="02040503050406030204" pitchFamily="18" charset="0"/>
              </a:rPr>
              <a:t>. </a:t>
            </a:r>
          </a:p>
          <a:p>
            <a:pPr marL="0" indent="0">
              <a:buNone/>
            </a:pPr>
            <a:r>
              <a:rPr lang="en-US" sz="3200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Thus, </a:t>
            </a:r>
            <a:r>
              <a:rPr lang="en-US" sz="3200" dirty="0" smtClean="0">
                <a:solidFill>
                  <a:srgbClr val="66FF33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{</a:t>
            </a:r>
            <a:r>
              <a:rPr lang="en-US" sz="3200" i="1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sz="3200" i="1" baseline="-25000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n</a:t>
            </a:r>
            <a:r>
              <a:rPr lang="en-US" sz="3200" dirty="0" smtClean="0">
                <a:solidFill>
                  <a:srgbClr val="66FF33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} </a:t>
            </a:r>
            <a:r>
              <a:rPr lang="en-US" sz="3200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where </a:t>
            </a:r>
            <a:r>
              <a:rPr lang="en-US" sz="3200" i="1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a</a:t>
            </a:r>
            <a:r>
              <a:rPr lang="en-US" sz="3200" i="1" baseline="-25000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n </a:t>
            </a:r>
            <a:r>
              <a:rPr lang="en-US" sz="3200" dirty="0">
                <a:solidFill>
                  <a:srgbClr val="66FF33"/>
                </a:solidFill>
              </a:rPr>
              <a:t>=</a:t>
            </a:r>
            <a:r>
              <a:rPr lang="en-US" sz="3200" i="1" baseline="-25000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 </a:t>
            </a:r>
            <a:r>
              <a:rPr lang="en-US" sz="3200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3</a:t>
            </a:r>
            <a:r>
              <a:rPr lang="en-US" sz="3200" i="1" dirty="0" smtClean="0">
                <a:solidFill>
                  <a:srgbClr val="66FF33"/>
                </a:solidFill>
                <a:ea typeface="Cambria Math" panose="02040503050406030204" pitchFamily="18" charset="0"/>
                <a:cs typeface="Cambria Math" panose="02040503050406030204" pitchFamily="18" charset="0"/>
              </a:rPr>
              <a:t>n</a:t>
            </a:r>
            <a:r>
              <a:rPr lang="en-US" sz="3200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 is a solution for the recurrence relation</a:t>
            </a:r>
            <a:endParaRPr lang="en-US" sz="32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617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Modeling with recurrence relations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Compound interest: Suppose that a person deposits $10,000 in a savings account at a bank yielding 11% per year with interest compounded annually. How much will it be in the account after 30 years?</a:t>
            </a:r>
          </a:p>
          <a:p>
            <a:pPr marL="0" indent="0">
              <a:buNone/>
            </a:pPr>
            <a:r>
              <a:rPr lang="en-US" sz="3200" dirty="0"/>
              <a:t>Let </a:t>
            </a:r>
            <a:r>
              <a:rPr lang="en-US" sz="3200" i="1" dirty="0" err="1">
                <a:solidFill>
                  <a:schemeClr val="tx1"/>
                </a:solidFill>
              </a:rPr>
              <a:t>P</a:t>
            </a:r>
            <a:r>
              <a:rPr lang="en-US" sz="3200" i="1" baseline="-25000" dirty="0" err="1">
                <a:solidFill>
                  <a:schemeClr val="tx1"/>
                </a:solidFill>
              </a:rPr>
              <a:t>n</a:t>
            </a:r>
            <a:r>
              <a:rPr lang="en-US" sz="3200" dirty="0"/>
              <a:t> denote the amount in the account after </a:t>
            </a:r>
            <a:r>
              <a:rPr lang="en-US" sz="3200" i="1" dirty="0">
                <a:solidFill>
                  <a:schemeClr val="tx1"/>
                </a:solidFill>
              </a:rPr>
              <a:t>n</a:t>
            </a:r>
            <a:r>
              <a:rPr lang="en-US" sz="3200" dirty="0"/>
              <a:t> years. The amount after </a:t>
            </a:r>
            <a:r>
              <a:rPr lang="en-US" sz="3200" i="1" dirty="0">
                <a:solidFill>
                  <a:schemeClr val="tx1"/>
                </a:solidFill>
              </a:rPr>
              <a:t>n</a:t>
            </a:r>
            <a:r>
              <a:rPr lang="en-US" sz="3200" dirty="0"/>
              <a:t> years equals the amount in the account after </a:t>
            </a:r>
            <a:r>
              <a:rPr lang="en-US" sz="3200" i="1" dirty="0" smtClean="0">
                <a:solidFill>
                  <a:schemeClr val="tx1"/>
                </a:solidFill>
              </a:rPr>
              <a:t>n </a:t>
            </a:r>
            <a:r>
              <a:rPr lang="en-US" sz="3200" dirty="0" smtClean="0">
                <a:solidFill>
                  <a:schemeClr val="tx1"/>
                </a:solidFill>
              </a:rPr>
              <a:t>- 1</a:t>
            </a:r>
            <a:r>
              <a:rPr lang="en-US" sz="3200" dirty="0" smtClean="0"/>
              <a:t> </a:t>
            </a:r>
            <a:r>
              <a:rPr lang="en-US" sz="3200" dirty="0"/>
              <a:t>years plus interest for </a:t>
            </a:r>
            <a:r>
              <a:rPr lang="en-US" sz="3200" dirty="0" smtClean="0"/>
              <a:t>the </a:t>
            </a:r>
            <a:r>
              <a:rPr lang="en-US" sz="3200" i="1" dirty="0" smtClean="0">
                <a:solidFill>
                  <a:schemeClr val="tx1"/>
                </a:solidFill>
              </a:rPr>
              <a:t>n</a:t>
            </a:r>
            <a:r>
              <a:rPr lang="en-US" sz="3200" dirty="0" smtClean="0">
                <a:solidFill>
                  <a:schemeClr val="tx1"/>
                </a:solidFill>
              </a:rPr>
              <a:t>-</a:t>
            </a:r>
            <a:r>
              <a:rPr lang="en-US" sz="3200" dirty="0" err="1" smtClean="0">
                <a:solidFill>
                  <a:schemeClr val="tx1"/>
                </a:solidFill>
              </a:rPr>
              <a:t>th</a:t>
            </a:r>
            <a:r>
              <a:rPr lang="en-US" sz="3200" dirty="0" smtClean="0"/>
              <a:t> </a:t>
            </a:r>
            <a:r>
              <a:rPr lang="en-US" sz="3200" dirty="0"/>
              <a:t>year, we see the sequence </a:t>
            </a:r>
            <a:r>
              <a:rPr lang="en-US" sz="3200" dirty="0">
                <a:solidFill>
                  <a:schemeClr val="tx1"/>
                </a:solidFill>
              </a:rPr>
              <a:t>{</a:t>
            </a:r>
            <a:r>
              <a:rPr lang="en-US" sz="3200" i="1" dirty="0" err="1">
                <a:solidFill>
                  <a:schemeClr val="tx1"/>
                </a:solidFill>
              </a:rPr>
              <a:t>P</a:t>
            </a:r>
            <a:r>
              <a:rPr lang="en-US" sz="3200" i="1" baseline="-25000" dirty="0" err="1">
                <a:solidFill>
                  <a:schemeClr val="tx1"/>
                </a:solidFill>
              </a:rPr>
              <a:t>n</a:t>
            </a:r>
            <a:r>
              <a:rPr lang="en-US" sz="3200" dirty="0">
                <a:solidFill>
                  <a:schemeClr val="tx1"/>
                </a:solidFill>
              </a:rPr>
              <a:t>} </a:t>
            </a:r>
            <a:r>
              <a:rPr lang="en-US" sz="3200" dirty="0"/>
              <a:t>has the  recurrence relation</a:t>
            </a:r>
          </a:p>
          <a:p>
            <a:pPr marL="0" indent="0">
              <a:buNone/>
            </a:pPr>
            <a:r>
              <a:rPr lang="en-US" sz="3200" dirty="0"/>
              <a:t>     </a:t>
            </a:r>
            <a:r>
              <a:rPr lang="en-US" sz="3200" i="1" dirty="0" err="1" smtClean="0">
                <a:solidFill>
                  <a:schemeClr val="tx1"/>
                </a:solidFill>
              </a:rPr>
              <a:t>P</a:t>
            </a:r>
            <a:r>
              <a:rPr lang="en-US" sz="3200" i="1" baseline="-25000" dirty="0" err="1" smtClean="0">
                <a:solidFill>
                  <a:schemeClr val="tx1"/>
                </a:solidFill>
              </a:rPr>
              <a:t>n</a:t>
            </a:r>
            <a:r>
              <a:rPr lang="en-US" sz="3200" i="1" baseline="-25000" dirty="0" smtClean="0">
                <a:solidFill>
                  <a:schemeClr val="tx1"/>
                </a:solidFill>
              </a:rPr>
              <a:t> </a:t>
            </a:r>
            <a:r>
              <a:rPr lang="en-US" sz="3200" i="1" dirty="0" smtClean="0">
                <a:solidFill>
                  <a:schemeClr val="tx1"/>
                </a:solidFill>
              </a:rPr>
              <a:t>= </a:t>
            </a:r>
            <a:r>
              <a:rPr lang="en-US" sz="3200" i="1" dirty="0" err="1" smtClean="0">
                <a:solidFill>
                  <a:schemeClr val="tx1"/>
                </a:solidFill>
              </a:rPr>
              <a:t>P</a:t>
            </a:r>
            <a:r>
              <a:rPr lang="en-US" sz="3200" i="1" baseline="-25000" dirty="0" err="1" smtClean="0">
                <a:solidFill>
                  <a:schemeClr val="tx1"/>
                </a:solidFill>
              </a:rPr>
              <a:t>n</a:t>
            </a:r>
            <a:r>
              <a:rPr lang="en-US" sz="3200" i="1" baseline="-25000" dirty="0" smtClean="0">
                <a:solidFill>
                  <a:schemeClr val="tx1"/>
                </a:solidFill>
              </a:rPr>
              <a:t> </a:t>
            </a:r>
            <a:r>
              <a:rPr lang="en-US" sz="3200" baseline="-25000" dirty="0" smtClean="0">
                <a:solidFill>
                  <a:schemeClr val="tx1"/>
                </a:solidFill>
              </a:rPr>
              <a:t>– 1 </a:t>
            </a:r>
            <a:r>
              <a:rPr lang="en-US" sz="3200" dirty="0" smtClean="0">
                <a:solidFill>
                  <a:schemeClr val="tx1"/>
                </a:solidFill>
              </a:rPr>
              <a:t>+ 0.11</a:t>
            </a:r>
            <a:r>
              <a:rPr lang="en-US" sz="3200" i="1" dirty="0" smtClean="0">
                <a:solidFill>
                  <a:schemeClr val="tx1"/>
                </a:solidFill>
              </a:rPr>
              <a:t>P</a:t>
            </a:r>
            <a:r>
              <a:rPr lang="en-US" sz="3200" i="1" baseline="-25000" dirty="0" smtClean="0">
                <a:solidFill>
                  <a:schemeClr val="tx1"/>
                </a:solidFill>
              </a:rPr>
              <a:t>n </a:t>
            </a:r>
            <a:r>
              <a:rPr lang="en-US" sz="3200" baseline="-25000" dirty="0" smtClean="0">
                <a:solidFill>
                  <a:schemeClr val="tx1"/>
                </a:solidFill>
              </a:rPr>
              <a:t>– </a:t>
            </a:r>
            <a:r>
              <a:rPr lang="en-US" sz="3200" baseline="-25000" dirty="0">
                <a:solidFill>
                  <a:schemeClr val="tx1"/>
                </a:solidFill>
              </a:rPr>
              <a:t>1 </a:t>
            </a:r>
            <a:r>
              <a:rPr lang="en-US" sz="3200" dirty="0">
                <a:solidFill>
                  <a:schemeClr val="tx1"/>
                </a:solidFill>
              </a:rPr>
              <a:t>=</a:t>
            </a:r>
            <a:r>
              <a:rPr lang="en-US" sz="3200" baseline="-250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(1.11)</a:t>
            </a:r>
            <a:r>
              <a:rPr lang="en-US" sz="3200" i="1" dirty="0" err="1" smtClean="0">
                <a:solidFill>
                  <a:schemeClr val="tx1"/>
                </a:solidFill>
              </a:rPr>
              <a:t>P</a:t>
            </a:r>
            <a:r>
              <a:rPr lang="en-US" sz="3200" i="1" baseline="-25000" dirty="0" err="1" smtClean="0">
                <a:solidFill>
                  <a:schemeClr val="tx1"/>
                </a:solidFill>
              </a:rPr>
              <a:t>n</a:t>
            </a:r>
            <a:r>
              <a:rPr lang="en-US" sz="3200" i="1" baseline="-25000" dirty="0" smtClean="0">
                <a:solidFill>
                  <a:schemeClr val="tx1"/>
                </a:solidFill>
              </a:rPr>
              <a:t> </a:t>
            </a:r>
            <a:r>
              <a:rPr lang="en-US" sz="3200" baseline="-25000" dirty="0" smtClean="0">
                <a:solidFill>
                  <a:schemeClr val="tx1"/>
                </a:solidFill>
              </a:rPr>
              <a:t>- 1</a:t>
            </a:r>
            <a:endParaRPr lang="en-US" sz="3200" baseline="-250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680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Modeling with recurrence relations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The initial condition </a:t>
            </a:r>
            <a:r>
              <a:rPr lang="en-US" i="1" dirty="0" smtClean="0"/>
              <a:t>P</a:t>
            </a:r>
            <a:r>
              <a:rPr lang="en-US" baseline="-25000" dirty="0" smtClean="0"/>
              <a:t>0 </a:t>
            </a:r>
            <a:r>
              <a:rPr lang="en-US" dirty="0" smtClean="0"/>
              <a:t>=</a:t>
            </a:r>
            <a:r>
              <a:rPr lang="en-US" baseline="-25000" dirty="0" smtClean="0"/>
              <a:t> </a:t>
            </a:r>
            <a:r>
              <a:rPr lang="en-US" dirty="0" smtClean="0"/>
              <a:t>10,000</a:t>
            </a:r>
            <a:r>
              <a:rPr lang="en-US" dirty="0" smtClean="0">
                <a:solidFill>
                  <a:schemeClr val="tx1"/>
                </a:solidFill>
              </a:rPr>
              <a:t>, thus</a:t>
            </a:r>
          </a:p>
          <a:p>
            <a:pPr marL="0" indent="0">
              <a:buNone/>
            </a:pPr>
            <a:r>
              <a:rPr lang="en-US" i="1" dirty="0" smtClean="0"/>
              <a:t>P</a:t>
            </a:r>
            <a:r>
              <a:rPr lang="en-US" baseline="-25000" dirty="0" smtClean="0"/>
              <a:t>1 </a:t>
            </a:r>
            <a:r>
              <a:rPr lang="en-US" dirty="0" smtClean="0"/>
              <a:t>=</a:t>
            </a:r>
            <a:r>
              <a:rPr lang="en-US" baseline="-25000" dirty="0" smtClean="0"/>
              <a:t> </a:t>
            </a:r>
            <a:r>
              <a:rPr lang="en-US" dirty="0" smtClean="0"/>
              <a:t>(1.11)</a:t>
            </a:r>
            <a:r>
              <a:rPr lang="en-US" i="1" dirty="0" smtClean="0"/>
              <a:t>P</a:t>
            </a:r>
            <a:r>
              <a:rPr lang="en-US" baseline="-25000" dirty="0" smtClean="0"/>
              <a:t>0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baseline="-25000" dirty="0" smtClean="0">
                <a:solidFill>
                  <a:schemeClr val="tx1"/>
                </a:solidFill>
              </a:rPr>
              <a:t>2 </a:t>
            </a:r>
            <a:r>
              <a:rPr lang="en-US" dirty="0">
                <a:solidFill>
                  <a:schemeClr val="tx1"/>
                </a:solidFill>
              </a:rPr>
              <a:t>=</a:t>
            </a:r>
            <a:r>
              <a:rPr lang="en-US" baseline="-2500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(1.11)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baseline="-25000" dirty="0" smtClean="0">
                <a:solidFill>
                  <a:schemeClr val="tx1"/>
                </a:solidFill>
              </a:rPr>
              <a:t>1 </a:t>
            </a:r>
            <a:r>
              <a:rPr lang="en-US" dirty="0">
                <a:solidFill>
                  <a:schemeClr val="tx1"/>
                </a:solidFill>
              </a:rPr>
              <a:t>=</a:t>
            </a:r>
            <a:r>
              <a:rPr lang="en-US" baseline="-25000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smtClean="0">
                <a:solidFill>
                  <a:schemeClr val="tx1"/>
                </a:solidFill>
              </a:rPr>
              <a:t>1.11) (1.11)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=</a:t>
            </a:r>
            <a:r>
              <a:rPr lang="en-US" baseline="-2500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(1.11)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</a:p>
          <a:p>
            <a:pPr marL="0" indent="0">
              <a:buNone/>
            </a:pPr>
            <a:r>
              <a:rPr lang="en-US" i="1" dirty="0" smtClean="0"/>
              <a:t>P</a:t>
            </a:r>
            <a:r>
              <a:rPr lang="en-US" baseline="-25000" dirty="0" smtClean="0"/>
              <a:t>3</a:t>
            </a:r>
            <a:r>
              <a:rPr lang="en-US" dirty="0" smtClean="0"/>
              <a:t> = (1.11)</a:t>
            </a:r>
            <a:r>
              <a:rPr lang="en-US" i="1" dirty="0" smtClean="0"/>
              <a:t>P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= (</a:t>
            </a:r>
            <a:r>
              <a:rPr lang="en-US" dirty="0" smtClean="0"/>
              <a:t>1.11)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/>
              <a:t>(1.11)</a:t>
            </a:r>
            <a:r>
              <a:rPr lang="en-US" baseline="30000" dirty="0"/>
              <a:t>2</a:t>
            </a:r>
            <a:r>
              <a:rPr lang="en-US" i="1" dirty="0"/>
              <a:t>P</a:t>
            </a:r>
            <a:r>
              <a:rPr lang="en-US" baseline="-25000" dirty="0"/>
              <a:t>0</a:t>
            </a:r>
            <a:r>
              <a:rPr lang="en-US" dirty="0" smtClean="0"/>
              <a:t> </a:t>
            </a:r>
            <a:r>
              <a:rPr lang="en-US" dirty="0"/>
              <a:t>= (1.11)</a:t>
            </a:r>
            <a:r>
              <a:rPr lang="en-US" baseline="30000" dirty="0"/>
              <a:t>3</a:t>
            </a:r>
            <a:r>
              <a:rPr lang="en-US" i="1" dirty="0"/>
              <a:t>P</a:t>
            </a:r>
            <a:r>
              <a:rPr lang="en-US" baseline="-25000" dirty="0"/>
              <a:t>0</a:t>
            </a:r>
            <a:endParaRPr lang="en-US" baseline="-25000" dirty="0" smtClean="0"/>
          </a:p>
          <a:p>
            <a:pPr marL="0" indent="0">
              <a:buNone/>
            </a:pPr>
            <a:r>
              <a:rPr lang="en-US" dirty="0" smtClean="0"/>
              <a:t>…</a:t>
            </a:r>
          </a:p>
          <a:p>
            <a:pPr marL="0" indent="0">
              <a:buNone/>
            </a:pPr>
            <a:r>
              <a:rPr lang="en-US" i="1" dirty="0" err="1" smtClean="0">
                <a:solidFill>
                  <a:schemeClr val="tx1"/>
                </a:solidFill>
              </a:rPr>
              <a:t>P</a:t>
            </a:r>
            <a:r>
              <a:rPr lang="en-US" i="1" baseline="-25000" dirty="0" err="1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= (1.11)</a:t>
            </a:r>
            <a:r>
              <a:rPr lang="en-US" i="1" dirty="0" err="1" smtClean="0">
                <a:solidFill>
                  <a:schemeClr val="tx1"/>
                </a:solidFill>
              </a:rPr>
              <a:t>P</a:t>
            </a:r>
            <a:r>
              <a:rPr lang="en-US" i="1" baseline="-25000" dirty="0" err="1" smtClean="0">
                <a:solidFill>
                  <a:schemeClr val="tx1"/>
                </a:solidFill>
              </a:rPr>
              <a:t>n</a:t>
            </a:r>
            <a:r>
              <a:rPr lang="en-US" i="1" baseline="-25000" dirty="0" smtClean="0">
                <a:solidFill>
                  <a:schemeClr val="tx1"/>
                </a:solidFill>
              </a:rPr>
              <a:t> </a:t>
            </a:r>
            <a:r>
              <a:rPr lang="en-US" baseline="-25000" dirty="0" smtClean="0">
                <a:solidFill>
                  <a:schemeClr val="tx1"/>
                </a:solidFill>
              </a:rPr>
              <a:t>- 1</a:t>
            </a:r>
            <a:r>
              <a:rPr lang="en-US" dirty="0" smtClean="0">
                <a:solidFill>
                  <a:schemeClr val="tx1"/>
                </a:solidFill>
              </a:rPr>
              <a:t> = (1.11)</a:t>
            </a:r>
            <a:r>
              <a:rPr lang="en-US" i="1" baseline="30000" dirty="0" smtClean="0">
                <a:solidFill>
                  <a:schemeClr val="tx1"/>
                </a:solidFill>
              </a:rPr>
              <a:t>n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</a:p>
          <a:p>
            <a:pPr marL="0" indent="0">
              <a:buNone/>
            </a:pPr>
            <a:r>
              <a:rPr lang="en-US" dirty="0" smtClean="0"/>
              <a:t>We can use mathematical induction to establish its validity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840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Modeling with recurrence relations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Assume </a:t>
            </a:r>
            <a:r>
              <a:rPr lang="en-US" i="1" dirty="0" err="1" smtClean="0">
                <a:solidFill>
                  <a:schemeClr val="tx1"/>
                </a:solidFill>
              </a:rPr>
              <a:t>P</a:t>
            </a:r>
            <a:r>
              <a:rPr lang="en-US" i="1" baseline="-25000" dirty="0" err="1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= (1.11)</a:t>
            </a:r>
            <a:r>
              <a:rPr lang="en-US" i="1" baseline="30000" dirty="0" smtClean="0">
                <a:solidFill>
                  <a:schemeClr val="tx1"/>
                </a:solidFill>
              </a:rPr>
              <a:t>n </a:t>
            </a:r>
            <a:r>
              <a:rPr lang="en-US" dirty="0" smtClean="0">
                <a:solidFill>
                  <a:schemeClr val="tx1"/>
                </a:solidFill>
              </a:rPr>
              <a:t>10,000. 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i="1" dirty="0" err="1" smtClean="0">
                <a:solidFill>
                  <a:srgbClr val="FFFF00"/>
                </a:solidFill>
              </a:rPr>
              <a:t>P</a:t>
            </a:r>
            <a:r>
              <a:rPr lang="en-US" i="1" baseline="-25000" dirty="0" err="1" smtClean="0">
                <a:solidFill>
                  <a:srgbClr val="FFFF00"/>
                </a:solidFill>
              </a:rPr>
              <a:t>n</a:t>
            </a:r>
            <a:r>
              <a:rPr lang="en-US" i="1" baseline="-25000" dirty="0" smtClean="0">
                <a:solidFill>
                  <a:srgbClr val="FFFF00"/>
                </a:solidFill>
              </a:rPr>
              <a:t> </a:t>
            </a:r>
            <a:r>
              <a:rPr lang="en-US" baseline="-25000" dirty="0" smtClean="0">
                <a:solidFill>
                  <a:srgbClr val="FFFF00"/>
                </a:solidFill>
              </a:rPr>
              <a:t>+ 1 </a:t>
            </a:r>
            <a:r>
              <a:rPr lang="en-US" dirty="0" smtClean="0">
                <a:solidFill>
                  <a:srgbClr val="FFFF00"/>
                </a:solidFill>
              </a:rPr>
              <a:t>=</a:t>
            </a:r>
            <a:r>
              <a:rPr lang="en-US" baseline="-25000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(1.11)</a:t>
            </a:r>
            <a:r>
              <a:rPr lang="en-US" i="1" dirty="0" err="1" smtClean="0">
                <a:solidFill>
                  <a:srgbClr val="FFFF00"/>
                </a:solidFill>
              </a:rPr>
              <a:t>P</a:t>
            </a:r>
            <a:r>
              <a:rPr lang="en-US" i="1" baseline="-25000" dirty="0" err="1" smtClean="0">
                <a:solidFill>
                  <a:srgbClr val="FFFF00"/>
                </a:solidFill>
              </a:rPr>
              <a:t>n</a:t>
            </a:r>
            <a:endParaRPr lang="en-US" i="1" baseline="-25000" dirty="0" smtClean="0">
              <a:solidFill>
                <a:srgbClr val="FFFF00"/>
              </a:solidFill>
            </a:endParaRPr>
          </a:p>
          <a:p>
            <a:pPr marL="457200" lvl="1" indent="0">
              <a:buNone/>
            </a:pPr>
            <a:r>
              <a:rPr lang="en-US" baseline="-25000" dirty="0">
                <a:solidFill>
                  <a:srgbClr val="FFFF00"/>
                </a:solidFill>
              </a:rPr>
              <a:t>	 </a:t>
            </a:r>
            <a:r>
              <a:rPr lang="en-US" dirty="0" smtClean="0">
                <a:solidFill>
                  <a:srgbClr val="FFFF00"/>
                </a:solidFill>
              </a:rPr>
              <a:t>     = (1.11)(1.11)</a:t>
            </a:r>
            <a:r>
              <a:rPr lang="en-US" i="1" baseline="30000" dirty="0" smtClean="0">
                <a:solidFill>
                  <a:srgbClr val="FFFF00"/>
                </a:solidFill>
              </a:rPr>
              <a:t>n </a:t>
            </a:r>
            <a:r>
              <a:rPr lang="en-US" dirty="0" smtClean="0">
                <a:solidFill>
                  <a:srgbClr val="FFFF00"/>
                </a:solidFill>
              </a:rPr>
              <a:t>10,000 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FFFF00"/>
                </a:solidFill>
              </a:rPr>
              <a:t>	 </a:t>
            </a:r>
            <a:r>
              <a:rPr lang="en-US" dirty="0" smtClean="0">
                <a:solidFill>
                  <a:srgbClr val="FFFF00"/>
                </a:solidFill>
              </a:rPr>
              <a:t>     = (1.11)</a:t>
            </a:r>
            <a:r>
              <a:rPr lang="en-US" i="1" baseline="30000" dirty="0" smtClean="0">
                <a:solidFill>
                  <a:srgbClr val="FFFF00"/>
                </a:solidFill>
              </a:rPr>
              <a:t>n </a:t>
            </a:r>
            <a:r>
              <a:rPr lang="en-US" baseline="30000" dirty="0" smtClean="0">
                <a:solidFill>
                  <a:srgbClr val="FFFF00"/>
                </a:solidFill>
              </a:rPr>
              <a:t>+ 1 </a:t>
            </a:r>
            <a:r>
              <a:rPr lang="en-US" dirty="0" smtClean="0">
                <a:solidFill>
                  <a:srgbClr val="FFFF00"/>
                </a:solidFill>
              </a:rPr>
              <a:t>10,000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= 30, 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baseline="-25000" dirty="0" smtClean="0">
                <a:solidFill>
                  <a:schemeClr val="tx1"/>
                </a:solidFill>
              </a:rPr>
              <a:t>30 </a:t>
            </a:r>
            <a:r>
              <a:rPr lang="en-US" dirty="0">
                <a:solidFill>
                  <a:schemeClr val="tx1"/>
                </a:solidFill>
              </a:rPr>
              <a:t>=</a:t>
            </a:r>
            <a:r>
              <a:rPr lang="en-US" baseline="-2500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(1.11)</a:t>
            </a:r>
            <a:r>
              <a:rPr lang="en-US" baseline="30000" dirty="0" smtClean="0">
                <a:solidFill>
                  <a:schemeClr val="tx1"/>
                </a:solidFill>
              </a:rPr>
              <a:t>30 </a:t>
            </a:r>
            <a:r>
              <a:rPr lang="en-US" dirty="0" smtClean="0">
                <a:solidFill>
                  <a:schemeClr val="tx1"/>
                </a:solidFill>
              </a:rPr>
              <a:t>10,000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		   = 228,922.97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816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1.6Rules of Inference</Template>
  <TotalTime>0</TotalTime>
  <Words>1487</Words>
  <Application>Microsoft Office PowerPoint</Application>
  <PresentationFormat>Widescreen</PresentationFormat>
  <Paragraphs>231</Paragraphs>
  <Slides>21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6" baseType="lpstr">
      <vt:lpstr>ＭＳ Ｐゴシック</vt:lpstr>
      <vt:lpstr>SimSun</vt:lpstr>
      <vt:lpstr>Arial</vt:lpstr>
      <vt:lpstr>Calibri</vt:lpstr>
      <vt:lpstr>Calibri Light</vt:lpstr>
      <vt:lpstr>Cambria</vt:lpstr>
      <vt:lpstr>Cambria Math</vt:lpstr>
      <vt:lpstr>Gulim</vt:lpstr>
      <vt:lpstr>Gulim</vt:lpstr>
      <vt:lpstr>新細明體</vt:lpstr>
      <vt:lpstr>Symbol</vt:lpstr>
      <vt:lpstr>Times New Roman</vt:lpstr>
      <vt:lpstr>Verdana</vt:lpstr>
      <vt:lpstr>Wingdings</vt:lpstr>
      <vt:lpstr>1.3PropositionalEquivalences</vt:lpstr>
      <vt:lpstr>Advanced Counting Techniques 8.1 Applications of Recurrence Relations</vt:lpstr>
      <vt:lpstr>8.1 Recurrence relations</vt:lpstr>
      <vt:lpstr>Recurrence relations</vt:lpstr>
      <vt:lpstr>Recursion and recurrence</vt:lpstr>
      <vt:lpstr>Example</vt:lpstr>
      <vt:lpstr>Example</vt:lpstr>
      <vt:lpstr>Modeling with recurrence relations</vt:lpstr>
      <vt:lpstr>Modeling with recurrence relations</vt:lpstr>
      <vt:lpstr>Modeling with recurrence relations</vt:lpstr>
      <vt:lpstr>Towers of Hanoi</vt:lpstr>
      <vt:lpstr>Rules of the game: Hanoi towers</vt:lpstr>
      <vt:lpstr>End of game: Hanoi towers</vt:lpstr>
      <vt:lpstr>Example: Hanoi towers</vt:lpstr>
      <vt:lpstr>Number of  moves with n disks</vt:lpstr>
      <vt:lpstr>PowerPoint Presentation</vt:lpstr>
      <vt:lpstr>Modeling with Recurrence Relations</vt:lpstr>
      <vt:lpstr>PowerPoint Presentation</vt:lpstr>
      <vt:lpstr>Modeling with Recurrence Relations</vt:lpstr>
      <vt:lpstr>Modeling with Recurrence Relations</vt:lpstr>
      <vt:lpstr>Modeling with Recurrence Relations</vt:lpstr>
      <vt:lpstr>Modeling with Recurrence Relations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8.1 Applications of Recurrence Relations</dc:title>
  <dc:subject>Diacrete Structure</dc:subject>
  <dc:creator/>
  <cp:lastModifiedBy/>
  <cp:revision>1</cp:revision>
  <dcterms:created xsi:type="dcterms:W3CDTF">2013-09-26T11:26:00Z</dcterms:created>
  <dcterms:modified xsi:type="dcterms:W3CDTF">2017-12-19T05:17:32Z</dcterms:modified>
</cp:coreProperties>
</file>