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37"/>
  </p:notesMasterIdLst>
  <p:handoutMasterIdLst>
    <p:handoutMasterId r:id="rId38"/>
  </p:handoutMasterIdLst>
  <p:sldIdLst>
    <p:sldId id="664" r:id="rId2"/>
    <p:sldId id="665" r:id="rId3"/>
    <p:sldId id="666" r:id="rId4"/>
    <p:sldId id="692" r:id="rId5"/>
    <p:sldId id="693" r:id="rId6"/>
    <p:sldId id="694" r:id="rId7"/>
    <p:sldId id="667" r:id="rId8"/>
    <p:sldId id="695" r:id="rId9"/>
    <p:sldId id="696" r:id="rId10"/>
    <p:sldId id="697" r:id="rId11"/>
    <p:sldId id="668" r:id="rId12"/>
    <p:sldId id="669" r:id="rId13"/>
    <p:sldId id="670" r:id="rId14"/>
    <p:sldId id="671" r:id="rId15"/>
    <p:sldId id="672" r:id="rId16"/>
    <p:sldId id="673" r:id="rId17"/>
    <p:sldId id="674" r:id="rId18"/>
    <p:sldId id="675" r:id="rId19"/>
    <p:sldId id="676" r:id="rId20"/>
    <p:sldId id="677" r:id="rId21"/>
    <p:sldId id="678" r:id="rId22"/>
    <p:sldId id="698" r:id="rId23"/>
    <p:sldId id="699" r:id="rId24"/>
    <p:sldId id="701" r:id="rId25"/>
    <p:sldId id="680" r:id="rId26"/>
    <p:sldId id="681" r:id="rId27"/>
    <p:sldId id="682" r:id="rId28"/>
    <p:sldId id="702" r:id="rId29"/>
    <p:sldId id="683" r:id="rId30"/>
    <p:sldId id="684" r:id="rId31"/>
    <p:sldId id="685" r:id="rId32"/>
    <p:sldId id="686" r:id="rId33"/>
    <p:sldId id="687" r:id="rId34"/>
    <p:sldId id="690" r:id="rId35"/>
    <p:sldId id="691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66" d="100"/>
          <a:sy n="66" d="100"/>
        </p:scale>
        <p:origin x="102" y="7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10/28/2018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6F1B-26ED-417A-B5D8-8AED7AD3792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076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ko-KR" altLang="en-US"/>
              <a:t>Discrete Mathematics and its Applications</a:t>
            </a: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78E27068-4149-45DB-A966-B40E5992ED0F}" type="datetime1">
              <a:rPr lang="ko-KR" altLang="en-US"/>
              <a:pPr/>
              <a:t>2018-10-28</a:t>
            </a:fld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ko-KR" altLang="en-US"/>
              <a:t>(c)2001-2002, Michael P. Frank</a:t>
            </a: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CABBBC-06AD-4AEC-99AA-46F32945B857}" type="slidenum">
              <a:rPr lang="ko-KR" altLang="en-US"/>
              <a:pPr/>
              <a:t>35</a:t>
            </a:fld>
            <a:endParaRPr lang="en-US" altLang="ko-KR"/>
          </a:p>
        </p:txBody>
      </p:sp>
      <p:sp>
        <p:nvSpPr>
          <p:cNvPr id="85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695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6F1B-26ED-417A-B5D8-8AED7AD3792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635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6F1B-26ED-417A-B5D8-8AED7AD3792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58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6F1B-26ED-417A-B5D8-8AED7AD3792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75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6F1B-26ED-417A-B5D8-8AED7AD3792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858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ko-KR" altLang="en-US"/>
              <a:t>Discrete Mathematics and its Applications</a:t>
            </a: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46FF9CF1-371F-46AB-8280-43E08112D3E5}" type="datetime1">
              <a:rPr lang="ko-KR" altLang="en-US"/>
              <a:pPr/>
              <a:t>2018-10-28</a:t>
            </a:fld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ko-KR" altLang="en-US"/>
              <a:t>(c)2001-2002, Michael P. Frank</a:t>
            </a: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7116E1-1BC6-4443-AF11-7C725B3CAC57}" type="slidenum">
              <a:rPr lang="ko-KR" altLang="en-US"/>
              <a:pPr/>
              <a:t>31</a:t>
            </a:fld>
            <a:endParaRPr lang="en-US" altLang="ko-KR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7022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ko-KR" altLang="en-US"/>
              <a:t>Discrete Mathematics and its Applications</a:t>
            </a: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7B817B3D-85EA-4552-B197-27C1921DB3E5}" type="datetime1">
              <a:rPr lang="ko-KR" altLang="en-US"/>
              <a:pPr/>
              <a:t>2018-10-28</a:t>
            </a:fld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ko-KR" altLang="en-US"/>
              <a:t>(c)2001-2002, Michael P. Frank</a:t>
            </a: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D28713-FAB6-40A9-8B38-0C22D4BCF886}" type="slidenum">
              <a:rPr lang="ko-KR" altLang="en-US"/>
              <a:pPr/>
              <a:t>32</a:t>
            </a:fld>
            <a:endParaRPr lang="en-US" altLang="ko-KR"/>
          </a:p>
        </p:txBody>
      </p:sp>
      <p:sp>
        <p:nvSpPr>
          <p:cNvPr id="83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371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ko-KR" altLang="en-US"/>
              <a:t>Discrete Mathematics and its Applications</a:t>
            </a: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23B1610D-0520-43C8-AEEE-A600143956A1}" type="datetime1">
              <a:rPr lang="ko-KR" altLang="en-US"/>
              <a:pPr/>
              <a:t>2018-10-28</a:t>
            </a:fld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ko-KR" altLang="en-US"/>
              <a:t>(c)2001-2002, Michael P. Frank</a:t>
            </a: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3517D6-2196-4F01-92D4-BDF3D34C3898}" type="slidenum">
              <a:rPr lang="ko-KR" altLang="en-US"/>
              <a:pPr/>
              <a:t>33</a:t>
            </a:fld>
            <a:endParaRPr lang="en-US" altLang="ko-KR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3471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ko-KR" altLang="en-US"/>
              <a:t>Discrete Mathematics and its Applications</a:t>
            </a: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4F23E1DA-4A7B-412A-B443-E16EA3488C2C}" type="datetime1">
              <a:rPr lang="ko-KR" altLang="en-US"/>
              <a:pPr/>
              <a:t>2018-10-28</a:t>
            </a:fld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ko-KR" altLang="en-US"/>
              <a:t>(c)2001-2002, Michael P. Frank</a:t>
            </a: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FF60D7-FD0A-45D1-BC5E-88B38E036109}" type="slidenum">
              <a:rPr lang="ko-KR" altLang="en-US"/>
              <a:pPr/>
              <a:t>34</a:t>
            </a:fld>
            <a:endParaRPr lang="en-US" altLang="ko-KR"/>
          </a:p>
        </p:txBody>
      </p:sp>
      <p:sp>
        <p:nvSpPr>
          <p:cNvPr id="85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8357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1.png"/><Relationship Id="rId4" Type="http://schemas.openxmlformats.org/officeDocument/2006/relationships/image" Target="../media/image15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10.pn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image" Target="../media/image12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2.4 Sequences </a:t>
            </a:r>
            <a:br>
              <a:rPr lang="en-US" dirty="0" smtClean="0"/>
            </a:br>
            <a:r>
              <a:rPr lang="en-US" dirty="0" smtClean="0"/>
              <a:t>and Summations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9144000" cy="21336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Credit</a:t>
            </a:r>
          </a:p>
          <a:p>
            <a:r>
              <a:rPr lang="en-US" sz="2800" dirty="0" err="1" smtClean="0">
                <a:solidFill>
                  <a:schemeClr val="tx1"/>
                </a:solidFill>
              </a:rPr>
              <a:t>Mehrdad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Nojoumian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altLang="ko-KR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Michael P. </a:t>
            </a:r>
            <a:r>
              <a:rPr lang="en-US" altLang="ko-KR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Frank</a:t>
            </a: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Husni Al-Muhtaseb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2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32435"/>
            <a:ext cx="8229600" cy="1143000"/>
          </a:xfrm>
        </p:spPr>
        <p:txBody>
          <a:bodyPr/>
          <a:lstStyle/>
          <a:p>
            <a:r>
              <a:rPr lang="en-US" dirty="0" smtClean="0"/>
              <a:t>Arithmetic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4050" y="1627872"/>
            <a:ext cx="8515350" cy="4772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Definition</a:t>
            </a:r>
            <a:r>
              <a:rPr lang="en-US" sz="2800" dirty="0"/>
              <a:t>: </a:t>
            </a:r>
            <a:r>
              <a:rPr lang="en-US" sz="2800" dirty="0">
                <a:solidFill>
                  <a:schemeClr val="tx1"/>
                </a:solidFill>
              </a:rPr>
              <a:t>an </a:t>
            </a:r>
            <a:r>
              <a:rPr lang="en-US" sz="2800" b="1" i="1" dirty="0">
                <a:solidFill>
                  <a:schemeClr val="tx1"/>
                </a:solidFill>
              </a:rPr>
              <a:t>arithmetic progression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is a sequence of the form: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b="1" i="1" dirty="0"/>
              <a:t>a</a:t>
            </a:r>
            <a:r>
              <a:rPr lang="en-US" sz="2800" b="1" dirty="0"/>
              <a:t>,</a:t>
            </a:r>
            <a:r>
              <a:rPr lang="en-US" sz="2800" b="1" i="1" dirty="0"/>
              <a:t> a </a:t>
            </a:r>
            <a:r>
              <a:rPr lang="en-US" sz="2800" b="1" dirty="0"/>
              <a:t>+</a:t>
            </a:r>
            <a:r>
              <a:rPr lang="en-US" sz="2800" b="1" i="1" dirty="0"/>
              <a:t> d</a:t>
            </a:r>
            <a:r>
              <a:rPr lang="en-US" sz="2800" b="1" dirty="0"/>
              <a:t>,</a:t>
            </a:r>
            <a:r>
              <a:rPr lang="en-US" sz="2800" b="1" i="1" dirty="0"/>
              <a:t> a </a:t>
            </a:r>
            <a:r>
              <a:rPr lang="en-US" sz="2800" b="1" dirty="0"/>
              <a:t>+</a:t>
            </a:r>
            <a:r>
              <a:rPr lang="en-US" sz="2800" b="1" i="1" dirty="0"/>
              <a:t> </a:t>
            </a:r>
            <a:r>
              <a:rPr lang="en-US" sz="2800" b="1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b="1" i="1" dirty="0"/>
              <a:t>d</a:t>
            </a:r>
            <a:r>
              <a:rPr lang="en-US" sz="2800" b="1" dirty="0"/>
              <a:t>,</a:t>
            </a:r>
            <a:r>
              <a:rPr lang="en-US" sz="2800" b="1" i="1" dirty="0"/>
              <a:t> a </a:t>
            </a:r>
            <a:r>
              <a:rPr lang="en-US" sz="2800" b="1" dirty="0"/>
              <a:t>+</a:t>
            </a:r>
            <a:r>
              <a:rPr lang="en-US" sz="2800" b="1" i="1" dirty="0"/>
              <a:t> </a:t>
            </a:r>
            <a:r>
              <a:rPr lang="en-US" sz="2800" b="1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800" b="1" i="1" dirty="0"/>
              <a:t>d</a:t>
            </a:r>
            <a:r>
              <a:rPr lang="en-US" sz="2800" b="1" dirty="0"/>
              <a:t>, …, </a:t>
            </a:r>
            <a:r>
              <a:rPr lang="en-US" sz="2800" b="1" i="1" dirty="0"/>
              <a:t>a </a:t>
            </a:r>
            <a:r>
              <a:rPr lang="en-US" sz="2800" b="1" dirty="0"/>
              <a:t>+</a:t>
            </a:r>
            <a:r>
              <a:rPr lang="en-US" sz="2800" b="1" i="1" dirty="0"/>
              <a:t> </a:t>
            </a:r>
            <a:r>
              <a:rPr lang="en-US" sz="2800" b="1" i="1" dirty="0" err="1"/>
              <a:t>nd</a:t>
            </a:r>
            <a:r>
              <a:rPr lang="en-US" sz="2800" b="1" dirty="0"/>
              <a:t>, …</a:t>
            </a:r>
            <a:r>
              <a:rPr lang="en-US" sz="2800" dirty="0"/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where </a:t>
            </a:r>
            <a:r>
              <a:rPr lang="en-US" sz="2800" dirty="0">
                <a:solidFill>
                  <a:schemeClr val="tx1"/>
                </a:solidFill>
              </a:rPr>
              <a:t>the </a:t>
            </a:r>
            <a:r>
              <a:rPr lang="en-US" sz="2800" dirty="0"/>
              <a:t>initial term </a:t>
            </a:r>
            <a:r>
              <a:rPr lang="en-US" sz="2800" b="1" i="1" dirty="0"/>
              <a:t>a</a:t>
            </a:r>
            <a:r>
              <a:rPr lang="en-US" sz="2800" dirty="0">
                <a:solidFill>
                  <a:schemeClr val="tx1"/>
                </a:solidFill>
              </a:rPr>
              <a:t> and the </a:t>
            </a:r>
            <a:r>
              <a:rPr lang="en-US" sz="2800" dirty="0"/>
              <a:t>common difference </a:t>
            </a:r>
            <a:r>
              <a:rPr lang="en-US" sz="2800" b="1" i="1" dirty="0"/>
              <a:t>d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are real </a:t>
            </a:r>
            <a:r>
              <a:rPr lang="en-US" sz="2800" dirty="0" smtClean="0">
                <a:solidFill>
                  <a:schemeClr val="tx1"/>
                </a:solidFill>
              </a:rPr>
              <a:t>numbers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b="1" dirty="0" smtClean="0"/>
              <a:t>Example</a:t>
            </a:r>
            <a:r>
              <a:rPr lang="en-US" sz="2400" dirty="0" smtClean="0"/>
              <a:t>:</a:t>
            </a:r>
            <a:endParaRPr lang="en-US" sz="2400" dirty="0"/>
          </a:p>
          <a:p>
            <a:pPr marL="0" lvl="1" indent="0">
              <a:buNone/>
            </a:pPr>
            <a:r>
              <a:rPr lang="en-US" dirty="0"/>
              <a:t>The sequences </a:t>
            </a:r>
            <a:r>
              <a:rPr lang="en-US" dirty="0" smtClean="0"/>
              <a:t>{</a:t>
            </a:r>
            <a:r>
              <a:rPr lang="en-US" i="1" dirty="0" smtClean="0"/>
              <a:t>u</a:t>
            </a:r>
            <a:r>
              <a:rPr lang="en-US" i="1" baseline="-25000" dirty="0" smtClean="0"/>
              <a:t>n</a:t>
            </a:r>
            <a:r>
              <a:rPr lang="en-US" dirty="0"/>
              <a:t>} with </a:t>
            </a:r>
            <a:r>
              <a:rPr lang="en-US" i="1" dirty="0" smtClean="0"/>
              <a:t>u</a:t>
            </a:r>
            <a:r>
              <a:rPr lang="en-US" i="1" baseline="-25000" dirty="0" smtClean="0"/>
              <a:t>n</a:t>
            </a:r>
            <a:r>
              <a:rPr lang="en-US" i="1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1 </a:t>
            </a:r>
            <a:r>
              <a:rPr lang="en-US" dirty="0"/>
              <a:t>+ </a:t>
            </a:r>
            <a:r>
              <a:rPr lang="en-US" dirty="0" smtClean="0"/>
              <a:t>2</a:t>
            </a:r>
            <a:r>
              <a:rPr lang="en-US" i="1" dirty="0" smtClean="0"/>
              <a:t>n</a:t>
            </a:r>
          </a:p>
          <a:p>
            <a:pPr marL="0" lvl="1" indent="0">
              <a:buNone/>
            </a:pPr>
            <a:r>
              <a:rPr lang="en-US" sz="3200" dirty="0" smtClean="0">
                <a:solidFill>
                  <a:srgbClr val="FFFF00"/>
                </a:solidFill>
              </a:rPr>
              <a:t>{</a:t>
            </a:r>
            <a:r>
              <a:rPr lang="en-US" sz="3200" i="1" dirty="0" smtClean="0">
                <a:solidFill>
                  <a:srgbClr val="FFFF00"/>
                </a:solidFill>
              </a:rPr>
              <a:t>u</a:t>
            </a:r>
            <a:r>
              <a:rPr lang="en-US" sz="3200" i="1" baseline="-25000" dirty="0" smtClean="0">
                <a:solidFill>
                  <a:srgbClr val="FFFF00"/>
                </a:solidFill>
              </a:rPr>
              <a:t>n</a:t>
            </a:r>
            <a:r>
              <a:rPr lang="en-US" sz="3200" dirty="0">
                <a:solidFill>
                  <a:srgbClr val="FFFF00"/>
                </a:solidFill>
              </a:rPr>
              <a:t>} = </a:t>
            </a:r>
            <a:r>
              <a:rPr lang="en-US" sz="3200" i="1" dirty="0" smtClean="0">
                <a:solidFill>
                  <a:srgbClr val="FFFF00"/>
                </a:solidFill>
              </a:rPr>
              <a:t>u</a:t>
            </a:r>
            <a:r>
              <a:rPr lang="en-US" sz="3200" baseline="-25000" dirty="0" smtClean="0">
                <a:solidFill>
                  <a:srgbClr val="FFFF00"/>
                </a:solidFill>
              </a:rPr>
              <a:t>0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i="1" dirty="0" smtClean="0">
                <a:solidFill>
                  <a:srgbClr val="FFFF00"/>
                </a:solidFill>
              </a:rPr>
              <a:t>u</a:t>
            </a:r>
            <a:r>
              <a:rPr lang="en-US" sz="3200" baseline="-25000" dirty="0" smtClean="0">
                <a:solidFill>
                  <a:srgbClr val="FFFF00"/>
                </a:solidFill>
              </a:rPr>
              <a:t>1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i="1" dirty="0" smtClean="0">
                <a:solidFill>
                  <a:srgbClr val="FFFF00"/>
                </a:solidFill>
              </a:rPr>
              <a:t>u</a:t>
            </a:r>
            <a:r>
              <a:rPr lang="en-US" sz="3200" baseline="-25000" dirty="0" smtClean="0">
                <a:solidFill>
                  <a:srgbClr val="FFFF00"/>
                </a:solidFill>
              </a:rPr>
              <a:t>2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i="1" dirty="0" smtClean="0">
                <a:solidFill>
                  <a:srgbClr val="FFFF00"/>
                </a:solidFill>
              </a:rPr>
              <a:t>u</a:t>
            </a:r>
            <a:r>
              <a:rPr lang="en-US" sz="3200" baseline="-25000" dirty="0" smtClean="0">
                <a:solidFill>
                  <a:srgbClr val="FFFF00"/>
                </a:solidFill>
              </a:rPr>
              <a:t>3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i="1" dirty="0" smtClean="0">
                <a:solidFill>
                  <a:srgbClr val="FFFF00"/>
                </a:solidFill>
              </a:rPr>
              <a:t>u</a:t>
            </a:r>
            <a:r>
              <a:rPr lang="en-US" sz="3200" baseline="-25000" dirty="0" smtClean="0">
                <a:solidFill>
                  <a:srgbClr val="FFFF00"/>
                </a:solidFill>
              </a:rPr>
              <a:t>4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dirty="0" smtClean="0">
                <a:solidFill>
                  <a:srgbClr val="FFFF00"/>
                </a:solidFill>
              </a:rPr>
              <a:t>…</a:t>
            </a:r>
            <a:r>
              <a:rPr lang="en-US" sz="3200" dirty="0" smtClean="0"/>
              <a:t> </a:t>
            </a:r>
            <a:r>
              <a:rPr lang="en-US" sz="3200" dirty="0">
                <a:solidFill>
                  <a:srgbClr val="FFFF00"/>
                </a:solidFill>
              </a:rPr>
              <a:t>= </a:t>
            </a:r>
            <a:r>
              <a:rPr lang="en-US" sz="3200" dirty="0" smtClean="0">
                <a:solidFill>
                  <a:srgbClr val="FFFF00"/>
                </a:solidFill>
              </a:rPr>
              <a:t>1, 3, 5, 7, 9, …</a:t>
            </a:r>
          </a:p>
          <a:p>
            <a:pPr marL="0" lvl="1" indent="0">
              <a:buNone/>
            </a:pPr>
            <a:endParaRPr lang="en-US" sz="3200" dirty="0" smtClean="0"/>
          </a:p>
          <a:p>
            <a:pPr marL="0" lvl="1" indent="0">
              <a:buNone/>
            </a:pPr>
            <a:r>
              <a:rPr lang="en-US" sz="3200" i="1" dirty="0"/>
              <a:t>	</a:t>
            </a:r>
            <a:r>
              <a:rPr lang="en-US" sz="3200" i="1" dirty="0" smtClean="0"/>
              <a:t>	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/>
              <a:t> and </a:t>
            </a:r>
            <a:r>
              <a:rPr lang="en-US" i="1" dirty="0"/>
              <a:t>d</a:t>
            </a:r>
            <a:r>
              <a:rPr lang="en-US" dirty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</a:t>
            </a:r>
            <a:endParaRPr lang="en-US" dirty="0"/>
          </a:p>
          <a:p>
            <a:pPr marL="0" lvl="1" indent="0">
              <a:buNone/>
            </a:pP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40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Recurrence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727200"/>
            <a:ext cx="10591800" cy="4389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/>
              <a:t>Definition: </a:t>
            </a:r>
            <a:r>
              <a:rPr lang="en-US" sz="3200" dirty="0">
                <a:solidFill>
                  <a:schemeClr val="tx1"/>
                </a:solidFill>
              </a:rPr>
              <a:t>a </a:t>
            </a:r>
            <a:r>
              <a:rPr lang="en-US" sz="3200" b="1" dirty="0">
                <a:solidFill>
                  <a:schemeClr val="tx1"/>
                </a:solidFill>
              </a:rPr>
              <a:t>recurrence relation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for the sequence {</a:t>
            </a:r>
            <a:r>
              <a:rPr lang="en-US" sz="3200" i="1" dirty="0">
                <a:solidFill>
                  <a:schemeClr val="tx1"/>
                </a:solidFill>
              </a:rPr>
              <a:t>a</a:t>
            </a:r>
            <a:r>
              <a:rPr lang="en-US" sz="3200" i="1" baseline="-25000" dirty="0">
                <a:solidFill>
                  <a:schemeClr val="tx1"/>
                </a:solidFill>
              </a:rPr>
              <a:t>n</a:t>
            </a:r>
            <a:r>
              <a:rPr lang="en-US" sz="3200" dirty="0">
                <a:solidFill>
                  <a:schemeClr val="tx1"/>
                </a:solidFill>
              </a:rPr>
              <a:t>}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is an equation that expresses </a:t>
            </a:r>
            <a:r>
              <a:rPr lang="en-US" sz="3200" i="1" dirty="0">
                <a:solidFill>
                  <a:schemeClr val="tx1"/>
                </a:solidFill>
              </a:rPr>
              <a:t>a</a:t>
            </a:r>
            <a:r>
              <a:rPr lang="en-US" sz="3200" i="1" baseline="-25000" dirty="0">
                <a:solidFill>
                  <a:schemeClr val="tx1"/>
                </a:solidFill>
              </a:rPr>
              <a:t>n</a:t>
            </a:r>
            <a:r>
              <a:rPr lang="en-US" sz="3200" dirty="0">
                <a:solidFill>
                  <a:schemeClr val="tx1"/>
                </a:solidFill>
              </a:rPr>
              <a:t> in terms of one or more of the </a:t>
            </a:r>
            <a:r>
              <a:rPr lang="en-US" sz="3200" b="1" dirty="0">
                <a:solidFill>
                  <a:schemeClr val="tx1"/>
                </a:solidFill>
              </a:rPr>
              <a:t>previous terms of the sequence</a:t>
            </a:r>
            <a:r>
              <a:rPr lang="en-US" sz="3200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Example: </a:t>
            </a:r>
            <a:r>
              <a:rPr lang="en-US" sz="3200" i="1" dirty="0" smtClean="0">
                <a:solidFill>
                  <a:schemeClr val="tx1"/>
                </a:solidFill>
              </a:rPr>
              <a:t>		a</a:t>
            </a:r>
            <a:r>
              <a:rPr lang="en-US" sz="3200" i="1" baseline="-25000" dirty="0" smtClean="0">
                <a:solidFill>
                  <a:schemeClr val="tx1"/>
                </a:solidFill>
              </a:rPr>
              <a:t>n</a:t>
            </a:r>
            <a:r>
              <a:rPr lang="en-US" sz="3200" i="1" dirty="0" smtClean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=</a:t>
            </a:r>
            <a:r>
              <a:rPr lang="en-US" sz="3200" i="1" dirty="0">
                <a:solidFill>
                  <a:schemeClr val="tx1"/>
                </a:solidFill>
              </a:rPr>
              <a:t> a</a:t>
            </a:r>
            <a:r>
              <a:rPr lang="en-US" sz="3200" i="1" baseline="-25000" dirty="0">
                <a:solidFill>
                  <a:schemeClr val="tx1"/>
                </a:solidFill>
              </a:rPr>
              <a:t>n</a:t>
            </a:r>
            <a:r>
              <a:rPr lang="en-US" sz="3200" baseline="-25000" dirty="0">
                <a:solidFill>
                  <a:schemeClr val="tx1"/>
                </a:solidFill>
              </a:rPr>
              <a:t>-1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+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3</a:t>
            </a:r>
            <a:endParaRPr lang="en-US" sz="3200" dirty="0">
              <a:solidFill>
                <a:schemeClr val="tx1"/>
              </a:solidFill>
            </a:endParaRPr>
          </a:p>
          <a:p>
            <a:r>
              <a:rPr lang="en-US" sz="3200" dirty="0" smtClean="0"/>
              <a:t>A </a:t>
            </a:r>
            <a:r>
              <a:rPr lang="en-US" sz="3200" dirty="0"/>
              <a:t>sequence is called a </a:t>
            </a:r>
            <a:r>
              <a:rPr lang="en-US" sz="3200" b="1" dirty="0">
                <a:solidFill>
                  <a:schemeClr val="tx1"/>
                </a:solidFill>
              </a:rPr>
              <a:t>solution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/>
              <a:t>of a recurrence relation if its terms satisfy the recurrence </a:t>
            </a:r>
            <a:r>
              <a:rPr lang="en-US" sz="3200" dirty="0" smtClean="0"/>
              <a:t>relation</a:t>
            </a:r>
            <a:endParaRPr lang="en-US" sz="3200" dirty="0"/>
          </a:p>
          <a:p>
            <a:r>
              <a:rPr lang="en-US" sz="3200" dirty="0" smtClean="0"/>
              <a:t>The </a:t>
            </a:r>
            <a:r>
              <a:rPr lang="en-US" sz="3200" b="1" dirty="0">
                <a:solidFill>
                  <a:schemeClr val="tx1"/>
                </a:solidFill>
              </a:rPr>
              <a:t>initial conditions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/>
              <a:t>for a sequence specify the terms that precede the first term where the recurrence relation takes </a:t>
            </a:r>
            <a:r>
              <a:rPr lang="en-US" sz="3200" dirty="0" smtClean="0"/>
              <a:t>effect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5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Recurrence </a:t>
            </a:r>
            <a:r>
              <a:rPr lang="en-US" sz="4000" dirty="0"/>
              <a:t>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/>
              <a:t>Example</a:t>
            </a:r>
            <a:r>
              <a:rPr lang="en-US" sz="3200" dirty="0" smtClean="0"/>
              <a:t>: </a:t>
            </a:r>
            <a:r>
              <a:rPr lang="en-US" sz="3200" dirty="0"/>
              <a:t>let {</a:t>
            </a:r>
            <a:r>
              <a:rPr lang="en-US" sz="3200" i="1" dirty="0"/>
              <a:t>a</a:t>
            </a:r>
            <a:r>
              <a:rPr lang="en-US" sz="3200" i="1" baseline="-25000" dirty="0"/>
              <a:t>n</a:t>
            </a:r>
            <a:r>
              <a:rPr lang="en-US" sz="3200" dirty="0"/>
              <a:t>}</a:t>
            </a:r>
            <a:r>
              <a:rPr lang="en-US" sz="3200" i="1" dirty="0"/>
              <a:t> </a:t>
            </a:r>
            <a:r>
              <a:rPr lang="en-US" sz="3200" dirty="0"/>
              <a:t>be a sequence that satisfies the recurrence relation </a:t>
            </a:r>
          </a:p>
          <a:p>
            <a:pPr marL="0" indent="0" algn="ctr">
              <a:buNone/>
            </a:pPr>
            <a:r>
              <a:rPr lang="en-US" sz="3200" i="1" dirty="0">
                <a:solidFill>
                  <a:schemeClr val="tx1"/>
                </a:solidFill>
              </a:rPr>
              <a:t>a</a:t>
            </a:r>
            <a:r>
              <a:rPr lang="en-US" sz="3200" i="1" baseline="-25000" dirty="0">
                <a:solidFill>
                  <a:schemeClr val="tx1"/>
                </a:solidFill>
              </a:rPr>
              <a:t>n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=</a:t>
            </a:r>
            <a:r>
              <a:rPr lang="en-US" sz="3200" i="1" dirty="0">
                <a:solidFill>
                  <a:schemeClr val="tx1"/>
                </a:solidFill>
              </a:rPr>
              <a:t> a</a:t>
            </a:r>
            <a:r>
              <a:rPr lang="en-US" sz="3200" i="1" baseline="-25000" dirty="0">
                <a:solidFill>
                  <a:schemeClr val="tx1"/>
                </a:solidFill>
              </a:rPr>
              <a:t>n</a:t>
            </a:r>
            <a:r>
              <a:rPr lang="en-US" sz="3200" baseline="-25000" dirty="0">
                <a:solidFill>
                  <a:schemeClr val="tx1"/>
                </a:solidFill>
              </a:rPr>
              <a:t>-1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+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3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    for     </a:t>
            </a:r>
            <a:r>
              <a:rPr lang="en-US" sz="3200" i="1" dirty="0">
                <a:solidFill>
                  <a:schemeClr val="tx1"/>
                </a:solidFill>
              </a:rPr>
              <a:t>n</a:t>
            </a:r>
            <a:r>
              <a:rPr lang="en-US" sz="3200" dirty="0">
                <a:solidFill>
                  <a:schemeClr val="tx1"/>
                </a:solidFill>
              </a:rPr>
              <a:t> = 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1, 2, 3, 4, …</a:t>
            </a: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/>
              <a:t>suppose that </a:t>
            </a:r>
            <a:r>
              <a:rPr lang="en-US" sz="3200" i="1" dirty="0"/>
              <a:t>a</a:t>
            </a:r>
            <a:r>
              <a:rPr lang="en-US" sz="3200" baseline="-25000" dirty="0">
                <a:ea typeface="Cambria Math" pitchFamily="18" charset="0"/>
              </a:rPr>
              <a:t>0</a:t>
            </a:r>
            <a:r>
              <a:rPr lang="en-US" sz="3200" i="1" dirty="0"/>
              <a:t> </a:t>
            </a:r>
            <a:r>
              <a:rPr lang="en-US" sz="3200" dirty="0"/>
              <a:t>= </a:t>
            </a:r>
            <a:r>
              <a:rPr lang="en-US" sz="3200" dirty="0">
                <a:ea typeface="Cambria Math" pitchFamily="18" charset="0"/>
              </a:rPr>
              <a:t>2</a:t>
            </a:r>
            <a:r>
              <a:rPr lang="en-US" sz="3200" i="1" dirty="0"/>
              <a:t>, </a:t>
            </a:r>
            <a:r>
              <a:rPr lang="en-US" sz="3200" dirty="0"/>
              <a:t> what are </a:t>
            </a:r>
            <a:r>
              <a:rPr lang="en-US" sz="3200" i="1" dirty="0" smtClean="0"/>
              <a:t>a</a:t>
            </a:r>
            <a:r>
              <a:rPr lang="en-US" sz="3200" baseline="-25000" dirty="0" smtClean="0"/>
              <a:t>1, </a:t>
            </a:r>
            <a:r>
              <a:rPr lang="en-US" sz="3200" dirty="0" smtClean="0"/>
              <a:t> </a:t>
            </a:r>
            <a:r>
              <a:rPr lang="en-US" sz="3200" i="1" dirty="0"/>
              <a:t>a</a:t>
            </a:r>
            <a:r>
              <a:rPr lang="en-US" sz="3200" baseline="-25000" dirty="0"/>
              <a:t>2 </a:t>
            </a:r>
            <a:r>
              <a:rPr lang="en-US" sz="3200" dirty="0"/>
              <a:t> and </a:t>
            </a:r>
            <a:r>
              <a:rPr lang="en-US" sz="3200" i="1" dirty="0"/>
              <a:t>a</a:t>
            </a:r>
            <a:r>
              <a:rPr lang="en-US" sz="3200" baseline="-25000" dirty="0"/>
              <a:t>3</a:t>
            </a:r>
            <a:r>
              <a:rPr lang="en-US" sz="3200" dirty="0"/>
              <a:t>? </a:t>
            </a:r>
          </a:p>
          <a:p>
            <a:pPr marL="0" lvl="1" indent="0">
              <a:buNone/>
            </a:pPr>
            <a:r>
              <a:rPr lang="en-US" sz="3200" b="1" dirty="0" smtClean="0"/>
              <a:t>Solution</a:t>
            </a:r>
            <a:r>
              <a:rPr lang="en-US" sz="3200" dirty="0" smtClean="0"/>
              <a:t>: here </a:t>
            </a:r>
            <a:r>
              <a:rPr lang="en-US" sz="3200" b="1" i="1" dirty="0">
                <a:solidFill>
                  <a:srgbClr val="66FF33"/>
                </a:solidFill>
              </a:rPr>
              <a:t>a</a:t>
            </a:r>
            <a:r>
              <a:rPr lang="en-US" sz="3200" b="1" baseline="-25000" dirty="0">
                <a:solidFill>
                  <a:srgbClr val="66FF33"/>
                </a:solidFill>
              </a:rPr>
              <a:t>0</a:t>
            </a:r>
            <a:r>
              <a:rPr lang="en-US" sz="3200" b="1" i="1" dirty="0">
                <a:solidFill>
                  <a:srgbClr val="66FF33"/>
                </a:solidFill>
              </a:rPr>
              <a:t> </a:t>
            </a:r>
            <a:r>
              <a:rPr lang="en-US" sz="3200" b="1" dirty="0">
                <a:solidFill>
                  <a:srgbClr val="66FF33"/>
                </a:solidFill>
              </a:rPr>
              <a:t>=</a:t>
            </a:r>
            <a:r>
              <a:rPr lang="en-US" sz="3200" b="1" i="1" dirty="0">
                <a:solidFill>
                  <a:srgbClr val="66FF33"/>
                </a:solidFill>
              </a:rPr>
              <a:t> </a:t>
            </a:r>
            <a:r>
              <a:rPr lang="en-US" sz="3200" b="1" dirty="0">
                <a:solidFill>
                  <a:srgbClr val="66FF33"/>
                </a:solidFill>
                <a:ea typeface="Cambria Math" pitchFamily="18" charset="0"/>
              </a:rPr>
              <a:t>2</a:t>
            </a:r>
            <a:r>
              <a:rPr lang="en-US" sz="3200" i="1" dirty="0">
                <a:solidFill>
                  <a:srgbClr val="66FF33"/>
                </a:solidFill>
              </a:rPr>
              <a:t> </a:t>
            </a:r>
            <a:r>
              <a:rPr lang="en-US" sz="3200" dirty="0"/>
              <a:t>is the initial </a:t>
            </a:r>
            <a:r>
              <a:rPr lang="en-US" sz="3200" dirty="0" smtClean="0"/>
              <a:t>condition</a:t>
            </a:r>
            <a:r>
              <a:rPr lang="en-US" sz="3200" i="1" dirty="0" smtClean="0"/>
              <a:t>. </a:t>
            </a:r>
            <a:r>
              <a:rPr lang="en-US" sz="3200" dirty="0" smtClean="0"/>
              <a:t>We see from the recurrence relation that</a:t>
            </a:r>
          </a:p>
          <a:p>
            <a:pPr marL="0" lvl="1" indent="0">
              <a:buNone/>
            </a:pPr>
            <a:r>
              <a:rPr lang="en-US" sz="3200" i="1" dirty="0" smtClean="0"/>
              <a:t>a</a:t>
            </a:r>
            <a:r>
              <a:rPr lang="en-US" sz="3200" baseline="-25000" dirty="0" smtClean="0">
                <a:ea typeface="Cambria Math" pitchFamily="18" charset="0"/>
              </a:rPr>
              <a:t>1</a:t>
            </a:r>
            <a:r>
              <a:rPr lang="en-US" sz="3200" i="1" baseline="-25000" dirty="0" smtClean="0"/>
              <a:t> </a:t>
            </a:r>
            <a:r>
              <a:rPr lang="en-US" sz="3200" i="1" dirty="0" smtClean="0"/>
              <a:t>  </a:t>
            </a:r>
            <a:r>
              <a:rPr lang="en-US" sz="3200" dirty="0" smtClean="0">
                <a:ea typeface="Cambria Math" pitchFamily="18" charset="0"/>
              </a:rPr>
              <a:t>=</a:t>
            </a:r>
            <a:r>
              <a:rPr lang="en-US" sz="3200" i="1" dirty="0" smtClean="0"/>
              <a:t> </a:t>
            </a:r>
            <a:r>
              <a:rPr lang="en-US" sz="3200" b="1" dirty="0" smtClean="0">
                <a:solidFill>
                  <a:srgbClr val="66FF33"/>
                </a:solidFill>
                <a:ea typeface="Cambria Math" pitchFamily="18" charset="0"/>
              </a:rPr>
              <a:t>2</a:t>
            </a:r>
            <a:r>
              <a:rPr lang="en-US" sz="3200" dirty="0" smtClean="0">
                <a:ea typeface="Cambria Math" pitchFamily="18" charset="0"/>
              </a:rPr>
              <a:t> + </a:t>
            </a:r>
            <a:r>
              <a:rPr lang="en-US" sz="3200" b="1" dirty="0" smtClean="0">
                <a:solidFill>
                  <a:srgbClr val="FFFF00"/>
                </a:solidFill>
                <a:ea typeface="Cambria Math" pitchFamily="18" charset="0"/>
              </a:rPr>
              <a:t>3</a:t>
            </a:r>
            <a:r>
              <a:rPr lang="en-US" sz="3200" dirty="0" smtClean="0">
                <a:ea typeface="Cambria Math" pitchFamily="18" charset="0"/>
              </a:rPr>
              <a:t> = </a:t>
            </a:r>
            <a:r>
              <a:rPr lang="en-U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a typeface="Cambria Math" pitchFamily="18" charset="0"/>
              </a:rPr>
              <a:t>5</a:t>
            </a:r>
          </a:p>
          <a:p>
            <a:pPr marL="0" lvl="1" indent="0">
              <a:buNone/>
            </a:pPr>
            <a:r>
              <a:rPr lang="en-US" sz="3200" i="1" dirty="0" smtClean="0"/>
              <a:t>     a</a:t>
            </a:r>
            <a:r>
              <a:rPr lang="en-US" sz="3200" baseline="-25000" dirty="0" smtClean="0">
                <a:ea typeface="Cambria Math" pitchFamily="18" charset="0"/>
              </a:rPr>
              <a:t>2</a:t>
            </a:r>
            <a:r>
              <a:rPr lang="en-US" sz="3200" i="1" baseline="-25000" dirty="0" smtClean="0"/>
              <a:t> </a:t>
            </a:r>
            <a:r>
              <a:rPr lang="en-US" sz="3200" i="1" dirty="0" smtClean="0"/>
              <a:t>  </a:t>
            </a:r>
            <a:r>
              <a:rPr lang="en-US" sz="3200" dirty="0" smtClean="0">
                <a:ea typeface="Cambria Math" pitchFamily="18" charset="0"/>
              </a:rPr>
              <a:t>=</a:t>
            </a:r>
            <a:r>
              <a:rPr lang="en-US" sz="3200" i="1" dirty="0" smtClean="0"/>
              <a:t> </a:t>
            </a:r>
            <a:r>
              <a:rPr lang="en-U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a typeface="Cambria Math" pitchFamily="18" charset="0"/>
              </a:rPr>
              <a:t>5</a:t>
            </a:r>
            <a:r>
              <a:rPr lang="en-US" sz="3200" dirty="0" smtClean="0">
                <a:ea typeface="Cambria Math" pitchFamily="18" charset="0"/>
              </a:rPr>
              <a:t> + </a:t>
            </a:r>
            <a:r>
              <a:rPr lang="en-US" sz="3200" b="1" dirty="0" smtClean="0">
                <a:solidFill>
                  <a:srgbClr val="FFFF00"/>
                </a:solidFill>
                <a:ea typeface="Cambria Math" pitchFamily="18" charset="0"/>
              </a:rPr>
              <a:t>3</a:t>
            </a:r>
            <a:r>
              <a:rPr lang="en-US" sz="3200" dirty="0" smtClean="0">
                <a:ea typeface="Cambria Math" pitchFamily="18" charset="0"/>
              </a:rPr>
              <a:t> = </a:t>
            </a:r>
            <a:r>
              <a:rPr lang="en-US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mbria Math" pitchFamily="18" charset="0"/>
              </a:rPr>
              <a:t>8</a:t>
            </a:r>
          </a:p>
          <a:p>
            <a:pPr marL="0" lvl="1" indent="0">
              <a:buNone/>
            </a:pPr>
            <a:r>
              <a:rPr lang="en-US" sz="3200" dirty="0" smtClean="0"/>
              <a:t>     </a:t>
            </a:r>
            <a:r>
              <a:rPr lang="en-US" sz="3200" i="1" dirty="0" smtClean="0"/>
              <a:t>a</a:t>
            </a:r>
            <a:r>
              <a:rPr lang="en-US" sz="3200" baseline="-25000" dirty="0" smtClean="0">
                <a:ea typeface="Cambria Math" pitchFamily="18" charset="0"/>
              </a:rPr>
              <a:t>3</a:t>
            </a:r>
            <a:r>
              <a:rPr lang="en-US" sz="3200" baseline="-25000" dirty="0" smtClean="0"/>
              <a:t> </a:t>
            </a:r>
            <a:r>
              <a:rPr lang="en-US" sz="3200" i="1" dirty="0" smtClean="0"/>
              <a:t>  </a:t>
            </a:r>
            <a:r>
              <a:rPr lang="en-US" sz="3200" dirty="0" smtClean="0">
                <a:ea typeface="Cambria Math" pitchFamily="18" charset="0"/>
              </a:rPr>
              <a:t>= </a:t>
            </a:r>
            <a:r>
              <a:rPr lang="en-US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mbria Math" pitchFamily="18" charset="0"/>
              </a:rPr>
              <a:t>8</a:t>
            </a:r>
            <a:r>
              <a:rPr lang="en-US" sz="3200" dirty="0" smtClean="0">
                <a:ea typeface="Cambria Math" pitchFamily="18" charset="0"/>
              </a:rPr>
              <a:t> + </a:t>
            </a:r>
            <a:r>
              <a:rPr lang="en-US" sz="3200" b="1" dirty="0" smtClean="0">
                <a:solidFill>
                  <a:srgbClr val="FFFF00"/>
                </a:solidFill>
                <a:ea typeface="Cambria Math" pitchFamily="18" charset="0"/>
              </a:rPr>
              <a:t>3</a:t>
            </a:r>
            <a:r>
              <a:rPr lang="en-US" sz="3200" dirty="0" smtClean="0">
                <a:ea typeface="Cambria Math" pitchFamily="18" charset="0"/>
              </a:rPr>
              <a:t> = 11 …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81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509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Recurrence </a:t>
            </a:r>
            <a:r>
              <a:rPr lang="en-US" sz="4000" dirty="0"/>
              <a:t>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258098"/>
            <a:ext cx="9525000" cy="50665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/>
              <a:t>Example</a:t>
            </a:r>
            <a:r>
              <a:rPr lang="en-US" sz="3200" dirty="0" smtClean="0"/>
              <a:t>: </a:t>
            </a:r>
            <a:r>
              <a:rPr lang="en-US" sz="3200" dirty="0"/>
              <a:t>let {</a:t>
            </a:r>
            <a:r>
              <a:rPr lang="en-US" sz="3200" i="1" dirty="0"/>
              <a:t>a</a:t>
            </a:r>
            <a:r>
              <a:rPr lang="en-US" sz="3200" i="1" baseline="-25000" dirty="0"/>
              <a:t>n</a:t>
            </a:r>
            <a:r>
              <a:rPr lang="en-US" sz="3200" dirty="0"/>
              <a:t>} be a sequence that satisfies the recurrence relation </a:t>
            </a:r>
          </a:p>
          <a:p>
            <a:pPr marL="0" indent="0" algn="ctr">
              <a:buNone/>
            </a:pPr>
            <a:r>
              <a:rPr lang="en-US" sz="3200" i="1" dirty="0">
                <a:solidFill>
                  <a:schemeClr val="tx1"/>
                </a:solidFill>
              </a:rPr>
              <a:t>a</a:t>
            </a:r>
            <a:r>
              <a:rPr lang="en-US" sz="3200" i="1" baseline="-25000" dirty="0">
                <a:solidFill>
                  <a:schemeClr val="tx1"/>
                </a:solidFill>
              </a:rPr>
              <a:t>n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=</a:t>
            </a:r>
            <a:r>
              <a:rPr lang="en-US" sz="3200" i="1" dirty="0">
                <a:solidFill>
                  <a:schemeClr val="tx1"/>
                </a:solidFill>
              </a:rPr>
              <a:t> a</a:t>
            </a:r>
            <a:r>
              <a:rPr lang="en-US" sz="3200" i="1" baseline="-25000" dirty="0">
                <a:solidFill>
                  <a:schemeClr val="tx1"/>
                </a:solidFill>
              </a:rPr>
              <a:t>n-</a:t>
            </a:r>
            <a:r>
              <a:rPr lang="en-US" sz="3200" baseline="-25000" dirty="0">
                <a:solidFill>
                  <a:schemeClr val="tx1"/>
                </a:solidFill>
                <a:ea typeface="Cambria Math" pitchFamily="18" charset="0"/>
              </a:rPr>
              <a:t>1</a:t>
            </a:r>
            <a:r>
              <a:rPr lang="en-US" sz="3200" i="1" dirty="0">
                <a:solidFill>
                  <a:schemeClr val="tx1"/>
                </a:solidFill>
              </a:rPr>
              <a:t> – a</a:t>
            </a:r>
            <a:r>
              <a:rPr lang="en-US" sz="3200" i="1" baseline="-25000" dirty="0">
                <a:solidFill>
                  <a:schemeClr val="tx1"/>
                </a:solidFill>
              </a:rPr>
              <a:t>n-</a:t>
            </a:r>
            <a:r>
              <a:rPr lang="en-US" sz="3200" baseline="-25000" dirty="0">
                <a:solidFill>
                  <a:schemeClr val="tx1"/>
                </a:solidFill>
              </a:rPr>
              <a:t>2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    for     </a:t>
            </a:r>
            <a:r>
              <a:rPr lang="en-US" sz="3200" i="1" dirty="0">
                <a:solidFill>
                  <a:schemeClr val="tx1"/>
                </a:solidFill>
              </a:rPr>
              <a:t>n</a:t>
            </a:r>
            <a:r>
              <a:rPr lang="en-US" sz="3200" dirty="0">
                <a:solidFill>
                  <a:schemeClr val="tx1"/>
                </a:solidFill>
              </a:rPr>
              <a:t> = 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2, 3, 4, …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3200" dirty="0"/>
              <a:t>suppose that </a:t>
            </a:r>
            <a:r>
              <a:rPr lang="en-US" sz="3200" i="1" dirty="0">
                <a:solidFill>
                  <a:schemeClr val="tx1"/>
                </a:solidFill>
              </a:rPr>
              <a:t>a</a:t>
            </a:r>
            <a:r>
              <a:rPr lang="en-US" sz="3200" baseline="-25000" dirty="0">
                <a:solidFill>
                  <a:schemeClr val="tx1"/>
                </a:solidFill>
                <a:ea typeface="Cambria Math" pitchFamily="18" charset="0"/>
              </a:rPr>
              <a:t>0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=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3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/>
              <a:t>and </a:t>
            </a:r>
            <a:r>
              <a:rPr lang="en-US" sz="3200" i="1" dirty="0">
                <a:solidFill>
                  <a:schemeClr val="tx1"/>
                </a:solidFill>
              </a:rPr>
              <a:t>a</a:t>
            </a:r>
            <a:r>
              <a:rPr lang="en-US" sz="3200" baseline="-25000" dirty="0">
                <a:solidFill>
                  <a:schemeClr val="tx1"/>
                </a:solidFill>
              </a:rPr>
              <a:t>1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=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5</a:t>
            </a:r>
            <a:r>
              <a:rPr lang="en-US" sz="3200" dirty="0"/>
              <a:t>. What are </a:t>
            </a:r>
            <a:r>
              <a:rPr lang="en-US" sz="3200" i="1" dirty="0"/>
              <a:t>a</a:t>
            </a:r>
            <a:r>
              <a:rPr lang="en-US" sz="3200" baseline="-25000" dirty="0">
                <a:ea typeface="Cambria Math" pitchFamily="18" charset="0"/>
              </a:rPr>
              <a:t>2</a:t>
            </a:r>
            <a:r>
              <a:rPr lang="en-US" sz="3200" dirty="0"/>
              <a:t> and </a:t>
            </a:r>
            <a:r>
              <a:rPr lang="en-US" sz="3200" i="1" dirty="0"/>
              <a:t>a</a:t>
            </a:r>
            <a:r>
              <a:rPr lang="en-US" sz="3200" baseline="-25000" dirty="0">
                <a:ea typeface="Cambria Math" pitchFamily="18" charset="0"/>
              </a:rPr>
              <a:t>3</a:t>
            </a:r>
            <a:r>
              <a:rPr lang="en-US" sz="3200" dirty="0"/>
              <a:t>? </a:t>
            </a:r>
          </a:p>
          <a:p>
            <a:pPr marL="0" indent="0">
              <a:buNone/>
            </a:pPr>
            <a:r>
              <a:rPr lang="en-US" sz="3200" b="1" dirty="0" smtClean="0"/>
              <a:t>Solution</a:t>
            </a:r>
            <a:r>
              <a:rPr lang="en-US" sz="3200" dirty="0"/>
              <a:t>: </a:t>
            </a:r>
            <a:r>
              <a:rPr lang="en-US" sz="3200" dirty="0">
                <a:solidFill>
                  <a:srgbClr val="66FF33"/>
                </a:solidFill>
              </a:rPr>
              <a:t>T</a:t>
            </a:r>
            <a:r>
              <a:rPr lang="en-US" sz="3200" dirty="0" smtClean="0">
                <a:solidFill>
                  <a:srgbClr val="66FF33"/>
                </a:solidFill>
              </a:rPr>
              <a:t>he </a:t>
            </a:r>
            <a:r>
              <a:rPr lang="en-US" sz="3200" dirty="0">
                <a:solidFill>
                  <a:srgbClr val="66FF33"/>
                </a:solidFill>
              </a:rPr>
              <a:t>initial conditions </a:t>
            </a:r>
            <a:r>
              <a:rPr lang="en-US" sz="3200" dirty="0"/>
              <a:t>are </a:t>
            </a:r>
            <a:r>
              <a:rPr lang="en-US" sz="3200" b="1" i="1" dirty="0">
                <a:solidFill>
                  <a:srgbClr val="66FF33"/>
                </a:solidFill>
              </a:rPr>
              <a:t>a</a:t>
            </a:r>
            <a:r>
              <a:rPr lang="en-US" sz="3200" b="1" baseline="-25000" dirty="0">
                <a:solidFill>
                  <a:srgbClr val="66FF33"/>
                </a:solidFill>
              </a:rPr>
              <a:t>0</a:t>
            </a:r>
            <a:r>
              <a:rPr lang="en-US" sz="3200" b="1" i="1" dirty="0">
                <a:solidFill>
                  <a:srgbClr val="66FF33"/>
                </a:solidFill>
              </a:rPr>
              <a:t> </a:t>
            </a:r>
            <a:r>
              <a:rPr lang="en-US" sz="3200" b="1" dirty="0">
                <a:solidFill>
                  <a:srgbClr val="66FF33"/>
                </a:solidFill>
              </a:rPr>
              <a:t>= </a:t>
            </a:r>
            <a:r>
              <a:rPr lang="en-US" sz="3200" b="1" dirty="0">
                <a:solidFill>
                  <a:srgbClr val="66FF33"/>
                </a:solidFill>
                <a:ea typeface="Cambria Math" pitchFamily="18" charset="0"/>
              </a:rPr>
              <a:t>3</a:t>
            </a:r>
            <a:r>
              <a:rPr lang="en-US" sz="3200" i="1" dirty="0">
                <a:solidFill>
                  <a:srgbClr val="66FF33"/>
                </a:solidFill>
              </a:rPr>
              <a:t> </a:t>
            </a:r>
            <a:r>
              <a:rPr lang="en-US" sz="3200" dirty="0"/>
              <a:t>and </a:t>
            </a:r>
            <a:r>
              <a:rPr lang="en-US" sz="3200" b="1" i="1" dirty="0">
                <a:solidFill>
                  <a:srgbClr val="66FF33"/>
                </a:solidFill>
              </a:rPr>
              <a:t>a</a:t>
            </a:r>
            <a:r>
              <a:rPr lang="en-US" sz="3200" b="1" baseline="-25000" dirty="0">
                <a:solidFill>
                  <a:srgbClr val="66FF33"/>
                </a:solidFill>
              </a:rPr>
              <a:t>1</a:t>
            </a:r>
            <a:r>
              <a:rPr lang="en-US" sz="3200" b="1" dirty="0">
                <a:solidFill>
                  <a:srgbClr val="66FF33"/>
                </a:solidFill>
              </a:rPr>
              <a:t> = </a:t>
            </a:r>
            <a:r>
              <a:rPr lang="en-US" sz="3200" b="1" dirty="0" smtClean="0">
                <a:solidFill>
                  <a:srgbClr val="66FF33"/>
                </a:solidFill>
                <a:ea typeface="Cambria Math" pitchFamily="18" charset="0"/>
              </a:rPr>
              <a:t>5</a:t>
            </a:r>
            <a:r>
              <a:rPr lang="en-US" sz="3200" dirty="0" smtClean="0">
                <a:solidFill>
                  <a:srgbClr val="66FF33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3200" dirty="0" smtClean="0"/>
              <a:t>From </a:t>
            </a:r>
            <a:r>
              <a:rPr lang="en-US" sz="3200" dirty="0"/>
              <a:t>the recurrence </a:t>
            </a:r>
            <a:r>
              <a:rPr lang="en-US" sz="3200" dirty="0" smtClean="0"/>
              <a:t>relation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             </a:t>
            </a:r>
            <a:r>
              <a:rPr lang="en-US" sz="3200" i="1" dirty="0"/>
              <a:t>a</a:t>
            </a:r>
            <a:r>
              <a:rPr lang="en-US" sz="3200" baseline="-25000" dirty="0"/>
              <a:t>2 </a:t>
            </a:r>
            <a:r>
              <a:rPr lang="en-US" sz="3200" dirty="0"/>
              <a:t> = </a:t>
            </a:r>
            <a:r>
              <a:rPr lang="en-US" sz="3200" i="1" dirty="0"/>
              <a:t>a</a:t>
            </a:r>
            <a:r>
              <a:rPr lang="en-US" sz="3200" baseline="-25000" dirty="0"/>
              <a:t>1</a:t>
            </a:r>
            <a:r>
              <a:rPr lang="en-US" sz="3200" dirty="0"/>
              <a:t> - </a:t>
            </a:r>
            <a:r>
              <a:rPr lang="en-US" sz="3200" i="1" dirty="0"/>
              <a:t>a</a:t>
            </a:r>
            <a:r>
              <a:rPr lang="en-US" sz="3200" baseline="-25000" dirty="0"/>
              <a:t>0  </a:t>
            </a:r>
            <a:r>
              <a:rPr lang="en-US" sz="3200" dirty="0"/>
              <a:t>= </a:t>
            </a:r>
            <a:r>
              <a:rPr lang="en-US" sz="3200" b="1" dirty="0">
                <a:solidFill>
                  <a:srgbClr val="66FF33"/>
                </a:solidFill>
                <a:ea typeface="Cambria Math" pitchFamily="18" charset="0"/>
              </a:rPr>
              <a:t>5</a:t>
            </a:r>
            <a:r>
              <a:rPr lang="en-US" sz="3200" dirty="0"/>
              <a:t> – </a:t>
            </a:r>
            <a:r>
              <a:rPr lang="en-US" sz="3200" b="1" dirty="0">
                <a:solidFill>
                  <a:srgbClr val="66FF33"/>
                </a:solidFill>
                <a:ea typeface="Cambria Math" pitchFamily="18" charset="0"/>
              </a:rPr>
              <a:t>3</a:t>
            </a:r>
            <a:r>
              <a:rPr lang="en-US" sz="3200" dirty="0">
                <a:ea typeface="Cambria Math" pitchFamily="18" charset="0"/>
              </a:rPr>
              <a:t> </a:t>
            </a:r>
            <a:r>
              <a:rPr lang="en-US" sz="3200" dirty="0"/>
              <a:t>=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2</a:t>
            </a:r>
          </a:p>
          <a:p>
            <a:pPr marL="0" indent="0">
              <a:buNone/>
            </a:pPr>
            <a:r>
              <a:rPr lang="en-US" sz="3200" dirty="0"/>
              <a:t>             </a:t>
            </a:r>
            <a:r>
              <a:rPr lang="en-US" sz="3200" i="1" dirty="0" smtClean="0"/>
              <a:t>a</a:t>
            </a:r>
            <a:r>
              <a:rPr lang="en-US" sz="3200" baseline="-25000" dirty="0" smtClean="0"/>
              <a:t>3 </a:t>
            </a:r>
            <a:r>
              <a:rPr lang="en-US" sz="3200" dirty="0" smtClean="0"/>
              <a:t> </a:t>
            </a:r>
            <a:r>
              <a:rPr lang="en-US" sz="3200" dirty="0"/>
              <a:t>= </a:t>
            </a:r>
            <a:r>
              <a:rPr lang="en-US" sz="3200" i="1" dirty="0"/>
              <a:t>a</a:t>
            </a:r>
            <a:r>
              <a:rPr lang="en-US" sz="3200" baseline="-25000" dirty="0"/>
              <a:t>2</a:t>
            </a:r>
            <a:r>
              <a:rPr lang="en-US" sz="3200" dirty="0"/>
              <a:t> – </a:t>
            </a:r>
            <a:r>
              <a:rPr lang="en-US" sz="3200" i="1" dirty="0"/>
              <a:t>a</a:t>
            </a:r>
            <a:r>
              <a:rPr lang="en-US" sz="3200" baseline="-25000" dirty="0"/>
              <a:t>1  </a:t>
            </a:r>
            <a:r>
              <a:rPr lang="en-US" sz="3200" dirty="0"/>
              <a:t>=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sz="3200" dirty="0">
                <a:ea typeface="Cambria Math" pitchFamily="18" charset="0"/>
              </a:rPr>
              <a:t> </a:t>
            </a:r>
            <a:r>
              <a:rPr lang="en-US" sz="3200" dirty="0"/>
              <a:t>– </a:t>
            </a:r>
            <a:r>
              <a:rPr lang="en-US" sz="3200" b="1" dirty="0">
                <a:solidFill>
                  <a:srgbClr val="66FF33"/>
                </a:solidFill>
                <a:ea typeface="Cambria Math" pitchFamily="18" charset="0"/>
              </a:rPr>
              <a:t>5</a:t>
            </a:r>
            <a:r>
              <a:rPr lang="en-US" sz="3200" dirty="0">
                <a:ea typeface="Cambria Math" pitchFamily="18" charset="0"/>
              </a:rPr>
              <a:t> = </a:t>
            </a:r>
            <a:r>
              <a:rPr lang="en-US" sz="3200" b="1" dirty="0">
                <a:solidFill>
                  <a:schemeClr val="tx1"/>
                </a:solidFill>
              </a:rPr>
              <a:t>–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3</a:t>
            </a:r>
          </a:p>
          <a:p>
            <a:pPr marL="0" indent="0">
              <a:buNone/>
            </a:pPr>
            <a:r>
              <a:rPr lang="en-US" sz="3200" dirty="0">
                <a:ea typeface="Cambria Math" pitchFamily="18" charset="0"/>
              </a:rPr>
              <a:t>	</a:t>
            </a:r>
            <a:r>
              <a:rPr lang="en-US" sz="3200" dirty="0"/>
              <a:t> </a:t>
            </a:r>
            <a:r>
              <a:rPr lang="en-US" sz="3200" i="1" dirty="0"/>
              <a:t>a</a:t>
            </a:r>
            <a:r>
              <a:rPr lang="en-US" sz="3200" baseline="-25000" dirty="0"/>
              <a:t>4 </a:t>
            </a:r>
            <a:r>
              <a:rPr lang="en-US" sz="3200" dirty="0"/>
              <a:t> = </a:t>
            </a:r>
            <a:r>
              <a:rPr lang="en-US" sz="3200" i="1" dirty="0"/>
              <a:t>a</a:t>
            </a:r>
            <a:r>
              <a:rPr lang="en-US" sz="3200" baseline="-25000" dirty="0"/>
              <a:t>3</a:t>
            </a:r>
            <a:r>
              <a:rPr lang="en-US" sz="3200" dirty="0"/>
              <a:t> – </a:t>
            </a:r>
            <a:r>
              <a:rPr lang="en-US" sz="3200" i="1" dirty="0"/>
              <a:t>a</a:t>
            </a:r>
            <a:r>
              <a:rPr lang="en-US" sz="3200" baseline="-25000" dirty="0"/>
              <a:t>2  </a:t>
            </a:r>
            <a:r>
              <a:rPr lang="en-US" sz="3200" dirty="0"/>
              <a:t>=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-3</a:t>
            </a:r>
            <a:r>
              <a:rPr lang="en-US" sz="3200" dirty="0">
                <a:ea typeface="Cambria Math" pitchFamily="18" charset="0"/>
              </a:rPr>
              <a:t> –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sz="3200" dirty="0">
                <a:ea typeface="Cambria Math" pitchFamily="18" charset="0"/>
              </a:rPr>
              <a:t> = –5 …   </a:t>
            </a:r>
          </a:p>
          <a:p>
            <a:pPr lvl="1">
              <a:buNone/>
            </a:pPr>
            <a:endParaRPr lang="en-US" sz="32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8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Fibonacci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07012"/>
            <a:ext cx="9029700" cy="51175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Definition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: </a:t>
            </a:r>
            <a:r>
              <a:rPr lang="en-US" sz="2800" dirty="0">
                <a:solidFill>
                  <a:schemeClr val="tx1"/>
                </a:solidFill>
                <a:ea typeface="Cambria Math" pitchFamily="18" charset="0"/>
              </a:rPr>
              <a:t>define the </a:t>
            </a:r>
            <a:r>
              <a:rPr lang="en-US" sz="2800" b="1" dirty="0">
                <a:solidFill>
                  <a:schemeClr val="tx1"/>
                </a:solidFill>
                <a:ea typeface="Cambria Math" pitchFamily="18" charset="0"/>
              </a:rPr>
              <a:t>Fibonacci sequence</a:t>
            </a:r>
            <a:r>
              <a:rPr lang="en-US" sz="28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,  </a:t>
            </a:r>
            <a:r>
              <a:rPr lang="en-US" sz="2800" i="1" dirty="0" smtClean="0">
                <a:solidFill>
                  <a:schemeClr val="tx1"/>
                </a:solidFill>
              </a:rPr>
              <a:t>f</a:t>
            </a:r>
            <a:r>
              <a:rPr lang="en-US" sz="2800" baseline="-25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800" dirty="0" smtClean="0">
                <a:solidFill>
                  <a:schemeClr val="tx1"/>
                </a:solidFill>
              </a:rPr>
              <a:t>,</a:t>
            </a:r>
            <a:r>
              <a:rPr lang="en-US" sz="2800" i="1" dirty="0" smtClean="0">
                <a:solidFill>
                  <a:schemeClr val="tx1"/>
                </a:solidFill>
              </a:rPr>
              <a:t> f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i="1" dirty="0" smtClean="0">
                <a:solidFill>
                  <a:schemeClr val="tx1"/>
                </a:solidFill>
              </a:rPr>
              <a:t>f</a:t>
            </a:r>
            <a:r>
              <a:rPr lang="en-US" sz="2800" baseline="-25000" dirty="0" smtClean="0">
                <a:solidFill>
                  <a:schemeClr val="tx1"/>
                </a:solidFill>
              </a:rPr>
              <a:t>2,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i="1" dirty="0">
                <a:solidFill>
                  <a:schemeClr val="tx1"/>
                </a:solidFill>
              </a:rPr>
              <a:t>…</a:t>
            </a:r>
            <a:r>
              <a:rPr lang="en-US" sz="2800" dirty="0">
                <a:solidFill>
                  <a:schemeClr val="tx1"/>
                </a:solidFill>
              </a:rPr>
              <a:t> by</a:t>
            </a:r>
            <a:r>
              <a:rPr lang="en-US" sz="2800" i="1" dirty="0">
                <a:solidFill>
                  <a:schemeClr val="tx1"/>
                </a:solidFill>
              </a:rPr>
              <a:t>:</a:t>
            </a:r>
          </a:p>
          <a:p>
            <a:pPr marL="723900" lvl="1" indent="-361950"/>
            <a:r>
              <a:rPr lang="en-US" sz="2800" dirty="0"/>
              <a:t>Initial conditions: </a:t>
            </a:r>
            <a:r>
              <a:rPr lang="en-US" sz="2800" b="1" i="1" dirty="0"/>
              <a:t>f</a:t>
            </a:r>
            <a:r>
              <a:rPr lang="en-US" sz="2800" b="1" baseline="-25000" dirty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800" b="1" i="1" baseline="-25000" dirty="0"/>
              <a:t> </a:t>
            </a:r>
            <a:r>
              <a:rPr lang="en-US" sz="2800" b="1" dirty="0"/>
              <a:t>=</a:t>
            </a:r>
            <a:r>
              <a:rPr lang="en-US" sz="2800" b="1" i="1" dirty="0"/>
              <a:t> </a:t>
            </a:r>
            <a:r>
              <a:rPr lang="en-US" sz="2800" b="1" dirty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800" b="1" dirty="0"/>
              <a:t>,</a:t>
            </a:r>
            <a:r>
              <a:rPr lang="en-US" sz="2800" b="1" i="1" dirty="0"/>
              <a:t> f</a:t>
            </a:r>
            <a:r>
              <a:rPr lang="en-US" sz="2800" b="1" baseline="-25000" dirty="0"/>
              <a:t>1</a:t>
            </a:r>
            <a:r>
              <a:rPr lang="en-US" sz="2800" b="1" i="1" baseline="-25000" dirty="0"/>
              <a:t>   </a:t>
            </a:r>
            <a:r>
              <a:rPr lang="en-US" sz="2800" b="1" dirty="0">
                <a:latin typeface="Cambria Math" pitchFamily="18" charset="0"/>
                <a:ea typeface="Cambria Math" pitchFamily="18" charset="0"/>
              </a:rPr>
              <a:t>= 1</a:t>
            </a:r>
          </a:p>
          <a:p>
            <a:pPr marL="723900" lvl="1" indent="-361950"/>
            <a:r>
              <a:rPr lang="en-US" sz="2800" dirty="0"/>
              <a:t>Recurrence relation: </a:t>
            </a:r>
            <a:r>
              <a:rPr lang="en-US" sz="2800" b="1" i="1" dirty="0"/>
              <a:t>f</a:t>
            </a:r>
            <a:r>
              <a:rPr lang="en-US" sz="2800" b="1" i="1" baseline="-25000" dirty="0"/>
              <a:t>n </a:t>
            </a:r>
            <a:r>
              <a:rPr lang="en-US" sz="2800" b="1" i="1" dirty="0"/>
              <a:t> </a:t>
            </a:r>
            <a:r>
              <a:rPr lang="en-US" sz="2800" b="1" dirty="0"/>
              <a:t>=</a:t>
            </a:r>
            <a:r>
              <a:rPr lang="en-US" sz="2800" b="1" i="1" dirty="0"/>
              <a:t> f</a:t>
            </a:r>
            <a:r>
              <a:rPr lang="en-US" sz="2800" b="1" i="1" baseline="-25000" dirty="0"/>
              <a:t>n</a:t>
            </a:r>
            <a:r>
              <a:rPr lang="en-US" sz="2800" b="1" baseline="-25000" dirty="0"/>
              <a:t>-1</a:t>
            </a:r>
            <a:r>
              <a:rPr lang="en-US" sz="2800" b="1" i="1" dirty="0"/>
              <a:t> </a:t>
            </a:r>
            <a:r>
              <a:rPr lang="en-US" sz="2800" b="1" dirty="0" smtClean="0"/>
              <a:t>+ </a:t>
            </a:r>
            <a:r>
              <a:rPr lang="en-US" sz="2800" b="1" i="1" dirty="0" smtClean="0"/>
              <a:t>f</a:t>
            </a:r>
            <a:r>
              <a:rPr lang="en-US" sz="2800" b="1" i="1" baseline="-25000" dirty="0" smtClean="0"/>
              <a:t>n</a:t>
            </a:r>
            <a:r>
              <a:rPr lang="en-US" sz="2800" b="1" baseline="-25000" dirty="0" smtClean="0"/>
              <a:t>-2</a:t>
            </a:r>
            <a:endParaRPr lang="en-US" sz="2800" b="1" baseline="-25000" dirty="0"/>
          </a:p>
          <a:p>
            <a:pPr marL="0" indent="0">
              <a:buNone/>
            </a:pPr>
            <a:r>
              <a:rPr lang="en-US" sz="2800" b="1" dirty="0" smtClean="0"/>
              <a:t>Example</a:t>
            </a:r>
            <a:r>
              <a:rPr lang="en-US" sz="2800" dirty="0"/>
              <a:t>: find  </a:t>
            </a:r>
            <a:r>
              <a:rPr lang="en-US" sz="2800" i="1" dirty="0"/>
              <a:t> </a:t>
            </a:r>
            <a:r>
              <a:rPr lang="en-US" sz="2800" i="1" dirty="0" smtClean="0"/>
              <a:t>f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, </a:t>
            </a:r>
            <a:r>
              <a:rPr lang="en-US" sz="2800" i="1" dirty="0" smtClean="0"/>
              <a:t>f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, </a:t>
            </a:r>
            <a:r>
              <a:rPr lang="en-US" sz="2800" i="1" dirty="0" smtClean="0"/>
              <a:t>f</a:t>
            </a:r>
            <a:r>
              <a:rPr lang="en-US" sz="2800" baseline="-25000" dirty="0" smtClean="0"/>
              <a:t>4</a:t>
            </a:r>
            <a:r>
              <a:rPr lang="en-US" sz="2800" dirty="0" smtClean="0"/>
              <a:t>, </a:t>
            </a:r>
            <a:r>
              <a:rPr lang="en-US" sz="2800" i="1" dirty="0"/>
              <a:t>f</a:t>
            </a:r>
            <a:r>
              <a:rPr lang="en-US" sz="2800" baseline="-25000" dirty="0"/>
              <a:t>5</a:t>
            </a:r>
            <a:r>
              <a:rPr lang="en-US" sz="2800" i="1" baseline="-25000" dirty="0"/>
              <a:t> </a:t>
            </a:r>
            <a:r>
              <a:rPr lang="en-US" sz="2800" i="1" dirty="0"/>
              <a:t> </a:t>
            </a:r>
            <a:r>
              <a:rPr lang="en-US" sz="2800" dirty="0"/>
              <a:t>and </a:t>
            </a:r>
            <a:r>
              <a:rPr lang="en-US" sz="2800" i="1" dirty="0"/>
              <a:t>f</a:t>
            </a:r>
            <a:r>
              <a:rPr lang="en-US" sz="2800" baseline="-25000" dirty="0"/>
              <a:t>6</a:t>
            </a:r>
            <a:r>
              <a:rPr lang="en-US" sz="2800" i="1" dirty="0"/>
              <a:t> </a:t>
            </a:r>
          </a:p>
          <a:p>
            <a:pPr marL="0" indent="0">
              <a:buNone/>
            </a:pPr>
            <a:r>
              <a:rPr lang="en-US" sz="2800" b="1" dirty="0" smtClean="0"/>
              <a:t>Solution:</a:t>
            </a:r>
          </a:p>
          <a:p>
            <a:pPr marL="0" indent="0">
              <a:buNone/>
            </a:pPr>
            <a:r>
              <a:rPr lang="en-US" sz="2800" i="1" dirty="0" smtClean="0">
                <a:ea typeface="Cambria Math" pitchFamily="18" charset="0"/>
              </a:rPr>
              <a:t>	f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2800" i="1" dirty="0">
                <a:ea typeface="Cambria Math" pitchFamily="18" charset="0"/>
              </a:rPr>
              <a:t>f</a:t>
            </a:r>
            <a:r>
              <a:rPr lang="en-US" sz="2800" baseline="-25000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sz="2800" i="1" dirty="0">
                <a:ea typeface="Cambria Math" pitchFamily="18" charset="0"/>
              </a:rPr>
              <a:t>f</a:t>
            </a:r>
            <a:r>
              <a:rPr lang="en-US" sz="2800" baseline="-25000" dirty="0">
                <a:latin typeface="Cambria Math" pitchFamily="18" charset="0"/>
                <a:ea typeface="Cambria Math" pitchFamily="18" charset="0"/>
              </a:rPr>
              <a:t>0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1 + 0 =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</a:t>
            </a:r>
            <a:endParaRPr lang="en-US" sz="2800" i="1" dirty="0">
              <a:latin typeface="Cambria Math" pitchFamily="18" charset="0"/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2800" i="1" dirty="0" smtClean="0">
                <a:ea typeface="Cambria Math" pitchFamily="18" charset="0"/>
              </a:rPr>
              <a:t>	f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2800" i="1" dirty="0">
                <a:ea typeface="Cambria Math" pitchFamily="18" charset="0"/>
              </a:rPr>
              <a:t>f</a:t>
            </a:r>
            <a:r>
              <a:rPr lang="en-US" sz="2800" baseline="-25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+ </a:t>
            </a:r>
            <a:r>
              <a:rPr lang="en-US" sz="2800" i="1" dirty="0">
                <a:ea typeface="Cambria Math" pitchFamily="18" charset="0"/>
              </a:rPr>
              <a:t>f</a:t>
            </a:r>
            <a:r>
              <a:rPr lang="en-US" sz="2800" baseline="-25000" dirty="0">
                <a:latin typeface="Cambria Math" pitchFamily="18" charset="0"/>
                <a:ea typeface="Cambria Math" pitchFamily="18" charset="0"/>
              </a:rPr>
              <a:t>1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1 + 1 =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2</a:t>
            </a:r>
            <a:endParaRPr lang="en-US" sz="2800" i="1" dirty="0" smtClean="0">
              <a:latin typeface="Cambria Math" pitchFamily="18" charset="0"/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2800" i="1" dirty="0" smtClean="0">
                <a:ea typeface="Cambria Math" pitchFamily="18" charset="0"/>
              </a:rPr>
              <a:t>f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4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2800" i="1" dirty="0">
                <a:ea typeface="Cambria Math" pitchFamily="18" charset="0"/>
              </a:rPr>
              <a:t>f</a:t>
            </a:r>
            <a:r>
              <a:rPr lang="en-US" sz="2800" baseline="-25000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sz="2800" i="1" dirty="0">
                <a:ea typeface="Cambria Math" pitchFamily="18" charset="0"/>
              </a:rPr>
              <a:t>f</a:t>
            </a:r>
            <a:r>
              <a:rPr lang="en-US" sz="2800" baseline="-25000" dirty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= 2 + 1 =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</a:t>
            </a:r>
            <a:endParaRPr lang="en-US" sz="2800" i="1" dirty="0">
              <a:latin typeface="Cambria Math" pitchFamily="18" charset="0"/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2800" i="1" dirty="0" smtClean="0">
                <a:ea typeface="Cambria Math" pitchFamily="18" charset="0"/>
              </a:rPr>
              <a:t>	f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5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2800" i="1" dirty="0">
                <a:ea typeface="Cambria Math" pitchFamily="18" charset="0"/>
              </a:rPr>
              <a:t>f</a:t>
            </a:r>
            <a:r>
              <a:rPr lang="en-US" sz="2800" baseline="-25000" dirty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sz="2800" i="1" dirty="0">
                <a:ea typeface="Cambria Math" pitchFamily="18" charset="0"/>
              </a:rPr>
              <a:t>f</a:t>
            </a:r>
            <a:r>
              <a:rPr lang="en-US" sz="2800" baseline="-25000" dirty="0">
                <a:latin typeface="Cambria Math" pitchFamily="18" charset="0"/>
                <a:ea typeface="Cambria Math" pitchFamily="18" charset="0"/>
              </a:rPr>
              <a:t>3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3 + 2 =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5</a:t>
            </a:r>
            <a:endParaRPr lang="en-US" sz="2800" i="1" dirty="0">
              <a:latin typeface="Cambria Math" pitchFamily="18" charset="0"/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2800" i="1" dirty="0" smtClean="0">
                <a:ea typeface="Cambria Math" pitchFamily="18" charset="0"/>
              </a:rPr>
              <a:t>	f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2800" i="1" dirty="0">
                <a:ea typeface="Cambria Math" pitchFamily="18" charset="0"/>
              </a:rPr>
              <a:t>f</a:t>
            </a:r>
            <a:r>
              <a:rPr lang="en-US" sz="2800" baseline="-25000" dirty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sz="2800" i="1" dirty="0">
                <a:ea typeface="Cambria Math" pitchFamily="18" charset="0"/>
              </a:rPr>
              <a:t>f</a:t>
            </a:r>
            <a:r>
              <a:rPr lang="en-US" sz="2800" baseline="-25000" dirty="0">
                <a:latin typeface="Cambria Math" pitchFamily="18" charset="0"/>
                <a:ea typeface="Cambria Math" pitchFamily="18" charset="0"/>
              </a:rPr>
              <a:t>4 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= 5 + 3 =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8</a:t>
            </a:r>
            <a:r>
              <a:rPr lang="en-US" sz="2800" i="1" dirty="0" smtClean="0"/>
              <a:t>      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067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Recurrence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00200"/>
            <a:ext cx="8534400" cy="4389120"/>
          </a:xfrm>
        </p:spPr>
        <p:txBody>
          <a:bodyPr>
            <a:normAutofit/>
          </a:bodyPr>
          <a:lstStyle/>
          <a:p>
            <a:r>
              <a:rPr lang="en-US" sz="3200" dirty="0"/>
              <a:t>Finding a formula for the </a:t>
            </a:r>
            <a:r>
              <a:rPr lang="en-US" sz="3200" b="1" i="1" dirty="0"/>
              <a:t>n</a:t>
            </a:r>
            <a:r>
              <a:rPr lang="en-US" sz="3200" b="1" baseline="30000" dirty="0"/>
              <a:t>th</a:t>
            </a:r>
            <a:r>
              <a:rPr lang="en-US" sz="3200" dirty="0"/>
              <a:t> term of the sequence, generated by a recurrence relation, is called </a:t>
            </a:r>
            <a:r>
              <a:rPr lang="en-US" sz="3200" b="1" dirty="0">
                <a:solidFill>
                  <a:schemeClr val="tx1"/>
                </a:solidFill>
              </a:rPr>
              <a:t>solving</a:t>
            </a:r>
            <a:r>
              <a:rPr lang="en-US" sz="3200" b="1" dirty="0"/>
              <a:t> </a:t>
            </a:r>
            <a:r>
              <a:rPr lang="en-US" sz="3200" dirty="0"/>
              <a:t>the recurrence relation. Such a formula is called a </a:t>
            </a:r>
            <a:r>
              <a:rPr lang="en-US" sz="3200" b="1" dirty="0">
                <a:solidFill>
                  <a:schemeClr val="tx1"/>
                </a:solidFill>
              </a:rPr>
              <a:t>closed formula</a:t>
            </a:r>
            <a:r>
              <a:rPr lang="en-US" sz="3200" dirty="0"/>
              <a:t>.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12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3381"/>
            <a:ext cx="10515600" cy="841883"/>
          </a:xfrm>
        </p:spPr>
        <p:txBody>
          <a:bodyPr>
            <a:normAutofit/>
          </a:bodyPr>
          <a:lstStyle/>
          <a:p>
            <a:r>
              <a:rPr lang="en-US" dirty="0" smtClean="0"/>
              <a:t>Iterative Solution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Method </a:t>
            </a:r>
            <a:r>
              <a:rPr lang="en-US" sz="2800" b="1" dirty="0">
                <a:ea typeface="Cambria Math" pitchFamily="18" charset="0"/>
              </a:rPr>
              <a:t>1</a:t>
            </a:r>
            <a:r>
              <a:rPr lang="en-US" sz="2800" dirty="0"/>
              <a:t>: </a:t>
            </a:r>
            <a:r>
              <a:rPr lang="en-US" sz="2800" b="1" dirty="0">
                <a:solidFill>
                  <a:srgbClr val="66FF33"/>
                </a:solidFill>
              </a:rPr>
              <a:t>forward substitution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Let </a:t>
            </a:r>
            <a:r>
              <a:rPr lang="en-US" sz="2800" dirty="0">
                <a:solidFill>
                  <a:schemeClr val="tx1"/>
                </a:solidFill>
                <a:ea typeface="Cambria Math" pitchFamily="18" charset="0"/>
              </a:rPr>
              <a:t>{</a:t>
            </a:r>
            <a:r>
              <a:rPr lang="en-US" sz="2800" i="1" dirty="0">
                <a:solidFill>
                  <a:schemeClr val="tx1"/>
                </a:solidFill>
                <a:ea typeface="Cambria Math" pitchFamily="18" charset="0"/>
              </a:rPr>
              <a:t>a</a:t>
            </a:r>
            <a:r>
              <a:rPr lang="en-US" sz="2800" i="1" baseline="-25000" dirty="0">
                <a:solidFill>
                  <a:schemeClr val="tx1"/>
                </a:solidFill>
                <a:ea typeface="Cambria Math" pitchFamily="18" charset="0"/>
              </a:rPr>
              <a:t>n</a:t>
            </a:r>
            <a:r>
              <a:rPr lang="en-US" sz="2800" dirty="0">
                <a:solidFill>
                  <a:schemeClr val="tx1"/>
                </a:solidFill>
                <a:ea typeface="Cambria Math" pitchFamily="18" charset="0"/>
              </a:rPr>
              <a:t>}</a:t>
            </a:r>
            <a:r>
              <a:rPr lang="en-US" sz="2800" i="1" dirty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be a sequence that satisfies the recurrence relation </a:t>
            </a:r>
          </a:p>
          <a:p>
            <a:pPr marL="0" indent="0">
              <a:buNone/>
            </a:pPr>
            <a:r>
              <a:rPr lang="en-US" sz="2800" i="1" dirty="0">
                <a:solidFill>
                  <a:schemeClr val="tx1"/>
                </a:solidFill>
                <a:ea typeface="Cambria Math" pitchFamily="18" charset="0"/>
              </a:rPr>
              <a:t>a</a:t>
            </a:r>
            <a:r>
              <a:rPr lang="en-US" sz="2800" i="1" baseline="-25000" dirty="0">
                <a:solidFill>
                  <a:schemeClr val="tx1"/>
                </a:solidFill>
                <a:ea typeface="Cambria Math" pitchFamily="18" charset="0"/>
              </a:rPr>
              <a:t>n</a:t>
            </a:r>
            <a:r>
              <a:rPr lang="en-US" sz="2800" i="1" dirty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ea typeface="Cambria Math" pitchFamily="18" charset="0"/>
              </a:rPr>
              <a:t>=</a:t>
            </a:r>
            <a:r>
              <a:rPr lang="en-US" sz="2800" i="1" dirty="0">
                <a:solidFill>
                  <a:schemeClr val="tx1"/>
                </a:solidFill>
                <a:ea typeface="Cambria Math" pitchFamily="18" charset="0"/>
              </a:rPr>
              <a:t> a</a:t>
            </a:r>
            <a:r>
              <a:rPr lang="en-US" sz="2800" i="1" baseline="-25000" dirty="0">
                <a:solidFill>
                  <a:schemeClr val="tx1"/>
                </a:solidFill>
                <a:ea typeface="Cambria Math" pitchFamily="18" charset="0"/>
              </a:rPr>
              <a:t>n 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- 1</a:t>
            </a:r>
            <a:r>
              <a:rPr lang="en-US" sz="2800" i="1" dirty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ea typeface="Cambria Math" pitchFamily="18" charset="0"/>
              </a:rPr>
              <a:t>+</a:t>
            </a:r>
            <a:r>
              <a:rPr lang="en-US" sz="2800" i="1" dirty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ea typeface="Cambria Math" pitchFamily="18" charset="0"/>
              </a:rPr>
              <a:t>3 </a:t>
            </a:r>
            <a:r>
              <a:rPr lang="en-US" sz="2800" dirty="0">
                <a:solidFill>
                  <a:schemeClr val="tx1"/>
                </a:solidFill>
              </a:rPr>
              <a:t>    for     </a:t>
            </a:r>
            <a:r>
              <a:rPr lang="en-US" sz="2800" i="1" dirty="0">
                <a:solidFill>
                  <a:schemeClr val="tx1"/>
                </a:solidFill>
                <a:ea typeface="Cambria Math" pitchFamily="18" charset="0"/>
              </a:rPr>
              <a:t>n</a:t>
            </a:r>
            <a:r>
              <a:rPr lang="en-US" sz="2800" dirty="0">
                <a:solidFill>
                  <a:schemeClr val="tx1"/>
                </a:solidFill>
                <a:ea typeface="Cambria Math" pitchFamily="18" charset="0"/>
              </a:rPr>
              <a:t> = 2, 3, 4, …  </a:t>
            </a:r>
            <a:r>
              <a:rPr lang="en-US" sz="2800" dirty="0">
                <a:solidFill>
                  <a:schemeClr val="tx1"/>
                </a:solidFill>
              </a:rPr>
              <a:t>and suppose that </a:t>
            </a:r>
            <a:r>
              <a:rPr lang="en-US" sz="2800" i="1" dirty="0">
                <a:solidFill>
                  <a:schemeClr val="tx1"/>
                </a:solidFill>
                <a:ea typeface="Cambria Math" pitchFamily="18" charset="0"/>
              </a:rPr>
              <a:t>a</a:t>
            </a:r>
            <a:r>
              <a:rPr lang="en-US" sz="2800" baseline="-25000" dirty="0">
                <a:solidFill>
                  <a:schemeClr val="tx1"/>
                </a:solidFill>
                <a:ea typeface="Cambria Math" pitchFamily="18" charset="0"/>
              </a:rPr>
              <a:t>1</a:t>
            </a:r>
            <a:r>
              <a:rPr lang="en-US" sz="2800" i="1" dirty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ea typeface="Cambria Math" pitchFamily="18" charset="0"/>
              </a:rPr>
              <a:t>=</a:t>
            </a:r>
            <a:r>
              <a:rPr lang="en-US" sz="2800" i="1" dirty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sz="2800" i="1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2800" dirty="0"/>
          </a:p>
          <a:p>
            <a:pPr marL="0" lvl="1" indent="0"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     </a:t>
            </a:r>
            <a:r>
              <a:rPr lang="en-US" sz="2800" i="1" dirty="0" smtClean="0">
                <a:solidFill>
                  <a:srgbClr val="FFFF00"/>
                </a:solidFill>
                <a:ea typeface="Cambria Math" pitchFamily="18" charset="0"/>
              </a:rPr>
              <a:t>a</a:t>
            </a:r>
            <a:r>
              <a:rPr lang="en-US" sz="2800" baseline="-25000" dirty="0" smtClean="0">
                <a:solidFill>
                  <a:srgbClr val="FFFF00"/>
                </a:solidFill>
                <a:ea typeface="Cambria Math" pitchFamily="18" charset="0"/>
              </a:rPr>
              <a:t>2</a:t>
            </a:r>
            <a:r>
              <a:rPr lang="en-US" sz="2800" i="1" baseline="-25000" dirty="0" smtClean="0">
                <a:solidFill>
                  <a:srgbClr val="FFFF00"/>
                </a:solidFill>
                <a:ea typeface="Cambria Math" pitchFamily="18" charset="0"/>
              </a:rPr>
              <a:t> </a:t>
            </a:r>
            <a:r>
              <a:rPr lang="en-US" sz="2800" i="1" dirty="0" smtClean="0">
                <a:solidFill>
                  <a:srgbClr val="FFFF00"/>
                </a:solidFill>
                <a:ea typeface="Cambria Math" pitchFamily="18" charset="0"/>
              </a:rPr>
              <a:t>  </a:t>
            </a: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=</a:t>
            </a:r>
            <a:r>
              <a:rPr lang="en-US" sz="2800" i="1" dirty="0" smtClean="0">
                <a:solidFill>
                  <a:srgbClr val="FFFF00"/>
                </a:solidFill>
                <a:ea typeface="Cambria Math" pitchFamily="18" charset="0"/>
              </a:rPr>
              <a:t> a</a:t>
            </a:r>
            <a:r>
              <a:rPr lang="en-US" sz="2800" baseline="-25000" dirty="0" smtClean="0">
                <a:solidFill>
                  <a:srgbClr val="FFFF00"/>
                </a:solidFill>
                <a:ea typeface="Cambria Math" pitchFamily="18" charset="0"/>
              </a:rPr>
              <a:t>1 </a:t>
            </a: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+ 3 = 2 + 3 </a:t>
            </a:r>
            <a:r>
              <a:rPr lang="en-US" sz="2800" dirty="0">
                <a:solidFill>
                  <a:srgbClr val="FFFF00"/>
                </a:solidFill>
                <a:ea typeface="Cambria Math" pitchFamily="18" charset="0"/>
              </a:rPr>
              <a:t>= </a:t>
            </a: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                2 </a:t>
            </a:r>
            <a:r>
              <a:rPr lang="en-US" sz="2800" dirty="0">
                <a:solidFill>
                  <a:srgbClr val="FFFF00"/>
                </a:solidFill>
                <a:ea typeface="Cambria Math" pitchFamily="18" charset="0"/>
              </a:rPr>
              <a:t>+ </a:t>
            </a:r>
            <a:r>
              <a:rPr lang="en-US" sz="2800" b="1" dirty="0" smtClean="0">
                <a:solidFill>
                  <a:srgbClr val="66FF33"/>
                </a:solidFill>
                <a:ea typeface="Cambria Math" pitchFamily="18" charset="0"/>
              </a:rPr>
              <a:t>1</a:t>
            </a: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 </a:t>
            </a:r>
            <a:r>
              <a:rPr lang="en-US" sz="2800" dirty="0">
                <a:solidFill>
                  <a:srgbClr val="FFFF00"/>
                </a:solidFill>
                <a:ea typeface="Cambria Math" pitchFamily="18" charset="0"/>
              </a:rPr>
              <a:t>∙ </a:t>
            </a: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3</a:t>
            </a:r>
          </a:p>
          <a:p>
            <a:pPr marL="0" lvl="1" indent="0">
              <a:buNone/>
            </a:pP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      </a:t>
            </a:r>
            <a:r>
              <a:rPr lang="en-US" sz="2800" i="1" dirty="0" smtClean="0">
                <a:solidFill>
                  <a:srgbClr val="FFFF00"/>
                </a:solidFill>
                <a:ea typeface="Cambria Math" pitchFamily="18" charset="0"/>
              </a:rPr>
              <a:t>a</a:t>
            </a:r>
            <a:r>
              <a:rPr lang="en-US" sz="2800" baseline="-25000" dirty="0" smtClean="0">
                <a:solidFill>
                  <a:srgbClr val="FFFF00"/>
                </a:solidFill>
                <a:ea typeface="Cambria Math" pitchFamily="18" charset="0"/>
              </a:rPr>
              <a:t>3</a:t>
            </a:r>
            <a:r>
              <a:rPr lang="en-US" sz="2800" i="1" baseline="-25000" dirty="0" smtClean="0">
                <a:solidFill>
                  <a:srgbClr val="FFFF00"/>
                </a:solidFill>
                <a:ea typeface="Cambria Math" pitchFamily="18" charset="0"/>
              </a:rPr>
              <a:t> </a:t>
            </a:r>
            <a:r>
              <a:rPr lang="en-US" sz="2800" i="1" dirty="0" smtClean="0">
                <a:solidFill>
                  <a:srgbClr val="FFFF00"/>
                </a:solidFill>
                <a:ea typeface="Cambria Math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=</a:t>
            </a:r>
            <a:r>
              <a:rPr lang="en-US" sz="2800" i="1" dirty="0" smtClean="0">
                <a:solidFill>
                  <a:srgbClr val="FFFF00"/>
                </a:solidFill>
                <a:ea typeface="Cambria Math" pitchFamily="18" charset="0"/>
              </a:rPr>
              <a:t> a</a:t>
            </a:r>
            <a:r>
              <a:rPr lang="en-US" sz="2800" baseline="-25000" dirty="0" smtClean="0">
                <a:solidFill>
                  <a:srgbClr val="FFFF00"/>
                </a:solidFill>
                <a:ea typeface="Cambria Math" pitchFamily="18" charset="0"/>
              </a:rPr>
              <a:t>2 </a:t>
            </a: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+ 3 = (2 + 1 </a:t>
            </a:r>
            <a:r>
              <a:rPr lang="en-US" sz="2800" dirty="0">
                <a:solidFill>
                  <a:srgbClr val="FFFF00"/>
                </a:solidFill>
                <a:ea typeface="Cambria Math" pitchFamily="18" charset="0"/>
              </a:rPr>
              <a:t>∙ 3</a:t>
            </a: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) + 3 = 2 + </a:t>
            </a:r>
            <a:r>
              <a:rPr lang="en-US" sz="2800" b="1" dirty="0" smtClean="0">
                <a:solidFill>
                  <a:srgbClr val="66FF33"/>
                </a:solidFill>
                <a:ea typeface="Cambria Math" pitchFamily="18" charset="0"/>
              </a:rPr>
              <a:t>2</a:t>
            </a: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 ∙ 3 </a:t>
            </a:r>
          </a:p>
          <a:p>
            <a:pPr marL="0" lvl="1" indent="0">
              <a:buNone/>
            </a:pP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      </a:t>
            </a:r>
            <a:r>
              <a:rPr lang="en-US" sz="2800" i="1" dirty="0" smtClean="0">
                <a:solidFill>
                  <a:srgbClr val="FFFF00"/>
                </a:solidFill>
                <a:ea typeface="Cambria Math" pitchFamily="18" charset="0"/>
              </a:rPr>
              <a:t>a</a:t>
            </a:r>
            <a:r>
              <a:rPr lang="en-US" sz="2800" baseline="-25000" dirty="0" smtClean="0">
                <a:solidFill>
                  <a:srgbClr val="FFFF00"/>
                </a:solidFill>
                <a:ea typeface="Cambria Math" pitchFamily="18" charset="0"/>
              </a:rPr>
              <a:t>4</a:t>
            </a:r>
            <a:r>
              <a:rPr lang="en-US" sz="2800" i="1" baseline="-25000" dirty="0" smtClean="0">
                <a:solidFill>
                  <a:srgbClr val="FFFF00"/>
                </a:solidFill>
                <a:ea typeface="Cambria Math" pitchFamily="18" charset="0"/>
              </a:rPr>
              <a:t> </a:t>
            </a:r>
            <a:r>
              <a:rPr lang="en-US" sz="2800" i="1" dirty="0" smtClean="0">
                <a:solidFill>
                  <a:srgbClr val="FFFF00"/>
                </a:solidFill>
                <a:ea typeface="Cambria Math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=</a:t>
            </a:r>
            <a:r>
              <a:rPr lang="en-US" sz="2800" i="1" dirty="0" smtClean="0">
                <a:solidFill>
                  <a:srgbClr val="FFFF00"/>
                </a:solidFill>
                <a:ea typeface="Cambria Math" pitchFamily="18" charset="0"/>
              </a:rPr>
              <a:t> a</a:t>
            </a:r>
            <a:r>
              <a:rPr lang="en-US" sz="2800" baseline="-25000" dirty="0" smtClean="0">
                <a:solidFill>
                  <a:srgbClr val="FFFF00"/>
                </a:solidFill>
                <a:ea typeface="Cambria Math" pitchFamily="18" charset="0"/>
              </a:rPr>
              <a:t>3 </a:t>
            </a: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+ 3 </a:t>
            </a:r>
            <a:r>
              <a:rPr lang="en-US" sz="2800" dirty="0">
                <a:solidFill>
                  <a:srgbClr val="FFFF00"/>
                </a:solidFill>
                <a:ea typeface="Cambria Math" pitchFamily="18" charset="0"/>
              </a:rPr>
              <a:t>=</a:t>
            </a:r>
            <a:r>
              <a:rPr lang="en-US" sz="2800" i="1" dirty="0" smtClean="0">
                <a:solidFill>
                  <a:srgbClr val="FFFF00"/>
                </a:solidFill>
                <a:ea typeface="Cambria Math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(2 + 2 ∙ 3) + 3 = 2 + </a:t>
            </a:r>
            <a:r>
              <a:rPr lang="en-US" sz="2800" b="1" dirty="0" smtClean="0">
                <a:solidFill>
                  <a:srgbClr val="66FF33"/>
                </a:solidFill>
                <a:ea typeface="Cambria Math" pitchFamily="18" charset="0"/>
              </a:rPr>
              <a:t>3</a:t>
            </a:r>
            <a:r>
              <a:rPr lang="en-US" sz="2800" dirty="0" smtClean="0">
                <a:solidFill>
                  <a:srgbClr val="FFFF00"/>
                </a:solidFill>
                <a:ea typeface="Cambria Math" pitchFamily="18" charset="0"/>
              </a:rPr>
              <a:t> ∙ 3</a:t>
            </a:r>
          </a:p>
          <a:p>
            <a:pPr marL="0" lvl="1" indent="0">
              <a:buNone/>
            </a:pPr>
            <a:r>
              <a:rPr lang="en-US" sz="2000" i="1" dirty="0">
                <a:ea typeface="Cambria Math" pitchFamily="18" charset="0"/>
              </a:rPr>
              <a:t>                    .</a:t>
            </a:r>
          </a:p>
          <a:p>
            <a:pPr marL="0" lvl="1" indent="0">
              <a:buNone/>
            </a:pPr>
            <a:r>
              <a:rPr lang="en-US" sz="2000" i="1" dirty="0">
                <a:ea typeface="Cambria Math" pitchFamily="18" charset="0"/>
              </a:rPr>
              <a:t>                    .</a:t>
            </a:r>
          </a:p>
          <a:p>
            <a:pPr marL="0" lvl="1" indent="0">
              <a:buNone/>
            </a:pPr>
            <a:r>
              <a:rPr lang="en-US" sz="2000" i="1" dirty="0">
                <a:ea typeface="Cambria Math" pitchFamily="18" charset="0"/>
              </a:rPr>
              <a:t>                    .</a:t>
            </a:r>
            <a:endParaRPr lang="en-US" sz="2000" dirty="0"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ea typeface="Cambria Math" pitchFamily="18" charset="0"/>
              </a:rPr>
              <a:t>      </a:t>
            </a:r>
            <a:r>
              <a:rPr lang="en-US" sz="2800" i="1" dirty="0">
                <a:ea typeface="Cambria Math" pitchFamily="18" charset="0"/>
              </a:rPr>
              <a:t>a</a:t>
            </a:r>
            <a:r>
              <a:rPr lang="en-US" sz="2800" i="1" baseline="-25000" dirty="0">
                <a:ea typeface="Cambria Math" pitchFamily="18" charset="0"/>
              </a:rPr>
              <a:t>n</a:t>
            </a:r>
            <a:r>
              <a:rPr lang="en-US" sz="2800" i="1" dirty="0">
                <a:ea typeface="Cambria Math" pitchFamily="18" charset="0"/>
              </a:rPr>
              <a:t> </a:t>
            </a:r>
            <a:r>
              <a:rPr lang="en-US" sz="2800" dirty="0">
                <a:ea typeface="Cambria Math" pitchFamily="18" charset="0"/>
              </a:rPr>
              <a:t>=</a:t>
            </a:r>
            <a:r>
              <a:rPr lang="en-US" sz="2800" i="1" dirty="0">
                <a:ea typeface="Cambria Math" pitchFamily="18" charset="0"/>
              </a:rPr>
              <a:t> a</a:t>
            </a:r>
            <a:r>
              <a:rPr lang="en-US" sz="2800" i="1" baseline="-25000" dirty="0">
                <a:ea typeface="Cambria Math" pitchFamily="18" charset="0"/>
              </a:rPr>
              <a:t>n </a:t>
            </a:r>
            <a:r>
              <a:rPr lang="en-US" sz="2800" baseline="-25000" dirty="0">
                <a:ea typeface="Cambria Math" pitchFamily="18" charset="0"/>
              </a:rPr>
              <a:t>- 1</a:t>
            </a:r>
            <a:r>
              <a:rPr lang="en-US" sz="2800" i="1" dirty="0">
                <a:ea typeface="Cambria Math" pitchFamily="18" charset="0"/>
              </a:rPr>
              <a:t> </a:t>
            </a:r>
            <a:r>
              <a:rPr lang="en-US" sz="2800" dirty="0">
                <a:ea typeface="Cambria Math" pitchFamily="18" charset="0"/>
              </a:rPr>
              <a:t>+ 3 =</a:t>
            </a:r>
            <a:r>
              <a:rPr lang="en-US" sz="2800" i="1" dirty="0">
                <a:ea typeface="Cambria Math" pitchFamily="18" charset="0"/>
              </a:rPr>
              <a:t> </a:t>
            </a:r>
            <a:r>
              <a:rPr lang="en-US" sz="2800" dirty="0">
                <a:ea typeface="Cambria Math" pitchFamily="18" charset="0"/>
              </a:rPr>
              <a:t>2 +</a:t>
            </a:r>
            <a:r>
              <a:rPr lang="en-US" sz="2800" i="1" dirty="0">
                <a:ea typeface="Cambria Math" pitchFamily="18" charset="0"/>
              </a:rPr>
              <a:t> </a:t>
            </a:r>
            <a:r>
              <a:rPr lang="en-US" sz="2800" b="1" dirty="0">
                <a:solidFill>
                  <a:srgbClr val="66FF33"/>
                </a:solidFill>
                <a:ea typeface="Cambria Math" pitchFamily="18" charset="0"/>
              </a:rPr>
              <a:t>(</a:t>
            </a:r>
            <a:r>
              <a:rPr lang="en-US" sz="2800" b="1" i="1" dirty="0">
                <a:solidFill>
                  <a:srgbClr val="66FF33"/>
                </a:solidFill>
                <a:ea typeface="Cambria Math" pitchFamily="18" charset="0"/>
              </a:rPr>
              <a:t>n</a:t>
            </a:r>
            <a:r>
              <a:rPr lang="en-US" sz="2800" b="1" dirty="0">
                <a:solidFill>
                  <a:srgbClr val="66FF33"/>
                </a:solidFill>
                <a:ea typeface="Cambria Math" pitchFamily="18" charset="0"/>
              </a:rPr>
              <a:t> – 1)</a:t>
            </a:r>
            <a:r>
              <a:rPr lang="en-US" sz="2800" dirty="0">
                <a:solidFill>
                  <a:srgbClr val="66FF33"/>
                </a:solidFill>
                <a:ea typeface="Cambria Math" pitchFamily="18" charset="0"/>
              </a:rPr>
              <a:t> </a:t>
            </a:r>
            <a:r>
              <a:rPr lang="en-US" sz="2800" dirty="0">
                <a:ea typeface="Cambria Math" pitchFamily="18" charset="0"/>
              </a:rPr>
              <a:t>∙ </a:t>
            </a:r>
            <a:r>
              <a:rPr lang="en-US" sz="2800" dirty="0" smtClean="0">
                <a:ea typeface="Cambria Math" pitchFamily="18" charset="0"/>
              </a:rPr>
              <a:t>3</a:t>
            </a:r>
            <a:r>
              <a:rPr lang="en-US" sz="2800" dirty="0"/>
              <a:t> </a:t>
            </a:r>
            <a:r>
              <a:rPr lang="en-US" sz="2800" dirty="0" smtClean="0"/>
              <a:t> =  2 + 3 (</a:t>
            </a:r>
            <a:r>
              <a:rPr lang="en-US" sz="2800" i="1" dirty="0" smtClean="0"/>
              <a:t>n</a:t>
            </a:r>
            <a:r>
              <a:rPr lang="en-US" sz="2800" dirty="0" smtClean="0"/>
              <a:t> - 1)</a:t>
            </a:r>
            <a:endParaRPr lang="en-US" sz="2800" dirty="0" smtClean="0">
              <a:ea typeface="Cambria Math" pitchFamily="18" charset="0"/>
            </a:endParaRPr>
          </a:p>
        </p:txBody>
      </p:sp>
      <p:sp>
        <p:nvSpPr>
          <p:cNvPr id="4" name="Arc 3"/>
          <p:cNvSpPr/>
          <p:nvPr/>
        </p:nvSpPr>
        <p:spPr>
          <a:xfrm flipV="1">
            <a:off x="2463800" y="3930732"/>
            <a:ext cx="3860800" cy="488868"/>
          </a:xfrm>
          <a:prstGeom prst="arc">
            <a:avLst>
              <a:gd name="adj1" fmla="val 10784989"/>
              <a:gd name="adj2" fmla="val 63509"/>
            </a:avLst>
          </a:prstGeom>
          <a:ln w="254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Arc 6"/>
          <p:cNvSpPr/>
          <p:nvPr/>
        </p:nvSpPr>
        <p:spPr>
          <a:xfrm flipV="1">
            <a:off x="2463800" y="4267200"/>
            <a:ext cx="3860800" cy="685800"/>
          </a:xfrm>
          <a:prstGeom prst="arc">
            <a:avLst>
              <a:gd name="adj1" fmla="val 10784989"/>
              <a:gd name="adj2" fmla="val 63508"/>
            </a:avLst>
          </a:prstGeom>
          <a:ln w="254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Arc 7"/>
          <p:cNvSpPr/>
          <p:nvPr/>
        </p:nvSpPr>
        <p:spPr>
          <a:xfrm>
            <a:off x="2431025" y="2743200"/>
            <a:ext cx="3893575" cy="1102191"/>
          </a:xfrm>
          <a:prstGeom prst="arc">
            <a:avLst>
              <a:gd name="adj1" fmla="val 10784989"/>
              <a:gd name="adj2" fmla="val 63509"/>
            </a:avLst>
          </a:prstGeom>
          <a:ln w="254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6172200" y="914400"/>
            <a:ext cx="5181600" cy="9541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Start from the first term and substitute forward to term </a:t>
            </a:r>
            <a:r>
              <a:rPr 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n</a:t>
            </a:r>
            <a:endParaRPr lang="en-US" sz="2800" i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25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12204"/>
            <a:ext cx="8229600" cy="1143000"/>
          </a:xfrm>
        </p:spPr>
        <p:txBody>
          <a:bodyPr/>
          <a:lstStyle/>
          <a:p>
            <a:r>
              <a:rPr lang="en-US" dirty="0" smtClean="0"/>
              <a:t>Iterative Solution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10668000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Method </a:t>
            </a:r>
            <a:r>
              <a:rPr lang="en-US" sz="2800" b="1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dirty="0"/>
              <a:t>: </a:t>
            </a:r>
            <a:r>
              <a:rPr lang="en-US" sz="2800" b="1" dirty="0">
                <a:solidFill>
                  <a:srgbClr val="66FF33"/>
                </a:solidFill>
              </a:rPr>
              <a:t>backward substitution</a:t>
            </a:r>
          </a:p>
          <a:p>
            <a:pPr marL="0" indent="0">
              <a:buNone/>
            </a:pPr>
            <a:r>
              <a:rPr lang="en-US" sz="2800" dirty="0" smtClean="0"/>
              <a:t>Let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{</a:t>
            </a:r>
            <a:r>
              <a:rPr lang="en-US" sz="2800" i="1" dirty="0">
                <a:ea typeface="Cambria Math" pitchFamily="18" charset="0"/>
              </a:rPr>
              <a:t>a</a:t>
            </a:r>
            <a:r>
              <a:rPr lang="en-US" sz="2800" i="1" baseline="-25000" dirty="0">
                <a:ea typeface="Cambria Math" pitchFamily="18" charset="0"/>
              </a:rPr>
              <a:t>n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}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/>
              <a:t>be a sequence that satisfies the recurrence relation</a:t>
            </a:r>
          </a:p>
          <a:p>
            <a:pPr marL="0" indent="0">
              <a:buNone/>
            </a:pPr>
            <a:r>
              <a:rPr lang="en-US" sz="2800" i="1" dirty="0">
                <a:ea typeface="Cambria Math" pitchFamily="18" charset="0"/>
              </a:rPr>
              <a:t>a</a:t>
            </a:r>
            <a:r>
              <a:rPr lang="en-US" sz="2800" i="1" baseline="-25000" dirty="0">
                <a:ea typeface="Cambria Math" pitchFamily="18" charset="0"/>
              </a:rPr>
              <a:t>n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i="1" dirty="0">
                <a:ea typeface="Cambria Math" pitchFamily="18" charset="0"/>
              </a:rPr>
              <a:t>a</a:t>
            </a:r>
            <a:r>
              <a:rPr lang="en-US" sz="2800" i="1" baseline="-25000" dirty="0">
                <a:ea typeface="Cambria Math" pitchFamily="18" charset="0"/>
              </a:rPr>
              <a:t>n </a:t>
            </a:r>
            <a:r>
              <a:rPr lang="en-US" sz="2800" baseline="-25000" dirty="0">
                <a:ea typeface="Cambria Math" pitchFamily="18" charset="0"/>
              </a:rPr>
              <a:t>- 1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sz="2800" dirty="0"/>
              <a:t>    for     </a:t>
            </a:r>
            <a:r>
              <a:rPr lang="en-US" sz="2800" i="1" dirty="0">
                <a:ea typeface="Cambria Math" pitchFamily="18" charset="0"/>
              </a:rPr>
              <a:t>n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= 2, 3, 4, … </a:t>
            </a:r>
            <a:r>
              <a:rPr lang="en-US" sz="2800" dirty="0"/>
              <a:t>and suppose that </a:t>
            </a:r>
            <a:r>
              <a:rPr lang="en-US" sz="2800" i="1" dirty="0">
                <a:ea typeface="Cambria Math" pitchFamily="18" charset="0"/>
              </a:rPr>
              <a:t>a</a:t>
            </a:r>
            <a:r>
              <a:rPr lang="en-US" sz="2800" baseline="-25000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i="1" dirty="0"/>
              <a:t>.</a:t>
            </a:r>
            <a:endParaRPr lang="en-US" sz="2800" dirty="0"/>
          </a:p>
          <a:p>
            <a:pPr marL="0" indent="0">
              <a:buNone/>
            </a:pP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i="1" baseline="-25000" dirty="0" smtClean="0">
                <a:ea typeface="Cambria Math" pitchFamily="18" charset="0"/>
              </a:rPr>
              <a:t>n </a:t>
            </a:r>
            <a:r>
              <a:rPr lang="en-US" sz="2800" baseline="-25000" dirty="0" smtClean="0">
                <a:ea typeface="Cambria Math" pitchFamily="18" charset="0"/>
              </a:rPr>
              <a:t>- 1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 = </a:t>
            </a:r>
            <a:r>
              <a:rPr lang="en-US" sz="2800" b="1" i="1" dirty="0">
                <a:solidFill>
                  <a:srgbClr val="FF33FF"/>
                </a:solidFill>
                <a:ea typeface="Cambria Math" pitchFamily="18" charset="0"/>
              </a:rPr>
              <a:t>a</a:t>
            </a:r>
            <a:r>
              <a:rPr lang="en-US" sz="2800" b="1" i="1" baseline="-25000" dirty="0">
                <a:solidFill>
                  <a:srgbClr val="FF33FF"/>
                </a:solidFill>
                <a:ea typeface="Cambria Math" pitchFamily="18" charset="0"/>
              </a:rPr>
              <a:t>n </a:t>
            </a:r>
            <a:r>
              <a:rPr lang="en-US" sz="2800" b="1" baseline="-25000" dirty="0">
                <a:solidFill>
                  <a:srgbClr val="FF33FF"/>
                </a:solidFill>
                <a:ea typeface="Cambria Math" pitchFamily="18" charset="0"/>
              </a:rPr>
              <a:t>- 1</a:t>
            </a:r>
            <a:r>
              <a:rPr lang="en-US" sz="2800" b="1" i="1" dirty="0">
                <a:solidFill>
                  <a:srgbClr val="FF33FF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dirty="0">
                <a:solidFill>
                  <a:srgbClr val="66FF33"/>
                </a:solidFill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∙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</a:t>
            </a:r>
          </a:p>
          <a:p>
            <a:pPr marL="0" lvl="1" indent="0">
              <a:buClr>
                <a:schemeClr val="accent3"/>
              </a:buClr>
              <a:buSzPct val="95000"/>
              <a:buNone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   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b="1" i="1" dirty="0" smtClean="0">
                <a:solidFill>
                  <a:srgbClr val="FF33FF"/>
                </a:solidFill>
                <a:ea typeface="Cambria Math" pitchFamily="18" charset="0"/>
              </a:rPr>
              <a:t>a</a:t>
            </a:r>
            <a:r>
              <a:rPr lang="en-US" sz="2800" b="1" i="1" baseline="-25000" dirty="0" smtClean="0">
                <a:solidFill>
                  <a:srgbClr val="FF33FF"/>
                </a:solidFill>
                <a:ea typeface="Cambria Math" pitchFamily="18" charset="0"/>
              </a:rPr>
              <a:t>n </a:t>
            </a:r>
            <a:r>
              <a:rPr lang="en-US" sz="2800" b="1" baseline="-25000" dirty="0" smtClean="0">
                <a:solidFill>
                  <a:srgbClr val="FF33FF"/>
                </a:solidFill>
                <a:ea typeface="Cambria Math" pitchFamily="18" charset="0"/>
              </a:rPr>
              <a:t>- 2</a:t>
            </a:r>
            <a:r>
              <a:rPr lang="en-US" sz="2800" b="1" i="1" dirty="0" smtClean="0">
                <a:solidFill>
                  <a:srgbClr val="FF33FF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dirty="0" smtClean="0">
                <a:solidFill>
                  <a:srgbClr val="FF33FF"/>
                </a:solidFill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b="1" i="1" dirty="0" smtClean="0">
                <a:solidFill>
                  <a:srgbClr val="FF33FF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dirty="0" smtClean="0">
                <a:solidFill>
                  <a:srgbClr val="FF33FF"/>
                </a:solidFill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)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dirty="0">
                <a:solidFill>
                  <a:srgbClr val="66FF33"/>
                </a:solidFill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∙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i="1" dirty="0" smtClean="0">
                <a:solidFill>
                  <a:schemeClr val="accent2"/>
                </a:solidFill>
                <a:ea typeface="Cambria Math" pitchFamily="18" charset="0"/>
              </a:rPr>
              <a:t>a</a:t>
            </a:r>
            <a:r>
              <a:rPr lang="en-US" sz="2800" b="1" i="1" baseline="-25000" dirty="0" smtClean="0">
                <a:solidFill>
                  <a:schemeClr val="accent2"/>
                </a:solidFill>
                <a:ea typeface="Cambria Math" pitchFamily="18" charset="0"/>
              </a:rPr>
              <a:t>n </a:t>
            </a:r>
            <a:r>
              <a:rPr lang="en-US" sz="2800" b="1" baseline="-25000" dirty="0" smtClean="0">
                <a:solidFill>
                  <a:schemeClr val="accent2"/>
                </a:solidFill>
                <a:ea typeface="Cambria Math" pitchFamily="18" charset="0"/>
              </a:rPr>
              <a:t>- 2</a:t>
            </a:r>
            <a:r>
              <a:rPr lang="en-US" sz="2800" dirty="0" smtClean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+ </a:t>
            </a:r>
            <a:r>
              <a:rPr lang="en-US" sz="2800" b="1" dirty="0" smtClean="0">
                <a:solidFill>
                  <a:srgbClr val="66FF33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dirty="0" smtClean="0">
                <a:solidFill>
                  <a:srgbClr val="66FF33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∙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</a:t>
            </a:r>
            <a:endParaRPr lang="en-US" sz="2800" dirty="0" smtClean="0"/>
          </a:p>
          <a:p>
            <a:pPr marL="0" lvl="1" indent="0">
              <a:buClr>
                <a:srgbClr val="0F6FC6"/>
              </a:buClr>
              <a:buNone/>
            </a:pPr>
            <a:r>
              <a:rPr lang="en-US" sz="2800" i="1" dirty="0"/>
              <a:t>	</a:t>
            </a:r>
            <a:r>
              <a:rPr lang="en-US" sz="2800" i="1" dirty="0" smtClean="0"/>
              <a:t>	   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b="1" i="1" dirty="0">
                <a:solidFill>
                  <a:schemeClr val="accent2"/>
                </a:solidFill>
                <a:ea typeface="Cambria Math" pitchFamily="18" charset="0"/>
              </a:rPr>
              <a:t>a</a:t>
            </a:r>
            <a:r>
              <a:rPr lang="en-US" sz="2800" b="1" i="1" baseline="-25000" dirty="0">
                <a:solidFill>
                  <a:schemeClr val="accent2"/>
                </a:solidFill>
                <a:ea typeface="Cambria Math" pitchFamily="18" charset="0"/>
              </a:rPr>
              <a:t>n </a:t>
            </a:r>
            <a:r>
              <a:rPr lang="en-US" sz="2800" b="1" baseline="-25000" dirty="0">
                <a:solidFill>
                  <a:schemeClr val="accent2"/>
                </a:solidFill>
                <a:ea typeface="Cambria Math" pitchFamily="18" charset="0"/>
              </a:rPr>
              <a:t>- </a:t>
            </a:r>
            <a:r>
              <a:rPr lang="en-US" sz="2800" b="1" baseline="-25000" dirty="0" smtClean="0">
                <a:solidFill>
                  <a:schemeClr val="accent2"/>
                </a:solidFill>
                <a:ea typeface="Cambria Math" pitchFamily="18" charset="0"/>
              </a:rPr>
              <a:t>3</a:t>
            </a:r>
            <a:r>
              <a:rPr lang="en-US" sz="2800" b="1" i="1" dirty="0" smtClean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dirty="0" smtClean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b="1" i="1" dirty="0" smtClean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dirty="0" smtClean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) + </a:t>
            </a:r>
            <a:r>
              <a:rPr lang="en-US" sz="2800" b="1" dirty="0">
                <a:solidFill>
                  <a:srgbClr val="66FF33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∙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i="1" dirty="0">
                <a:ea typeface="Cambria Math" pitchFamily="18" charset="0"/>
              </a:rPr>
              <a:t>a</a:t>
            </a:r>
            <a:r>
              <a:rPr lang="en-US" sz="2800" b="1" i="1" baseline="-25000" dirty="0">
                <a:ea typeface="Cambria Math" pitchFamily="18" charset="0"/>
              </a:rPr>
              <a:t>n </a:t>
            </a:r>
            <a:r>
              <a:rPr lang="en-US" sz="2800" b="1" baseline="-25000" dirty="0">
                <a:ea typeface="Cambria Math" pitchFamily="18" charset="0"/>
              </a:rPr>
              <a:t>- </a:t>
            </a:r>
            <a:r>
              <a:rPr lang="en-US" sz="2800" b="1" baseline="-25000" dirty="0" smtClean="0">
                <a:ea typeface="Cambria Math" pitchFamily="18" charset="0"/>
              </a:rPr>
              <a:t>3</a:t>
            </a:r>
            <a:r>
              <a:rPr lang="en-US" sz="2800" b="1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+ </a:t>
            </a:r>
            <a:r>
              <a:rPr lang="en-US" sz="2800" b="1" dirty="0" smtClean="0">
                <a:solidFill>
                  <a:srgbClr val="66FF33"/>
                </a:solidFill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∙ 3  </a:t>
            </a:r>
          </a:p>
          <a:p>
            <a:pPr marL="0" lvl="1" indent="0">
              <a:buClr>
                <a:srgbClr val="0F6FC6"/>
              </a:buClr>
              <a:buNone/>
            </a:pPr>
            <a:r>
              <a:rPr lang="en-US" sz="2000" b="1" dirty="0">
                <a:latin typeface="Cambria Math" pitchFamily="18" charset="0"/>
                <a:ea typeface="Cambria Math" pitchFamily="18" charset="0"/>
              </a:rPr>
              <a:t>                   	 		 		           .</a:t>
            </a:r>
          </a:p>
          <a:p>
            <a:pPr marL="0" lvl="1" indent="0">
              <a:buNone/>
            </a:pPr>
            <a:r>
              <a:rPr lang="en-US" sz="2000" b="1" dirty="0">
                <a:latin typeface="Cambria Math" pitchFamily="18" charset="0"/>
                <a:ea typeface="Cambria Math" pitchFamily="18" charset="0"/>
              </a:rPr>
              <a:t>                  			 		           .	     	</a:t>
            </a:r>
          </a:p>
          <a:p>
            <a:pPr marL="0" lvl="1" indent="0">
              <a:buNone/>
            </a:pPr>
            <a:r>
              <a:rPr lang="en-US" sz="2000" b="1" dirty="0">
                <a:latin typeface="Cambria Math" pitchFamily="18" charset="0"/>
                <a:ea typeface="Cambria Math" pitchFamily="18" charset="0"/>
              </a:rPr>
              <a:t>                  		  			           .</a:t>
            </a:r>
          </a:p>
          <a:p>
            <a:pPr marL="0" lvl="1" indent="0">
              <a:buNone/>
            </a:pP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	     			   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i="1" baseline="-25000" dirty="0" smtClean="0">
                <a:ea typeface="Cambria Math" pitchFamily="18" charset="0"/>
              </a:rPr>
              <a:t>n </a:t>
            </a:r>
            <a:r>
              <a:rPr lang="en-US" sz="2800" baseline="-25000" dirty="0" smtClean="0">
                <a:ea typeface="Cambria Math" pitchFamily="18" charset="0"/>
              </a:rPr>
              <a:t>-</a:t>
            </a:r>
            <a:r>
              <a:rPr lang="en-US" sz="2800" i="1" baseline="-25000" dirty="0" smtClean="0">
                <a:ea typeface="Cambria Math" pitchFamily="18" charset="0"/>
              </a:rPr>
              <a:t> </a:t>
            </a:r>
            <a:r>
              <a:rPr lang="en-US" sz="2800" baseline="-25000" dirty="0" smtClean="0">
                <a:ea typeface="Cambria Math" pitchFamily="18" charset="0"/>
              </a:rPr>
              <a:t>( </a:t>
            </a:r>
            <a:r>
              <a:rPr lang="en-US" sz="2800" i="1" baseline="-25000" dirty="0" smtClean="0">
                <a:ea typeface="Cambria Math" pitchFamily="18" charset="0"/>
              </a:rPr>
              <a:t>n </a:t>
            </a:r>
            <a:r>
              <a:rPr lang="en-US" sz="2800" baseline="-25000" dirty="0" smtClean="0">
                <a:ea typeface="Cambria Math" pitchFamily="18" charset="0"/>
              </a:rPr>
              <a:t>- 1</a:t>
            </a:r>
            <a:r>
              <a:rPr lang="en-US" sz="2800" i="1" baseline="-25000" dirty="0" smtClean="0">
                <a:ea typeface="Cambria Math" pitchFamily="18" charset="0"/>
              </a:rPr>
              <a:t> </a:t>
            </a:r>
            <a:r>
              <a:rPr lang="en-US" sz="2800" baseline="-25000" dirty="0" smtClean="0">
                <a:ea typeface="Cambria Math" pitchFamily="18" charset="0"/>
              </a:rPr>
              <a:t>)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i="1" dirty="0" smtClean="0">
                <a:ea typeface="Cambria Math" pitchFamily="18" charset="0"/>
              </a:rPr>
              <a:t>n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- 1)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∙ 3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marL="0" lvl="1" indent="0">
              <a:buNone/>
            </a:pPr>
            <a:r>
              <a:rPr lang="en-US" sz="2800" dirty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				     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i="1" dirty="0">
                <a:ea typeface="Cambria Math" pitchFamily="18" charset="0"/>
              </a:rPr>
              <a:t>a</a:t>
            </a:r>
            <a:r>
              <a:rPr lang="en-US" sz="2800" baseline="-25000" dirty="0">
                <a:ea typeface="Cambria Math" pitchFamily="18" charset="0"/>
              </a:rPr>
              <a:t>1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i="1" dirty="0">
                <a:ea typeface="Cambria Math" pitchFamily="18" charset="0"/>
              </a:rPr>
              <a:t>n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- 1) ∙ 3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endParaRPr lang="en-US" sz="2800" i="1" dirty="0" smtClean="0">
              <a:latin typeface="Cambria Math" pitchFamily="18" charset="0"/>
              <a:ea typeface="Cambria Math" pitchFamily="18" charset="0"/>
            </a:endParaRPr>
          </a:p>
          <a:p>
            <a:pPr marL="0" lvl="1" indent="0">
              <a:buNone/>
            </a:pP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				   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+ (</a:t>
            </a:r>
            <a:r>
              <a:rPr lang="en-US" sz="2800" i="1" dirty="0">
                <a:ea typeface="Cambria Math" pitchFamily="18" charset="0"/>
              </a:rPr>
              <a:t>n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- 1) ∙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 = </a:t>
            </a:r>
            <a:r>
              <a:rPr lang="en-US" sz="2800" dirty="0"/>
              <a:t>=  2 + 3 (</a:t>
            </a:r>
            <a:r>
              <a:rPr lang="en-US" sz="2800" i="1" dirty="0"/>
              <a:t>n</a:t>
            </a:r>
            <a:r>
              <a:rPr lang="en-US" sz="2800" dirty="0"/>
              <a:t> - 1)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  <a:p>
            <a:pPr marL="0" lvl="1" indent="0">
              <a:buNone/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2800" dirty="0"/>
          </a:p>
        </p:txBody>
      </p:sp>
      <p:sp>
        <p:nvSpPr>
          <p:cNvPr id="4" name="Arc 3"/>
          <p:cNvSpPr/>
          <p:nvPr/>
        </p:nvSpPr>
        <p:spPr>
          <a:xfrm flipV="1">
            <a:off x="6629400" y="3810000"/>
            <a:ext cx="609600" cy="609600"/>
          </a:xfrm>
          <a:prstGeom prst="arc">
            <a:avLst>
              <a:gd name="adj1" fmla="val 10799701"/>
              <a:gd name="adj2" fmla="val 1721711"/>
            </a:avLst>
          </a:prstGeom>
          <a:ln w="25400">
            <a:solidFill>
              <a:srgbClr val="FFFF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66FF3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943600" y="838200"/>
            <a:ext cx="5105400" cy="9541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Start from term </a:t>
            </a:r>
            <a:r>
              <a:rPr 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n 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and substitute back until the initial term</a:t>
            </a:r>
            <a:endParaRPr lang="en-US" sz="2800" i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69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Financial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/>
              <a:t>Example</a:t>
            </a:r>
            <a:r>
              <a:rPr lang="en-US" sz="3200" dirty="0"/>
              <a:t>: suppose that a person deposits $</a:t>
            </a:r>
            <a:r>
              <a:rPr lang="en-US" sz="3200" dirty="0" smtClean="0">
                <a:ea typeface="Cambria Math" pitchFamily="18" charset="0"/>
              </a:rPr>
              <a:t>10,000</a:t>
            </a:r>
            <a:r>
              <a:rPr lang="en-US" sz="3200" dirty="0" smtClean="0"/>
              <a:t> </a:t>
            </a:r>
            <a:r>
              <a:rPr lang="en-US" sz="3200" dirty="0"/>
              <a:t>in a savings account at a bank yielding </a:t>
            </a:r>
            <a:r>
              <a:rPr lang="en-US" sz="3200" dirty="0">
                <a:ea typeface="Cambria Math" pitchFamily="18" charset="0"/>
              </a:rPr>
              <a:t>11</a:t>
            </a:r>
            <a:r>
              <a:rPr lang="en-US" sz="3200" dirty="0"/>
              <a:t>% per year with interest compounded annually.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How </a:t>
            </a:r>
            <a:r>
              <a:rPr lang="en-US" sz="3200" dirty="0">
                <a:solidFill>
                  <a:schemeClr val="tx1"/>
                </a:solidFill>
              </a:rPr>
              <a:t>much will be in the account after 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30</a:t>
            </a:r>
            <a:r>
              <a:rPr lang="en-US" sz="3200" dirty="0">
                <a:solidFill>
                  <a:schemeClr val="tx1"/>
                </a:solidFill>
              </a:rPr>
              <a:t> years?</a:t>
            </a:r>
          </a:p>
          <a:p>
            <a:pPr marL="0" indent="0">
              <a:buNone/>
            </a:pPr>
            <a:r>
              <a:rPr lang="en-US" sz="3200" b="1" dirty="0" smtClean="0"/>
              <a:t>Solution</a:t>
            </a:r>
            <a:r>
              <a:rPr lang="en-US" sz="3200" dirty="0"/>
              <a:t>: let </a:t>
            </a:r>
            <a:r>
              <a:rPr lang="en-US" sz="3200" i="1" dirty="0" err="1"/>
              <a:t>P</a:t>
            </a:r>
            <a:r>
              <a:rPr lang="en-US" sz="3200" i="1" baseline="-25000" dirty="0" err="1"/>
              <a:t>n</a:t>
            </a:r>
            <a:r>
              <a:rPr lang="en-US" sz="3200" baseline="-25000" dirty="0"/>
              <a:t> </a:t>
            </a:r>
            <a:r>
              <a:rPr lang="en-US" sz="3200" dirty="0"/>
              <a:t> denote the amount in the account after </a:t>
            </a:r>
            <a:r>
              <a:rPr lang="en-US" sz="3200" dirty="0">
                <a:ea typeface="Cambria Math" pitchFamily="18" charset="0"/>
              </a:rPr>
              <a:t>30</a:t>
            </a:r>
            <a:r>
              <a:rPr lang="en-US" sz="3200" dirty="0"/>
              <a:t> years. </a:t>
            </a:r>
            <a:r>
              <a:rPr lang="en-US" sz="3200" i="1" dirty="0" err="1"/>
              <a:t>P</a:t>
            </a:r>
            <a:r>
              <a:rPr lang="en-US" sz="3200" i="1" baseline="-25000" dirty="0" err="1"/>
              <a:t>n</a:t>
            </a:r>
            <a:r>
              <a:rPr lang="en-US" sz="3200" baseline="-25000" dirty="0"/>
              <a:t> </a:t>
            </a:r>
            <a:r>
              <a:rPr lang="en-US" sz="3200" dirty="0"/>
              <a:t> satisfies the following recurrence relation:</a:t>
            </a:r>
          </a:p>
          <a:p>
            <a:pPr marL="0" indent="0">
              <a:buNone/>
            </a:pPr>
            <a:r>
              <a:rPr lang="en-US" sz="3200" b="1" i="1" dirty="0" smtClean="0">
                <a:solidFill>
                  <a:srgbClr val="FF0000"/>
                </a:solidFill>
              </a:rPr>
              <a:t>		</a:t>
            </a:r>
            <a:r>
              <a:rPr lang="en-US" sz="3200" b="1" i="1" dirty="0" err="1" smtClean="0">
                <a:solidFill>
                  <a:schemeClr val="tx1"/>
                </a:solidFill>
              </a:rPr>
              <a:t>P</a:t>
            </a:r>
            <a:r>
              <a:rPr lang="en-US" sz="3200" b="1" i="1" baseline="-25000" dirty="0" err="1" smtClean="0">
                <a:solidFill>
                  <a:schemeClr val="tx1"/>
                </a:solidFill>
              </a:rPr>
              <a:t>n</a:t>
            </a:r>
            <a:r>
              <a:rPr lang="en-US" sz="3200" b="1" i="1" dirty="0" smtClean="0">
                <a:solidFill>
                  <a:schemeClr val="tx1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=</a:t>
            </a:r>
            <a:r>
              <a:rPr lang="en-US" sz="3200" b="1" i="1" dirty="0">
                <a:solidFill>
                  <a:schemeClr val="tx1"/>
                </a:solidFill>
              </a:rPr>
              <a:t> P</a:t>
            </a:r>
            <a:r>
              <a:rPr lang="en-US" sz="3200" b="1" i="1" baseline="-25000" dirty="0">
                <a:solidFill>
                  <a:schemeClr val="tx1"/>
                </a:solidFill>
              </a:rPr>
              <a:t>n</a:t>
            </a:r>
            <a:r>
              <a:rPr lang="en-US" sz="3200" b="1" baseline="-25000" dirty="0">
                <a:solidFill>
                  <a:schemeClr val="tx1"/>
                </a:solidFill>
              </a:rPr>
              <a:t>-1</a:t>
            </a:r>
            <a:r>
              <a:rPr lang="en-US" sz="3200" b="1" i="1" dirty="0">
                <a:solidFill>
                  <a:schemeClr val="tx1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+</a:t>
            </a:r>
            <a:r>
              <a:rPr lang="en-US" sz="3200" b="1" i="1" dirty="0">
                <a:solidFill>
                  <a:schemeClr val="tx1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0.11 </a:t>
            </a:r>
            <a:r>
              <a:rPr lang="en-US" sz="3200" b="1" i="1" dirty="0">
                <a:solidFill>
                  <a:schemeClr val="tx1"/>
                </a:solidFill>
              </a:rPr>
              <a:t>P</a:t>
            </a:r>
            <a:r>
              <a:rPr lang="en-US" sz="3200" b="1" i="1" baseline="-25000" dirty="0">
                <a:solidFill>
                  <a:schemeClr val="tx1"/>
                </a:solidFill>
              </a:rPr>
              <a:t>n</a:t>
            </a:r>
            <a:r>
              <a:rPr lang="en-US" sz="3200" b="1" baseline="-25000" dirty="0">
                <a:solidFill>
                  <a:schemeClr val="tx1"/>
                </a:solidFill>
              </a:rPr>
              <a:t>-1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=</a:t>
            </a:r>
            <a:r>
              <a:rPr lang="en-US" sz="3200" b="1" i="1" dirty="0">
                <a:solidFill>
                  <a:schemeClr val="tx1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(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1.11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b="1" i="1" dirty="0">
                <a:solidFill>
                  <a:schemeClr val="tx1"/>
                </a:solidFill>
              </a:rPr>
              <a:t>P</a:t>
            </a:r>
            <a:r>
              <a:rPr lang="en-US" sz="3200" b="1" i="1" baseline="-25000" dirty="0">
                <a:solidFill>
                  <a:schemeClr val="tx1"/>
                </a:solidFill>
              </a:rPr>
              <a:t>n</a:t>
            </a:r>
            <a:r>
              <a:rPr lang="en-US" sz="3200" b="1" baseline="-25000" dirty="0">
                <a:solidFill>
                  <a:schemeClr val="tx1"/>
                </a:solidFill>
              </a:rPr>
              <a:t>-1</a:t>
            </a: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3200" dirty="0"/>
              <a:t>             with the initial condition  </a:t>
            </a:r>
            <a:r>
              <a:rPr lang="en-US" sz="3200" b="1" i="1" dirty="0">
                <a:solidFill>
                  <a:schemeClr val="tx1"/>
                </a:solidFill>
              </a:rPr>
              <a:t>P</a:t>
            </a:r>
            <a:r>
              <a:rPr lang="en-US" sz="3200" b="1" baseline="-25000" dirty="0">
                <a:solidFill>
                  <a:schemeClr val="tx1"/>
                </a:solidFill>
              </a:rPr>
              <a:t>0  </a:t>
            </a:r>
            <a:r>
              <a:rPr lang="en-US" sz="3200" b="1" dirty="0">
                <a:solidFill>
                  <a:schemeClr val="tx1"/>
                </a:solidFill>
              </a:rPr>
              <a:t> =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10,000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4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Financial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2462"/>
            <a:ext cx="9829800" cy="458733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b="1" i="1" dirty="0">
                <a:solidFill>
                  <a:schemeClr val="tx1"/>
                </a:solidFill>
              </a:rPr>
              <a:t> </a:t>
            </a:r>
            <a:r>
              <a:rPr lang="en-US" sz="3200" b="1" i="1" dirty="0" err="1">
                <a:solidFill>
                  <a:schemeClr val="tx1"/>
                </a:solidFill>
              </a:rPr>
              <a:t>P</a:t>
            </a:r>
            <a:r>
              <a:rPr lang="en-US" sz="3200" b="1" i="1" baseline="-25000" dirty="0" err="1">
                <a:solidFill>
                  <a:schemeClr val="tx1"/>
                </a:solidFill>
              </a:rPr>
              <a:t>n</a:t>
            </a:r>
            <a:r>
              <a:rPr lang="en-US" sz="3200" b="1" i="1" dirty="0">
                <a:solidFill>
                  <a:schemeClr val="tx1"/>
                </a:solidFill>
              </a:rPr>
              <a:t> = </a:t>
            </a:r>
            <a:r>
              <a:rPr lang="en-US" sz="3200" b="1" dirty="0">
                <a:solidFill>
                  <a:schemeClr val="tx1"/>
                </a:solidFill>
              </a:rPr>
              <a:t>(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1.11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b="1" i="1" dirty="0">
                <a:solidFill>
                  <a:schemeClr val="tx1"/>
                </a:solidFill>
              </a:rPr>
              <a:t>P</a:t>
            </a:r>
            <a:r>
              <a:rPr lang="en-US" sz="3200" b="1" i="1" baseline="-25000" dirty="0">
                <a:solidFill>
                  <a:schemeClr val="tx1"/>
                </a:solidFill>
              </a:rPr>
              <a:t>n</a:t>
            </a:r>
            <a:r>
              <a:rPr lang="en-US" sz="3200" b="1" baseline="-25000" dirty="0">
                <a:solidFill>
                  <a:schemeClr val="tx1"/>
                </a:solidFill>
              </a:rPr>
              <a:t>-1</a:t>
            </a:r>
            <a:r>
              <a:rPr lang="en-US" sz="3200" b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     </a:t>
            </a:r>
            <a:r>
              <a:rPr lang="en-US" sz="3200" dirty="0"/>
              <a:t>by forward substitution, we get:</a:t>
            </a:r>
          </a:p>
          <a:p>
            <a:pPr>
              <a:buNone/>
            </a:pPr>
            <a:r>
              <a:rPr lang="en-US" sz="3200" i="1" dirty="0" smtClean="0"/>
              <a:t>P</a:t>
            </a:r>
            <a:r>
              <a:rPr lang="en-US" sz="3200" baseline="-25000" dirty="0" smtClean="0"/>
              <a:t>1</a:t>
            </a:r>
            <a:r>
              <a:rPr lang="en-US" sz="3200" dirty="0" smtClean="0"/>
              <a:t>  </a:t>
            </a:r>
            <a:r>
              <a:rPr lang="en-US" sz="3200" dirty="0"/>
              <a:t>= </a:t>
            </a:r>
            <a:r>
              <a:rPr lang="en-US" sz="3200" b="1" dirty="0">
                <a:solidFill>
                  <a:schemeClr val="tx1"/>
                </a:solidFill>
              </a:rPr>
              <a:t>(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1.11</a:t>
            </a:r>
            <a:r>
              <a:rPr lang="en-US" sz="3200" b="1" dirty="0" smtClean="0">
                <a:solidFill>
                  <a:schemeClr val="tx1"/>
                </a:solidFill>
              </a:rPr>
              <a:t>) </a:t>
            </a:r>
            <a:r>
              <a:rPr lang="en-US" sz="3200" b="1" i="1" dirty="0" smtClean="0">
                <a:solidFill>
                  <a:schemeClr val="tx1"/>
                </a:solidFill>
              </a:rPr>
              <a:t>P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0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endParaRPr lang="en-US" sz="320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3200" i="1" dirty="0" smtClean="0"/>
              <a:t>P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 </a:t>
            </a:r>
            <a:r>
              <a:rPr lang="en-US" sz="3200" dirty="0"/>
              <a:t>= (</a:t>
            </a:r>
            <a:r>
              <a:rPr lang="en-US" sz="3200" dirty="0">
                <a:ea typeface="Cambria Math" pitchFamily="18" charset="0"/>
              </a:rPr>
              <a:t>1.11</a:t>
            </a:r>
            <a:r>
              <a:rPr lang="en-US" sz="3200" dirty="0" smtClean="0"/>
              <a:t>) </a:t>
            </a:r>
            <a:r>
              <a:rPr lang="en-US" sz="3200" b="1" i="1" dirty="0" smtClean="0">
                <a:solidFill>
                  <a:schemeClr val="tx1"/>
                </a:solidFill>
              </a:rPr>
              <a:t>P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1</a:t>
            </a:r>
            <a:r>
              <a:rPr lang="en-US" sz="3200" baseline="-25000" dirty="0" smtClean="0"/>
              <a:t> </a:t>
            </a:r>
            <a:r>
              <a:rPr lang="en-US" sz="3200" dirty="0" smtClean="0"/>
              <a:t> </a:t>
            </a:r>
            <a:r>
              <a:rPr lang="en-US" sz="3200" dirty="0"/>
              <a:t>= (</a:t>
            </a:r>
            <a:r>
              <a:rPr lang="en-US" sz="3200" dirty="0">
                <a:ea typeface="Cambria Math" pitchFamily="18" charset="0"/>
              </a:rPr>
              <a:t>1.11</a:t>
            </a:r>
            <a:r>
              <a:rPr lang="en-US" sz="3200" dirty="0"/>
              <a:t>)</a:t>
            </a:r>
            <a:r>
              <a:rPr lang="en-US" sz="3200" dirty="0">
                <a:ea typeface="Cambria Math" pitchFamily="18" charset="0"/>
              </a:rPr>
              <a:t> ∙ </a:t>
            </a:r>
            <a:r>
              <a:rPr lang="en-US" sz="3200" dirty="0"/>
              <a:t>(</a:t>
            </a:r>
            <a:r>
              <a:rPr lang="en-US" sz="3200" dirty="0">
                <a:ea typeface="Cambria Math" pitchFamily="18" charset="0"/>
              </a:rPr>
              <a:t>1.11</a:t>
            </a:r>
            <a:r>
              <a:rPr lang="en-US" sz="3200" dirty="0"/>
              <a:t>) </a:t>
            </a:r>
            <a:r>
              <a:rPr lang="en-US" sz="3200" i="1" dirty="0"/>
              <a:t>P</a:t>
            </a:r>
            <a:r>
              <a:rPr lang="en-US" sz="3200" baseline="-25000" dirty="0"/>
              <a:t>0</a:t>
            </a:r>
            <a:r>
              <a:rPr lang="en-US" sz="3200" dirty="0"/>
              <a:t> = </a:t>
            </a:r>
            <a:r>
              <a:rPr lang="en-US" sz="3200" b="1" dirty="0">
                <a:solidFill>
                  <a:schemeClr val="tx1"/>
                </a:solidFill>
              </a:rPr>
              <a:t>(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1.11</a:t>
            </a:r>
            <a:r>
              <a:rPr lang="en-US" sz="3200" b="1" dirty="0">
                <a:solidFill>
                  <a:schemeClr val="tx1"/>
                </a:solidFill>
              </a:rPr>
              <a:t>)</a:t>
            </a:r>
            <a:r>
              <a:rPr lang="en-US" sz="3200" b="1" baseline="30000" dirty="0">
                <a:solidFill>
                  <a:schemeClr val="tx1"/>
                </a:solidFill>
              </a:rPr>
              <a:t>2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b="1" i="1" dirty="0">
                <a:solidFill>
                  <a:schemeClr val="tx1"/>
                </a:solidFill>
              </a:rPr>
              <a:t>P</a:t>
            </a:r>
            <a:r>
              <a:rPr lang="en-US" sz="3200" b="1" baseline="-25000" dirty="0">
                <a:solidFill>
                  <a:schemeClr val="tx1"/>
                </a:solidFill>
              </a:rPr>
              <a:t>0</a:t>
            </a: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r>
              <a:rPr lang="en-US" sz="3200" i="1" dirty="0" smtClean="0"/>
              <a:t>P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  </a:t>
            </a:r>
            <a:r>
              <a:rPr lang="en-US" sz="3200" dirty="0"/>
              <a:t>= (</a:t>
            </a:r>
            <a:r>
              <a:rPr lang="en-US" sz="3200" dirty="0">
                <a:ea typeface="Cambria Math" pitchFamily="18" charset="0"/>
              </a:rPr>
              <a:t>1.11</a:t>
            </a:r>
            <a:r>
              <a:rPr lang="en-US" sz="3200" dirty="0" smtClean="0"/>
              <a:t>) </a:t>
            </a:r>
            <a:r>
              <a:rPr lang="en-US" sz="3200" b="1" i="1" dirty="0" smtClean="0">
                <a:solidFill>
                  <a:schemeClr val="tx1"/>
                </a:solidFill>
              </a:rPr>
              <a:t>P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2</a:t>
            </a:r>
            <a:r>
              <a:rPr lang="en-US" sz="3200" baseline="-25000" dirty="0" smtClean="0"/>
              <a:t> </a:t>
            </a:r>
            <a:r>
              <a:rPr lang="en-US" sz="3200" dirty="0" smtClean="0"/>
              <a:t> </a:t>
            </a:r>
            <a:r>
              <a:rPr lang="en-US" sz="3200" dirty="0"/>
              <a:t>= (</a:t>
            </a:r>
            <a:r>
              <a:rPr lang="en-US" sz="3200" dirty="0">
                <a:ea typeface="Cambria Math" pitchFamily="18" charset="0"/>
              </a:rPr>
              <a:t>1.11</a:t>
            </a:r>
            <a:r>
              <a:rPr lang="en-US" sz="3200" dirty="0"/>
              <a:t>)</a:t>
            </a:r>
            <a:r>
              <a:rPr lang="en-US" sz="3200" dirty="0">
                <a:ea typeface="Cambria Math" pitchFamily="18" charset="0"/>
              </a:rPr>
              <a:t> ∙ </a:t>
            </a:r>
            <a:r>
              <a:rPr lang="en-US" sz="3200" dirty="0"/>
              <a:t>(</a:t>
            </a:r>
            <a:r>
              <a:rPr lang="en-US" sz="3200" dirty="0">
                <a:ea typeface="Cambria Math" pitchFamily="18" charset="0"/>
              </a:rPr>
              <a:t>1.11</a:t>
            </a:r>
            <a:r>
              <a:rPr lang="en-US" sz="3200" dirty="0"/>
              <a:t>)</a:t>
            </a:r>
            <a:r>
              <a:rPr lang="en-US" sz="3200" baseline="30000" dirty="0"/>
              <a:t>2</a:t>
            </a:r>
            <a:r>
              <a:rPr lang="en-US" sz="3200" dirty="0"/>
              <a:t> </a:t>
            </a:r>
            <a:r>
              <a:rPr lang="en-US" sz="3200" i="1" dirty="0"/>
              <a:t>P</a:t>
            </a:r>
            <a:r>
              <a:rPr lang="en-US" sz="3200" baseline="-25000" dirty="0"/>
              <a:t>0</a:t>
            </a:r>
            <a:r>
              <a:rPr lang="en-US" sz="3200" dirty="0"/>
              <a:t> = </a:t>
            </a:r>
            <a:r>
              <a:rPr lang="en-US" sz="3200" b="1" dirty="0">
                <a:solidFill>
                  <a:schemeClr val="tx1"/>
                </a:solidFill>
              </a:rPr>
              <a:t>(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1.11</a:t>
            </a:r>
            <a:r>
              <a:rPr lang="en-US" sz="3200" b="1" dirty="0">
                <a:solidFill>
                  <a:schemeClr val="tx1"/>
                </a:solidFill>
              </a:rPr>
              <a:t>)</a:t>
            </a:r>
            <a:r>
              <a:rPr lang="en-US" sz="3200" b="1" baseline="30000" dirty="0">
                <a:solidFill>
                  <a:schemeClr val="tx1"/>
                </a:solidFill>
              </a:rPr>
              <a:t>3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b="1" i="1" dirty="0">
                <a:solidFill>
                  <a:schemeClr val="tx1"/>
                </a:solidFill>
              </a:rPr>
              <a:t>P</a:t>
            </a:r>
            <a:r>
              <a:rPr lang="en-US" sz="3200" b="1" baseline="-25000" dirty="0">
                <a:solidFill>
                  <a:schemeClr val="tx1"/>
                </a:solidFill>
              </a:rPr>
              <a:t>0</a:t>
            </a: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r>
              <a:rPr lang="en-US" sz="3200" dirty="0" smtClean="0"/>
              <a:t>                  :</a:t>
            </a:r>
            <a:endParaRPr lang="en-US" sz="3200" dirty="0"/>
          </a:p>
          <a:p>
            <a:pPr>
              <a:buNone/>
            </a:pPr>
            <a:r>
              <a:rPr lang="en-US" sz="3200" i="1" dirty="0" err="1" smtClean="0"/>
              <a:t>P</a:t>
            </a:r>
            <a:r>
              <a:rPr lang="en-US" sz="3200" i="1" baseline="-25000" dirty="0" err="1" smtClean="0"/>
              <a:t>n</a:t>
            </a:r>
            <a:r>
              <a:rPr lang="en-US" sz="3200" dirty="0" smtClean="0"/>
              <a:t> </a:t>
            </a:r>
            <a:r>
              <a:rPr lang="en-US" sz="3200" dirty="0"/>
              <a:t>= (</a:t>
            </a:r>
            <a:r>
              <a:rPr lang="en-US" sz="3200" dirty="0">
                <a:ea typeface="Cambria Math" pitchFamily="18" charset="0"/>
              </a:rPr>
              <a:t>1.11</a:t>
            </a:r>
            <a:r>
              <a:rPr lang="en-US" sz="3200" dirty="0"/>
              <a:t>)</a:t>
            </a:r>
            <a:r>
              <a:rPr lang="en-US" sz="3200" i="1" dirty="0"/>
              <a:t>P</a:t>
            </a:r>
            <a:r>
              <a:rPr lang="en-US" sz="3200" i="1" baseline="-25000" dirty="0"/>
              <a:t>n</a:t>
            </a:r>
            <a:r>
              <a:rPr lang="en-US" sz="3200" baseline="-25000" dirty="0"/>
              <a:t>-1 </a:t>
            </a:r>
            <a:r>
              <a:rPr lang="en-US" sz="3200" dirty="0"/>
              <a:t> = (</a:t>
            </a:r>
            <a:r>
              <a:rPr lang="en-US" sz="3200" dirty="0">
                <a:ea typeface="Cambria Math" pitchFamily="18" charset="0"/>
              </a:rPr>
              <a:t>1.11</a:t>
            </a:r>
            <a:r>
              <a:rPr lang="en-US" sz="3200" dirty="0"/>
              <a:t>)</a:t>
            </a:r>
            <a:r>
              <a:rPr lang="en-US" sz="3200" i="1" baseline="30000" dirty="0"/>
              <a:t>n</a:t>
            </a:r>
            <a:r>
              <a:rPr lang="en-US" sz="3200" dirty="0"/>
              <a:t> P</a:t>
            </a:r>
            <a:r>
              <a:rPr lang="en-US" sz="3200" baseline="-25000" dirty="0"/>
              <a:t>0</a:t>
            </a:r>
            <a:r>
              <a:rPr lang="en-US" sz="3200" dirty="0"/>
              <a:t> </a:t>
            </a:r>
            <a:endParaRPr lang="en-US" sz="3200" dirty="0">
              <a:ea typeface="Cambria Math" pitchFamily="18" charset="0"/>
            </a:endParaRPr>
          </a:p>
          <a:p>
            <a:pPr>
              <a:buNone/>
            </a:pPr>
            <a:r>
              <a:rPr lang="en-US" sz="3200" i="1" dirty="0" err="1" smtClean="0"/>
              <a:t>P</a:t>
            </a:r>
            <a:r>
              <a:rPr lang="en-US" sz="3200" i="1" baseline="-25000" dirty="0" err="1" smtClean="0"/>
              <a:t>n</a:t>
            </a:r>
            <a:r>
              <a:rPr lang="en-US" sz="3200" dirty="0" smtClean="0"/>
              <a:t> </a:t>
            </a:r>
            <a:r>
              <a:rPr lang="en-US" sz="3200" dirty="0"/>
              <a:t>= (</a:t>
            </a:r>
            <a:r>
              <a:rPr lang="en-US" sz="3200" dirty="0">
                <a:ea typeface="Cambria Math" pitchFamily="18" charset="0"/>
              </a:rPr>
              <a:t>1.11</a:t>
            </a:r>
            <a:r>
              <a:rPr lang="en-US" sz="3200" dirty="0"/>
              <a:t>)</a:t>
            </a:r>
            <a:r>
              <a:rPr lang="en-US" sz="3200" i="1" baseline="30000" dirty="0"/>
              <a:t>n</a:t>
            </a:r>
            <a:r>
              <a:rPr lang="en-US" sz="3200" dirty="0"/>
              <a:t> </a:t>
            </a:r>
            <a:r>
              <a:rPr lang="en-US" sz="3200" dirty="0">
                <a:ea typeface="Cambria Math" pitchFamily="18" charset="0"/>
              </a:rPr>
              <a:t>10,000</a:t>
            </a:r>
          </a:p>
          <a:p>
            <a:pPr>
              <a:buNone/>
            </a:pPr>
            <a:r>
              <a:rPr lang="en-US" sz="3200" i="1" dirty="0" smtClean="0"/>
              <a:t>P</a:t>
            </a:r>
            <a:r>
              <a:rPr lang="en-US" sz="3200" baseline="-25000" dirty="0" smtClean="0"/>
              <a:t>30</a:t>
            </a:r>
            <a:r>
              <a:rPr lang="en-US" sz="3200" dirty="0" smtClean="0"/>
              <a:t> </a:t>
            </a:r>
            <a:r>
              <a:rPr lang="en-US" sz="3200" dirty="0"/>
              <a:t>= (</a:t>
            </a:r>
            <a:r>
              <a:rPr lang="en-US" sz="3200" dirty="0">
                <a:ea typeface="Cambria Math" pitchFamily="18" charset="0"/>
              </a:rPr>
              <a:t>1.11</a:t>
            </a:r>
            <a:r>
              <a:rPr lang="en-US" sz="3200" dirty="0"/>
              <a:t>)</a:t>
            </a:r>
            <a:r>
              <a:rPr lang="en-US" sz="3200" baseline="30000" dirty="0"/>
              <a:t>30</a:t>
            </a:r>
            <a:r>
              <a:rPr lang="en-US" sz="3200" dirty="0"/>
              <a:t> </a:t>
            </a:r>
            <a:r>
              <a:rPr lang="en-US" sz="3200" dirty="0">
                <a:ea typeface="Cambria Math" pitchFamily="18" charset="0"/>
              </a:rPr>
              <a:t>10,000</a:t>
            </a:r>
            <a:r>
              <a:rPr lang="en-US" sz="3200" dirty="0"/>
              <a:t> = $</a:t>
            </a:r>
            <a:r>
              <a:rPr lang="en-US" sz="3200" dirty="0">
                <a:ea typeface="Cambria Math" pitchFamily="18" charset="0"/>
              </a:rPr>
              <a:t>228,992.97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3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97660"/>
            <a:ext cx="8229600" cy="1143000"/>
          </a:xfrm>
        </p:spPr>
        <p:txBody>
          <a:bodyPr/>
          <a:lstStyle/>
          <a:p>
            <a:r>
              <a:rPr lang="en-US" dirty="0" smtClean="0"/>
              <a:t>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10523376" cy="5092700"/>
          </a:xfrm>
        </p:spPr>
        <p:txBody>
          <a:bodyPr>
            <a:noAutofit/>
          </a:bodyPr>
          <a:lstStyle/>
          <a:p>
            <a:r>
              <a:rPr lang="en-US" sz="2800" dirty="0"/>
              <a:t>Sequences are ordered lists of elements. </a:t>
            </a:r>
          </a:p>
          <a:p>
            <a:pPr lvl="1"/>
            <a:r>
              <a:rPr lang="en-US" sz="2800" dirty="0"/>
              <a:t> 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1, 2, 3, 5, 8,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…             or             1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, 3,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9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, 27, 81, …</a:t>
            </a:r>
          </a:p>
          <a:p>
            <a:pPr marL="0" indent="0">
              <a:buNone/>
            </a:pPr>
            <a:r>
              <a:rPr lang="en-US" sz="2800" b="1" dirty="0" smtClean="0"/>
              <a:t>Definition</a:t>
            </a:r>
            <a:r>
              <a:rPr lang="en-US" sz="2800" dirty="0"/>
              <a:t>: </a:t>
            </a:r>
            <a:r>
              <a:rPr lang="en-US" sz="2800" dirty="0">
                <a:solidFill>
                  <a:srgbClr val="66FF33"/>
                </a:solidFill>
              </a:rPr>
              <a:t>a </a:t>
            </a:r>
            <a:r>
              <a:rPr lang="en-US" sz="2800" b="1" dirty="0">
                <a:solidFill>
                  <a:srgbClr val="66FF33"/>
                </a:solidFill>
              </a:rPr>
              <a:t>sequence</a:t>
            </a:r>
            <a:r>
              <a:rPr lang="en-US" sz="2800" dirty="0">
                <a:solidFill>
                  <a:srgbClr val="66FF33"/>
                </a:solidFill>
              </a:rPr>
              <a:t> is a function from a subset of the integers (usually from {</a:t>
            </a:r>
            <a:r>
              <a:rPr lang="en-US" sz="2800" dirty="0">
                <a:solidFill>
                  <a:srgbClr val="66FF33"/>
                </a:solidFill>
                <a:latin typeface="Cambria Math" pitchFamily="18" charset="0"/>
                <a:ea typeface="Cambria Math" pitchFamily="18" charset="0"/>
              </a:rPr>
              <a:t>0, 1, 2, 3, …</a:t>
            </a:r>
            <a:r>
              <a:rPr lang="en-US" sz="2800" dirty="0">
                <a:solidFill>
                  <a:srgbClr val="66FF33"/>
                </a:solidFill>
              </a:rPr>
              <a:t>} or {</a:t>
            </a:r>
            <a:r>
              <a:rPr lang="en-US" sz="2800" dirty="0">
                <a:solidFill>
                  <a:srgbClr val="66FF33"/>
                </a:solidFill>
                <a:latin typeface="Cambria Math" pitchFamily="18" charset="0"/>
                <a:ea typeface="Cambria Math" pitchFamily="18" charset="0"/>
              </a:rPr>
              <a:t>1, 2, 3, …</a:t>
            </a:r>
            <a:r>
              <a:rPr lang="en-US" sz="2800" dirty="0">
                <a:solidFill>
                  <a:srgbClr val="66FF33"/>
                </a:solidFill>
              </a:rPr>
              <a:t>}) to a set </a:t>
            </a:r>
            <a:r>
              <a:rPr lang="en-US" sz="2800" i="1" dirty="0" smtClean="0">
                <a:solidFill>
                  <a:srgbClr val="66FF33"/>
                </a:solidFill>
              </a:rPr>
              <a:t>S</a:t>
            </a:r>
            <a:endParaRPr lang="en-US" sz="2800" dirty="0">
              <a:solidFill>
                <a:srgbClr val="66FF33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The </a:t>
            </a:r>
            <a:r>
              <a:rPr lang="en-US" sz="2800" dirty="0">
                <a:solidFill>
                  <a:schemeClr val="tx1"/>
                </a:solidFill>
              </a:rPr>
              <a:t>notation </a:t>
            </a:r>
            <a:r>
              <a:rPr lang="en-US" sz="2800" b="1" i="1" dirty="0">
                <a:solidFill>
                  <a:schemeClr val="tx1"/>
                </a:solidFill>
                <a:ea typeface="Cambria Math" pitchFamily="18" charset="0"/>
              </a:rPr>
              <a:t>a</a:t>
            </a:r>
            <a:r>
              <a:rPr lang="en-US" sz="2800" b="1" i="1" baseline="-25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800" dirty="0">
                <a:solidFill>
                  <a:schemeClr val="tx1"/>
                </a:solidFill>
              </a:rPr>
              <a:t>  is used to denote the image of the integer </a:t>
            </a:r>
            <a:r>
              <a:rPr lang="en-US" sz="2800" b="1" i="1" dirty="0">
                <a:solidFill>
                  <a:schemeClr val="tx1"/>
                </a:solidFill>
              </a:rPr>
              <a:t>n</a:t>
            </a:r>
            <a:r>
              <a:rPr lang="en-US" sz="2800" dirty="0">
                <a:solidFill>
                  <a:schemeClr val="tx1"/>
                </a:solidFill>
              </a:rPr>
              <a:t>.  We can think of </a:t>
            </a:r>
            <a:r>
              <a:rPr lang="en-US" sz="2800" b="1" i="1" dirty="0">
                <a:solidFill>
                  <a:schemeClr val="tx1"/>
                </a:solidFill>
                <a:ea typeface="Cambria Math" pitchFamily="18" charset="0"/>
              </a:rPr>
              <a:t>a</a:t>
            </a:r>
            <a:r>
              <a:rPr lang="en-US" sz="2800" b="1" i="1" baseline="-25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800" dirty="0">
                <a:solidFill>
                  <a:schemeClr val="tx1"/>
                </a:solidFill>
              </a:rPr>
              <a:t>  as the equivalent of </a:t>
            </a:r>
            <a:r>
              <a:rPr lang="en-US" sz="2800" i="1" dirty="0">
                <a:solidFill>
                  <a:schemeClr val="tx1"/>
                </a:solidFill>
              </a:rPr>
              <a:t>f </a:t>
            </a:r>
            <a:r>
              <a:rPr lang="en-US" sz="2800" dirty="0">
                <a:solidFill>
                  <a:schemeClr val="tx1"/>
                </a:solidFill>
              </a:rPr>
              <a:t>(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dirty="0">
                <a:solidFill>
                  <a:schemeClr val="tx1"/>
                </a:solidFill>
              </a:rPr>
              <a:t>) where </a:t>
            </a:r>
            <a:r>
              <a:rPr lang="en-US" sz="2800" i="1" dirty="0">
                <a:solidFill>
                  <a:schemeClr val="tx1"/>
                </a:solidFill>
              </a:rPr>
              <a:t>f </a:t>
            </a:r>
            <a:r>
              <a:rPr lang="en-US" sz="2800" dirty="0">
                <a:solidFill>
                  <a:schemeClr val="tx1"/>
                </a:solidFill>
              </a:rPr>
              <a:t> is a function from  {</a:t>
            </a:r>
            <a:r>
              <a:rPr lang="en-US" sz="28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0, 1, 2</a:t>
            </a:r>
            <a:r>
              <a:rPr lang="en-US" sz="2800" dirty="0">
                <a:solidFill>
                  <a:schemeClr val="tx1"/>
                </a:solidFill>
              </a:rPr>
              <a:t>, …} to </a:t>
            </a:r>
            <a:r>
              <a:rPr lang="en-US" sz="2800" i="1" dirty="0" smtClean="0">
                <a:solidFill>
                  <a:schemeClr val="tx1"/>
                </a:solidFill>
              </a:rPr>
              <a:t>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800" dirty="0" smtClean="0"/>
              <a:t>The </a:t>
            </a:r>
            <a:r>
              <a:rPr lang="en-US" sz="2800" dirty="0"/>
              <a:t>notation {</a:t>
            </a:r>
            <a:r>
              <a:rPr lang="en-US" sz="2800" i="1" dirty="0"/>
              <a:t>a</a:t>
            </a:r>
            <a:r>
              <a:rPr lang="en-US" sz="2800" i="1" baseline="-25000" dirty="0"/>
              <a:t>n</a:t>
            </a:r>
            <a:r>
              <a:rPr lang="en-US" sz="2800" dirty="0"/>
              <a:t>} </a:t>
            </a:r>
            <a:r>
              <a:rPr lang="en-US" sz="2800" dirty="0" smtClean="0"/>
              <a:t>describes </a:t>
            </a:r>
            <a:r>
              <a:rPr lang="en-US" sz="2800" dirty="0"/>
              <a:t>the sequence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We </a:t>
            </a:r>
            <a:r>
              <a:rPr lang="en-US" sz="2800" dirty="0">
                <a:solidFill>
                  <a:schemeClr val="tx1"/>
                </a:solidFill>
              </a:rPr>
              <a:t>call </a:t>
            </a:r>
            <a:r>
              <a:rPr lang="en-US" sz="2800" b="1" i="1" dirty="0">
                <a:solidFill>
                  <a:schemeClr val="tx1"/>
                </a:solidFill>
                <a:ea typeface="Cambria Math" pitchFamily="18" charset="0"/>
              </a:rPr>
              <a:t>a</a:t>
            </a:r>
            <a:r>
              <a:rPr lang="en-US" sz="2800" b="1" i="1" baseline="-25000" dirty="0">
                <a:solidFill>
                  <a:schemeClr val="tx1"/>
                </a:solidFill>
                <a:ea typeface="Cambria Math" pitchFamily="18" charset="0"/>
              </a:rPr>
              <a:t>n</a:t>
            </a:r>
            <a:r>
              <a:rPr lang="en-US" sz="2800" dirty="0">
                <a:solidFill>
                  <a:schemeClr val="tx1"/>
                </a:solidFill>
              </a:rPr>
              <a:t> a </a:t>
            </a:r>
            <a:r>
              <a:rPr lang="en-US" sz="2800" b="1" dirty="0">
                <a:solidFill>
                  <a:schemeClr val="tx1"/>
                </a:solidFill>
              </a:rPr>
              <a:t>term</a:t>
            </a:r>
            <a:r>
              <a:rPr lang="en-US" sz="2800" dirty="0">
                <a:solidFill>
                  <a:schemeClr val="tx1"/>
                </a:solidFill>
              </a:rPr>
              <a:t> of the </a:t>
            </a:r>
            <a:r>
              <a:rPr lang="en-US" sz="2800" dirty="0" smtClean="0">
                <a:solidFill>
                  <a:schemeClr val="tx1"/>
                </a:solidFill>
              </a:rPr>
              <a:t>sequence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800" b="1" dirty="0"/>
              <a:t>Definition:</a:t>
            </a:r>
            <a:r>
              <a:rPr lang="en-US" sz="2800" dirty="0">
                <a:solidFill>
                  <a:srgbClr val="00B0F0"/>
                </a:solidFill>
              </a:rPr>
              <a:t> </a:t>
            </a:r>
            <a:r>
              <a:rPr lang="en-US" sz="2800" dirty="0">
                <a:solidFill>
                  <a:srgbClr val="66FF33"/>
                </a:solidFill>
              </a:rPr>
              <a:t>a </a:t>
            </a:r>
            <a:r>
              <a:rPr lang="en-US" sz="2800" b="1" dirty="0">
                <a:solidFill>
                  <a:srgbClr val="66FF33"/>
                </a:solidFill>
              </a:rPr>
              <a:t>string</a:t>
            </a:r>
            <a:r>
              <a:rPr lang="en-US" sz="2800" dirty="0">
                <a:solidFill>
                  <a:srgbClr val="66FF33"/>
                </a:solidFill>
              </a:rPr>
              <a:t> is a finite sequence of characters from a finite set (an alphabet</a:t>
            </a:r>
            <a:r>
              <a:rPr lang="en-US" sz="2800" dirty="0" smtClean="0">
                <a:solidFill>
                  <a:srgbClr val="66FF33"/>
                </a:solidFill>
              </a:rPr>
              <a:t>)</a:t>
            </a:r>
            <a:endParaRPr lang="en-US" sz="2800" dirty="0">
              <a:solidFill>
                <a:srgbClr val="66FF3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58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Integer 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54480"/>
            <a:ext cx="10058400" cy="4389120"/>
          </a:xfrm>
        </p:spPr>
        <p:txBody>
          <a:bodyPr>
            <a:noAutofit/>
          </a:bodyPr>
          <a:lstStyle/>
          <a:p>
            <a:r>
              <a:rPr lang="en-US" sz="2800" dirty="0"/>
              <a:t>Given a few terms of a sequence, try to identify the sequence, i.e., obtain a formula or a recurrence relation.</a:t>
            </a:r>
          </a:p>
          <a:p>
            <a:r>
              <a:rPr lang="en-US" sz="2800" b="1" dirty="0" smtClean="0">
                <a:solidFill>
                  <a:srgbClr val="66FF33"/>
                </a:solidFill>
              </a:rPr>
              <a:t>Some </a:t>
            </a:r>
            <a:r>
              <a:rPr lang="en-US" sz="2800" b="1" dirty="0">
                <a:solidFill>
                  <a:srgbClr val="66FF33"/>
                </a:solidFill>
              </a:rPr>
              <a:t>questions to ask?</a:t>
            </a:r>
          </a:p>
          <a:p>
            <a:pPr lvl="1"/>
            <a:r>
              <a:rPr lang="en-US" sz="2800" dirty="0" smtClean="0"/>
              <a:t>Are there repeated terms of the </a:t>
            </a:r>
            <a:r>
              <a:rPr lang="en-US" sz="2800" b="1" dirty="0" smtClean="0">
                <a:solidFill>
                  <a:srgbClr val="66FF33"/>
                </a:solidFill>
              </a:rPr>
              <a:t>same value</a:t>
            </a:r>
            <a:r>
              <a:rPr lang="en-US" sz="2800" dirty="0" smtClean="0"/>
              <a:t>?</a:t>
            </a:r>
          </a:p>
          <a:p>
            <a:pPr lvl="1"/>
            <a:r>
              <a:rPr lang="en-US" sz="2800" dirty="0" smtClean="0"/>
              <a:t>Can you obtain a term from the previous term by </a:t>
            </a:r>
            <a:r>
              <a:rPr lang="en-US" sz="2800" b="1" dirty="0" smtClean="0">
                <a:solidFill>
                  <a:srgbClr val="66FF33"/>
                </a:solidFill>
              </a:rPr>
              <a:t>adding</a:t>
            </a:r>
            <a:r>
              <a:rPr lang="en-US" sz="2800" dirty="0" smtClean="0"/>
              <a:t> an amount or </a:t>
            </a:r>
            <a:r>
              <a:rPr lang="en-US" sz="2800" b="1" dirty="0" smtClean="0">
                <a:solidFill>
                  <a:srgbClr val="66FF33"/>
                </a:solidFill>
              </a:rPr>
              <a:t>multiplying</a:t>
            </a:r>
            <a:r>
              <a:rPr lang="en-US" sz="2800" dirty="0" smtClean="0">
                <a:solidFill>
                  <a:srgbClr val="66FF33"/>
                </a:solidFill>
              </a:rPr>
              <a:t> </a:t>
            </a:r>
            <a:r>
              <a:rPr lang="en-US" sz="2800" dirty="0" smtClean="0"/>
              <a:t>by an amount?</a:t>
            </a:r>
          </a:p>
          <a:p>
            <a:pPr lvl="1"/>
            <a:r>
              <a:rPr lang="en-US" sz="2800" dirty="0" smtClean="0"/>
              <a:t>Can you obtain a term by </a:t>
            </a:r>
            <a:r>
              <a:rPr lang="en-US" sz="2800" b="1" dirty="0" smtClean="0">
                <a:solidFill>
                  <a:srgbClr val="66FF33"/>
                </a:solidFill>
              </a:rPr>
              <a:t>combining</a:t>
            </a:r>
            <a:r>
              <a:rPr lang="en-US" sz="2800" dirty="0" smtClean="0">
                <a:solidFill>
                  <a:srgbClr val="66FF33"/>
                </a:solidFill>
              </a:rPr>
              <a:t> </a:t>
            </a:r>
            <a:r>
              <a:rPr lang="en-US" sz="2800" dirty="0" smtClean="0"/>
              <a:t>the previous terms in some way?</a:t>
            </a:r>
          </a:p>
          <a:p>
            <a:pPr lvl="1"/>
            <a:r>
              <a:rPr lang="en-US" sz="2800" dirty="0" smtClean="0"/>
              <a:t>Are there </a:t>
            </a:r>
            <a:r>
              <a:rPr lang="en-US" sz="2800" b="1" dirty="0" smtClean="0">
                <a:solidFill>
                  <a:srgbClr val="66FF33"/>
                </a:solidFill>
              </a:rPr>
              <a:t>cycles</a:t>
            </a:r>
            <a:r>
              <a:rPr lang="en-US" sz="2800" dirty="0" smtClean="0">
                <a:solidFill>
                  <a:srgbClr val="66FF33"/>
                </a:solidFill>
              </a:rPr>
              <a:t> </a:t>
            </a:r>
            <a:r>
              <a:rPr lang="en-US" sz="2800" dirty="0" smtClean="0"/>
              <a:t>among the terms?</a:t>
            </a:r>
          </a:p>
          <a:p>
            <a:pPr lvl="1"/>
            <a:r>
              <a:rPr lang="en-US" sz="2800" dirty="0" smtClean="0"/>
              <a:t>Do the terms match those of a </a:t>
            </a:r>
            <a:r>
              <a:rPr lang="en-US" sz="2800" b="1" dirty="0" smtClean="0">
                <a:solidFill>
                  <a:srgbClr val="66FF33"/>
                </a:solidFill>
              </a:rPr>
              <a:t>well known sequence</a:t>
            </a:r>
            <a:r>
              <a:rPr lang="en-US" sz="2800" dirty="0" smtClean="0"/>
              <a:t>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1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Special Integer Sequences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87244" y="1524000"/>
                <a:ext cx="9861756" cy="434340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3200" b="1" dirty="0" smtClean="0"/>
                  <a:t>Example</a:t>
                </a:r>
                <a:r>
                  <a:rPr lang="en-US" sz="3200" dirty="0" smtClean="0"/>
                  <a:t>:   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sz="32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…</m:t>
                    </m:r>
                  </m:oMath>
                </a14:m>
                <a:endParaRPr lang="en-US" sz="3200" b="1" dirty="0" smtClean="0">
                  <a:solidFill>
                    <a:schemeClr val="tx1"/>
                  </a:solidFill>
                  <a:ea typeface="Cambria Math" pitchFamily="18" charset="0"/>
                </a:endParaRPr>
              </a:p>
              <a:p>
                <a:pPr marL="0" indent="0">
                  <a:buNone/>
                </a:pPr>
                <a:endParaRPr lang="en-US" sz="3200" b="1" dirty="0">
                  <a:solidFill>
                    <a:schemeClr val="tx1"/>
                  </a:solidFill>
                  <a:ea typeface="Cambria Math" pitchFamily="18" charset="0"/>
                </a:endParaRPr>
              </a:p>
              <a:p>
                <a:pPr marL="0" indent="0">
                  <a:buNone/>
                </a:pPr>
                <a:r>
                  <a:rPr lang="en-US" sz="3200" b="1" dirty="0" smtClean="0">
                    <a:ea typeface="Cambria Math" pitchFamily="18" charset="0"/>
                  </a:rPr>
                  <a:t>Solution</a:t>
                </a:r>
                <a:r>
                  <a:rPr lang="en-US" sz="3200" b="1" dirty="0">
                    <a:ea typeface="Cambria Math" pitchFamily="18" charset="0"/>
                  </a:rPr>
                  <a:t>:  </a:t>
                </a:r>
                <a:r>
                  <a:rPr lang="en-US" sz="3200" dirty="0">
                    <a:solidFill>
                      <a:schemeClr val="tx1"/>
                    </a:solidFill>
                    <a:ea typeface="Cambria Math" pitchFamily="18" charset="0"/>
                  </a:rPr>
                  <a:t>Note that the denominators are powers of 2. </a:t>
                </a:r>
                <a:endParaRPr lang="en-US" sz="3200" dirty="0" smtClean="0">
                  <a:solidFill>
                    <a:schemeClr val="tx1"/>
                  </a:solidFill>
                  <a:ea typeface="Cambria Math" pitchFamily="18" charset="0"/>
                </a:endParaRPr>
              </a:p>
              <a:p>
                <a:pPr marL="0" indent="0">
                  <a:buNone/>
                </a:pPr>
                <a:r>
                  <a:rPr lang="en-US" sz="3200" dirty="0" smtClean="0">
                    <a:ea typeface="Cambria Math" pitchFamily="18" charset="0"/>
                  </a:rPr>
                  <a:t>The </a:t>
                </a:r>
                <a:r>
                  <a:rPr lang="en-US" sz="3200" dirty="0">
                    <a:ea typeface="Cambria Math" pitchFamily="18" charset="0"/>
                  </a:rPr>
                  <a:t>sequence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𝒏</m:t>
                        </m:r>
                      </m:sub>
                    </m:sSub>
                    <m:r>
                      <a:rPr lang="en-US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itchFamily="18" charset="0"/>
                      </a:rPr>
                      <m:t>=</m:t>
                    </m:r>
                    <m:f>
                      <m:fPr>
                        <m:ctrlP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sSupPr>
                          <m:e>
                            <m:r>
                              <a:rPr lang="en-U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𝟐</m:t>
                            </m:r>
                          </m:e>
                          <m:sup>
                            <m:r>
                              <a:rPr lang="en-U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3200" b="1" i="1" dirty="0" smtClean="0">
                    <a:solidFill>
                      <a:schemeClr val="tx1"/>
                    </a:solidFill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 </a:t>
                </a:r>
                <a:r>
                  <a:rPr lang="en-US" sz="3200" dirty="0">
                    <a:ea typeface="Cambria Math" pitchFamily="18" charset="0"/>
                  </a:rPr>
                  <a:t>is a possible </a:t>
                </a:r>
                <a:r>
                  <a:rPr lang="en-US" sz="3200" dirty="0" smtClean="0">
                    <a:ea typeface="Cambria Math" pitchFamily="18" charset="0"/>
                  </a:rPr>
                  <a:t>match</a:t>
                </a:r>
              </a:p>
              <a:p>
                <a:pPr marL="0" indent="0">
                  <a:buNone/>
                </a:pPr>
                <a:r>
                  <a:rPr lang="en-US" sz="3200" dirty="0" smtClean="0">
                    <a:ea typeface="Cambria Math" pitchFamily="18" charset="0"/>
                  </a:rPr>
                  <a:t>This </a:t>
                </a:r>
                <a:r>
                  <a:rPr lang="en-US" sz="3200" dirty="0">
                    <a:ea typeface="Cambria Math" pitchFamily="18" charset="0"/>
                  </a:rPr>
                  <a:t>is a geometric progression with </a:t>
                </a:r>
                <a:endParaRPr lang="en-US" sz="3200" dirty="0" smtClean="0">
                  <a:ea typeface="Cambria Math" pitchFamily="18" charset="0"/>
                </a:endParaRPr>
              </a:p>
              <a:p>
                <a:pPr marL="0" indent="0">
                  <a:buNone/>
                </a:pPr>
                <a:r>
                  <a:rPr lang="en-US" sz="3200" i="1" dirty="0">
                    <a:ea typeface="Cambria Math" pitchFamily="18" charset="0"/>
                  </a:rPr>
                  <a:t>	</a:t>
                </a:r>
                <a:r>
                  <a:rPr lang="en-US" sz="3200" i="1" dirty="0" smtClean="0">
                    <a:ea typeface="Cambria Math" pitchFamily="18" charset="0"/>
                  </a:rPr>
                  <a:t>	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  </a:t>
                </a:r>
                <a:r>
                  <a:rPr lang="en-US" sz="3200" dirty="0">
                    <a:solidFill>
                      <a:schemeClr val="tx1"/>
                    </a:solidFill>
                    <a:ea typeface="Cambria Math" pitchFamily="18" charset="0"/>
                  </a:rPr>
                  <a:t>= 1</a:t>
                </a:r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  <a:ea typeface="Cambria Math" pitchFamily="18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3200" dirty="0">
                  <a:solidFill>
                    <a:schemeClr val="tx1"/>
                  </a:solidFill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244" y="1524000"/>
                <a:ext cx="9861756" cy="4343400"/>
              </a:xfrm>
              <a:blipFill>
                <a:blip r:embed="rId2"/>
                <a:stretch>
                  <a:fillRect l="-1607" t="-982" r="-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49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Special Integer 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199" y="1676400"/>
            <a:ext cx="8991601" cy="4876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/>
              <a:t>Example</a:t>
            </a:r>
            <a:r>
              <a:rPr lang="en-US" sz="3200" dirty="0" smtClean="0"/>
              <a:t>:    </a:t>
            </a:r>
            <a:r>
              <a:rPr lang="en-US" sz="3200" b="1" dirty="0" smtClean="0">
                <a:solidFill>
                  <a:schemeClr val="tx1"/>
                </a:solidFill>
                <a:ea typeface="Cambria Math" pitchFamily="18" charset="0"/>
              </a:rPr>
              <a:t>1, 3, 5, 7, 9, … </a:t>
            </a:r>
          </a:p>
          <a:p>
            <a:pPr marL="0" indent="0">
              <a:buNone/>
            </a:pPr>
            <a:endParaRPr lang="en-US" sz="3200" b="1" dirty="0">
              <a:solidFill>
                <a:schemeClr val="tx1"/>
              </a:solidFill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3200" b="1" dirty="0" smtClean="0">
                <a:ea typeface="Cambria Math" pitchFamily="18" charset="0"/>
              </a:rPr>
              <a:t>Solution</a:t>
            </a:r>
            <a:r>
              <a:rPr lang="en-US" sz="3200" b="1" dirty="0">
                <a:ea typeface="Cambria Math" pitchFamily="18" charset="0"/>
              </a:rPr>
              <a:t>:</a:t>
            </a:r>
            <a:r>
              <a:rPr lang="en-US" sz="3200" dirty="0">
                <a:ea typeface="Cambria Math" pitchFamily="18" charset="0"/>
              </a:rPr>
              <a:t> Note that each term is obtained by adding 2 to the previous term.  A possible formula is </a:t>
            </a:r>
            <a:endParaRPr lang="en-US" sz="3200" dirty="0" smtClean="0"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3200" b="1" i="1" dirty="0">
                <a:solidFill>
                  <a:schemeClr val="tx1"/>
                </a:solidFill>
                <a:ea typeface="Cambria Math" pitchFamily="18" charset="0"/>
              </a:rPr>
              <a:t>	</a:t>
            </a:r>
            <a:r>
              <a:rPr lang="en-US" sz="3200" b="1" i="1" dirty="0" smtClean="0">
                <a:solidFill>
                  <a:schemeClr val="tx1"/>
                </a:solidFill>
                <a:ea typeface="Cambria Math" pitchFamily="18" charset="0"/>
              </a:rPr>
              <a:t>	a</a:t>
            </a:r>
            <a:r>
              <a:rPr lang="en-US" sz="3200" b="1" i="1" baseline="-25000" dirty="0" smtClean="0">
                <a:solidFill>
                  <a:schemeClr val="tx1"/>
                </a:solidFill>
                <a:ea typeface="Cambria Math" pitchFamily="18" charset="0"/>
              </a:rPr>
              <a:t>n</a:t>
            </a:r>
            <a:r>
              <a:rPr lang="en-US" sz="3200" b="1" i="1" dirty="0" smtClean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3200" b="1" i="1" dirty="0">
                <a:solidFill>
                  <a:schemeClr val="tx1"/>
                </a:solidFill>
                <a:ea typeface="Cambria Math" pitchFamily="18" charset="0"/>
              </a:rPr>
              <a:t>= 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sz="3200" b="1" i="1" dirty="0">
                <a:solidFill>
                  <a:schemeClr val="tx1"/>
                </a:solidFill>
                <a:ea typeface="Cambria Math" pitchFamily="18" charset="0"/>
              </a:rPr>
              <a:t>n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+ 1</a:t>
            </a:r>
            <a:r>
              <a:rPr lang="en-US" sz="3200" i="1" dirty="0">
                <a:ea typeface="Cambria Math" pitchFamily="18" charset="0"/>
              </a:rPr>
              <a:t>.  </a:t>
            </a:r>
            <a:endParaRPr lang="en-US" sz="3200" i="1" dirty="0" smtClean="0"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ea typeface="Cambria Math" pitchFamily="18" charset="0"/>
              </a:rPr>
              <a:t>This </a:t>
            </a:r>
            <a:r>
              <a:rPr lang="en-US" sz="3200" dirty="0">
                <a:ea typeface="Cambria Math" pitchFamily="18" charset="0"/>
              </a:rPr>
              <a:t>is an arithmetic progression with </a:t>
            </a:r>
            <a:endParaRPr lang="en-US" sz="3200" dirty="0" smtClean="0"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3200" i="1" dirty="0" smtClean="0">
                <a:solidFill>
                  <a:schemeClr val="tx1"/>
                </a:solidFill>
                <a:ea typeface="Cambria Math" pitchFamily="18" charset="0"/>
              </a:rPr>
              <a:t>		a  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= 1 and </a:t>
            </a:r>
            <a:r>
              <a:rPr lang="en-US" sz="3200" i="1" dirty="0">
                <a:solidFill>
                  <a:schemeClr val="tx1"/>
                </a:solidFill>
                <a:ea typeface="Cambria Math" pitchFamily="18" charset="0"/>
              </a:rPr>
              <a:t>d  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= </a:t>
            </a:r>
            <a:r>
              <a:rPr lang="en-US" sz="3200" dirty="0" smtClean="0">
                <a:solidFill>
                  <a:schemeClr val="tx1"/>
                </a:solidFill>
                <a:ea typeface="Cambria Math" pitchFamily="18" charset="0"/>
              </a:rPr>
              <a:t>2</a:t>
            </a:r>
            <a:endParaRPr lang="en-US" sz="3200" dirty="0">
              <a:solidFill>
                <a:schemeClr val="tx1"/>
              </a:solidFill>
              <a:ea typeface="Cambria Math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1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Special Integer 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199" y="1676400"/>
            <a:ext cx="8991601" cy="449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/>
              <a:t>Example</a:t>
            </a:r>
            <a:r>
              <a:rPr lang="en-US" sz="3200" dirty="0" smtClean="0"/>
              <a:t>:    </a:t>
            </a:r>
            <a:r>
              <a:rPr lang="en-US" sz="3200" b="1" dirty="0" smtClean="0">
                <a:solidFill>
                  <a:schemeClr val="tx1"/>
                </a:solidFill>
                <a:ea typeface="Cambria Math" pitchFamily="18" charset="0"/>
              </a:rPr>
              <a:t>1,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-</a:t>
            </a:r>
            <a:r>
              <a:rPr lang="en-US" sz="3200" b="1" dirty="0" smtClean="0">
                <a:solidFill>
                  <a:schemeClr val="tx1"/>
                </a:solidFill>
                <a:ea typeface="Cambria Math" pitchFamily="18" charset="0"/>
              </a:rPr>
              <a:t>1, 1,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-</a:t>
            </a:r>
            <a:r>
              <a:rPr lang="en-US" sz="3200" b="1" dirty="0" smtClean="0">
                <a:solidFill>
                  <a:schemeClr val="tx1"/>
                </a:solidFill>
                <a:ea typeface="Cambria Math" pitchFamily="18" charset="0"/>
              </a:rPr>
              <a:t>1, 1,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…</a:t>
            </a:r>
            <a:endParaRPr lang="en-US" sz="3200" b="1" dirty="0" smtClean="0">
              <a:solidFill>
                <a:schemeClr val="tx1"/>
              </a:solidFill>
              <a:ea typeface="Cambria Math" pitchFamily="18" charset="0"/>
            </a:endParaRPr>
          </a:p>
          <a:p>
            <a:pPr marL="0" indent="0">
              <a:buNone/>
            </a:pPr>
            <a:endParaRPr lang="en-US" sz="3200" b="1" dirty="0">
              <a:solidFill>
                <a:schemeClr val="tx1"/>
              </a:solidFill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3200" b="1" dirty="0" smtClean="0">
                <a:ea typeface="Cambria Math" pitchFamily="18" charset="0"/>
              </a:rPr>
              <a:t>Solution</a:t>
            </a:r>
            <a:r>
              <a:rPr lang="en-US" sz="3200" b="1" dirty="0">
                <a:ea typeface="Cambria Math" pitchFamily="18" charset="0"/>
              </a:rPr>
              <a:t>: </a:t>
            </a:r>
            <a:r>
              <a:rPr lang="en-US" sz="3200" dirty="0">
                <a:ea typeface="Cambria Math" pitchFamily="18" charset="0"/>
              </a:rPr>
              <a:t>The terms alternate between 1 and -1. </a:t>
            </a:r>
            <a:endParaRPr lang="en-US" sz="3200" dirty="0" smtClean="0"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ea typeface="Cambria Math" pitchFamily="18" charset="0"/>
              </a:rPr>
              <a:t>A </a:t>
            </a:r>
            <a:r>
              <a:rPr lang="en-US" sz="3200" dirty="0">
                <a:ea typeface="Cambria Math" pitchFamily="18" charset="0"/>
              </a:rPr>
              <a:t>possible sequence </a:t>
            </a:r>
            <a:r>
              <a:rPr lang="en-US" sz="3200" dirty="0" smtClean="0">
                <a:ea typeface="Cambria Math" pitchFamily="18" charset="0"/>
              </a:rPr>
              <a:t>is</a:t>
            </a:r>
          </a:p>
          <a:p>
            <a:pPr marL="0" indent="0">
              <a:buNone/>
            </a:pPr>
            <a:r>
              <a:rPr lang="en-US" sz="3200" dirty="0">
                <a:ea typeface="Cambria Math" pitchFamily="18" charset="0"/>
              </a:rPr>
              <a:t>	</a:t>
            </a:r>
            <a:r>
              <a:rPr lang="en-US" sz="3200" dirty="0" smtClean="0">
                <a:ea typeface="Cambria Math" pitchFamily="18" charset="0"/>
              </a:rPr>
              <a:t>	 </a:t>
            </a:r>
            <a:r>
              <a:rPr lang="en-US" sz="3200" b="1" i="1" dirty="0">
                <a:solidFill>
                  <a:schemeClr val="tx1"/>
                </a:solidFill>
                <a:ea typeface="Cambria Math" pitchFamily="18" charset="0"/>
              </a:rPr>
              <a:t>a</a:t>
            </a:r>
            <a:r>
              <a:rPr lang="en-US" sz="3200" b="1" i="1" baseline="-25000" dirty="0">
                <a:solidFill>
                  <a:schemeClr val="tx1"/>
                </a:solidFill>
                <a:ea typeface="Cambria Math" pitchFamily="18" charset="0"/>
              </a:rPr>
              <a:t>n</a:t>
            </a:r>
            <a:r>
              <a:rPr lang="en-US" sz="3200" b="1" i="1" dirty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=</a:t>
            </a:r>
            <a:r>
              <a:rPr lang="en-US" sz="3200" b="1" i="1" dirty="0">
                <a:solidFill>
                  <a:schemeClr val="tx1"/>
                </a:solidFill>
                <a:ea typeface="Cambria Math" pitchFamily="18" charset="0"/>
              </a:rPr>
              <a:t>  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(</a:t>
            </a:r>
            <a:r>
              <a:rPr lang="en-US" sz="3200" b="1" dirty="0">
                <a:solidFill>
                  <a:schemeClr val="tx1"/>
                </a:solidFill>
                <a:ea typeface="Cambria Math"/>
              </a:rPr>
              <a:t>−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1)</a:t>
            </a:r>
            <a:r>
              <a:rPr lang="en-US" sz="3200" b="1" i="1" baseline="30000" dirty="0">
                <a:solidFill>
                  <a:schemeClr val="tx1"/>
                </a:solidFill>
                <a:ea typeface="Cambria Math" pitchFamily="18" charset="0"/>
              </a:rPr>
              <a:t>n</a:t>
            </a:r>
            <a:r>
              <a:rPr lang="en-US" sz="3200" b="1" dirty="0">
                <a:solidFill>
                  <a:schemeClr val="tx1"/>
                </a:solidFill>
                <a:ea typeface="Cambria Math" pitchFamily="18" charset="0"/>
              </a:rPr>
              <a:t> </a:t>
            </a:r>
            <a:endParaRPr lang="en-US" sz="3200" dirty="0" smtClean="0"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ea typeface="Cambria Math" pitchFamily="18" charset="0"/>
              </a:rPr>
              <a:t>This </a:t>
            </a:r>
            <a:r>
              <a:rPr lang="en-US" sz="3200" dirty="0">
                <a:ea typeface="Cambria Math" pitchFamily="18" charset="0"/>
              </a:rPr>
              <a:t>is a geometric progression with </a:t>
            </a:r>
            <a:endParaRPr lang="en-US" sz="3200" dirty="0" smtClean="0"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3200" i="1" dirty="0" smtClean="0">
                <a:solidFill>
                  <a:schemeClr val="tx1"/>
                </a:solidFill>
                <a:ea typeface="Cambria Math" pitchFamily="18" charset="0"/>
              </a:rPr>
              <a:t>a  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=</a:t>
            </a:r>
            <a:r>
              <a:rPr lang="en-US" sz="3200" i="1" dirty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1</a:t>
            </a:r>
            <a:r>
              <a:rPr lang="en-US" sz="3200" i="1" dirty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and </a:t>
            </a:r>
            <a:r>
              <a:rPr lang="en-US" sz="3200" i="1" dirty="0">
                <a:solidFill>
                  <a:schemeClr val="tx1"/>
                </a:solidFill>
                <a:ea typeface="Cambria Math" pitchFamily="18" charset="0"/>
              </a:rPr>
              <a:t>r  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=</a:t>
            </a:r>
            <a:r>
              <a:rPr lang="en-US" sz="3200" i="1" dirty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ea typeface="Cambria Math"/>
              </a:rPr>
              <a:t>−</a:t>
            </a:r>
            <a:r>
              <a:rPr lang="en-US" sz="3200" dirty="0" smtClean="0">
                <a:solidFill>
                  <a:schemeClr val="tx1"/>
                </a:solidFill>
                <a:ea typeface="Cambria Math" pitchFamily="18" charset="0"/>
              </a:rPr>
              <a:t>1</a:t>
            </a:r>
            <a:endParaRPr lang="en-US" sz="3200" i="1" dirty="0">
              <a:ea typeface="Cambria Math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34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Sequences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35941"/>
            <a:ext cx="10515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3200" i="1" dirty="0" smtClean="0">
                <a:solidFill>
                  <a:schemeClr val="tx1"/>
                </a:solidFill>
              </a:rPr>
              <a:t>n</a:t>
            </a:r>
            <a:r>
              <a:rPr lang="pt-BR" sz="3200" baseline="30000" dirty="0" smtClean="0">
                <a:solidFill>
                  <a:schemeClr val="tx1"/>
                </a:solidFill>
              </a:rPr>
              <a:t>th </a:t>
            </a:r>
            <a:r>
              <a:rPr lang="pt-BR" sz="3200" dirty="0" smtClean="0">
                <a:solidFill>
                  <a:schemeClr val="tx1"/>
                </a:solidFill>
              </a:rPr>
              <a:t>Term</a:t>
            </a:r>
            <a:r>
              <a:rPr lang="pt-BR" sz="3200" dirty="0" smtClean="0"/>
              <a:t> </a:t>
            </a:r>
            <a:r>
              <a:rPr lang="pt-BR" sz="3200" dirty="0"/>
              <a:t>	</a:t>
            </a:r>
            <a:r>
              <a:rPr lang="pt-BR" sz="3200" dirty="0" smtClean="0"/>
              <a:t>First 10 Terms</a:t>
            </a:r>
            <a:endParaRPr lang="pt-BR" sz="3200" i="1" dirty="0"/>
          </a:p>
          <a:p>
            <a:pPr marL="0" indent="0">
              <a:buNone/>
            </a:pPr>
            <a:r>
              <a:rPr lang="pt-BR" sz="3200" i="1" dirty="0" smtClean="0">
                <a:solidFill>
                  <a:schemeClr val="tx1"/>
                </a:solidFill>
              </a:rPr>
              <a:t>n</a:t>
            </a:r>
            <a:r>
              <a:rPr lang="pt-BR" sz="3200" baseline="30000" dirty="0" smtClean="0">
                <a:solidFill>
                  <a:schemeClr val="tx1"/>
                </a:solidFill>
              </a:rPr>
              <a:t>2</a:t>
            </a:r>
            <a:r>
              <a:rPr lang="pt-BR" sz="3200" dirty="0" smtClean="0"/>
              <a:t> 		</a:t>
            </a:r>
            <a:endParaRPr lang="pt-BR" sz="3200" i="1" dirty="0" smtClean="0"/>
          </a:p>
          <a:p>
            <a:pPr marL="0" indent="0">
              <a:buNone/>
            </a:pPr>
            <a:r>
              <a:rPr lang="pt-BR" sz="3200" i="1" dirty="0" smtClean="0">
                <a:solidFill>
                  <a:schemeClr val="tx1"/>
                </a:solidFill>
              </a:rPr>
              <a:t>n</a:t>
            </a:r>
            <a:r>
              <a:rPr lang="pt-BR" sz="3200" baseline="30000" dirty="0" smtClean="0">
                <a:solidFill>
                  <a:schemeClr val="tx1"/>
                </a:solidFill>
              </a:rPr>
              <a:t>3</a:t>
            </a:r>
            <a:r>
              <a:rPr lang="pt-BR" sz="3200" dirty="0" smtClean="0"/>
              <a:t> 		</a:t>
            </a:r>
            <a:endParaRPr lang="pt-BR" sz="3200" i="1" dirty="0" smtClean="0"/>
          </a:p>
          <a:p>
            <a:pPr marL="0" indent="0">
              <a:buNone/>
            </a:pPr>
            <a:r>
              <a:rPr lang="pt-BR" sz="3200" i="1" dirty="0" smtClean="0">
                <a:solidFill>
                  <a:schemeClr val="tx1"/>
                </a:solidFill>
              </a:rPr>
              <a:t>n</a:t>
            </a:r>
            <a:r>
              <a:rPr lang="pt-BR" sz="3200" baseline="30000" dirty="0" smtClean="0">
                <a:solidFill>
                  <a:schemeClr val="tx1"/>
                </a:solidFill>
              </a:rPr>
              <a:t>4</a:t>
            </a:r>
            <a:r>
              <a:rPr lang="pt-BR" sz="3200" dirty="0" smtClean="0"/>
              <a:t> 		</a:t>
            </a:r>
            <a:endParaRPr lang="pt-BR" sz="3200" i="1" dirty="0"/>
          </a:p>
          <a:p>
            <a:pPr marL="0" indent="0">
              <a:buNone/>
            </a:pPr>
            <a:r>
              <a:rPr lang="pt-BR" sz="3200" dirty="0">
                <a:solidFill>
                  <a:schemeClr val="tx1"/>
                </a:solidFill>
              </a:rPr>
              <a:t>2</a:t>
            </a:r>
            <a:r>
              <a:rPr lang="pt-BR" sz="3200" i="1" baseline="30000" dirty="0">
                <a:solidFill>
                  <a:schemeClr val="tx1"/>
                </a:solidFill>
              </a:rPr>
              <a:t>n</a:t>
            </a:r>
            <a:r>
              <a:rPr lang="pt-BR" sz="3200" i="1" dirty="0"/>
              <a:t> </a:t>
            </a:r>
            <a:r>
              <a:rPr lang="pt-BR" sz="3200" i="1" dirty="0" smtClean="0"/>
              <a:t>	</a:t>
            </a:r>
            <a:r>
              <a:rPr lang="pt-BR" sz="3200" dirty="0" smtClean="0"/>
              <a:t>	</a:t>
            </a:r>
            <a:endParaRPr lang="pt-BR" sz="3200" i="1" dirty="0"/>
          </a:p>
          <a:p>
            <a:pPr marL="0" indent="0">
              <a:buNone/>
            </a:pPr>
            <a:r>
              <a:rPr lang="pt-BR" sz="3200" dirty="0">
                <a:solidFill>
                  <a:schemeClr val="tx1"/>
                </a:solidFill>
              </a:rPr>
              <a:t>3</a:t>
            </a:r>
            <a:r>
              <a:rPr lang="pt-BR" sz="3200" i="1" baseline="30000" dirty="0">
                <a:solidFill>
                  <a:schemeClr val="tx1"/>
                </a:solidFill>
              </a:rPr>
              <a:t>n</a:t>
            </a:r>
            <a:r>
              <a:rPr lang="pt-BR" sz="3200" i="1" dirty="0"/>
              <a:t> </a:t>
            </a:r>
            <a:r>
              <a:rPr lang="pt-BR" sz="3200" i="1" dirty="0" smtClean="0"/>
              <a:t>	</a:t>
            </a:r>
            <a:r>
              <a:rPr lang="pt-BR" sz="3200" dirty="0" smtClean="0"/>
              <a:t>	</a:t>
            </a:r>
            <a:endParaRPr lang="pt-BR" sz="3200" i="1" dirty="0"/>
          </a:p>
          <a:p>
            <a:pPr marL="0" indent="0">
              <a:buNone/>
            </a:pPr>
            <a:r>
              <a:rPr lang="pt-BR" sz="3200" i="1" dirty="0">
                <a:solidFill>
                  <a:schemeClr val="tx1"/>
                </a:solidFill>
              </a:rPr>
              <a:t>n</a:t>
            </a:r>
            <a:r>
              <a:rPr lang="pt-BR" sz="3200" dirty="0">
                <a:solidFill>
                  <a:schemeClr val="tx1"/>
                </a:solidFill>
              </a:rPr>
              <a:t>!</a:t>
            </a:r>
            <a:r>
              <a:rPr lang="pt-BR" sz="3200" dirty="0"/>
              <a:t> </a:t>
            </a:r>
            <a:r>
              <a:rPr lang="pt-BR" sz="3200" dirty="0" smtClean="0"/>
              <a:t>		</a:t>
            </a:r>
          </a:p>
          <a:p>
            <a:pPr marL="0" indent="0">
              <a:buNone/>
            </a:pPr>
            <a:r>
              <a:rPr lang="pt-BR" sz="3200" i="1" dirty="0" smtClean="0">
                <a:solidFill>
                  <a:schemeClr val="tx1"/>
                </a:solidFill>
              </a:rPr>
              <a:t>f</a:t>
            </a:r>
            <a:r>
              <a:rPr lang="pt-BR" sz="3200" i="1" baseline="-25000" dirty="0" smtClean="0">
                <a:solidFill>
                  <a:schemeClr val="tx1"/>
                </a:solidFill>
              </a:rPr>
              <a:t>n</a:t>
            </a:r>
            <a:endParaRPr lang="en-US" sz="32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1" y="1458079"/>
            <a:ext cx="10234988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pt-BR" sz="3200" i="1" dirty="0" smtClean="0">
              <a:solidFill>
                <a:schemeClr val="tx1"/>
              </a:solidFill>
            </a:endParaRPr>
          </a:p>
          <a:p>
            <a:pPr marL="0" indent="0" fontAlgn="auto">
              <a:spcAft>
                <a:spcPts val="0"/>
              </a:spcAft>
              <a:buNone/>
            </a:pPr>
            <a:r>
              <a:rPr lang="pt-BR" sz="3200" i="1" dirty="0">
                <a:solidFill>
                  <a:schemeClr val="tx1"/>
                </a:solidFill>
              </a:rPr>
              <a:t>	</a:t>
            </a:r>
            <a:r>
              <a:rPr lang="pt-BR" sz="3200" dirty="0" smtClean="0"/>
              <a:t>1</a:t>
            </a:r>
            <a:r>
              <a:rPr lang="pt-BR" sz="3200" i="1" dirty="0" smtClean="0"/>
              <a:t>, </a:t>
            </a:r>
            <a:r>
              <a:rPr lang="pt-BR" sz="3200" dirty="0" smtClean="0"/>
              <a:t>4</a:t>
            </a:r>
            <a:r>
              <a:rPr lang="pt-BR" sz="3200" i="1" dirty="0" smtClean="0"/>
              <a:t>, </a:t>
            </a:r>
            <a:r>
              <a:rPr lang="pt-BR" sz="3200" dirty="0" smtClean="0"/>
              <a:t>9</a:t>
            </a:r>
            <a:r>
              <a:rPr lang="pt-BR" sz="3200" i="1" dirty="0" smtClean="0"/>
              <a:t>, </a:t>
            </a:r>
            <a:r>
              <a:rPr lang="pt-BR" sz="3200" dirty="0" smtClean="0"/>
              <a:t>16</a:t>
            </a:r>
            <a:r>
              <a:rPr lang="pt-BR" sz="3200" i="1" dirty="0" smtClean="0"/>
              <a:t>, </a:t>
            </a:r>
            <a:r>
              <a:rPr lang="pt-BR" sz="3200" dirty="0" smtClean="0"/>
              <a:t>25</a:t>
            </a:r>
            <a:r>
              <a:rPr lang="pt-BR" sz="3200" i="1" dirty="0" smtClean="0"/>
              <a:t>, </a:t>
            </a:r>
            <a:r>
              <a:rPr lang="pt-BR" sz="3200" dirty="0" smtClean="0"/>
              <a:t>36</a:t>
            </a:r>
            <a:r>
              <a:rPr lang="pt-BR" sz="3200" i="1" dirty="0" smtClean="0"/>
              <a:t>, </a:t>
            </a:r>
            <a:r>
              <a:rPr lang="pt-BR" sz="3200" dirty="0" smtClean="0"/>
              <a:t>49</a:t>
            </a:r>
            <a:r>
              <a:rPr lang="pt-BR" sz="3200" i="1" dirty="0" smtClean="0"/>
              <a:t>, </a:t>
            </a:r>
            <a:r>
              <a:rPr lang="pt-BR" sz="3200" dirty="0" smtClean="0"/>
              <a:t>64</a:t>
            </a:r>
            <a:r>
              <a:rPr lang="pt-BR" sz="3200" i="1" dirty="0" smtClean="0"/>
              <a:t>, </a:t>
            </a:r>
            <a:r>
              <a:rPr lang="pt-BR" sz="3200" dirty="0" smtClean="0"/>
              <a:t>81</a:t>
            </a:r>
            <a:r>
              <a:rPr lang="pt-BR" sz="3200" i="1" dirty="0" smtClean="0"/>
              <a:t>, </a:t>
            </a:r>
            <a:r>
              <a:rPr lang="pt-BR" sz="3200" dirty="0" smtClean="0"/>
              <a:t>100</a:t>
            </a:r>
            <a:r>
              <a:rPr lang="pt-BR" sz="3200" i="1" dirty="0" smtClean="0"/>
              <a:t>, </a:t>
            </a:r>
            <a:r>
              <a:rPr lang="pt-BR" sz="3200" dirty="0" smtClean="0"/>
              <a:t>...</a:t>
            </a:r>
            <a:endParaRPr lang="pt-BR" sz="3200" i="1" dirty="0" smtClean="0"/>
          </a:p>
          <a:p>
            <a:pPr marL="0" indent="0" fontAlgn="auto">
              <a:spcAft>
                <a:spcPts val="0"/>
              </a:spcAft>
              <a:buNone/>
            </a:pPr>
            <a:r>
              <a:rPr lang="pt-BR" sz="3200" dirty="0" smtClean="0"/>
              <a:t>	1</a:t>
            </a:r>
            <a:r>
              <a:rPr lang="pt-BR" sz="3200" i="1" dirty="0" smtClean="0"/>
              <a:t>, </a:t>
            </a:r>
            <a:r>
              <a:rPr lang="pt-BR" sz="3200" dirty="0" smtClean="0"/>
              <a:t>8</a:t>
            </a:r>
            <a:r>
              <a:rPr lang="pt-BR" sz="3200" i="1" dirty="0" smtClean="0"/>
              <a:t>, </a:t>
            </a:r>
            <a:r>
              <a:rPr lang="pt-BR" sz="3200" dirty="0" smtClean="0"/>
              <a:t>27</a:t>
            </a:r>
            <a:r>
              <a:rPr lang="pt-BR" sz="3200" i="1" dirty="0" smtClean="0"/>
              <a:t>, </a:t>
            </a:r>
            <a:r>
              <a:rPr lang="pt-BR" sz="3200" dirty="0" smtClean="0"/>
              <a:t>64</a:t>
            </a:r>
            <a:r>
              <a:rPr lang="pt-BR" sz="3200" i="1" dirty="0" smtClean="0"/>
              <a:t>, </a:t>
            </a:r>
            <a:r>
              <a:rPr lang="pt-BR" sz="3200" dirty="0" smtClean="0"/>
              <a:t>125</a:t>
            </a:r>
            <a:r>
              <a:rPr lang="pt-BR" sz="3200" i="1" dirty="0" smtClean="0"/>
              <a:t>, </a:t>
            </a:r>
            <a:r>
              <a:rPr lang="pt-BR" sz="3200" dirty="0" smtClean="0"/>
              <a:t>216</a:t>
            </a:r>
            <a:r>
              <a:rPr lang="pt-BR" sz="3200" i="1" dirty="0" smtClean="0"/>
              <a:t>, </a:t>
            </a:r>
            <a:r>
              <a:rPr lang="pt-BR" sz="3200" dirty="0" smtClean="0"/>
              <a:t>343</a:t>
            </a:r>
            <a:r>
              <a:rPr lang="pt-BR" sz="3200" i="1" dirty="0" smtClean="0"/>
              <a:t>, </a:t>
            </a:r>
            <a:r>
              <a:rPr lang="pt-BR" sz="3200" dirty="0" smtClean="0"/>
              <a:t>512</a:t>
            </a:r>
            <a:r>
              <a:rPr lang="pt-BR" sz="3200" i="1" dirty="0" smtClean="0"/>
              <a:t>, </a:t>
            </a:r>
            <a:r>
              <a:rPr lang="pt-BR" sz="3200" dirty="0" smtClean="0"/>
              <a:t>729</a:t>
            </a:r>
            <a:r>
              <a:rPr lang="pt-BR" sz="3200" i="1" dirty="0" smtClean="0"/>
              <a:t>, </a:t>
            </a:r>
            <a:r>
              <a:rPr lang="pt-BR" sz="3200" dirty="0" smtClean="0"/>
              <a:t>1000</a:t>
            </a:r>
            <a:r>
              <a:rPr lang="pt-BR" sz="3200" i="1" dirty="0" smtClean="0"/>
              <a:t>, </a:t>
            </a:r>
            <a:r>
              <a:rPr lang="pt-BR" sz="3200" dirty="0" smtClean="0"/>
              <a:t>...</a:t>
            </a:r>
            <a:endParaRPr lang="pt-BR" sz="3200" i="1" dirty="0" smtClean="0"/>
          </a:p>
          <a:p>
            <a:pPr marL="0" indent="0" fontAlgn="auto">
              <a:spcAft>
                <a:spcPts val="0"/>
              </a:spcAft>
              <a:buNone/>
            </a:pPr>
            <a:r>
              <a:rPr lang="pt-BR" sz="3200" dirty="0" smtClean="0"/>
              <a:t>	1</a:t>
            </a:r>
            <a:r>
              <a:rPr lang="pt-BR" sz="3200" i="1" dirty="0" smtClean="0"/>
              <a:t>, </a:t>
            </a:r>
            <a:r>
              <a:rPr lang="pt-BR" sz="3200" dirty="0" smtClean="0"/>
              <a:t>16</a:t>
            </a:r>
            <a:r>
              <a:rPr lang="pt-BR" sz="3200" i="1" dirty="0" smtClean="0"/>
              <a:t>, </a:t>
            </a:r>
            <a:r>
              <a:rPr lang="pt-BR" sz="3200" dirty="0" smtClean="0"/>
              <a:t>81</a:t>
            </a:r>
            <a:r>
              <a:rPr lang="pt-BR" sz="3200" i="1" dirty="0" smtClean="0"/>
              <a:t>, </a:t>
            </a:r>
            <a:r>
              <a:rPr lang="pt-BR" sz="3200" dirty="0" smtClean="0"/>
              <a:t>256</a:t>
            </a:r>
            <a:r>
              <a:rPr lang="pt-BR" sz="3200" i="1" dirty="0" smtClean="0"/>
              <a:t>, </a:t>
            </a:r>
            <a:r>
              <a:rPr lang="pt-BR" sz="3200" dirty="0" smtClean="0"/>
              <a:t>625</a:t>
            </a:r>
            <a:r>
              <a:rPr lang="pt-BR" sz="3200" i="1" dirty="0" smtClean="0"/>
              <a:t>, </a:t>
            </a:r>
            <a:r>
              <a:rPr lang="pt-BR" sz="3200" dirty="0" smtClean="0"/>
              <a:t>1296</a:t>
            </a:r>
            <a:r>
              <a:rPr lang="pt-BR" sz="3200" i="1" dirty="0" smtClean="0"/>
              <a:t>, </a:t>
            </a:r>
            <a:r>
              <a:rPr lang="pt-BR" sz="3200" dirty="0" smtClean="0"/>
              <a:t>2401</a:t>
            </a:r>
            <a:r>
              <a:rPr lang="pt-BR" sz="3200" i="1" dirty="0" smtClean="0"/>
              <a:t>, </a:t>
            </a:r>
            <a:r>
              <a:rPr lang="pt-BR" sz="3200" dirty="0" smtClean="0"/>
              <a:t>4096</a:t>
            </a:r>
            <a:r>
              <a:rPr lang="pt-BR" sz="3200" i="1" dirty="0" smtClean="0"/>
              <a:t>, </a:t>
            </a:r>
            <a:r>
              <a:rPr lang="pt-BR" sz="3200" dirty="0" smtClean="0"/>
              <a:t>6561</a:t>
            </a:r>
            <a:r>
              <a:rPr lang="pt-BR" sz="3200" i="1" dirty="0" smtClean="0"/>
              <a:t>, </a:t>
            </a:r>
            <a:r>
              <a:rPr lang="pt-BR" sz="3200" dirty="0" smtClean="0"/>
              <a:t>10000</a:t>
            </a:r>
            <a:r>
              <a:rPr lang="pt-BR" sz="3200" i="1" dirty="0" smtClean="0"/>
              <a:t>, </a:t>
            </a:r>
            <a:r>
              <a:rPr lang="pt-BR" sz="3200" dirty="0" smtClean="0"/>
              <a:t>...</a:t>
            </a:r>
            <a:endParaRPr lang="pt-BR" sz="3200" i="1" dirty="0" smtClean="0"/>
          </a:p>
          <a:p>
            <a:pPr marL="0" indent="0" fontAlgn="auto">
              <a:spcAft>
                <a:spcPts val="0"/>
              </a:spcAft>
              <a:buNone/>
            </a:pPr>
            <a:r>
              <a:rPr lang="pt-BR" sz="3200" i="1" dirty="0" smtClean="0"/>
              <a:t>	</a:t>
            </a:r>
            <a:r>
              <a:rPr lang="pt-BR" sz="3200" dirty="0" smtClean="0"/>
              <a:t>2</a:t>
            </a:r>
            <a:r>
              <a:rPr lang="pt-BR" sz="3200" i="1" dirty="0" smtClean="0"/>
              <a:t>, </a:t>
            </a:r>
            <a:r>
              <a:rPr lang="pt-BR" sz="3200" dirty="0" smtClean="0"/>
              <a:t>4</a:t>
            </a:r>
            <a:r>
              <a:rPr lang="pt-BR" sz="3200" i="1" dirty="0" smtClean="0"/>
              <a:t>, </a:t>
            </a:r>
            <a:r>
              <a:rPr lang="pt-BR" sz="3200" dirty="0" smtClean="0"/>
              <a:t>8</a:t>
            </a:r>
            <a:r>
              <a:rPr lang="pt-BR" sz="3200" i="1" dirty="0" smtClean="0"/>
              <a:t>, </a:t>
            </a:r>
            <a:r>
              <a:rPr lang="pt-BR" sz="3200" dirty="0" smtClean="0"/>
              <a:t>16</a:t>
            </a:r>
            <a:r>
              <a:rPr lang="pt-BR" sz="3200" i="1" dirty="0" smtClean="0"/>
              <a:t>, </a:t>
            </a:r>
            <a:r>
              <a:rPr lang="pt-BR" sz="3200" dirty="0" smtClean="0"/>
              <a:t>32</a:t>
            </a:r>
            <a:r>
              <a:rPr lang="pt-BR" sz="3200" i="1" dirty="0" smtClean="0"/>
              <a:t>, </a:t>
            </a:r>
            <a:r>
              <a:rPr lang="pt-BR" sz="3200" dirty="0" smtClean="0"/>
              <a:t>64</a:t>
            </a:r>
            <a:r>
              <a:rPr lang="pt-BR" sz="3200" i="1" dirty="0" smtClean="0"/>
              <a:t>, </a:t>
            </a:r>
            <a:r>
              <a:rPr lang="pt-BR" sz="3200" dirty="0" smtClean="0"/>
              <a:t>128</a:t>
            </a:r>
            <a:r>
              <a:rPr lang="pt-BR" sz="3200" i="1" dirty="0" smtClean="0"/>
              <a:t>, </a:t>
            </a:r>
            <a:r>
              <a:rPr lang="pt-BR" sz="3200" dirty="0" smtClean="0"/>
              <a:t>256</a:t>
            </a:r>
            <a:r>
              <a:rPr lang="pt-BR" sz="3200" i="1" dirty="0" smtClean="0"/>
              <a:t>, </a:t>
            </a:r>
            <a:r>
              <a:rPr lang="pt-BR" sz="3200" dirty="0" smtClean="0"/>
              <a:t>512</a:t>
            </a:r>
            <a:r>
              <a:rPr lang="pt-BR" sz="3200" i="1" dirty="0" smtClean="0"/>
              <a:t>, </a:t>
            </a:r>
            <a:r>
              <a:rPr lang="pt-BR" sz="3200" dirty="0" smtClean="0"/>
              <a:t>1024</a:t>
            </a:r>
            <a:r>
              <a:rPr lang="pt-BR" sz="3200" i="1" dirty="0" smtClean="0"/>
              <a:t>, </a:t>
            </a:r>
            <a:r>
              <a:rPr lang="pt-BR" sz="3200" dirty="0"/>
              <a:t>...</a:t>
            </a:r>
            <a:endParaRPr lang="pt-BR" sz="3200" i="1" dirty="0" smtClean="0"/>
          </a:p>
          <a:p>
            <a:pPr marL="0" indent="0" fontAlgn="auto">
              <a:spcAft>
                <a:spcPts val="0"/>
              </a:spcAft>
              <a:buNone/>
            </a:pPr>
            <a:r>
              <a:rPr lang="pt-BR" sz="3200" i="1" dirty="0" smtClean="0"/>
              <a:t>	</a:t>
            </a:r>
            <a:r>
              <a:rPr lang="pt-BR" sz="3200" dirty="0" smtClean="0"/>
              <a:t>3</a:t>
            </a:r>
            <a:r>
              <a:rPr lang="pt-BR" sz="3200" i="1" dirty="0" smtClean="0"/>
              <a:t>, </a:t>
            </a:r>
            <a:r>
              <a:rPr lang="pt-BR" sz="3200" dirty="0" smtClean="0"/>
              <a:t>9</a:t>
            </a:r>
            <a:r>
              <a:rPr lang="pt-BR" sz="3200" i="1" dirty="0" smtClean="0"/>
              <a:t>, </a:t>
            </a:r>
            <a:r>
              <a:rPr lang="pt-BR" sz="3200" dirty="0" smtClean="0"/>
              <a:t>27</a:t>
            </a:r>
            <a:r>
              <a:rPr lang="pt-BR" sz="3200" i="1" dirty="0" smtClean="0"/>
              <a:t>, </a:t>
            </a:r>
            <a:r>
              <a:rPr lang="pt-BR" sz="3200" dirty="0" smtClean="0"/>
              <a:t>81</a:t>
            </a:r>
            <a:r>
              <a:rPr lang="pt-BR" sz="3200" i="1" dirty="0" smtClean="0"/>
              <a:t>, </a:t>
            </a:r>
            <a:r>
              <a:rPr lang="pt-BR" sz="3200" dirty="0" smtClean="0"/>
              <a:t>243</a:t>
            </a:r>
            <a:r>
              <a:rPr lang="pt-BR" sz="3200" i="1" dirty="0" smtClean="0"/>
              <a:t>, </a:t>
            </a:r>
            <a:r>
              <a:rPr lang="pt-BR" sz="3200" dirty="0" smtClean="0"/>
              <a:t>729</a:t>
            </a:r>
            <a:r>
              <a:rPr lang="pt-BR" sz="3200" i="1" dirty="0" smtClean="0"/>
              <a:t>, </a:t>
            </a:r>
            <a:r>
              <a:rPr lang="pt-BR" sz="3200" dirty="0" smtClean="0"/>
              <a:t>2187</a:t>
            </a:r>
            <a:r>
              <a:rPr lang="pt-BR" sz="3200" i="1" dirty="0" smtClean="0"/>
              <a:t>, </a:t>
            </a:r>
            <a:r>
              <a:rPr lang="pt-BR" sz="3200" dirty="0" smtClean="0"/>
              <a:t>6561</a:t>
            </a:r>
            <a:r>
              <a:rPr lang="pt-BR" sz="3200" i="1" dirty="0" smtClean="0"/>
              <a:t>, </a:t>
            </a:r>
            <a:r>
              <a:rPr lang="pt-BR" sz="3200" dirty="0" smtClean="0"/>
              <a:t>19683</a:t>
            </a:r>
            <a:r>
              <a:rPr lang="pt-BR" sz="3200" i="1" dirty="0" smtClean="0"/>
              <a:t>, </a:t>
            </a:r>
            <a:r>
              <a:rPr lang="pt-BR" sz="3200" dirty="0" smtClean="0"/>
              <a:t>59049</a:t>
            </a:r>
            <a:r>
              <a:rPr lang="pt-BR" sz="3200" i="1" dirty="0" smtClean="0"/>
              <a:t>, </a:t>
            </a:r>
            <a:r>
              <a:rPr lang="pt-BR" sz="3200" dirty="0"/>
              <a:t>...</a:t>
            </a:r>
            <a:endParaRPr lang="pt-BR" sz="3200" i="1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pt-BR" sz="3200" dirty="0" smtClean="0"/>
              <a:t>	1</a:t>
            </a:r>
            <a:r>
              <a:rPr lang="pt-BR" sz="3200" i="1" dirty="0" smtClean="0"/>
              <a:t>, </a:t>
            </a:r>
            <a:r>
              <a:rPr lang="pt-BR" sz="3200" dirty="0" smtClean="0"/>
              <a:t>2</a:t>
            </a:r>
            <a:r>
              <a:rPr lang="pt-BR" sz="3200" i="1" dirty="0" smtClean="0"/>
              <a:t>, </a:t>
            </a:r>
            <a:r>
              <a:rPr lang="pt-BR" sz="3200" dirty="0" smtClean="0"/>
              <a:t>6</a:t>
            </a:r>
            <a:r>
              <a:rPr lang="pt-BR" sz="3200" i="1" dirty="0" smtClean="0"/>
              <a:t>, </a:t>
            </a:r>
            <a:r>
              <a:rPr lang="pt-BR" sz="3200" dirty="0" smtClean="0"/>
              <a:t>24</a:t>
            </a:r>
            <a:r>
              <a:rPr lang="pt-BR" sz="3200" i="1" dirty="0" smtClean="0"/>
              <a:t>, </a:t>
            </a:r>
            <a:r>
              <a:rPr lang="pt-BR" sz="3200" dirty="0" smtClean="0"/>
              <a:t>120</a:t>
            </a:r>
            <a:r>
              <a:rPr lang="pt-BR" sz="3200" i="1" dirty="0" smtClean="0"/>
              <a:t>, </a:t>
            </a:r>
            <a:r>
              <a:rPr lang="pt-BR" sz="3200" dirty="0" smtClean="0"/>
              <a:t>720</a:t>
            </a:r>
            <a:r>
              <a:rPr lang="pt-BR" sz="3200" i="1" dirty="0" smtClean="0"/>
              <a:t>, </a:t>
            </a:r>
            <a:r>
              <a:rPr lang="pt-BR" sz="3200" dirty="0" smtClean="0"/>
              <a:t>5040</a:t>
            </a:r>
            <a:r>
              <a:rPr lang="pt-BR" sz="3200" i="1" dirty="0" smtClean="0"/>
              <a:t>, </a:t>
            </a:r>
            <a:r>
              <a:rPr lang="pt-BR" sz="3200" dirty="0" smtClean="0"/>
              <a:t>40320</a:t>
            </a:r>
            <a:r>
              <a:rPr lang="pt-BR" sz="3200" i="1" dirty="0" smtClean="0"/>
              <a:t>, </a:t>
            </a:r>
            <a:r>
              <a:rPr lang="pt-BR" sz="3200" dirty="0" smtClean="0"/>
              <a:t>362880, 3628800, ... 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pt-BR" sz="3200" dirty="0"/>
              <a:t>	</a:t>
            </a:r>
            <a:r>
              <a:rPr lang="en-US" sz="3200" dirty="0" smtClean="0"/>
              <a:t>1</a:t>
            </a:r>
            <a:r>
              <a:rPr lang="en-US" sz="3200" dirty="0"/>
              <a:t>, 1, 2, 3, 5, 8, 13, 21, 34, 55, 89, </a:t>
            </a:r>
            <a:r>
              <a:rPr lang="en-US" sz="3200" dirty="0" smtClean="0"/>
              <a:t>…</a:t>
            </a:r>
            <a:r>
              <a:rPr lang="en-US" sz="3200" dirty="0" smtClean="0">
                <a:solidFill>
                  <a:schemeClr val="tx1"/>
                </a:solidFill>
              </a:rPr>
              <a:t>*</a:t>
            </a:r>
            <a:endParaRPr lang="en-US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82816" y="5947249"/>
            <a:ext cx="9829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fontAlgn="auto">
              <a:spcAft>
                <a:spcPts val="0"/>
              </a:spcAft>
              <a:buNone/>
            </a:pPr>
            <a:r>
              <a:rPr lang="en-US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* (</a:t>
            </a:r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Fibonacci </a:t>
            </a:r>
            <a:r>
              <a:rPr lang="en-US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sequence with different initial conditions)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15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1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Guessing 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/>
              <a:t>Example</a:t>
            </a:r>
            <a:r>
              <a:rPr lang="en-US" sz="3200" dirty="0"/>
              <a:t>: conjecture a simple formula for </a:t>
            </a:r>
            <a:r>
              <a:rPr lang="en-US" sz="3200" i="1" dirty="0"/>
              <a:t>a</a:t>
            </a:r>
            <a:r>
              <a:rPr lang="en-US" sz="3200" i="1" baseline="-25000" dirty="0"/>
              <a:t>n</a:t>
            </a:r>
            <a:r>
              <a:rPr lang="en-US" sz="3200" dirty="0"/>
              <a:t> if the first </a:t>
            </a:r>
            <a:r>
              <a:rPr lang="en-US" sz="3200" dirty="0">
                <a:latin typeface="Cambria Math" pitchFamily="18" charset="0"/>
                <a:ea typeface="Cambria Math" pitchFamily="18" charset="0"/>
              </a:rPr>
              <a:t>10</a:t>
            </a:r>
            <a:r>
              <a:rPr lang="en-US" sz="3200" dirty="0"/>
              <a:t> terms of the sequence {</a:t>
            </a:r>
            <a:r>
              <a:rPr lang="en-US" sz="3200" i="1" dirty="0"/>
              <a:t>a</a:t>
            </a:r>
            <a:r>
              <a:rPr lang="en-US" sz="3200" i="1" baseline="-25000" dirty="0"/>
              <a:t>n</a:t>
            </a:r>
            <a:r>
              <a:rPr lang="en-US" sz="3200" dirty="0"/>
              <a:t>}</a:t>
            </a:r>
            <a:r>
              <a:rPr lang="en-US" sz="3200" i="1" dirty="0"/>
              <a:t> </a:t>
            </a:r>
            <a:r>
              <a:rPr lang="en-US" sz="3200" dirty="0"/>
              <a:t>are </a:t>
            </a:r>
          </a:p>
          <a:p>
            <a:pPr marL="457189" lvl="1" indent="0">
              <a:buNone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3200" dirty="0">
                <a:latin typeface="Cambria Math" pitchFamily="18" charset="0"/>
                <a:ea typeface="Cambria Math" pitchFamily="18" charset="0"/>
              </a:rPr>
              <a:t>, 7, 25, 79, 241, 727, 2185, 6559, 19681, 59047.</a:t>
            </a:r>
          </a:p>
          <a:p>
            <a:pPr marL="0" indent="0">
              <a:buNone/>
            </a:pPr>
            <a:r>
              <a:rPr lang="en-US" sz="3200" b="1" dirty="0" smtClean="0"/>
              <a:t>Solution</a:t>
            </a:r>
            <a:r>
              <a:rPr lang="en-US" sz="3200" dirty="0"/>
              <a:t>: note the ratio of each term to the previous approximates </a:t>
            </a:r>
            <a:r>
              <a:rPr lang="en-US" sz="3200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3200" dirty="0"/>
              <a:t>. </a:t>
            </a:r>
          </a:p>
          <a:p>
            <a:pPr marL="0" indent="0">
              <a:buNone/>
            </a:pPr>
            <a:r>
              <a:rPr lang="en-US" sz="3200" dirty="0" smtClean="0"/>
              <a:t>So </a:t>
            </a:r>
            <a:r>
              <a:rPr lang="en-US" sz="3200" dirty="0"/>
              <a:t>now compare with the  sequence  </a:t>
            </a:r>
            <a:r>
              <a:rPr 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3200" b="1" i="1" baseline="30000" dirty="0" smtClean="0">
                <a:solidFill>
                  <a:schemeClr val="tx1"/>
                </a:solidFill>
              </a:rPr>
              <a:t>n</a:t>
            </a:r>
            <a:r>
              <a:rPr lang="en-US" sz="3200" dirty="0" smtClean="0"/>
              <a:t>. </a:t>
            </a:r>
          </a:p>
          <a:p>
            <a:pPr marL="0" indent="0">
              <a:buNone/>
            </a:pPr>
            <a:r>
              <a:rPr lang="en-US" sz="1400" dirty="0" smtClean="0"/>
              <a:t> </a:t>
            </a:r>
          </a:p>
          <a:p>
            <a:pPr marL="0" indent="0">
              <a:buNone/>
            </a:pPr>
            <a:r>
              <a:rPr lang="en-US" sz="3200" dirty="0" smtClean="0"/>
              <a:t>We </a:t>
            </a:r>
            <a:r>
              <a:rPr lang="en-US" sz="3200" dirty="0"/>
              <a:t>notice that the </a:t>
            </a:r>
            <a:r>
              <a:rPr lang="en-US" sz="3200" i="1" dirty="0"/>
              <a:t>n</a:t>
            </a:r>
            <a:r>
              <a:rPr lang="en-US" sz="3200" baseline="30000" dirty="0"/>
              <a:t>th</a:t>
            </a:r>
            <a:r>
              <a:rPr lang="en-US" sz="3200" dirty="0"/>
              <a:t> term is </a:t>
            </a:r>
            <a:r>
              <a:rPr lang="en-US" sz="3200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3200" dirty="0"/>
              <a:t> less than the corresponding power of </a:t>
            </a:r>
            <a:r>
              <a:rPr lang="en-US" sz="3200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3200" dirty="0"/>
              <a:t>.  </a:t>
            </a:r>
          </a:p>
          <a:p>
            <a:pPr marL="0" indent="0">
              <a:buNone/>
            </a:pPr>
            <a:r>
              <a:rPr lang="en-US" sz="3200" dirty="0" smtClean="0"/>
              <a:t>So </a:t>
            </a:r>
            <a:r>
              <a:rPr lang="en-US" sz="3200" dirty="0"/>
              <a:t>a good conjecture is  </a:t>
            </a:r>
            <a:r>
              <a:rPr lang="en-US" sz="3200" dirty="0" smtClean="0"/>
              <a:t>that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	 </a:t>
            </a:r>
            <a:r>
              <a:rPr lang="en-US" sz="3200" b="1" i="1" dirty="0">
                <a:solidFill>
                  <a:schemeClr val="tx1"/>
                </a:solidFill>
              </a:rPr>
              <a:t>a</a:t>
            </a:r>
            <a:r>
              <a:rPr lang="en-US" sz="3200" b="1" i="1" baseline="-25000" dirty="0">
                <a:solidFill>
                  <a:schemeClr val="tx1"/>
                </a:solidFill>
              </a:rPr>
              <a:t>n</a:t>
            </a:r>
            <a:r>
              <a:rPr lang="en-US" sz="3200" b="1" dirty="0">
                <a:solidFill>
                  <a:schemeClr val="tx1"/>
                </a:solidFill>
              </a:rPr>
              <a:t> = </a:t>
            </a:r>
            <a:r>
              <a:rPr lang="en-US" sz="3200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3200" b="1" i="1" baseline="30000" dirty="0">
                <a:solidFill>
                  <a:schemeClr val="tx1"/>
                </a:solidFill>
              </a:rPr>
              <a:t>n</a:t>
            </a:r>
            <a:r>
              <a:rPr lang="en-US" sz="3200" b="1" baseline="30000" dirty="0">
                <a:solidFill>
                  <a:schemeClr val="tx1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  <a:latin typeface="Cambria Math"/>
                <a:ea typeface="Cambria Math"/>
              </a:rPr>
              <a:t>−</a:t>
            </a:r>
            <a:r>
              <a:rPr lang="en-US" sz="3200" b="1" dirty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2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74889" y="4267200"/>
            <a:ext cx="89154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 fontAlgn="auto">
              <a:spcAft>
                <a:spcPts val="0"/>
              </a:spcAft>
              <a:buNone/>
            </a:pPr>
            <a:r>
              <a:rPr lang="pt-BR" dirty="0">
                <a:latin typeface="Cambria" panose="02040503050406030204" pitchFamily="18" charset="0"/>
              </a:rPr>
              <a:t>3</a:t>
            </a:r>
            <a:r>
              <a:rPr lang="pt-BR" i="1" baseline="30000" dirty="0">
                <a:latin typeface="Cambria" panose="02040503050406030204" pitchFamily="18" charset="0"/>
              </a:rPr>
              <a:t>n 	</a:t>
            </a:r>
            <a:r>
              <a:rPr lang="pt-BR" dirty="0" smtClean="0">
                <a:latin typeface="Cambria" panose="02040503050406030204" pitchFamily="18" charset="0"/>
              </a:rPr>
              <a:t>3</a:t>
            </a:r>
            <a:r>
              <a:rPr lang="pt-BR" i="1" dirty="0">
                <a:latin typeface="Cambria" panose="02040503050406030204" pitchFamily="18" charset="0"/>
              </a:rPr>
              <a:t>, </a:t>
            </a:r>
            <a:r>
              <a:rPr lang="pt-BR" dirty="0">
                <a:latin typeface="Cambria" panose="02040503050406030204" pitchFamily="18" charset="0"/>
              </a:rPr>
              <a:t>9</a:t>
            </a:r>
            <a:r>
              <a:rPr lang="pt-BR" i="1" dirty="0">
                <a:latin typeface="Cambria" panose="02040503050406030204" pitchFamily="18" charset="0"/>
              </a:rPr>
              <a:t>, </a:t>
            </a:r>
            <a:r>
              <a:rPr lang="pt-BR" dirty="0">
                <a:latin typeface="Cambria" panose="02040503050406030204" pitchFamily="18" charset="0"/>
              </a:rPr>
              <a:t>27</a:t>
            </a:r>
            <a:r>
              <a:rPr lang="pt-BR" i="1" dirty="0">
                <a:latin typeface="Cambria" panose="02040503050406030204" pitchFamily="18" charset="0"/>
              </a:rPr>
              <a:t>, </a:t>
            </a:r>
            <a:r>
              <a:rPr lang="pt-BR" dirty="0">
                <a:latin typeface="Cambria" panose="02040503050406030204" pitchFamily="18" charset="0"/>
              </a:rPr>
              <a:t>81</a:t>
            </a:r>
            <a:r>
              <a:rPr lang="pt-BR" i="1" dirty="0">
                <a:latin typeface="Cambria" panose="02040503050406030204" pitchFamily="18" charset="0"/>
              </a:rPr>
              <a:t>, </a:t>
            </a:r>
            <a:r>
              <a:rPr lang="pt-BR" dirty="0">
                <a:latin typeface="Cambria" panose="02040503050406030204" pitchFamily="18" charset="0"/>
              </a:rPr>
              <a:t>243</a:t>
            </a:r>
            <a:r>
              <a:rPr lang="pt-BR" i="1" dirty="0">
                <a:latin typeface="Cambria" panose="02040503050406030204" pitchFamily="18" charset="0"/>
              </a:rPr>
              <a:t>, </a:t>
            </a:r>
            <a:r>
              <a:rPr lang="pt-BR" dirty="0">
                <a:latin typeface="Cambria" panose="02040503050406030204" pitchFamily="18" charset="0"/>
              </a:rPr>
              <a:t>729</a:t>
            </a:r>
            <a:r>
              <a:rPr lang="pt-BR" i="1" dirty="0">
                <a:latin typeface="Cambria" panose="02040503050406030204" pitchFamily="18" charset="0"/>
              </a:rPr>
              <a:t>, </a:t>
            </a:r>
            <a:r>
              <a:rPr lang="pt-BR" dirty="0">
                <a:latin typeface="Cambria" panose="02040503050406030204" pitchFamily="18" charset="0"/>
              </a:rPr>
              <a:t>2187</a:t>
            </a:r>
            <a:r>
              <a:rPr lang="pt-BR" i="1" dirty="0">
                <a:latin typeface="Cambria" panose="02040503050406030204" pitchFamily="18" charset="0"/>
              </a:rPr>
              <a:t>, </a:t>
            </a:r>
            <a:r>
              <a:rPr lang="pt-BR" dirty="0">
                <a:latin typeface="Cambria" panose="02040503050406030204" pitchFamily="18" charset="0"/>
              </a:rPr>
              <a:t>6561</a:t>
            </a:r>
            <a:r>
              <a:rPr lang="pt-BR" i="1" dirty="0">
                <a:latin typeface="Cambria" panose="02040503050406030204" pitchFamily="18" charset="0"/>
              </a:rPr>
              <a:t>, </a:t>
            </a:r>
            <a:r>
              <a:rPr lang="pt-BR" dirty="0">
                <a:latin typeface="Cambria" panose="02040503050406030204" pitchFamily="18" charset="0"/>
              </a:rPr>
              <a:t>19683</a:t>
            </a:r>
            <a:r>
              <a:rPr lang="pt-BR" i="1" dirty="0">
                <a:latin typeface="Cambria" panose="02040503050406030204" pitchFamily="18" charset="0"/>
              </a:rPr>
              <a:t>, </a:t>
            </a:r>
            <a:r>
              <a:rPr lang="pt-BR" dirty="0">
                <a:latin typeface="Cambria" panose="02040503050406030204" pitchFamily="18" charset="0"/>
              </a:rPr>
              <a:t>59049</a:t>
            </a:r>
            <a:r>
              <a:rPr lang="pt-BR" i="1" dirty="0">
                <a:latin typeface="Cambria" panose="02040503050406030204" pitchFamily="18" charset="0"/>
              </a:rPr>
              <a:t>, </a:t>
            </a:r>
            <a:r>
              <a:rPr lang="pt-BR" dirty="0">
                <a:latin typeface="Cambria" panose="02040503050406030204" pitchFamily="18" charset="0"/>
              </a:rPr>
              <a:t>...</a:t>
            </a:r>
            <a:endParaRPr lang="pt-BR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12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02696"/>
            <a:ext cx="8229600" cy="1143000"/>
          </a:xfrm>
        </p:spPr>
        <p:txBody>
          <a:bodyPr/>
          <a:lstStyle/>
          <a:p>
            <a:r>
              <a:rPr lang="en-US" dirty="0" smtClean="0"/>
              <a:t>Summations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1066800" y="1143000"/>
                <a:ext cx="10240699" cy="5486400"/>
              </a:xfrm>
            </p:spPr>
            <p:txBody>
              <a:bodyPr>
                <a:noAutofit/>
              </a:bodyPr>
              <a:lstStyle/>
              <a:p>
                <a:r>
                  <a:rPr lang="en-US" sz="2800" dirty="0" smtClean="0"/>
                  <a:t>Sum of the terms 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a</a:t>
                </a:r>
                <a:r>
                  <a:rPr lang="en-US" sz="3200" i="1" baseline="-25000" dirty="0">
                    <a:solidFill>
                      <a:schemeClr val="tx1"/>
                    </a:solidFill>
                  </a:rPr>
                  <a:t>m</a:t>
                </a:r>
                <a:r>
                  <a:rPr lang="en-US" sz="3200" dirty="0">
                    <a:solidFill>
                      <a:schemeClr val="tx1"/>
                    </a:solidFill>
                  </a:rPr>
                  <a:t>,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a</a:t>
                </a:r>
                <a:r>
                  <a:rPr lang="en-US" sz="3200" i="1" baseline="-25000" dirty="0">
                    <a:solidFill>
                      <a:schemeClr val="tx1"/>
                    </a:solidFill>
                  </a:rPr>
                  <a:t>m</a:t>
                </a:r>
                <a:r>
                  <a:rPr lang="en-US" sz="3200" baseline="-25000" dirty="0">
                    <a:solidFill>
                      <a:schemeClr val="tx1"/>
                    </a:solidFill>
                  </a:rPr>
                  <a:t>+1</a:t>
                </a:r>
                <a:r>
                  <a:rPr lang="en-US" sz="3200" dirty="0">
                    <a:solidFill>
                      <a:schemeClr val="tx1"/>
                    </a:solidFill>
                  </a:rPr>
                  <a:t>,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…,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 a</a:t>
                </a:r>
                <a:r>
                  <a:rPr lang="en-US" sz="3200" i="1" baseline="-25000" dirty="0" smtClean="0">
                    <a:solidFill>
                      <a:schemeClr val="tx1"/>
                    </a:solidFill>
                  </a:rPr>
                  <a:t>n</a:t>
                </a:r>
              </a:p>
              <a:p>
                <a:pPr marL="457189" lvl="1" indent="0" algn="ctr">
                  <a:buNone/>
                </a:pPr>
                <a:r>
                  <a:rPr lang="en-US" sz="3200" i="1" dirty="0" smtClean="0">
                    <a:solidFill>
                      <a:srgbClr val="FFFF00"/>
                    </a:solidFill>
                  </a:rPr>
                  <a:t>a</a:t>
                </a:r>
                <a:r>
                  <a:rPr lang="en-US" sz="3200" i="1" baseline="-25000" dirty="0" smtClean="0">
                    <a:solidFill>
                      <a:srgbClr val="FFFF00"/>
                    </a:solidFill>
                  </a:rPr>
                  <a:t>m</a:t>
                </a:r>
                <a:r>
                  <a:rPr lang="en-US" sz="3200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US" sz="3200" dirty="0">
                    <a:solidFill>
                      <a:srgbClr val="FFFF00"/>
                    </a:solidFill>
                  </a:rPr>
                  <a:t>+ </a:t>
                </a:r>
                <a:r>
                  <a:rPr lang="en-US" sz="3200" i="1" dirty="0">
                    <a:solidFill>
                      <a:srgbClr val="FFFF00"/>
                    </a:solidFill>
                  </a:rPr>
                  <a:t>a</a:t>
                </a:r>
                <a:r>
                  <a:rPr lang="en-US" sz="3200" i="1" baseline="-25000" dirty="0">
                    <a:solidFill>
                      <a:srgbClr val="FFFF00"/>
                    </a:solidFill>
                  </a:rPr>
                  <a:t>m</a:t>
                </a:r>
                <a:r>
                  <a:rPr lang="en-US" sz="3200" baseline="-25000" dirty="0">
                    <a:solidFill>
                      <a:srgbClr val="FFFF00"/>
                    </a:solidFill>
                  </a:rPr>
                  <a:t>+1</a:t>
                </a:r>
                <a:r>
                  <a:rPr lang="en-US" sz="3200" dirty="0">
                    <a:solidFill>
                      <a:srgbClr val="FFFF00"/>
                    </a:solidFill>
                  </a:rPr>
                  <a:t> + … + </a:t>
                </a:r>
                <a:r>
                  <a:rPr lang="en-US" sz="3200" i="1" dirty="0" smtClean="0">
                    <a:solidFill>
                      <a:srgbClr val="FFFF00"/>
                    </a:solidFill>
                  </a:rPr>
                  <a:t>a</a:t>
                </a:r>
                <a:r>
                  <a:rPr lang="en-US" sz="3200" i="1" baseline="-25000" dirty="0" smtClean="0">
                    <a:solidFill>
                      <a:srgbClr val="FFFF00"/>
                    </a:solidFill>
                  </a:rPr>
                  <a:t>n</a:t>
                </a:r>
                <a:endParaRPr lang="en-US" sz="3200" dirty="0" smtClean="0">
                  <a:solidFill>
                    <a:srgbClr val="FFFF00"/>
                  </a:solidFill>
                </a:endParaRPr>
              </a:p>
              <a:p>
                <a:r>
                  <a:rPr lang="en-US" sz="2800" kern="100" dirty="0" smtClean="0"/>
                  <a:t>The notation: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800" i="1" kern="1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b="0" i="1" kern="1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800" i="1" kern="1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b="0" i="1" kern="1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sz="2800" i="1" kern="1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sz="2800" i="1" kern="1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kern="1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b="0" i="1" kern="1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800" kern="100" dirty="0" smtClean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subSup"/>
                          <m:ctrlPr>
                            <a:rPr lang="en-US" sz="2800" i="1" kern="10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2800" b="0" i="1" kern="10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800" b="0" i="1" kern="10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b="0" i="1" kern="10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sz="2800" b="0" i="1" kern="10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sz="2800" i="1" kern="10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 kern="10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i="1" kern="10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sz="2800" b="0" i="1" kern="1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2800" b="0" i="1" kern="1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𝑜𝑟</m:t>
                      </m:r>
                      <m:r>
                        <a:rPr lang="en-US" sz="2800" b="0" i="1" kern="1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sz="2800" i="1" kern="10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sz="2800" b="0" i="1" kern="10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800" b="0" i="1" kern="10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en-US" sz="2800" b="0" i="1" kern="10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800" b="0" i="1" kern="10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en-US" sz="2800" b="0" i="1" kern="100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800" i="1" kern="100">
                                  <a:solidFill>
                                    <a:schemeClr val="accent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 kern="100">
                                  <a:solidFill>
                                    <a:schemeClr val="accent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i="1" kern="100">
                                  <a:solidFill>
                                    <a:schemeClr val="accent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800" kern="1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2800" dirty="0" smtClean="0"/>
                  <a:t>The </a:t>
                </a:r>
                <a:r>
                  <a:rPr lang="en-US" sz="2800" dirty="0"/>
                  <a:t>variable </a:t>
                </a:r>
                <a:r>
                  <a:rPr lang="en-US" sz="2800" b="1" i="1" dirty="0">
                    <a:solidFill>
                      <a:srgbClr val="66FF33"/>
                    </a:solidFill>
                  </a:rPr>
                  <a:t>j</a:t>
                </a:r>
                <a:r>
                  <a:rPr lang="en-US" sz="2800" dirty="0"/>
                  <a:t> is called the </a:t>
                </a:r>
                <a:r>
                  <a:rPr lang="en-US" sz="2800" b="1" i="1" dirty="0">
                    <a:solidFill>
                      <a:srgbClr val="66FF33"/>
                    </a:solidFill>
                  </a:rPr>
                  <a:t>index of summation</a:t>
                </a:r>
                <a:r>
                  <a:rPr lang="en-US" sz="2800" dirty="0"/>
                  <a:t>. </a:t>
                </a:r>
                <a:endParaRPr lang="en-US" sz="2800" dirty="0" smtClean="0"/>
              </a:p>
              <a:p>
                <a:pPr marL="0" indent="0">
                  <a:buNone/>
                </a:pPr>
                <a:r>
                  <a:rPr lang="en-US" sz="2800" dirty="0"/>
                  <a:t>	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800" i="1" kern="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800" i="1" kern="100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800" i="1" kern="100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i="1" kern="100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sz="2800" i="1" kern="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sz="2800" i="1" kern="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kern="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800" i="1" kern="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  <m:r>
                      <a:rPr lang="en-US" sz="2800" b="0" i="1" kern="1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  =      </m:t>
                    </m:r>
                    <m:nary>
                      <m:naryPr>
                        <m:chr m:val="∑"/>
                        <m:ctrlPr>
                          <a:rPr lang="en-US" sz="2800" i="1" kern="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800" b="0" i="1" kern="100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800" i="1" kern="10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i="1" kern="10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sz="2800" i="1" kern="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sz="2800" i="1" kern="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kern="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800" b="0" i="1" kern="1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sz="2800" b="0" i="1" kern="1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 =       </m:t>
                    </m:r>
                    <m:nary>
                      <m:naryPr>
                        <m:chr m:val="∑"/>
                        <m:ctrlPr>
                          <a:rPr lang="en-US" sz="2800" i="1" kern="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800" b="0" i="1" kern="100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800" i="1" kern="100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i="1" kern="100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sz="2800" i="1" kern="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sz="2800" i="1" kern="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kern="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800" b="0" i="1" kern="1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endParaRPr lang="en-US" sz="2800" dirty="0" smtClean="0"/>
              </a:p>
              <a:p>
                <a:pPr marL="0" indent="0">
                  <a:buNone/>
                </a:pPr>
                <a:r>
                  <a:rPr lang="en-US" sz="2800" dirty="0" smtClean="0"/>
                  <a:t>It </a:t>
                </a:r>
                <a:r>
                  <a:rPr lang="en-US" sz="2800" dirty="0"/>
                  <a:t>runs through all the integers starting with its </a:t>
                </a:r>
                <a:r>
                  <a:rPr lang="en-US" sz="2800" b="1" i="1" dirty="0">
                    <a:solidFill>
                      <a:srgbClr val="66FF33"/>
                    </a:solidFill>
                  </a:rPr>
                  <a:t>lower limit “m”</a:t>
                </a:r>
                <a:r>
                  <a:rPr lang="en-US" sz="2800" dirty="0">
                    <a:solidFill>
                      <a:srgbClr val="66FF33"/>
                    </a:solidFill>
                  </a:rPr>
                  <a:t> </a:t>
                </a:r>
                <a:r>
                  <a:rPr lang="en-US" sz="2800" dirty="0"/>
                  <a:t>and ending with its </a:t>
                </a:r>
                <a:r>
                  <a:rPr lang="en-US" sz="2800" b="1" i="1" dirty="0">
                    <a:solidFill>
                      <a:srgbClr val="66FF33"/>
                    </a:solidFill>
                  </a:rPr>
                  <a:t>upper limit “n”</a:t>
                </a:r>
                <a:r>
                  <a:rPr lang="en-US" sz="2800" dirty="0">
                    <a:solidFill>
                      <a:srgbClr val="66FF33"/>
                    </a:solidFill>
                  </a:rPr>
                  <a:t>. </a:t>
                </a:r>
                <a:endParaRPr lang="en-US" sz="2800" kern="1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6800" y="1143000"/>
                <a:ext cx="10240699" cy="5486400"/>
              </a:xfrm>
              <a:blipFill>
                <a:blip r:embed="rId2"/>
                <a:stretch>
                  <a:fillRect l="-1190" t="-2333"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0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533400"/>
            <a:ext cx="8229600" cy="1143000"/>
          </a:xfrm>
        </p:spPr>
        <p:txBody>
          <a:bodyPr/>
          <a:lstStyle/>
          <a:p>
            <a:r>
              <a:rPr lang="en-US" dirty="0" smtClean="0"/>
              <a:t>Summations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52600" y="1512658"/>
                <a:ext cx="8686800" cy="620942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/>
                  <a:t>More generally for a set </a:t>
                </a:r>
                <a:r>
                  <a:rPr lang="en-US" sz="2800" i="1" dirty="0"/>
                  <a:t>S</a:t>
                </a:r>
                <a:r>
                  <a:rPr lang="en-US" sz="2800" dirty="0" smtClean="0"/>
                  <a:t>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endParaRPr lang="en-US" sz="2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2600" y="1512658"/>
                <a:ext cx="8686800" cy="620942"/>
              </a:xfrm>
              <a:blipFill>
                <a:blip r:embed="rId2"/>
                <a:stretch>
                  <a:fillRect l="-1263" t="-16667" b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267629" y="2133600"/>
                <a:ext cx="5656741" cy="12250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+…+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brk m:alnAt="23"/>
                            </m:rP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7629" y="2133600"/>
                <a:ext cx="5656741" cy="12250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268769" y="3112858"/>
                <a:ext cx="5685502" cy="11725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800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+…=</m:t>
                      </m:r>
                      <m:nary>
                        <m:naryPr>
                          <m:chr m:val="∑"/>
                          <m:ctrl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8769" y="3112858"/>
                <a:ext cx="5685502" cy="11725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717876" y="4350412"/>
                <a:ext cx="7426124" cy="16175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Cambria" panose="02040503050406030204" pitchFamily="18" charset="0"/>
                  </a:rPr>
                  <a:t>If S = {2, 5, 7, 10} then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sz="28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</m:oMath>
                  </m:oMathPara>
                </a14:m>
                <a:endParaRPr lang="en-US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7876" y="4350412"/>
                <a:ext cx="7426124" cy="1617559"/>
              </a:xfrm>
              <a:prstGeom prst="rect">
                <a:avLst/>
              </a:prstGeom>
              <a:blipFill>
                <a:blip r:embed="rId5"/>
                <a:stretch>
                  <a:fillRect l="-1724" t="-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279840" y="2193993"/>
            <a:ext cx="1624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Cambria" panose="02040503050406030204" pitchFamily="18" charset="0"/>
              </a:rPr>
              <a:t>Examples</a:t>
            </a:r>
            <a:r>
              <a:rPr lang="en-US" dirty="0">
                <a:solidFill>
                  <a:srgbClr val="FFFF00"/>
                </a:solidFill>
                <a:latin typeface="Cambria" panose="020405030504060302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54169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533400"/>
            <a:ext cx="8229600" cy="1143000"/>
          </a:xfrm>
        </p:spPr>
        <p:txBody>
          <a:bodyPr/>
          <a:lstStyle/>
          <a:p>
            <a:r>
              <a:rPr lang="en-US" dirty="0" smtClean="0"/>
              <a:t>Summations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28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066800" y="1694543"/>
                <a:ext cx="9982200" cy="4401457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 smtClean="0"/>
                  <a:t>We can also use </a:t>
                </a:r>
                <a:r>
                  <a:rPr lang="en-US" sz="3200" dirty="0"/>
                  <a:t>summation notation to add all values of a </a:t>
                </a:r>
                <a:r>
                  <a:rPr lang="en-US" sz="3200" dirty="0" smtClean="0"/>
                  <a:t>function, </a:t>
                </a:r>
                <a:r>
                  <a:rPr lang="en-US" sz="3200" dirty="0"/>
                  <a:t>where the index of summation runs over all values in a set.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3200" dirty="0" smtClean="0"/>
              </a:p>
              <a:p>
                <a:pPr marL="0" indent="0">
                  <a:buNone/>
                </a:pPr>
                <a:r>
                  <a:rPr lang="en-US" sz="3200" dirty="0" smtClean="0"/>
                  <a:t>If </a:t>
                </a:r>
                <a:r>
                  <a:rPr lang="en-US" sz="3200" i="1" dirty="0" smtClean="0"/>
                  <a:t>S</a:t>
                </a:r>
                <a:r>
                  <a:rPr lang="en-US" sz="3200" dirty="0" smtClean="0"/>
                  <a:t> = {</a:t>
                </a:r>
                <a:r>
                  <a:rPr lang="en-US" sz="3200" dirty="0"/>
                  <a:t>2, 5, 7, 10} </a:t>
                </a:r>
                <a:r>
                  <a:rPr lang="en-US" sz="3200" dirty="0" smtClean="0"/>
                  <a:t>then </a:t>
                </a:r>
              </a:p>
              <a:p>
                <a:pPr marL="0" indent="0">
                  <a:buNone/>
                </a:pPr>
                <a:endParaRPr lang="en-US" sz="32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d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</m:t>
                      </m:r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6800" y="1694543"/>
                <a:ext cx="9982200" cy="4401457"/>
              </a:xfrm>
              <a:blipFill>
                <a:blip r:embed="rId2"/>
                <a:stretch>
                  <a:fillRect l="-1526" t="-2909" r="-2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499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150" y="533400"/>
            <a:ext cx="8229600" cy="1143000"/>
          </a:xfrm>
        </p:spPr>
        <p:txBody>
          <a:bodyPr/>
          <a:lstStyle/>
          <a:p>
            <a:r>
              <a:rPr lang="en-US" dirty="0" smtClean="0"/>
              <a:t>Product Notation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905000" y="1905000"/>
            <a:ext cx="8229600" cy="2191512"/>
          </a:xfrm>
        </p:spPr>
        <p:txBody>
          <a:bodyPr>
            <a:normAutofit/>
          </a:bodyPr>
          <a:lstStyle/>
          <a:p>
            <a:r>
              <a:rPr lang="en-US" sz="3200" dirty="0"/>
              <a:t>Product of the </a:t>
            </a:r>
            <a:r>
              <a:rPr lang="en-US" sz="3200" dirty="0" smtClean="0"/>
              <a:t>terms </a:t>
            </a:r>
            <a:r>
              <a:rPr lang="en-US" sz="3200" i="1" dirty="0">
                <a:solidFill>
                  <a:schemeClr val="tx1"/>
                </a:solidFill>
              </a:rPr>
              <a:t>a</a:t>
            </a:r>
            <a:r>
              <a:rPr lang="en-US" sz="3200" i="1" baseline="-25000" dirty="0">
                <a:solidFill>
                  <a:schemeClr val="tx1"/>
                </a:solidFill>
              </a:rPr>
              <a:t>m</a:t>
            </a:r>
            <a:r>
              <a:rPr lang="en-US" sz="3200" dirty="0">
                <a:solidFill>
                  <a:schemeClr val="tx1"/>
                </a:solidFill>
              </a:rPr>
              <a:t>,</a:t>
            </a:r>
            <a:r>
              <a:rPr lang="en-US" sz="3200" i="1" dirty="0">
                <a:solidFill>
                  <a:schemeClr val="tx1"/>
                </a:solidFill>
              </a:rPr>
              <a:t> a</a:t>
            </a:r>
            <a:r>
              <a:rPr lang="en-US" sz="3200" i="1" baseline="-25000" dirty="0">
                <a:solidFill>
                  <a:schemeClr val="tx1"/>
                </a:solidFill>
              </a:rPr>
              <a:t>m</a:t>
            </a:r>
            <a:r>
              <a:rPr lang="en-US" sz="3200" baseline="-25000" dirty="0">
                <a:solidFill>
                  <a:schemeClr val="tx1"/>
                </a:solidFill>
              </a:rPr>
              <a:t>+1</a:t>
            </a:r>
            <a:r>
              <a:rPr lang="en-US" sz="3200" dirty="0">
                <a:solidFill>
                  <a:schemeClr val="tx1"/>
                </a:solidFill>
              </a:rPr>
              <a:t>,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…,</a:t>
            </a:r>
            <a:r>
              <a:rPr lang="en-US" sz="3200" i="1" dirty="0">
                <a:solidFill>
                  <a:schemeClr val="tx1"/>
                </a:solidFill>
              </a:rPr>
              <a:t> a</a:t>
            </a:r>
            <a:r>
              <a:rPr lang="en-US" sz="3200" i="1" baseline="-25000" dirty="0">
                <a:solidFill>
                  <a:schemeClr val="tx1"/>
                </a:solidFill>
              </a:rPr>
              <a:t>n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3200" dirty="0" smtClean="0"/>
              <a:t> </a:t>
            </a:r>
            <a:r>
              <a:rPr lang="en-US" sz="3200" i="1" dirty="0">
                <a:solidFill>
                  <a:srgbClr val="FFFF00"/>
                </a:solidFill>
              </a:rPr>
              <a:t>a</a:t>
            </a:r>
            <a:r>
              <a:rPr lang="en-US" sz="3200" i="1" baseline="-25000" dirty="0">
                <a:solidFill>
                  <a:srgbClr val="FFFF00"/>
                </a:solidFill>
              </a:rPr>
              <a:t>m</a:t>
            </a:r>
            <a:r>
              <a:rPr lang="en-US" sz="3200" dirty="0">
                <a:solidFill>
                  <a:srgbClr val="FFFF00"/>
                </a:solidFill>
              </a:rPr>
              <a:t> </a:t>
            </a:r>
            <a:r>
              <a:rPr lang="en-US" sz="3200" dirty="0" smtClean="0">
                <a:solidFill>
                  <a:srgbClr val="FFFF00"/>
                </a:solidFill>
              </a:rPr>
              <a:t>× </a:t>
            </a:r>
            <a:r>
              <a:rPr lang="en-US" sz="3200" i="1" dirty="0">
                <a:solidFill>
                  <a:srgbClr val="FFFF00"/>
                </a:solidFill>
              </a:rPr>
              <a:t>a</a:t>
            </a:r>
            <a:r>
              <a:rPr lang="en-US" sz="3200" i="1" baseline="-25000" dirty="0">
                <a:solidFill>
                  <a:srgbClr val="FFFF00"/>
                </a:solidFill>
              </a:rPr>
              <a:t>m</a:t>
            </a:r>
            <a:r>
              <a:rPr lang="en-US" sz="3200" baseline="-25000" dirty="0">
                <a:solidFill>
                  <a:srgbClr val="FFFF00"/>
                </a:solidFill>
              </a:rPr>
              <a:t>+1</a:t>
            </a:r>
            <a:r>
              <a:rPr lang="en-US" sz="3200" dirty="0">
                <a:solidFill>
                  <a:srgbClr val="FFFF00"/>
                </a:solidFill>
              </a:rPr>
              <a:t> ×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r>
              <a:rPr lang="en-US" sz="3200" dirty="0">
                <a:solidFill>
                  <a:srgbClr val="FFFF00"/>
                </a:solidFill>
              </a:rPr>
              <a:t>… ×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r>
              <a:rPr lang="en-US" sz="3200" i="1" dirty="0" smtClean="0">
                <a:solidFill>
                  <a:srgbClr val="FFFF00"/>
                </a:solidFill>
              </a:rPr>
              <a:t>a</a:t>
            </a:r>
            <a:r>
              <a:rPr lang="en-US" sz="3200" i="1" baseline="-25000" dirty="0" smtClean="0">
                <a:solidFill>
                  <a:srgbClr val="FFFF00"/>
                </a:solidFill>
              </a:rPr>
              <a:t>n</a:t>
            </a:r>
          </a:p>
          <a:p>
            <a:pPr marL="0" lvl="1" indent="0">
              <a:spcBef>
                <a:spcPts val="1000"/>
              </a:spcBef>
              <a:buNone/>
            </a:pPr>
            <a:endParaRPr lang="en-US" sz="3200" i="1" kern="100" baseline="-25000" dirty="0">
              <a:solidFill>
                <a:srgbClr val="FFFF00"/>
              </a:solidFill>
            </a:endParaRPr>
          </a:p>
          <a:p>
            <a:pPr marL="0" lvl="1" indent="0">
              <a:spcBef>
                <a:spcPts val="1000"/>
              </a:spcBef>
              <a:buNone/>
            </a:pPr>
            <a:r>
              <a:rPr lang="en-US" sz="3200" kern="100" dirty="0" smtClean="0"/>
              <a:t>The </a:t>
            </a:r>
            <a:r>
              <a:rPr lang="en-US" sz="3200" kern="100" dirty="0"/>
              <a:t>notation</a:t>
            </a:r>
            <a:r>
              <a:rPr lang="en-US" sz="3200" kern="100" dirty="0" smtClean="0"/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29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52600" y="4096512"/>
                <a:ext cx="1651121" cy="11423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∏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4096512"/>
                <a:ext cx="1651121" cy="11423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724400" y="4379089"/>
                <a:ext cx="1651121" cy="8597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∏"/>
                          <m:limLoc m:val="subSup"/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4379089"/>
                <a:ext cx="1651121" cy="8597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543800" y="4379089"/>
                <a:ext cx="1651121" cy="8168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∏"/>
                          <m:limLoc m:val="subSup"/>
                          <m:supHide m:val="on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3800" y="4379089"/>
                <a:ext cx="1651121" cy="81689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3386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81350"/>
            <a:ext cx="8229600" cy="1143000"/>
          </a:xfrm>
        </p:spPr>
        <p:txBody>
          <a:bodyPr/>
          <a:lstStyle/>
          <a:p>
            <a:r>
              <a:rPr lang="en-US" dirty="0" smtClean="0"/>
              <a:t>Geometric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2150" y="1624350"/>
            <a:ext cx="8229600" cy="4852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tx1"/>
                </a:solidFill>
              </a:rPr>
              <a:t>Definition</a:t>
            </a:r>
            <a:r>
              <a:rPr lang="en-US" sz="3600" dirty="0">
                <a:solidFill>
                  <a:schemeClr val="tx1"/>
                </a:solidFill>
              </a:rPr>
              <a:t>: a </a:t>
            </a:r>
            <a:r>
              <a:rPr lang="en-US" sz="3600" b="1" dirty="0">
                <a:solidFill>
                  <a:schemeClr val="tx1"/>
                </a:solidFill>
              </a:rPr>
              <a:t>geometric progression</a:t>
            </a:r>
            <a:r>
              <a:rPr lang="en-US" sz="3600" i="1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is a sequence of the form: </a:t>
            </a: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b="1" i="1" dirty="0" smtClean="0"/>
              <a:t>a</a:t>
            </a:r>
            <a:r>
              <a:rPr lang="en-US" sz="3600" b="1" dirty="0"/>
              <a:t>,</a:t>
            </a:r>
            <a:r>
              <a:rPr lang="en-US" sz="3600" b="1" i="1" dirty="0"/>
              <a:t> </a:t>
            </a:r>
            <a:r>
              <a:rPr lang="en-US" sz="3600" b="1" i="1" dirty="0" err="1"/>
              <a:t>ar</a:t>
            </a:r>
            <a:r>
              <a:rPr lang="en-US" sz="3600" b="1" dirty="0"/>
              <a:t>,</a:t>
            </a:r>
            <a:r>
              <a:rPr lang="en-US" sz="3600" b="1" i="1" dirty="0"/>
              <a:t> ar</a:t>
            </a:r>
            <a:r>
              <a:rPr lang="en-US" sz="3600" b="1" i="1" baseline="30000" dirty="0">
                <a:ea typeface="Cambria Math" pitchFamily="18" charset="0"/>
              </a:rPr>
              <a:t>2</a:t>
            </a:r>
            <a:r>
              <a:rPr lang="en-US" sz="3600" b="1" dirty="0"/>
              <a:t>, …, </a:t>
            </a:r>
            <a:r>
              <a:rPr lang="en-US" sz="3600" b="1" i="1" dirty="0" err="1"/>
              <a:t>ar</a:t>
            </a:r>
            <a:r>
              <a:rPr lang="en-US" sz="3600" b="1" i="1" baseline="30000" dirty="0" err="1"/>
              <a:t>n</a:t>
            </a:r>
            <a:r>
              <a:rPr lang="en-US" sz="3600" b="1" dirty="0"/>
              <a:t>, …</a:t>
            </a:r>
            <a:r>
              <a:rPr lang="en-US" sz="3600" dirty="0"/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solidFill>
                  <a:schemeClr val="tx1"/>
                </a:solidFill>
              </a:rPr>
              <a:t>where </a:t>
            </a:r>
            <a:r>
              <a:rPr lang="en-US" sz="3600" dirty="0">
                <a:solidFill>
                  <a:schemeClr val="tx1"/>
                </a:solidFill>
              </a:rPr>
              <a:t>the </a:t>
            </a:r>
            <a:r>
              <a:rPr lang="en-US" sz="3600" dirty="0"/>
              <a:t>initial term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b="1" i="1" dirty="0"/>
              <a:t>a</a:t>
            </a:r>
            <a:r>
              <a:rPr lang="en-US" sz="3600" dirty="0">
                <a:solidFill>
                  <a:schemeClr val="tx1"/>
                </a:solidFill>
              </a:rPr>
              <a:t> and the </a:t>
            </a:r>
            <a:r>
              <a:rPr lang="en-US" sz="3600" dirty="0"/>
              <a:t>common ratio </a:t>
            </a:r>
            <a:r>
              <a:rPr lang="en-US" sz="3600" b="1" i="1" dirty="0"/>
              <a:t>r</a:t>
            </a:r>
            <a:r>
              <a:rPr lang="en-US" sz="3600" i="1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are real numbers</a:t>
            </a:r>
            <a:r>
              <a:rPr lang="en-US" sz="36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02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5098"/>
            <a:ext cx="2667000" cy="21709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Some Useful Summation Formulae </a:t>
            </a:r>
            <a:endParaRPr lang="en-US" sz="3200" dirty="0"/>
          </a:p>
        </p:txBody>
      </p:sp>
      <p:pic>
        <p:nvPicPr>
          <p:cNvPr id="4" name="Content Placeholder 3" descr="table2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242261"/>
            <a:ext cx="6705600" cy="639446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3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Simple Summation Example</a:t>
            </a:r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FontTx/>
              <a:buNone/>
            </a:pPr>
            <a:r>
              <a:rPr lang="ko-KR" altLang="en-US">
                <a:effectLst/>
                <a:ea typeface="Gulim" pitchFamily="34" charset="-127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31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981200" y="2209800"/>
                <a:ext cx="7315200" cy="33521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d>
                            <m:dPr>
                              <m:ctrlP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32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32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32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32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sz="32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sz="3200" b="0" i="0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3200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3200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3200" b="0" i="0" dirty="0" smtClean="0">
                  <a:solidFill>
                    <a:srgbClr val="FFFF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32</m:t>
                      </m:r>
                    </m:oMath>
                  </m:oMathPara>
                </a14:m>
                <a:endParaRPr lang="en-US" sz="3200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2209800"/>
                <a:ext cx="7315200" cy="335213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684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 dirty="0" smtClean="0">
                <a:ea typeface="Gulim" pitchFamily="34" charset="-127"/>
              </a:rPr>
              <a:t>Examples</a:t>
            </a:r>
            <a:endParaRPr lang="en-US" altLang="ko-KR" dirty="0">
              <a:ea typeface="Gulim" pitchFamily="34" charset="-127"/>
            </a:endParaRPr>
          </a:p>
        </p:txBody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An infinite series with a finite sum:</a:t>
            </a:r>
          </a:p>
          <a:p>
            <a:endParaRPr lang="en-US" altLang="ko-KR" dirty="0">
              <a:ea typeface="Gulim" pitchFamily="34" charset="-127"/>
            </a:endParaRPr>
          </a:p>
          <a:p>
            <a:endParaRPr lang="en-US" altLang="ko-KR" dirty="0">
              <a:ea typeface="Gulim" pitchFamily="34" charset="-127"/>
            </a:endParaRPr>
          </a:p>
          <a:p>
            <a:endParaRPr lang="en-US" altLang="ko-KR" dirty="0" smtClean="0">
              <a:ea typeface="Gulim" pitchFamily="34" charset="-127"/>
            </a:endParaRPr>
          </a:p>
          <a:p>
            <a:r>
              <a:rPr lang="en-US" altLang="ko-KR" dirty="0" smtClean="0">
                <a:ea typeface="Gulim" pitchFamily="34" charset="-127"/>
              </a:rPr>
              <a:t>Using </a:t>
            </a:r>
            <a:r>
              <a:rPr lang="en-US" altLang="ko-KR" dirty="0">
                <a:ea typeface="Gulim" pitchFamily="34" charset="-127"/>
              </a:rPr>
              <a:t>a predicate to define a set of elements to sum over: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32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219199" y="2133600"/>
                <a:ext cx="1524001" cy="13431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3200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199" y="2133600"/>
                <a:ext cx="1524001" cy="13431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04800" y="4953000"/>
                <a:ext cx="3505200" cy="15410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320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en-US" sz="32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d>
                                <m:dPr>
                                  <m:ctrlPr>
                                    <a:rPr lang="en-US" sz="3200" b="0" i="1" smtClean="0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3200" b="0" i="1" smtClean="0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3200" b="0" i="1" smtClean="0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200" b="0" i="1" smtClean="0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𝑖𝑠</m:t>
                                  </m:r>
                                  <m:r>
                                    <a:rPr lang="en-US" sz="3200" b="0" i="1" smtClean="0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200" b="0" i="1" smtClean="0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𝑝𝑟𝑖𝑚𝑒</m:t>
                                  </m:r>
                                </m:e>
                              </m:d>
                              <m:r>
                                <m:rPr>
                                  <m:brk m:alnAt="7"/>
                                </m:rPr>
                                <a:rPr lang="en-US" sz="32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⋀</m:t>
                              </m:r>
                            </m:e>
                            <m:e>
                              <m:r>
                                <m:rPr>
                                  <m:brk m:alnAt="7"/>
                                </m:rPr>
                                <a:rPr lang="en-US" sz="32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32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sz="32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</m:eqArr>
                        </m:sub>
                        <m:sup/>
                        <m:e>
                          <m:sSup>
                            <m:sSupPr>
                              <m:ctrlPr>
                                <a:rPr lang="en-US" sz="320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953000"/>
                <a:ext cx="3505200" cy="15410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328013" y="5222557"/>
                <a:ext cx="802578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25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49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87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8013" y="5222557"/>
                <a:ext cx="8025787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2743200" y="2222232"/>
                <a:ext cx="7772400" cy="9219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sz="32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32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+…=</m:t>
                      </m:r>
                      <m:r>
                        <a:rPr lang="en-US" sz="32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32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+…=</m:t>
                      </m:r>
                      <m:r>
                        <a:rPr lang="en-US" sz="32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3200" dirty="0" smtClean="0">
                  <a:solidFill>
                    <a:srgbClr val="66FF33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222232"/>
                <a:ext cx="7772400" cy="92198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280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8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Summation Manipulations</a:t>
            </a:r>
          </a:p>
        </p:txBody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Some </a:t>
            </a:r>
            <a:r>
              <a:rPr lang="en-US" altLang="ko-KR" dirty="0" smtClean="0">
                <a:ea typeface="Gulim" pitchFamily="34" charset="-127"/>
              </a:rPr>
              <a:t>identities </a:t>
            </a:r>
            <a:r>
              <a:rPr lang="en-US" altLang="ko-KR" dirty="0">
                <a:ea typeface="Gulim" pitchFamily="34" charset="-127"/>
              </a:rPr>
              <a:t>for summations: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33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71600" y="2193580"/>
                <a:ext cx="3454535" cy="10455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𝑐𝑓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𝑐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2193580"/>
                <a:ext cx="3454535" cy="10455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371600" y="3474302"/>
                <a:ext cx="6570325" cy="11456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sz="28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nary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/>
                            <m:e>
                              <m: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sz="28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nary>
                        </m:e>
                      </m:d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3474302"/>
                <a:ext cx="6570325" cy="114563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06013" y="4879697"/>
                <a:ext cx="8354980" cy="13871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8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  <m:e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e>
                      </m:d>
                      <m:r>
                        <a:rPr lang="en-US" sz="28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8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US" sz="28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𝑒𝑟𝑒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6013" y="4879697"/>
                <a:ext cx="8354980" cy="13871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5334135" y="2423963"/>
            <a:ext cx="26356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i="1" dirty="0" smtClean="0">
                <a:latin typeface="Cambria" panose="02040503050406030204" pitchFamily="18" charset="0"/>
                <a:ea typeface="Gulim" pitchFamily="34" charset="-127"/>
              </a:rPr>
              <a:t>c </a:t>
            </a:r>
            <a:r>
              <a:rPr lang="en-US" altLang="ko-KR" sz="3200" dirty="0" smtClean="0">
                <a:latin typeface="Cambria" panose="02040503050406030204" pitchFamily="18" charset="0"/>
                <a:ea typeface="Gulim" pitchFamily="34" charset="-127"/>
              </a:rPr>
              <a:t>is a constant</a:t>
            </a:r>
            <a:endParaRPr lang="en-US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8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Example</a:t>
            </a:r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1443" y="1359871"/>
            <a:ext cx="6400800" cy="4876800"/>
          </a:xfrm>
          <a:ln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200" dirty="0">
                <a:ea typeface="Gulim" pitchFamily="34" charset="-127"/>
              </a:rPr>
              <a:t>           </a:t>
            </a:r>
            <a:r>
              <a:rPr lang="en-US" altLang="ko-KR" sz="3200" dirty="0" smtClean="0">
                <a:ea typeface="Gulim" pitchFamily="34" charset="-127"/>
              </a:rPr>
              <a:t>Evaluate  </a:t>
            </a:r>
          </a:p>
          <a:p>
            <a:endParaRPr lang="en-US" altLang="ko-KR" sz="3200" dirty="0">
              <a:ea typeface="Gulim" pitchFamily="34" charset="-127"/>
            </a:endParaRPr>
          </a:p>
          <a:p>
            <a:pPr marL="457189" lvl="1" indent="0">
              <a:buNone/>
            </a:pPr>
            <a:r>
              <a:rPr lang="en-US" altLang="ko-KR" sz="3200" dirty="0">
                <a:ea typeface="Gulim" pitchFamily="34" charset="-127"/>
              </a:rPr>
              <a:t>Use series </a:t>
            </a:r>
            <a:r>
              <a:rPr lang="en-US" altLang="ko-KR" sz="3200" dirty="0" smtClean="0">
                <a:ea typeface="Gulim" pitchFamily="34" charset="-127"/>
              </a:rPr>
              <a:t>splitting</a:t>
            </a:r>
            <a:endParaRPr lang="en-US" altLang="ko-KR" sz="3200" dirty="0">
              <a:ea typeface="Gulim" pitchFamily="34" charset="-127"/>
            </a:endParaRPr>
          </a:p>
          <a:p>
            <a:pPr marL="457189" lvl="1" indent="0">
              <a:buNone/>
            </a:pPr>
            <a:r>
              <a:rPr lang="en-US" altLang="ko-KR" sz="3200" dirty="0">
                <a:ea typeface="Gulim" pitchFamily="34" charset="-127"/>
              </a:rPr>
              <a:t>Solve for </a:t>
            </a:r>
            <a:r>
              <a:rPr lang="en-US" altLang="ko-KR" sz="3200" dirty="0" smtClean="0">
                <a:ea typeface="Gulim" pitchFamily="34" charset="-127"/>
              </a:rPr>
              <a:t>desired summation</a:t>
            </a:r>
            <a:endParaRPr lang="en-US" altLang="ko-KR" sz="3200" dirty="0">
              <a:ea typeface="Gulim" pitchFamily="34" charset="-127"/>
            </a:endParaRPr>
          </a:p>
          <a:p>
            <a:pPr marL="457189" lvl="1" indent="0">
              <a:buNone/>
            </a:pPr>
            <a:endParaRPr lang="en-US" altLang="ko-KR" sz="3200" dirty="0" smtClean="0">
              <a:ea typeface="Gulim" pitchFamily="34" charset="-127"/>
            </a:endParaRPr>
          </a:p>
          <a:p>
            <a:pPr marL="457189" lvl="1" indent="0">
              <a:buNone/>
            </a:pPr>
            <a:endParaRPr lang="en-US" altLang="ko-KR" sz="3200" dirty="0">
              <a:ea typeface="Gulim" pitchFamily="34" charset="-127"/>
            </a:endParaRPr>
          </a:p>
          <a:p>
            <a:pPr marL="457189" lvl="1" indent="0">
              <a:buNone/>
            </a:pPr>
            <a:r>
              <a:rPr lang="en-US" altLang="ko-KR" sz="3200" dirty="0" smtClean="0">
                <a:ea typeface="Gulim" pitchFamily="34" charset="-127"/>
              </a:rPr>
              <a:t>Apply quadratic series rule</a:t>
            </a:r>
            <a:endParaRPr lang="en-US" altLang="ko-KR" sz="3200" dirty="0">
              <a:ea typeface="Gulim" pitchFamily="34" charset="-127"/>
            </a:endParaRPr>
          </a:p>
          <a:p>
            <a:pPr marL="457189" lvl="1" indent="0">
              <a:buNone/>
            </a:pPr>
            <a:endParaRPr lang="en-US" altLang="ko-KR" sz="3200" dirty="0" smtClean="0">
              <a:ea typeface="Gulim" pitchFamily="34" charset="-127"/>
            </a:endParaRPr>
          </a:p>
          <a:p>
            <a:pPr marL="457189" lvl="1" indent="0">
              <a:buNone/>
            </a:pPr>
            <a:r>
              <a:rPr lang="en-US" altLang="ko-KR" sz="3200" dirty="0" smtClean="0">
                <a:ea typeface="Gulim" pitchFamily="34" charset="-127"/>
              </a:rPr>
              <a:t>Evaluate</a:t>
            </a:r>
            <a:endParaRPr lang="en-US" altLang="ko-KR" sz="3200" dirty="0">
              <a:ea typeface="Gulim" pitchFamily="34" charset="-127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34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114800" y="1055173"/>
                <a:ext cx="1204369" cy="12116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50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1055173"/>
                <a:ext cx="1204369" cy="12116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385487" y="879676"/>
                <a:ext cx="4493731" cy="13871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49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50</m:t>
                          </m:r>
                        </m:sub>
                        <m:sup>
                          <m:r>
                            <a:rPr lang="en-US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487" y="879676"/>
                <a:ext cx="4493731" cy="13871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385486" y="2411096"/>
                <a:ext cx="4493731" cy="13871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8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50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8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8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28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ctrl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49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486" y="2411096"/>
                <a:ext cx="4493731" cy="13871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41872" y="4222651"/>
                <a:ext cx="5539722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101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201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49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50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99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sz="2800" b="0" dirty="0" smtClean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872" y="4222651"/>
                <a:ext cx="5539722" cy="81823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248400" y="5595388"/>
                <a:ext cx="4953000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800" dirty="0">
                        <a:solidFill>
                          <a:srgbClr val="FFFF00"/>
                        </a:solidFill>
                        <a:latin typeface="Cambria" panose="02040503050406030204" pitchFamily="18" charset="0"/>
                      </a:rPr>
                      <m:t>338350 </m:t>
                    </m:r>
                    <m:r>
                      <m:rPr>
                        <m:nor/>
                      </m:rPr>
                      <a:rPr lang="en-US" sz="2800" dirty="0">
                        <a:solidFill>
                          <a:srgbClr val="FFFF00"/>
                        </a:solidFill>
                        <a:latin typeface="Cambria" panose="02040503050406030204" pitchFamily="18" charset="0"/>
                      </a:rPr>
                      <m:t>– </m:t>
                    </m:r>
                    <m:r>
                      <m:rPr>
                        <m:nor/>
                      </m:rPr>
                      <a:rPr lang="en-US" sz="2800" dirty="0">
                        <a:solidFill>
                          <a:srgbClr val="FFFF00"/>
                        </a:solidFill>
                        <a:latin typeface="Cambria" panose="02040503050406030204" pitchFamily="18" charset="0"/>
                      </a:rPr>
                      <m:t>40425 </m:t>
                    </m:r>
                    <m:r>
                      <m:rPr>
                        <m:nor/>
                      </m:rPr>
                      <a:rPr lang="en-US" sz="2800" dirty="0">
                        <a:solidFill>
                          <a:srgbClr val="FFFF00"/>
                        </a:solidFill>
                        <a:latin typeface="Cambria" panose="02040503050406030204" pitchFamily="18" charset="0"/>
                      </a:rPr>
                      <m:t>= </m:t>
                    </m:r>
                    <m:r>
                      <m:rPr>
                        <m:nor/>
                      </m:rPr>
                      <a:rPr lang="en-US" sz="2800" dirty="0">
                        <a:solidFill>
                          <a:srgbClr val="FFFF00"/>
                        </a:solidFill>
                        <a:latin typeface="Cambria" panose="02040503050406030204" pitchFamily="18" charset="0"/>
                      </a:rPr>
                      <m:t>297925</m:t>
                    </m:r>
                  </m:oMath>
                </a14:m>
                <a:endParaRPr lang="en-US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0" y="5595388"/>
                <a:ext cx="4953000" cy="430887"/>
              </a:xfrm>
              <a:prstGeom prst="rect">
                <a:avLst/>
              </a:prstGeom>
              <a:blipFill>
                <a:blip r:embed="rId7"/>
                <a:stretch>
                  <a:fillRect l="-4305" t="-25352" b="-47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654801" y="3369032"/>
                <a:ext cx="4187621" cy="117621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)(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4801" y="3369032"/>
                <a:ext cx="4187621" cy="117621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816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5" grpId="0"/>
      <p:bldP spid="6" grpId="0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87566" y="115098"/>
            <a:ext cx="10515600" cy="841883"/>
          </a:xfrm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Nested Summations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35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886200" y="297660"/>
                <a:ext cx="5075300" cy="59010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i="1" dirty="0" smtClean="0">
                  <a:latin typeface="Cambria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en-US" b="0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b="0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b="0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b="0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  <m:e>
                                  <m:r>
                                    <a:rPr lang="en-US" b="0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e>
                              </m:nary>
                            </m:e>
                          </m:d>
                        </m:e>
                      </m:nary>
                    </m:oMath>
                  </m:oMathPara>
                </a14:m>
                <a:endParaRPr lang="en-US" b="0" i="1" dirty="0" smtClean="0">
                  <a:latin typeface="Cambria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nary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</m:nary>
                        </m:e>
                      </m:d>
                    </m:oMath>
                  </m:oMathPara>
                </a14:m>
                <a:endParaRPr lang="en-US" b="0" i="1" dirty="0" smtClean="0">
                  <a:latin typeface="Cambria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 smtClean="0">
                  <a:latin typeface="Cambria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6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6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</m:oMath>
                  </m:oMathPara>
                </a14:m>
                <a:endParaRPr lang="en-US" dirty="0" smtClean="0">
                  <a:latin typeface="Cambria" panose="02040503050406030204" pitchFamily="18" charset="0"/>
                </a:endParaRPr>
              </a:p>
              <a:p>
                <a:r>
                  <a:rPr lang="en-US" dirty="0" smtClean="0">
                    <a:latin typeface="Cambria" panose="02040503050406030204" pitchFamily="18" charset="0"/>
                  </a:rPr>
                  <a:t>	</a:t>
                </a:r>
                <a:r>
                  <a:rPr lang="en-US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       = 6 . 10 = 60</a:t>
                </a:r>
                <a:endParaRPr lang="en-US" dirty="0">
                  <a:solidFill>
                    <a:srgbClr val="FFFF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297660"/>
                <a:ext cx="5075300" cy="5901039"/>
              </a:xfrm>
              <a:prstGeom prst="rect">
                <a:avLst/>
              </a:prstGeom>
              <a:blipFill>
                <a:blip r:embed="rId3"/>
                <a:stretch>
                  <a:fillRect b="-2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875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81350"/>
            <a:ext cx="8229600" cy="1143000"/>
          </a:xfrm>
        </p:spPr>
        <p:txBody>
          <a:bodyPr/>
          <a:lstStyle/>
          <a:p>
            <a:r>
              <a:rPr lang="en-US" dirty="0" smtClean="0"/>
              <a:t>Geometric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2150" y="1624350"/>
            <a:ext cx="8229600" cy="4852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Definition</a:t>
            </a:r>
            <a:r>
              <a:rPr lang="en-US" sz="2800" dirty="0"/>
              <a:t>: </a:t>
            </a:r>
            <a:r>
              <a:rPr lang="en-US" sz="2800" dirty="0">
                <a:solidFill>
                  <a:schemeClr val="tx1"/>
                </a:solidFill>
              </a:rPr>
              <a:t>a </a:t>
            </a:r>
            <a:r>
              <a:rPr lang="en-US" sz="2800" b="1" dirty="0">
                <a:solidFill>
                  <a:schemeClr val="tx1"/>
                </a:solidFill>
              </a:rPr>
              <a:t>geometric progression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is a sequence of the form: </a:t>
            </a:r>
            <a:r>
              <a:rPr lang="en-US" sz="2800" b="1" i="1" dirty="0">
                <a:solidFill>
                  <a:schemeClr val="tx1"/>
                </a:solidFill>
              </a:rPr>
              <a:t>a</a:t>
            </a:r>
            <a:r>
              <a:rPr lang="en-US" sz="2800" b="1" dirty="0">
                <a:solidFill>
                  <a:schemeClr val="tx1"/>
                </a:solidFill>
              </a:rPr>
              <a:t>, </a:t>
            </a:r>
            <a:r>
              <a:rPr lang="en-US" sz="2800" b="1" i="1" dirty="0" err="1">
                <a:solidFill>
                  <a:schemeClr val="tx1"/>
                </a:solidFill>
              </a:rPr>
              <a:t>ar</a:t>
            </a:r>
            <a:r>
              <a:rPr lang="en-US" sz="2800" b="1" dirty="0">
                <a:solidFill>
                  <a:schemeClr val="tx1"/>
                </a:solidFill>
              </a:rPr>
              <a:t>, </a:t>
            </a:r>
            <a:r>
              <a:rPr lang="en-US" sz="2800" b="1" i="1" dirty="0">
                <a:solidFill>
                  <a:schemeClr val="tx1"/>
                </a:solidFill>
              </a:rPr>
              <a:t>ar</a:t>
            </a:r>
            <a:r>
              <a:rPr lang="en-US" sz="2800" b="1" i="1" baseline="30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b="1" dirty="0">
                <a:solidFill>
                  <a:schemeClr val="tx1"/>
                </a:solidFill>
              </a:rPr>
              <a:t>, …, </a:t>
            </a:r>
            <a:r>
              <a:rPr lang="en-US" sz="2800" b="1" i="1" dirty="0" err="1">
                <a:solidFill>
                  <a:schemeClr val="tx1"/>
                </a:solidFill>
              </a:rPr>
              <a:t>ar</a:t>
            </a:r>
            <a:r>
              <a:rPr lang="en-US" sz="2800" b="1" i="1" baseline="30000" dirty="0" err="1">
                <a:solidFill>
                  <a:schemeClr val="tx1"/>
                </a:solidFill>
              </a:rPr>
              <a:t>n</a:t>
            </a:r>
            <a:r>
              <a:rPr lang="en-US" sz="2800" b="1" dirty="0">
                <a:solidFill>
                  <a:schemeClr val="tx1"/>
                </a:solidFill>
              </a:rPr>
              <a:t>, …</a:t>
            </a:r>
            <a:r>
              <a:rPr lang="en-US" sz="2800" dirty="0">
                <a:solidFill>
                  <a:schemeClr val="tx1"/>
                </a:solidFill>
              </a:rPr>
              <a:t> where the </a:t>
            </a:r>
            <a:r>
              <a:rPr lang="en-US" sz="2800" dirty="0"/>
              <a:t>initial term </a:t>
            </a:r>
            <a:r>
              <a:rPr lang="en-US" sz="2800" b="1" i="1" dirty="0"/>
              <a:t>a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tx1"/>
                </a:solidFill>
              </a:rPr>
              <a:t>and the </a:t>
            </a:r>
            <a:r>
              <a:rPr lang="en-US" sz="2800" dirty="0"/>
              <a:t>common ratio </a:t>
            </a:r>
            <a:r>
              <a:rPr lang="en-US" sz="2800" b="1" i="1" dirty="0"/>
              <a:t>r</a:t>
            </a:r>
            <a:r>
              <a:rPr lang="en-US" sz="2800" i="1" dirty="0"/>
              <a:t> </a:t>
            </a:r>
            <a:r>
              <a:rPr lang="en-US" sz="2800" dirty="0">
                <a:solidFill>
                  <a:schemeClr val="tx1"/>
                </a:solidFill>
              </a:rPr>
              <a:t>are real numbers.</a:t>
            </a:r>
          </a:p>
          <a:p>
            <a:pPr marL="0" indent="0">
              <a:buNone/>
            </a:pPr>
            <a:r>
              <a:rPr lang="en-US" sz="3200" b="1" dirty="0" smtClean="0"/>
              <a:t>Example</a:t>
            </a:r>
            <a:r>
              <a:rPr lang="en-US" sz="3200" dirty="0" smtClean="0"/>
              <a:t>:</a:t>
            </a:r>
          </a:p>
          <a:p>
            <a:pPr marL="0" indent="0">
              <a:buNone/>
            </a:pPr>
            <a:r>
              <a:rPr lang="en-US" altLang="zh-TW" sz="3200" dirty="0"/>
              <a:t>Consider the sequence </a:t>
            </a:r>
            <a:r>
              <a:rPr lang="en-US" altLang="zh-TW" sz="3200" dirty="0">
                <a:solidFill>
                  <a:schemeClr val="tx1"/>
                </a:solidFill>
              </a:rPr>
              <a:t>{</a:t>
            </a:r>
            <a:r>
              <a:rPr lang="en-US" altLang="zh-TW" sz="3200" i="1" dirty="0" err="1">
                <a:solidFill>
                  <a:schemeClr val="tx1"/>
                </a:solidFill>
              </a:rPr>
              <a:t>b</a:t>
            </a:r>
            <a:r>
              <a:rPr lang="en-US" altLang="zh-TW" sz="3200" i="1" baseline="-25000" dirty="0" err="1">
                <a:solidFill>
                  <a:schemeClr val="tx1"/>
                </a:solidFill>
              </a:rPr>
              <a:t>n</a:t>
            </a:r>
            <a:r>
              <a:rPr lang="en-US" altLang="zh-TW" sz="3200" dirty="0">
                <a:solidFill>
                  <a:schemeClr val="tx1"/>
                </a:solidFill>
              </a:rPr>
              <a:t>}</a:t>
            </a:r>
            <a:r>
              <a:rPr lang="en-US" altLang="zh-TW" sz="3200" i="1" dirty="0">
                <a:solidFill>
                  <a:schemeClr val="tx1"/>
                </a:solidFill>
              </a:rPr>
              <a:t> </a:t>
            </a:r>
            <a:r>
              <a:rPr lang="en-US" altLang="zh-TW" sz="3200" dirty="0">
                <a:solidFill>
                  <a:schemeClr val="tx1"/>
                </a:solidFill>
              </a:rPr>
              <a:t>=</a:t>
            </a:r>
            <a:r>
              <a:rPr lang="en-US" altLang="zh-TW" sz="3200" i="1" dirty="0">
                <a:solidFill>
                  <a:schemeClr val="tx1"/>
                </a:solidFill>
              </a:rPr>
              <a:t> b</a:t>
            </a:r>
            <a:r>
              <a:rPr lang="en-US" altLang="zh-TW" sz="3200" baseline="-25000" dirty="0">
                <a:solidFill>
                  <a:schemeClr val="tx1"/>
                </a:solidFill>
              </a:rPr>
              <a:t>0</a:t>
            </a:r>
            <a:r>
              <a:rPr lang="en-US" altLang="zh-TW" sz="3200" dirty="0">
                <a:solidFill>
                  <a:schemeClr val="tx1"/>
                </a:solidFill>
              </a:rPr>
              <a:t>, </a:t>
            </a:r>
            <a:r>
              <a:rPr lang="en-US" altLang="zh-TW" sz="3200" i="1" dirty="0">
                <a:solidFill>
                  <a:schemeClr val="tx1"/>
                </a:solidFill>
              </a:rPr>
              <a:t>b</a:t>
            </a:r>
            <a:r>
              <a:rPr lang="en-US" altLang="zh-TW" sz="3200" baseline="-25000" dirty="0">
                <a:solidFill>
                  <a:schemeClr val="tx1"/>
                </a:solidFill>
              </a:rPr>
              <a:t>1</a:t>
            </a:r>
            <a:r>
              <a:rPr lang="en-US" altLang="zh-TW" sz="3200" dirty="0">
                <a:solidFill>
                  <a:schemeClr val="tx1"/>
                </a:solidFill>
              </a:rPr>
              <a:t>, … </a:t>
            </a:r>
            <a:r>
              <a:rPr lang="en-US" altLang="zh-TW" sz="3200" dirty="0" smtClean="0"/>
              <a:t/>
            </a:r>
            <a:br>
              <a:rPr lang="en-US" altLang="zh-TW" sz="3200" dirty="0" smtClean="0"/>
            </a:br>
            <a:r>
              <a:rPr lang="en-US" altLang="zh-TW" sz="3200" dirty="0" smtClean="0"/>
              <a:t> </a:t>
            </a:r>
            <a:r>
              <a:rPr lang="en-US" altLang="zh-TW" sz="3200" dirty="0"/>
              <a:t>where </a:t>
            </a:r>
            <a:r>
              <a:rPr lang="en-US" altLang="zh-TW" sz="3200" i="1" dirty="0" err="1">
                <a:solidFill>
                  <a:schemeClr val="tx1"/>
                </a:solidFill>
              </a:rPr>
              <a:t>b</a:t>
            </a:r>
            <a:r>
              <a:rPr lang="en-US" altLang="zh-TW" sz="3200" i="1" baseline="-25000" dirty="0" err="1">
                <a:solidFill>
                  <a:schemeClr val="tx1"/>
                </a:solidFill>
              </a:rPr>
              <a:t>n</a:t>
            </a:r>
            <a:r>
              <a:rPr lang="en-US" altLang="zh-TW" sz="3200" i="1" baseline="-25000" dirty="0">
                <a:solidFill>
                  <a:schemeClr val="tx1"/>
                </a:solidFill>
              </a:rPr>
              <a:t> </a:t>
            </a:r>
            <a:r>
              <a:rPr lang="en-US" altLang="zh-TW" sz="3200" dirty="0">
                <a:solidFill>
                  <a:schemeClr val="tx1"/>
                </a:solidFill>
              </a:rPr>
              <a:t>= (</a:t>
            </a:r>
            <a:r>
              <a:rPr lang="en-US" altLang="zh-TW" sz="3200" dirty="0">
                <a:solidFill>
                  <a:schemeClr val="tx1"/>
                </a:solidFill>
                <a:sym typeface="Symbol" panose="05050102010706020507" pitchFamily="18" charset="2"/>
              </a:rPr>
              <a:t></a:t>
            </a:r>
            <a:r>
              <a:rPr lang="en-US" altLang="zh-TW" sz="3200" dirty="0" smtClean="0">
                <a:solidFill>
                  <a:schemeClr val="tx1"/>
                </a:solidFill>
              </a:rPr>
              <a:t>1)</a:t>
            </a:r>
            <a:r>
              <a:rPr lang="en-US" altLang="zh-TW" sz="3200" i="1" baseline="30000" dirty="0" smtClean="0">
                <a:solidFill>
                  <a:schemeClr val="tx1"/>
                </a:solidFill>
              </a:rPr>
              <a:t>n</a:t>
            </a:r>
            <a:endParaRPr lang="en-US" altLang="zh-TW" sz="3200" dirty="0"/>
          </a:p>
          <a:p>
            <a:pPr marL="0" indent="0">
              <a:buNone/>
            </a:pPr>
            <a:r>
              <a:rPr lang="en-US" sz="3200" dirty="0" smtClean="0"/>
              <a:t>{</a:t>
            </a:r>
            <a:r>
              <a:rPr lang="en-US" sz="3200" i="1" dirty="0" err="1" smtClean="0"/>
              <a:t>b</a:t>
            </a:r>
            <a:r>
              <a:rPr lang="en-US" sz="3200" i="1" baseline="-25000" dirty="0" err="1" smtClean="0"/>
              <a:t>n</a:t>
            </a:r>
            <a:r>
              <a:rPr lang="en-US" sz="3200" dirty="0" smtClean="0"/>
              <a:t>} = </a:t>
            </a:r>
            <a:r>
              <a:rPr lang="en-US" sz="3200" i="1" dirty="0" smtClean="0"/>
              <a:t>b</a:t>
            </a:r>
            <a:r>
              <a:rPr lang="en-US" sz="3200" baseline="-25000" dirty="0" smtClean="0"/>
              <a:t>0</a:t>
            </a:r>
            <a:r>
              <a:rPr lang="en-US" sz="3200" dirty="0" smtClean="0"/>
              <a:t>, </a:t>
            </a:r>
            <a:r>
              <a:rPr lang="en-US" sz="3200" i="1" dirty="0"/>
              <a:t>b</a:t>
            </a:r>
            <a:r>
              <a:rPr lang="en-US" sz="3200" baseline="-25000" dirty="0"/>
              <a:t>1</a:t>
            </a:r>
            <a:r>
              <a:rPr lang="en-US" sz="3200" dirty="0"/>
              <a:t>, </a:t>
            </a:r>
            <a:r>
              <a:rPr lang="en-US" sz="3200" i="1" dirty="0" smtClean="0"/>
              <a:t>b</a:t>
            </a:r>
            <a:r>
              <a:rPr lang="en-US" sz="3200" baseline="-25000" dirty="0" smtClean="0"/>
              <a:t>2</a:t>
            </a:r>
            <a:r>
              <a:rPr lang="en-US" sz="3200" dirty="0"/>
              <a:t>, </a:t>
            </a:r>
            <a:r>
              <a:rPr lang="en-US" sz="3200" i="1" dirty="0"/>
              <a:t>b</a:t>
            </a:r>
            <a:r>
              <a:rPr lang="en-US" sz="3200" baseline="-25000" dirty="0"/>
              <a:t>3</a:t>
            </a:r>
            <a:r>
              <a:rPr lang="en-US" sz="3200" dirty="0" smtClean="0"/>
              <a:t>, </a:t>
            </a:r>
            <a:r>
              <a:rPr lang="en-US" sz="3200" i="1" dirty="0" smtClean="0"/>
              <a:t>b</a:t>
            </a:r>
            <a:r>
              <a:rPr lang="en-US" sz="3200" baseline="-25000" dirty="0" smtClean="0"/>
              <a:t>4</a:t>
            </a:r>
            <a:r>
              <a:rPr lang="en-US" sz="3200" dirty="0" smtClean="0"/>
              <a:t>, … = 1,</a:t>
            </a:r>
            <a:r>
              <a:rPr lang="en-US" sz="3200" i="1" dirty="0" smtClean="0"/>
              <a:t> </a:t>
            </a:r>
            <a:r>
              <a:rPr lang="en-US" sz="3200" dirty="0" smtClean="0"/>
              <a:t>−</a:t>
            </a:r>
            <a:r>
              <a:rPr lang="en-US" sz="3200" dirty="0"/>
              <a:t>1, 1</a:t>
            </a:r>
            <a:r>
              <a:rPr lang="en-US" sz="3200" dirty="0" smtClean="0"/>
              <a:t>, −</a:t>
            </a:r>
            <a:r>
              <a:rPr lang="en-US" sz="3200" dirty="0"/>
              <a:t>1, 1, </a:t>
            </a:r>
            <a:r>
              <a:rPr lang="en-US" sz="3200" dirty="0" smtClean="0"/>
              <a:t>… </a:t>
            </a:r>
          </a:p>
          <a:p>
            <a:pPr marL="365760" lvl="1" indent="0">
              <a:buNone/>
            </a:pPr>
            <a:endParaRPr lang="en-US" sz="3200" i="1" dirty="0" smtClean="0"/>
          </a:p>
          <a:p>
            <a:pPr marL="365760" lvl="1" indent="0">
              <a:buNone/>
            </a:pPr>
            <a:r>
              <a:rPr lang="en-US" sz="3200" i="1" dirty="0" smtClean="0"/>
              <a:t>a </a:t>
            </a:r>
            <a:r>
              <a:rPr lang="en-US" sz="3200" i="1" dirty="0"/>
              <a:t>= </a:t>
            </a:r>
            <a:r>
              <a:rPr lang="en-US" sz="3200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3200" i="1" dirty="0"/>
              <a:t> </a:t>
            </a:r>
            <a:r>
              <a:rPr lang="en-US" sz="3200" dirty="0"/>
              <a:t>and </a:t>
            </a:r>
            <a:r>
              <a:rPr lang="en-US" sz="3200" i="1" dirty="0"/>
              <a:t>r = </a:t>
            </a:r>
            <a:r>
              <a:rPr lang="en-US" sz="3200" dirty="0">
                <a:latin typeface="Cambria Math" pitchFamily="18" charset="0"/>
                <a:ea typeface="Cambria Math" pitchFamily="18" charset="0"/>
              </a:rPr>
              <a:t>−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1</a:t>
            </a:r>
            <a:endParaRPr lang="en-US" sz="3200" dirty="0"/>
          </a:p>
          <a:p>
            <a:pPr marL="365760" lvl="1" indent="0">
              <a:buNone/>
            </a:pP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8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81350"/>
            <a:ext cx="8229600" cy="1143000"/>
          </a:xfrm>
        </p:spPr>
        <p:txBody>
          <a:bodyPr/>
          <a:lstStyle/>
          <a:p>
            <a:r>
              <a:rPr lang="en-US" dirty="0" smtClean="0"/>
              <a:t>Geometric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2150" y="1624350"/>
            <a:ext cx="8229600" cy="4852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Definition</a:t>
            </a:r>
            <a:r>
              <a:rPr lang="en-US" sz="2800" dirty="0"/>
              <a:t>: </a:t>
            </a:r>
            <a:r>
              <a:rPr lang="en-US" sz="2800" dirty="0">
                <a:solidFill>
                  <a:schemeClr val="tx1"/>
                </a:solidFill>
              </a:rPr>
              <a:t>a </a:t>
            </a:r>
            <a:r>
              <a:rPr lang="en-US" sz="2800" b="1" dirty="0">
                <a:solidFill>
                  <a:schemeClr val="tx1"/>
                </a:solidFill>
              </a:rPr>
              <a:t>geometric progression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is a sequence of the form: </a:t>
            </a:r>
            <a:r>
              <a:rPr lang="en-US" sz="2800" b="1" i="1" dirty="0">
                <a:solidFill>
                  <a:schemeClr val="tx1"/>
                </a:solidFill>
              </a:rPr>
              <a:t>a</a:t>
            </a:r>
            <a:r>
              <a:rPr lang="en-US" sz="2800" b="1" dirty="0">
                <a:solidFill>
                  <a:schemeClr val="tx1"/>
                </a:solidFill>
              </a:rPr>
              <a:t>, </a:t>
            </a:r>
            <a:r>
              <a:rPr lang="en-US" sz="2800" b="1" i="1" dirty="0" err="1">
                <a:solidFill>
                  <a:schemeClr val="tx1"/>
                </a:solidFill>
              </a:rPr>
              <a:t>ar</a:t>
            </a:r>
            <a:r>
              <a:rPr lang="en-US" sz="2800" b="1" dirty="0">
                <a:solidFill>
                  <a:schemeClr val="tx1"/>
                </a:solidFill>
              </a:rPr>
              <a:t>, </a:t>
            </a:r>
            <a:r>
              <a:rPr lang="en-US" sz="2800" b="1" i="1" dirty="0">
                <a:solidFill>
                  <a:schemeClr val="tx1"/>
                </a:solidFill>
              </a:rPr>
              <a:t>ar</a:t>
            </a:r>
            <a:r>
              <a:rPr lang="en-US" sz="2800" b="1" i="1" baseline="30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b="1" dirty="0">
                <a:solidFill>
                  <a:schemeClr val="tx1"/>
                </a:solidFill>
              </a:rPr>
              <a:t>, …, </a:t>
            </a:r>
            <a:r>
              <a:rPr lang="en-US" sz="2800" b="1" i="1" dirty="0" err="1">
                <a:solidFill>
                  <a:schemeClr val="tx1"/>
                </a:solidFill>
              </a:rPr>
              <a:t>ar</a:t>
            </a:r>
            <a:r>
              <a:rPr lang="en-US" sz="2800" b="1" i="1" baseline="30000" dirty="0" err="1">
                <a:solidFill>
                  <a:schemeClr val="tx1"/>
                </a:solidFill>
              </a:rPr>
              <a:t>n</a:t>
            </a:r>
            <a:r>
              <a:rPr lang="en-US" sz="2800" b="1" dirty="0">
                <a:solidFill>
                  <a:schemeClr val="tx1"/>
                </a:solidFill>
              </a:rPr>
              <a:t>, …</a:t>
            </a:r>
            <a:r>
              <a:rPr lang="en-US" sz="2800" dirty="0">
                <a:solidFill>
                  <a:schemeClr val="tx1"/>
                </a:solidFill>
              </a:rPr>
              <a:t> where the </a:t>
            </a:r>
            <a:r>
              <a:rPr lang="en-US" sz="2800" dirty="0"/>
              <a:t>initial term </a:t>
            </a:r>
            <a:r>
              <a:rPr lang="en-US" sz="2800" b="1" i="1" dirty="0"/>
              <a:t>a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tx1"/>
                </a:solidFill>
              </a:rPr>
              <a:t>and the </a:t>
            </a:r>
            <a:r>
              <a:rPr lang="en-US" sz="2800" dirty="0"/>
              <a:t>common ratio </a:t>
            </a:r>
            <a:r>
              <a:rPr lang="en-US" sz="2800" b="1" i="1" dirty="0"/>
              <a:t>r</a:t>
            </a:r>
            <a:r>
              <a:rPr lang="en-US" sz="2800" i="1" dirty="0"/>
              <a:t> </a:t>
            </a:r>
            <a:r>
              <a:rPr lang="en-US" sz="2800" dirty="0">
                <a:solidFill>
                  <a:schemeClr val="tx1"/>
                </a:solidFill>
              </a:rPr>
              <a:t>are real numbers.</a:t>
            </a:r>
          </a:p>
          <a:p>
            <a:pPr marL="0" indent="0">
              <a:buNone/>
            </a:pPr>
            <a:r>
              <a:rPr lang="en-US" sz="3200" b="1" dirty="0"/>
              <a:t>Example</a:t>
            </a:r>
            <a:r>
              <a:rPr lang="en-US" sz="3200" dirty="0"/>
              <a:t>:</a:t>
            </a:r>
          </a:p>
          <a:p>
            <a:pPr marL="0" indent="0">
              <a:buNone/>
            </a:pPr>
            <a:r>
              <a:rPr lang="en-US" altLang="zh-TW" sz="3200" dirty="0"/>
              <a:t>Consider the </a:t>
            </a:r>
            <a:r>
              <a:rPr lang="en-US" altLang="zh-TW" sz="3200" dirty="0" smtClean="0"/>
              <a:t>sequence </a:t>
            </a:r>
            <a:r>
              <a:rPr lang="en-US" altLang="zh-TW" sz="2800" dirty="0" smtClean="0">
                <a:solidFill>
                  <a:schemeClr val="tx1"/>
                </a:solidFill>
              </a:rPr>
              <a:t>{</a:t>
            </a:r>
            <a:r>
              <a:rPr lang="en-US" altLang="zh-TW" sz="2800" i="1" dirty="0" err="1" smtClean="0">
                <a:solidFill>
                  <a:schemeClr val="tx1"/>
                </a:solidFill>
              </a:rPr>
              <a:t>c</a:t>
            </a:r>
            <a:r>
              <a:rPr lang="en-US" altLang="zh-TW" sz="2800" i="1" baseline="-25000" dirty="0" err="1" smtClean="0">
                <a:solidFill>
                  <a:schemeClr val="tx1"/>
                </a:solidFill>
              </a:rPr>
              <a:t>n</a:t>
            </a:r>
            <a:r>
              <a:rPr lang="en-US" altLang="zh-TW" sz="2800" dirty="0">
                <a:solidFill>
                  <a:schemeClr val="tx1"/>
                </a:solidFill>
              </a:rPr>
              <a:t>}</a:t>
            </a:r>
            <a:r>
              <a:rPr lang="en-US" altLang="zh-TW" sz="2800" i="1" dirty="0">
                <a:solidFill>
                  <a:schemeClr val="tx1"/>
                </a:solidFill>
              </a:rPr>
              <a:t> </a:t>
            </a:r>
            <a:r>
              <a:rPr lang="en-US" altLang="zh-TW" sz="2800" dirty="0">
                <a:solidFill>
                  <a:schemeClr val="tx1"/>
                </a:solidFill>
              </a:rPr>
              <a:t>=</a:t>
            </a:r>
            <a:r>
              <a:rPr lang="en-US" altLang="zh-TW" sz="2800" i="1" dirty="0">
                <a:solidFill>
                  <a:schemeClr val="tx1"/>
                </a:solidFill>
              </a:rPr>
              <a:t> </a:t>
            </a:r>
            <a:r>
              <a:rPr lang="en-US" altLang="zh-TW" sz="2800" i="1" dirty="0" smtClean="0">
                <a:solidFill>
                  <a:schemeClr val="tx1"/>
                </a:solidFill>
              </a:rPr>
              <a:t>c</a:t>
            </a:r>
            <a:r>
              <a:rPr lang="en-US" altLang="zh-TW" sz="2800" baseline="-25000" dirty="0" smtClean="0">
                <a:solidFill>
                  <a:schemeClr val="tx1"/>
                </a:solidFill>
              </a:rPr>
              <a:t>0</a:t>
            </a:r>
            <a:r>
              <a:rPr lang="en-US" altLang="zh-TW" sz="2800" dirty="0">
                <a:solidFill>
                  <a:schemeClr val="tx1"/>
                </a:solidFill>
              </a:rPr>
              <a:t>, </a:t>
            </a:r>
            <a:r>
              <a:rPr lang="en-US" altLang="zh-TW" sz="2800" i="1" dirty="0" smtClean="0">
                <a:solidFill>
                  <a:schemeClr val="tx1"/>
                </a:solidFill>
              </a:rPr>
              <a:t>c</a:t>
            </a:r>
            <a:r>
              <a:rPr lang="en-US" altLang="zh-TW" sz="2800" baseline="-25000" dirty="0" smtClean="0">
                <a:solidFill>
                  <a:schemeClr val="tx1"/>
                </a:solidFill>
              </a:rPr>
              <a:t>1</a:t>
            </a:r>
            <a:r>
              <a:rPr lang="en-US" altLang="zh-TW" sz="2800" dirty="0">
                <a:solidFill>
                  <a:schemeClr val="tx1"/>
                </a:solidFill>
              </a:rPr>
              <a:t>, … </a:t>
            </a:r>
            <a:r>
              <a:rPr lang="en-US" altLang="zh-TW" sz="2800" dirty="0" smtClean="0">
                <a:solidFill>
                  <a:schemeClr val="tx1"/>
                </a:solidFill>
              </a:rPr>
              <a:t/>
            </a:r>
            <a:br>
              <a:rPr lang="en-US" altLang="zh-TW" sz="2800" dirty="0" smtClean="0">
                <a:solidFill>
                  <a:schemeClr val="tx1"/>
                </a:solidFill>
              </a:rPr>
            </a:br>
            <a:r>
              <a:rPr lang="en-US" altLang="zh-TW" sz="2800" dirty="0" smtClean="0">
                <a:solidFill>
                  <a:schemeClr val="tx1"/>
                </a:solidFill>
              </a:rPr>
              <a:t>where </a:t>
            </a:r>
            <a:r>
              <a:rPr lang="en-US" altLang="en-US" sz="2800" i="1" dirty="0" err="1" smtClean="0">
                <a:solidFill>
                  <a:schemeClr val="tx1"/>
                </a:solidFill>
              </a:rPr>
              <a:t>c</a:t>
            </a:r>
            <a:r>
              <a:rPr lang="en-US" altLang="en-US" sz="2800" i="1" baseline="-25000" dirty="0" err="1" smtClean="0">
                <a:solidFill>
                  <a:schemeClr val="tx1"/>
                </a:solidFill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</a:rPr>
              <a:t>= </a:t>
            </a:r>
            <a:r>
              <a:rPr lang="en-US" altLang="en-US" sz="2800" dirty="0" smtClean="0">
                <a:solidFill>
                  <a:schemeClr val="tx1"/>
                </a:solidFill>
              </a:rPr>
              <a:t>2 × 5</a:t>
            </a:r>
            <a:r>
              <a:rPr lang="en-US" altLang="en-US" sz="28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    {</a:t>
            </a:r>
            <a:r>
              <a:rPr lang="en-US" sz="2800" i="1" dirty="0" err="1" smtClean="0">
                <a:solidFill>
                  <a:srgbClr val="FFFF00"/>
                </a:solidFill>
              </a:rPr>
              <a:t>c</a:t>
            </a:r>
            <a:r>
              <a:rPr lang="en-US" sz="2800" i="1" baseline="-25000" dirty="0" err="1" smtClean="0">
                <a:solidFill>
                  <a:srgbClr val="FFFF00"/>
                </a:solidFill>
              </a:rPr>
              <a:t>n</a:t>
            </a:r>
            <a:r>
              <a:rPr lang="en-US" sz="2800" dirty="0">
                <a:solidFill>
                  <a:srgbClr val="FFFF00"/>
                </a:solidFill>
              </a:rPr>
              <a:t>} = </a:t>
            </a:r>
            <a:r>
              <a:rPr lang="en-US" sz="2800" i="1" dirty="0" smtClean="0">
                <a:solidFill>
                  <a:srgbClr val="FFFF00"/>
                </a:solidFill>
              </a:rPr>
              <a:t>c</a:t>
            </a:r>
            <a:r>
              <a:rPr lang="en-US" sz="2800" baseline="-25000" dirty="0" smtClean="0">
                <a:solidFill>
                  <a:srgbClr val="FFFF00"/>
                </a:solidFill>
              </a:rPr>
              <a:t>0</a:t>
            </a:r>
            <a:r>
              <a:rPr lang="en-US" sz="2800" dirty="0" smtClean="0">
                <a:solidFill>
                  <a:srgbClr val="FFFF00"/>
                </a:solidFill>
              </a:rPr>
              <a:t>, </a:t>
            </a:r>
            <a:r>
              <a:rPr lang="en-US" sz="2800" i="1" dirty="0" smtClean="0">
                <a:solidFill>
                  <a:srgbClr val="FFFF00"/>
                </a:solidFill>
              </a:rPr>
              <a:t>c</a:t>
            </a:r>
            <a:r>
              <a:rPr lang="en-US" sz="2800" baseline="-25000" dirty="0" smtClean="0">
                <a:solidFill>
                  <a:srgbClr val="FFFF00"/>
                </a:solidFill>
              </a:rPr>
              <a:t>1</a:t>
            </a:r>
            <a:r>
              <a:rPr lang="en-US" sz="2800" dirty="0">
                <a:solidFill>
                  <a:srgbClr val="FFFF00"/>
                </a:solidFill>
              </a:rPr>
              <a:t>, </a:t>
            </a:r>
            <a:r>
              <a:rPr lang="en-US" sz="2800" i="1" dirty="0" smtClean="0">
                <a:solidFill>
                  <a:srgbClr val="FFFF00"/>
                </a:solidFill>
              </a:rPr>
              <a:t>c</a:t>
            </a:r>
            <a:r>
              <a:rPr lang="en-US" sz="2800" baseline="-25000" dirty="0" smtClean="0">
                <a:solidFill>
                  <a:srgbClr val="FFFF00"/>
                </a:solidFill>
              </a:rPr>
              <a:t>2</a:t>
            </a:r>
            <a:r>
              <a:rPr lang="en-US" sz="2800" dirty="0">
                <a:solidFill>
                  <a:srgbClr val="FFFF00"/>
                </a:solidFill>
              </a:rPr>
              <a:t>, </a:t>
            </a:r>
            <a:r>
              <a:rPr lang="en-US" sz="2800" i="1" dirty="0" smtClean="0">
                <a:solidFill>
                  <a:srgbClr val="FFFF00"/>
                </a:solidFill>
              </a:rPr>
              <a:t>c</a:t>
            </a:r>
            <a:r>
              <a:rPr lang="en-US" sz="2800" baseline="-25000" dirty="0" smtClean="0">
                <a:solidFill>
                  <a:srgbClr val="FFFF00"/>
                </a:solidFill>
              </a:rPr>
              <a:t>3</a:t>
            </a:r>
            <a:r>
              <a:rPr lang="en-US" sz="2800" dirty="0" smtClean="0">
                <a:solidFill>
                  <a:srgbClr val="FFFF00"/>
                </a:solidFill>
              </a:rPr>
              <a:t>, </a:t>
            </a:r>
            <a:r>
              <a:rPr lang="en-US" sz="2800" i="1" dirty="0" smtClean="0">
                <a:solidFill>
                  <a:srgbClr val="FFFF00"/>
                </a:solidFill>
              </a:rPr>
              <a:t>c</a:t>
            </a:r>
            <a:r>
              <a:rPr lang="en-US" sz="2800" baseline="-25000" dirty="0" smtClean="0">
                <a:solidFill>
                  <a:srgbClr val="FFFF00"/>
                </a:solidFill>
              </a:rPr>
              <a:t>4</a:t>
            </a:r>
            <a:r>
              <a:rPr lang="en-US" sz="2800" dirty="0" smtClean="0">
                <a:solidFill>
                  <a:srgbClr val="FFFF00"/>
                </a:solidFill>
              </a:rPr>
              <a:t>, … = 2</a:t>
            </a:r>
            <a:r>
              <a:rPr lang="en-US" sz="2800" dirty="0">
                <a:solidFill>
                  <a:srgbClr val="FFFF00"/>
                </a:solidFill>
              </a:rPr>
              <a:t>, 10, 50, 250, 1250</a:t>
            </a:r>
            <a:r>
              <a:rPr lang="en-US" sz="2800" dirty="0" smtClean="0">
                <a:solidFill>
                  <a:srgbClr val="FFFF00"/>
                </a:solidFill>
              </a:rPr>
              <a:t>,</a:t>
            </a:r>
            <a:r>
              <a:rPr lang="en-US" sz="2800" i="1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…</a:t>
            </a:r>
          </a:p>
          <a:p>
            <a:pPr marL="0" lvl="1" indent="0">
              <a:buNone/>
            </a:pPr>
            <a:endParaRPr lang="en-US" sz="2800" dirty="0" smtClean="0"/>
          </a:p>
          <a:p>
            <a:pPr marL="0" lvl="1" indent="0">
              <a:buNone/>
            </a:pPr>
            <a:r>
              <a:rPr lang="en-US" sz="2800" i="1" dirty="0" smtClean="0"/>
              <a:t>		a </a:t>
            </a:r>
            <a:r>
              <a:rPr lang="en-US" sz="2800" i="1" dirty="0"/>
              <a:t>=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i="1" dirty="0" smtClean="0"/>
              <a:t> </a:t>
            </a:r>
            <a:r>
              <a:rPr lang="en-US" sz="2800" dirty="0"/>
              <a:t>and </a:t>
            </a:r>
            <a:r>
              <a:rPr lang="en-US" sz="2800" i="1" dirty="0"/>
              <a:t>r =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5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3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81350"/>
            <a:ext cx="8229600" cy="1143000"/>
          </a:xfrm>
        </p:spPr>
        <p:txBody>
          <a:bodyPr/>
          <a:lstStyle/>
          <a:p>
            <a:r>
              <a:rPr lang="en-US" dirty="0" smtClean="0"/>
              <a:t>Geometric Progression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962150" y="1624350"/>
                <a:ext cx="8229600" cy="485265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800" b="1" dirty="0" smtClean="0"/>
                  <a:t>Definition</a:t>
                </a:r>
                <a:r>
                  <a:rPr lang="en-US" sz="2800" dirty="0"/>
                  <a:t>: </a:t>
                </a:r>
                <a:r>
                  <a:rPr lang="en-US" sz="2800" dirty="0">
                    <a:solidFill>
                      <a:schemeClr val="tx1"/>
                    </a:solidFill>
                  </a:rPr>
                  <a:t>a </a:t>
                </a:r>
                <a:r>
                  <a:rPr lang="en-US" sz="2800" b="1" dirty="0">
                    <a:solidFill>
                      <a:schemeClr val="tx1"/>
                    </a:solidFill>
                  </a:rPr>
                  <a:t>geometric progression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>
                    <a:solidFill>
                      <a:schemeClr val="tx1"/>
                    </a:solidFill>
                  </a:rPr>
                  <a:t>is a sequence of the form: </a:t>
                </a:r>
                <a:r>
                  <a:rPr lang="en-US" sz="2800" b="1" i="1" dirty="0">
                    <a:solidFill>
                      <a:schemeClr val="tx1"/>
                    </a:solidFill>
                  </a:rPr>
                  <a:t>a</a:t>
                </a:r>
                <a:r>
                  <a:rPr lang="en-US" sz="2800" b="1" dirty="0">
                    <a:solidFill>
                      <a:schemeClr val="tx1"/>
                    </a:solidFill>
                  </a:rPr>
                  <a:t>, </a:t>
                </a:r>
                <a:r>
                  <a:rPr lang="en-US" sz="2800" b="1" i="1" dirty="0" err="1">
                    <a:solidFill>
                      <a:schemeClr val="tx1"/>
                    </a:solidFill>
                  </a:rPr>
                  <a:t>ar</a:t>
                </a:r>
                <a:r>
                  <a:rPr lang="en-US" sz="2800" b="1" dirty="0">
                    <a:solidFill>
                      <a:schemeClr val="tx1"/>
                    </a:solidFill>
                  </a:rPr>
                  <a:t>, </a:t>
                </a:r>
                <a:r>
                  <a:rPr lang="en-US" sz="2800" b="1" i="1" dirty="0">
                    <a:solidFill>
                      <a:schemeClr val="tx1"/>
                    </a:solidFill>
                  </a:rPr>
                  <a:t>ar</a:t>
                </a:r>
                <a:r>
                  <a:rPr lang="en-US" sz="2800" b="1" i="1" baseline="30000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2</a:t>
                </a:r>
                <a:r>
                  <a:rPr lang="en-US" sz="2800" b="1" dirty="0">
                    <a:solidFill>
                      <a:schemeClr val="tx1"/>
                    </a:solidFill>
                  </a:rPr>
                  <a:t>, …, </a:t>
                </a:r>
                <a:r>
                  <a:rPr lang="en-US" sz="2800" b="1" i="1" dirty="0" err="1">
                    <a:solidFill>
                      <a:schemeClr val="tx1"/>
                    </a:solidFill>
                  </a:rPr>
                  <a:t>ar</a:t>
                </a:r>
                <a:r>
                  <a:rPr lang="en-US" sz="2800" b="1" i="1" baseline="30000" dirty="0" err="1">
                    <a:solidFill>
                      <a:schemeClr val="tx1"/>
                    </a:solidFill>
                  </a:rPr>
                  <a:t>n</a:t>
                </a:r>
                <a:r>
                  <a:rPr lang="en-US" sz="2800" b="1" dirty="0">
                    <a:solidFill>
                      <a:schemeClr val="tx1"/>
                    </a:solidFill>
                  </a:rPr>
                  <a:t>, …</a:t>
                </a:r>
                <a:r>
                  <a:rPr lang="en-US" sz="2800" dirty="0">
                    <a:solidFill>
                      <a:schemeClr val="tx1"/>
                    </a:solidFill>
                  </a:rPr>
                  <a:t> where the </a:t>
                </a:r>
                <a:r>
                  <a:rPr lang="en-US" sz="2800" dirty="0"/>
                  <a:t>initial term </a:t>
                </a:r>
                <a:r>
                  <a:rPr lang="en-US" sz="2800" b="1" i="1" dirty="0"/>
                  <a:t>a</a:t>
                </a:r>
                <a:r>
                  <a:rPr lang="en-US" sz="2800" dirty="0"/>
                  <a:t> </a:t>
                </a:r>
                <a:r>
                  <a:rPr lang="en-US" sz="2800" dirty="0">
                    <a:solidFill>
                      <a:schemeClr val="tx1"/>
                    </a:solidFill>
                  </a:rPr>
                  <a:t>and the </a:t>
                </a:r>
                <a:r>
                  <a:rPr lang="en-US" sz="2800" dirty="0"/>
                  <a:t>common ratio </a:t>
                </a:r>
                <a:r>
                  <a:rPr lang="en-US" sz="2800" b="1" i="1" dirty="0"/>
                  <a:t>r</a:t>
                </a:r>
                <a:r>
                  <a:rPr lang="en-US" sz="2800" i="1" dirty="0"/>
                  <a:t> </a:t>
                </a:r>
                <a:r>
                  <a:rPr lang="en-US" sz="2800" dirty="0">
                    <a:solidFill>
                      <a:schemeClr val="tx1"/>
                    </a:solidFill>
                  </a:rPr>
                  <a:t>are real numbers.</a:t>
                </a:r>
              </a:p>
              <a:p>
                <a:pPr marL="0" indent="0">
                  <a:buNone/>
                </a:pPr>
                <a:r>
                  <a:rPr lang="en-US" sz="3200" b="1" dirty="0"/>
                  <a:t>Example</a:t>
                </a:r>
                <a:r>
                  <a:rPr lang="en-US" sz="3200" dirty="0"/>
                  <a:t>:</a:t>
                </a:r>
              </a:p>
              <a:p>
                <a:pPr marL="0" lvl="1" indent="0">
                  <a:spcBef>
                    <a:spcPts val="1000"/>
                  </a:spcBef>
                  <a:buNone/>
                </a:pPr>
                <a:r>
                  <a:rPr lang="en-US" altLang="zh-TW" sz="3200" dirty="0">
                    <a:solidFill>
                      <a:srgbClr val="FFFF00"/>
                    </a:solidFill>
                  </a:rPr>
                  <a:t>Consider the </a:t>
                </a:r>
                <a:r>
                  <a:rPr lang="en-US" altLang="zh-TW" sz="3200" dirty="0" smtClean="0">
                    <a:solidFill>
                      <a:srgbClr val="FFFF00"/>
                    </a:solidFill>
                  </a:rPr>
                  <a:t>sequence </a:t>
                </a:r>
                <a:r>
                  <a:rPr lang="en-US" altLang="zh-TW" sz="2800" dirty="0" smtClean="0">
                    <a:solidFill>
                      <a:schemeClr val="tx1"/>
                    </a:solidFill>
                  </a:rPr>
                  <a:t>{</a:t>
                </a:r>
                <a:r>
                  <a:rPr lang="en-US" altLang="zh-TW" sz="2800" i="1" dirty="0" err="1" smtClean="0">
                    <a:solidFill>
                      <a:schemeClr val="tx1"/>
                    </a:solidFill>
                  </a:rPr>
                  <a:t>d</a:t>
                </a:r>
                <a:r>
                  <a:rPr lang="en-US" altLang="zh-TW" sz="2800" i="1" baseline="-25000" dirty="0" err="1" smtClean="0">
                    <a:solidFill>
                      <a:schemeClr val="tx1"/>
                    </a:solidFill>
                  </a:rPr>
                  <a:t>n</a:t>
                </a:r>
                <a:r>
                  <a:rPr lang="en-US" altLang="zh-TW" sz="2800" dirty="0">
                    <a:solidFill>
                      <a:schemeClr val="tx1"/>
                    </a:solidFill>
                  </a:rPr>
                  <a:t>}</a:t>
                </a:r>
                <a:r>
                  <a:rPr lang="en-US" altLang="zh-TW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TW" sz="2800" dirty="0">
                    <a:solidFill>
                      <a:schemeClr val="tx1"/>
                    </a:solidFill>
                  </a:rPr>
                  <a:t>=</a:t>
                </a:r>
                <a:r>
                  <a:rPr lang="en-US" altLang="zh-TW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TW" sz="2800" i="1" dirty="0" smtClean="0">
                    <a:solidFill>
                      <a:schemeClr val="tx1"/>
                    </a:solidFill>
                  </a:rPr>
                  <a:t>d</a:t>
                </a:r>
                <a:r>
                  <a:rPr lang="en-US" altLang="zh-TW" sz="2800" baseline="-25000" dirty="0" smtClean="0">
                    <a:solidFill>
                      <a:schemeClr val="tx1"/>
                    </a:solidFill>
                  </a:rPr>
                  <a:t>0</a:t>
                </a:r>
                <a:r>
                  <a:rPr lang="en-US" altLang="zh-TW" sz="2800" dirty="0">
                    <a:solidFill>
                      <a:schemeClr val="tx1"/>
                    </a:solidFill>
                  </a:rPr>
                  <a:t>, </a:t>
                </a:r>
                <a:r>
                  <a:rPr lang="en-US" altLang="zh-TW" sz="2800" i="1" dirty="0" smtClean="0">
                    <a:solidFill>
                      <a:schemeClr val="tx1"/>
                    </a:solidFill>
                  </a:rPr>
                  <a:t>d</a:t>
                </a:r>
                <a:r>
                  <a:rPr lang="en-US" altLang="zh-TW" sz="2800" baseline="-25000" dirty="0" smtClean="0">
                    <a:solidFill>
                      <a:schemeClr val="tx1"/>
                    </a:solidFill>
                  </a:rPr>
                  <a:t>1</a:t>
                </a:r>
                <a:r>
                  <a:rPr lang="en-US" altLang="zh-TW" sz="2800" dirty="0">
                    <a:solidFill>
                      <a:schemeClr val="tx1"/>
                    </a:solidFill>
                  </a:rPr>
                  <a:t>, … </a:t>
                </a:r>
                <a:br>
                  <a:rPr lang="en-US" altLang="zh-TW" sz="2800" dirty="0">
                    <a:solidFill>
                      <a:schemeClr val="tx1"/>
                    </a:solidFill>
                  </a:rPr>
                </a:br>
                <a:r>
                  <a:rPr lang="en-US" altLang="zh-TW" sz="2800" dirty="0" smtClean="0">
                    <a:solidFill>
                      <a:schemeClr val="tx1"/>
                    </a:solidFill>
                  </a:rPr>
                  <a:t>where </a:t>
                </a:r>
                <a:r>
                  <a:rPr lang="en-US" sz="2800" i="1" dirty="0" err="1" smtClean="0">
                    <a:solidFill>
                      <a:schemeClr val="tx1"/>
                    </a:solidFill>
                  </a:rPr>
                  <a:t>d</a:t>
                </a:r>
                <a:r>
                  <a:rPr lang="en-US" sz="2800" i="1" baseline="-25000" dirty="0" err="1" smtClean="0">
                    <a:solidFill>
                      <a:schemeClr val="tx1"/>
                    </a:solidFill>
                  </a:rPr>
                  <a:t>n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× 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marL="228594" lvl="1">
                  <a:spcBef>
                    <a:spcPts val="1000"/>
                  </a:spcBef>
                  <a:buNone/>
                </a:pPr>
                <a:r>
                  <a:rPr lang="en-US" sz="2800" dirty="0" smtClean="0">
                    <a:solidFill>
                      <a:srgbClr val="FFFF00"/>
                    </a:solidFill>
                  </a:rPr>
                  <a:t>{</a:t>
                </a:r>
                <a:r>
                  <a:rPr lang="en-US" sz="2800" i="1" dirty="0" err="1" smtClean="0">
                    <a:solidFill>
                      <a:srgbClr val="FFFF00"/>
                    </a:solidFill>
                  </a:rPr>
                  <a:t>d</a:t>
                </a:r>
                <a:r>
                  <a:rPr lang="en-US" sz="2800" i="1" baseline="-25000" dirty="0" err="1" smtClean="0">
                    <a:solidFill>
                      <a:srgbClr val="FFFF00"/>
                    </a:solidFill>
                  </a:rPr>
                  <a:t>n</a:t>
                </a:r>
                <a:r>
                  <a:rPr lang="en-US" sz="2800" dirty="0">
                    <a:solidFill>
                      <a:srgbClr val="FFFF00"/>
                    </a:solidFill>
                  </a:rPr>
                  <a:t>} = </a:t>
                </a:r>
                <a:r>
                  <a:rPr lang="en-US" sz="2800" i="1" dirty="0" smtClean="0">
                    <a:solidFill>
                      <a:srgbClr val="FFFF00"/>
                    </a:solidFill>
                  </a:rPr>
                  <a:t>d</a:t>
                </a:r>
                <a:r>
                  <a:rPr lang="en-US" sz="2800" baseline="-25000" dirty="0" smtClean="0">
                    <a:solidFill>
                      <a:srgbClr val="FFFF00"/>
                    </a:solidFill>
                  </a:rPr>
                  <a:t>0</a:t>
                </a:r>
                <a:r>
                  <a:rPr lang="en-US" sz="2800" dirty="0" smtClean="0">
                    <a:solidFill>
                      <a:srgbClr val="FFFF00"/>
                    </a:solidFill>
                  </a:rPr>
                  <a:t>, </a:t>
                </a:r>
                <a:r>
                  <a:rPr lang="en-US" sz="2800" i="1" dirty="0">
                    <a:solidFill>
                      <a:srgbClr val="FFFF00"/>
                    </a:solidFill>
                  </a:rPr>
                  <a:t>d</a:t>
                </a:r>
                <a:r>
                  <a:rPr lang="en-US" sz="2800" baseline="-25000" dirty="0">
                    <a:solidFill>
                      <a:srgbClr val="FFFF00"/>
                    </a:solidFill>
                  </a:rPr>
                  <a:t>1</a:t>
                </a:r>
                <a:r>
                  <a:rPr lang="en-US" sz="2800" dirty="0">
                    <a:solidFill>
                      <a:srgbClr val="FFFF00"/>
                    </a:solidFill>
                  </a:rPr>
                  <a:t>, </a:t>
                </a:r>
                <a:r>
                  <a:rPr lang="en-US" sz="2800" i="1" dirty="0" smtClean="0">
                    <a:solidFill>
                      <a:srgbClr val="FFFF00"/>
                    </a:solidFill>
                  </a:rPr>
                  <a:t>d</a:t>
                </a:r>
                <a:r>
                  <a:rPr lang="en-US" sz="2800" baseline="-25000" dirty="0" smtClean="0">
                    <a:solidFill>
                      <a:srgbClr val="FFFF00"/>
                    </a:solidFill>
                  </a:rPr>
                  <a:t>2</a:t>
                </a:r>
                <a:r>
                  <a:rPr lang="en-US" sz="2800" dirty="0">
                    <a:solidFill>
                      <a:srgbClr val="FFFF00"/>
                    </a:solidFill>
                  </a:rPr>
                  <a:t>, </a:t>
                </a:r>
                <a:r>
                  <a:rPr lang="en-US" sz="2800" i="1" dirty="0" smtClean="0">
                    <a:solidFill>
                      <a:srgbClr val="FFFF00"/>
                    </a:solidFill>
                  </a:rPr>
                  <a:t>d</a:t>
                </a:r>
                <a:r>
                  <a:rPr lang="en-US" sz="2800" baseline="-25000" dirty="0" smtClean="0">
                    <a:solidFill>
                      <a:srgbClr val="FFFF00"/>
                    </a:solidFill>
                  </a:rPr>
                  <a:t>3</a:t>
                </a:r>
                <a:r>
                  <a:rPr lang="en-US" sz="2800" dirty="0">
                    <a:solidFill>
                      <a:srgbClr val="FFFF00"/>
                    </a:solidFill>
                  </a:rPr>
                  <a:t>, </a:t>
                </a:r>
                <a:r>
                  <a:rPr lang="en-US" sz="2800" i="1" dirty="0" smtClean="0">
                    <a:solidFill>
                      <a:srgbClr val="FFFF00"/>
                    </a:solidFill>
                  </a:rPr>
                  <a:t>d</a:t>
                </a:r>
                <a:r>
                  <a:rPr lang="en-US" sz="2800" baseline="-25000" dirty="0" smtClean="0">
                    <a:solidFill>
                      <a:srgbClr val="FFFF00"/>
                    </a:solidFill>
                  </a:rPr>
                  <a:t>4</a:t>
                </a:r>
                <a:r>
                  <a:rPr lang="en-US" sz="2800" dirty="0">
                    <a:solidFill>
                      <a:srgbClr val="FFFF00"/>
                    </a:solidFill>
                  </a:rPr>
                  <a:t>, </a:t>
                </a:r>
                <a:r>
                  <a:rPr lang="en-US" sz="2800" dirty="0" smtClean="0">
                    <a:solidFill>
                      <a:srgbClr val="FFFF00"/>
                    </a:solidFill>
                  </a:rPr>
                  <a:t>… =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800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f>
                      <m:fPr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2800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f>
                      <m:fPr>
                        <m:ctrl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sz="2800" i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f>
                      <m:fPr>
                        <m:ctrl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27</m:t>
                        </m:r>
                      </m:den>
                    </m:f>
                    <m:r>
                      <a:rPr lang="en-US" sz="2800" i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…</m:t>
                    </m:r>
                  </m:oMath>
                </a14:m>
                <a:endParaRPr lang="en-US" sz="2800" dirty="0" smtClean="0">
                  <a:solidFill>
                    <a:srgbClr val="FFFF00"/>
                  </a:solidFill>
                </a:endParaRPr>
              </a:p>
              <a:p>
                <a:pPr marL="228594" lvl="1">
                  <a:spcBef>
                    <a:spcPts val="1000"/>
                  </a:spcBef>
                  <a:buNone/>
                </a:pPr>
                <a:r>
                  <a:rPr lang="en-US" sz="2800" i="1" dirty="0"/>
                  <a:t>		</a:t>
                </a:r>
                <a:r>
                  <a:rPr lang="en-US" sz="2800" i="1" dirty="0" smtClean="0">
                    <a:solidFill>
                      <a:schemeClr val="tx1"/>
                    </a:solidFill>
                  </a:rPr>
                  <a:t>a = </a:t>
                </a:r>
                <a:r>
                  <a:rPr lang="en-US" sz="2800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6</a:t>
                </a:r>
                <a:r>
                  <a:rPr lang="en-US" sz="28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>
                    <a:solidFill>
                      <a:schemeClr val="tx1"/>
                    </a:solidFill>
                  </a:rPr>
                  <a:t>and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r </a:t>
                </a:r>
                <a:r>
                  <a:rPr lang="en-US" sz="2800" i="1" dirty="0" smtClean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62150" y="1624350"/>
                <a:ext cx="8229600" cy="4852650"/>
              </a:xfrm>
              <a:blipFill>
                <a:blip r:embed="rId2"/>
                <a:stretch>
                  <a:fillRect l="-1926" t="-2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47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32435"/>
            <a:ext cx="8229600" cy="1143000"/>
          </a:xfrm>
        </p:spPr>
        <p:txBody>
          <a:bodyPr/>
          <a:lstStyle/>
          <a:p>
            <a:r>
              <a:rPr lang="en-US" dirty="0" smtClean="0"/>
              <a:t>Arithmetic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4050" y="1627872"/>
            <a:ext cx="8229600" cy="4772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Definition</a:t>
            </a:r>
            <a:r>
              <a:rPr lang="en-US" sz="3600" dirty="0"/>
              <a:t>: </a:t>
            </a:r>
            <a:r>
              <a:rPr lang="en-US" sz="3600" dirty="0">
                <a:solidFill>
                  <a:schemeClr val="tx1"/>
                </a:solidFill>
              </a:rPr>
              <a:t>an </a:t>
            </a:r>
            <a:r>
              <a:rPr lang="en-US" sz="3600" b="1" i="1" dirty="0">
                <a:solidFill>
                  <a:schemeClr val="tx1"/>
                </a:solidFill>
              </a:rPr>
              <a:t>arithmetic progression</a:t>
            </a:r>
            <a:r>
              <a:rPr lang="en-US" sz="3600" i="1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is a sequence of the form: </a:t>
            </a: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b="1" i="1" dirty="0" smtClean="0"/>
              <a:t>a</a:t>
            </a:r>
            <a:r>
              <a:rPr lang="en-US" sz="3600" b="1" dirty="0"/>
              <a:t>,</a:t>
            </a:r>
            <a:r>
              <a:rPr lang="en-US" sz="3600" b="1" i="1" dirty="0"/>
              <a:t> </a:t>
            </a:r>
            <a:r>
              <a:rPr lang="en-US" sz="3600" b="1" i="1" dirty="0" smtClean="0"/>
              <a:t>a </a:t>
            </a:r>
            <a:r>
              <a:rPr lang="en-US" sz="3600" b="1" dirty="0" smtClean="0"/>
              <a:t>+</a:t>
            </a:r>
            <a:r>
              <a:rPr lang="en-US" sz="3600" b="1" i="1" dirty="0" smtClean="0"/>
              <a:t> d</a:t>
            </a:r>
            <a:r>
              <a:rPr lang="en-US" sz="3600" b="1" dirty="0"/>
              <a:t>,</a:t>
            </a:r>
            <a:r>
              <a:rPr lang="en-US" sz="3600" b="1" i="1" dirty="0"/>
              <a:t> </a:t>
            </a:r>
            <a:r>
              <a:rPr lang="en-US" sz="3600" b="1" i="1" dirty="0" smtClean="0"/>
              <a:t>a </a:t>
            </a:r>
            <a:r>
              <a:rPr lang="en-US" sz="3600" b="1" dirty="0" smtClean="0"/>
              <a:t>+</a:t>
            </a:r>
            <a:r>
              <a:rPr lang="en-US" sz="3600" b="1" i="1" dirty="0" smtClean="0"/>
              <a:t> </a:t>
            </a:r>
            <a:r>
              <a:rPr lang="en-US" sz="3600" b="1" dirty="0" smtClean="0">
                <a:ea typeface="Cambria Math" pitchFamily="18" charset="0"/>
              </a:rPr>
              <a:t>2</a:t>
            </a:r>
            <a:r>
              <a:rPr lang="en-US" sz="3600" b="1" i="1" dirty="0" smtClean="0"/>
              <a:t>d</a:t>
            </a:r>
            <a:r>
              <a:rPr lang="en-US" sz="3600" b="1" dirty="0"/>
              <a:t>, </a:t>
            </a:r>
            <a:r>
              <a:rPr lang="en-US" sz="3600" b="1" i="1" dirty="0" smtClean="0"/>
              <a:t>a </a:t>
            </a:r>
            <a:r>
              <a:rPr lang="en-US" sz="3600" b="1" dirty="0"/>
              <a:t>+</a:t>
            </a:r>
            <a:r>
              <a:rPr lang="en-US" sz="3600" b="1" i="1" dirty="0"/>
              <a:t> </a:t>
            </a:r>
            <a:r>
              <a:rPr lang="en-US" sz="3600" b="1" dirty="0" smtClean="0">
                <a:ea typeface="Cambria Math" pitchFamily="18" charset="0"/>
              </a:rPr>
              <a:t>3</a:t>
            </a:r>
            <a:r>
              <a:rPr lang="en-US" sz="3600" b="1" i="1" dirty="0" smtClean="0"/>
              <a:t>d</a:t>
            </a:r>
            <a:r>
              <a:rPr lang="en-US" sz="3600" b="1" dirty="0"/>
              <a:t>, …, </a:t>
            </a:r>
            <a:r>
              <a:rPr lang="en-US" sz="3600" b="1" i="1" dirty="0" smtClean="0"/>
              <a:t>a </a:t>
            </a:r>
            <a:r>
              <a:rPr lang="en-US" sz="3600" b="1" dirty="0" smtClean="0"/>
              <a:t>+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nd</a:t>
            </a:r>
            <a:r>
              <a:rPr lang="en-US" sz="3600" b="1" dirty="0"/>
              <a:t>, …</a:t>
            </a:r>
            <a:r>
              <a:rPr lang="en-US" sz="3600" dirty="0"/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solidFill>
                  <a:schemeClr val="tx1"/>
                </a:solidFill>
              </a:rPr>
              <a:t>where </a:t>
            </a:r>
            <a:r>
              <a:rPr lang="en-US" sz="3600" dirty="0">
                <a:solidFill>
                  <a:schemeClr val="tx1"/>
                </a:solidFill>
              </a:rPr>
              <a:t>the </a:t>
            </a:r>
            <a:r>
              <a:rPr lang="en-US" sz="3600" dirty="0"/>
              <a:t>initial term </a:t>
            </a:r>
            <a:r>
              <a:rPr lang="en-US" sz="3600" b="1" i="1" dirty="0"/>
              <a:t>a</a:t>
            </a:r>
            <a:r>
              <a:rPr lang="en-US" sz="3600" dirty="0">
                <a:solidFill>
                  <a:schemeClr val="tx1"/>
                </a:solidFill>
              </a:rPr>
              <a:t> and the </a:t>
            </a:r>
            <a:r>
              <a:rPr lang="en-US" sz="3600" dirty="0"/>
              <a:t>common difference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b="1" i="1" dirty="0"/>
              <a:t>d</a:t>
            </a:r>
            <a:r>
              <a:rPr lang="en-US" sz="3600" i="1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are real numbers</a:t>
            </a:r>
            <a:r>
              <a:rPr lang="en-US" sz="3600" dirty="0" smtClean="0">
                <a:solidFill>
                  <a:schemeClr val="tx1"/>
                </a:solidFill>
              </a:rPr>
              <a:t>.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50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32435"/>
            <a:ext cx="8229600" cy="1143000"/>
          </a:xfrm>
        </p:spPr>
        <p:txBody>
          <a:bodyPr/>
          <a:lstStyle/>
          <a:p>
            <a:r>
              <a:rPr lang="en-US" dirty="0" smtClean="0"/>
              <a:t>Arithmetic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4050" y="1447800"/>
            <a:ext cx="851535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Definition</a:t>
            </a:r>
            <a:r>
              <a:rPr lang="en-US" sz="2800" dirty="0"/>
              <a:t>: </a:t>
            </a:r>
            <a:r>
              <a:rPr lang="en-US" sz="2800" dirty="0">
                <a:solidFill>
                  <a:schemeClr val="tx1"/>
                </a:solidFill>
              </a:rPr>
              <a:t>an </a:t>
            </a:r>
            <a:r>
              <a:rPr lang="en-US" sz="2800" b="1" i="1" dirty="0">
                <a:solidFill>
                  <a:schemeClr val="tx1"/>
                </a:solidFill>
              </a:rPr>
              <a:t>arithmetic progression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is a sequence of the form: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b="1" i="1" dirty="0"/>
              <a:t>a</a:t>
            </a:r>
            <a:r>
              <a:rPr lang="en-US" sz="2800" b="1" dirty="0"/>
              <a:t>,</a:t>
            </a:r>
            <a:r>
              <a:rPr lang="en-US" sz="2800" b="1" i="1" dirty="0"/>
              <a:t> a </a:t>
            </a:r>
            <a:r>
              <a:rPr lang="en-US" sz="2800" b="1" dirty="0"/>
              <a:t>+</a:t>
            </a:r>
            <a:r>
              <a:rPr lang="en-US" sz="2800" b="1" i="1" dirty="0"/>
              <a:t> d</a:t>
            </a:r>
            <a:r>
              <a:rPr lang="en-US" sz="2800" b="1" dirty="0"/>
              <a:t>,</a:t>
            </a:r>
            <a:r>
              <a:rPr lang="en-US" sz="2800" b="1" i="1" dirty="0"/>
              <a:t> a </a:t>
            </a:r>
            <a:r>
              <a:rPr lang="en-US" sz="2800" b="1" dirty="0"/>
              <a:t>+</a:t>
            </a:r>
            <a:r>
              <a:rPr lang="en-US" sz="2800" b="1" i="1" dirty="0"/>
              <a:t> </a:t>
            </a:r>
            <a:r>
              <a:rPr lang="en-US" sz="2800" b="1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b="1" i="1" dirty="0"/>
              <a:t>d</a:t>
            </a:r>
            <a:r>
              <a:rPr lang="en-US" sz="2800" b="1" dirty="0"/>
              <a:t>,</a:t>
            </a:r>
            <a:r>
              <a:rPr lang="en-US" sz="2800" b="1" i="1" dirty="0"/>
              <a:t> a </a:t>
            </a:r>
            <a:r>
              <a:rPr lang="en-US" sz="2800" b="1" dirty="0"/>
              <a:t>+</a:t>
            </a:r>
            <a:r>
              <a:rPr lang="en-US" sz="2800" b="1" i="1" dirty="0"/>
              <a:t>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800" b="1" i="1" dirty="0" smtClean="0"/>
              <a:t>d</a:t>
            </a:r>
            <a:r>
              <a:rPr lang="en-US" sz="2800" b="1" dirty="0"/>
              <a:t>, …, </a:t>
            </a:r>
            <a:r>
              <a:rPr lang="en-US" sz="2800" b="1" i="1" dirty="0"/>
              <a:t>a </a:t>
            </a:r>
            <a:r>
              <a:rPr lang="en-US" sz="2800" b="1" dirty="0"/>
              <a:t>+</a:t>
            </a:r>
            <a:r>
              <a:rPr lang="en-US" sz="2800" b="1" i="1" dirty="0"/>
              <a:t> </a:t>
            </a:r>
            <a:r>
              <a:rPr lang="en-US" sz="2800" b="1" i="1" dirty="0" err="1"/>
              <a:t>nd</a:t>
            </a:r>
            <a:r>
              <a:rPr lang="en-US" sz="2800" b="1" dirty="0"/>
              <a:t>, …</a:t>
            </a:r>
            <a:r>
              <a:rPr lang="en-US" sz="2800" dirty="0"/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where </a:t>
            </a:r>
            <a:r>
              <a:rPr lang="en-US" sz="2800" dirty="0">
                <a:solidFill>
                  <a:schemeClr val="tx1"/>
                </a:solidFill>
              </a:rPr>
              <a:t>the </a:t>
            </a:r>
            <a:r>
              <a:rPr lang="en-US" sz="2800" dirty="0"/>
              <a:t>initial term </a:t>
            </a:r>
            <a:r>
              <a:rPr lang="en-US" sz="2800" b="1" i="1" dirty="0"/>
              <a:t>a</a:t>
            </a:r>
            <a:r>
              <a:rPr lang="en-US" sz="2800" dirty="0">
                <a:solidFill>
                  <a:schemeClr val="tx1"/>
                </a:solidFill>
              </a:rPr>
              <a:t> and the </a:t>
            </a:r>
            <a:r>
              <a:rPr lang="en-US" sz="2800" dirty="0"/>
              <a:t>common difference </a:t>
            </a:r>
            <a:r>
              <a:rPr lang="en-US" sz="2800" b="1" i="1" dirty="0"/>
              <a:t>d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are real </a:t>
            </a:r>
            <a:r>
              <a:rPr lang="en-US" sz="2800" dirty="0" smtClean="0">
                <a:solidFill>
                  <a:schemeClr val="tx1"/>
                </a:solidFill>
              </a:rPr>
              <a:t>numbers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800" b="1" dirty="0" smtClean="0"/>
              <a:t>Example</a:t>
            </a:r>
            <a:r>
              <a:rPr lang="en-US" sz="2800" dirty="0" smtClean="0"/>
              <a:t>:</a:t>
            </a:r>
            <a:endParaRPr lang="en-US" sz="2800" dirty="0"/>
          </a:p>
          <a:p>
            <a:pPr marL="0" lvl="1" indent="0">
              <a:buNone/>
            </a:pPr>
            <a:r>
              <a:rPr lang="en-US" sz="3200" dirty="0"/>
              <a:t>The sequences {</a:t>
            </a:r>
            <a:r>
              <a:rPr lang="en-US" sz="3200" i="1" dirty="0" err="1"/>
              <a:t>s</a:t>
            </a:r>
            <a:r>
              <a:rPr lang="en-US" sz="3200" i="1" baseline="-25000" dirty="0" err="1"/>
              <a:t>n</a:t>
            </a:r>
            <a:r>
              <a:rPr lang="en-US" sz="3200" dirty="0"/>
              <a:t>} </a:t>
            </a:r>
            <a:r>
              <a:rPr lang="en-US" sz="3200" dirty="0" smtClean="0"/>
              <a:t>with </a:t>
            </a:r>
            <a:r>
              <a:rPr lang="en-US" sz="3200" i="1" dirty="0" err="1"/>
              <a:t>s</a:t>
            </a:r>
            <a:r>
              <a:rPr lang="en-US" sz="3200" i="1" baseline="-25000" dirty="0" err="1"/>
              <a:t>n</a:t>
            </a:r>
            <a:r>
              <a:rPr lang="en-US" sz="3200" i="1" dirty="0"/>
              <a:t> </a:t>
            </a:r>
            <a:r>
              <a:rPr lang="en-US" sz="3200" dirty="0"/>
              <a:t>= −1 + </a:t>
            </a:r>
            <a:r>
              <a:rPr lang="en-US" sz="3200" dirty="0" smtClean="0"/>
              <a:t>4</a:t>
            </a:r>
            <a:r>
              <a:rPr lang="en-US" sz="3200" i="1" dirty="0" smtClean="0"/>
              <a:t>n</a:t>
            </a:r>
          </a:p>
          <a:p>
            <a:pPr marL="0" lvl="1" indent="0">
              <a:buNone/>
            </a:pPr>
            <a:r>
              <a:rPr lang="en-US" sz="3200" dirty="0" smtClean="0">
                <a:solidFill>
                  <a:srgbClr val="FFFF00"/>
                </a:solidFill>
              </a:rPr>
              <a:t>{</a:t>
            </a:r>
            <a:r>
              <a:rPr lang="en-US" sz="3200" i="1" dirty="0" err="1" smtClean="0">
                <a:solidFill>
                  <a:srgbClr val="FFFF00"/>
                </a:solidFill>
              </a:rPr>
              <a:t>s</a:t>
            </a:r>
            <a:r>
              <a:rPr lang="en-US" sz="3200" i="1" baseline="-25000" dirty="0" err="1" smtClean="0">
                <a:solidFill>
                  <a:srgbClr val="FFFF00"/>
                </a:solidFill>
              </a:rPr>
              <a:t>n</a:t>
            </a:r>
            <a:r>
              <a:rPr lang="en-US" sz="3200" dirty="0" smtClean="0">
                <a:solidFill>
                  <a:srgbClr val="FFFF00"/>
                </a:solidFill>
              </a:rPr>
              <a:t>} = </a:t>
            </a:r>
            <a:r>
              <a:rPr lang="en-US" sz="3200" i="1" dirty="0" smtClean="0">
                <a:solidFill>
                  <a:srgbClr val="FFFF00"/>
                </a:solidFill>
              </a:rPr>
              <a:t>s</a:t>
            </a:r>
            <a:r>
              <a:rPr lang="en-US" sz="3200" baseline="-25000" dirty="0" smtClean="0">
                <a:solidFill>
                  <a:srgbClr val="FFFF00"/>
                </a:solidFill>
              </a:rPr>
              <a:t>0</a:t>
            </a:r>
            <a:r>
              <a:rPr lang="en-US" sz="3200" dirty="0" smtClean="0">
                <a:solidFill>
                  <a:srgbClr val="FFFF00"/>
                </a:solidFill>
              </a:rPr>
              <a:t>, </a:t>
            </a:r>
            <a:r>
              <a:rPr lang="en-US" sz="3200" i="1" dirty="0">
                <a:solidFill>
                  <a:srgbClr val="FFFF00"/>
                </a:solidFill>
              </a:rPr>
              <a:t>s</a:t>
            </a:r>
            <a:r>
              <a:rPr lang="en-US" sz="3200" baseline="-25000" dirty="0">
                <a:solidFill>
                  <a:srgbClr val="FFFF00"/>
                </a:solidFill>
              </a:rPr>
              <a:t>1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i="1" dirty="0" smtClean="0">
                <a:solidFill>
                  <a:srgbClr val="FFFF00"/>
                </a:solidFill>
              </a:rPr>
              <a:t>s</a:t>
            </a:r>
            <a:r>
              <a:rPr lang="en-US" sz="3200" baseline="-25000" dirty="0" smtClean="0">
                <a:solidFill>
                  <a:srgbClr val="FFFF00"/>
                </a:solidFill>
              </a:rPr>
              <a:t>2</a:t>
            </a:r>
            <a:r>
              <a:rPr lang="en-US" sz="3200" dirty="0" smtClean="0">
                <a:solidFill>
                  <a:srgbClr val="FFFF00"/>
                </a:solidFill>
              </a:rPr>
              <a:t>, </a:t>
            </a:r>
            <a:r>
              <a:rPr lang="en-US" sz="3200" i="1" dirty="0" smtClean="0">
                <a:solidFill>
                  <a:srgbClr val="FFFF00"/>
                </a:solidFill>
              </a:rPr>
              <a:t>s</a:t>
            </a:r>
            <a:r>
              <a:rPr lang="en-US" sz="3200" baseline="-25000" dirty="0" smtClean="0">
                <a:solidFill>
                  <a:srgbClr val="FFFF00"/>
                </a:solidFill>
              </a:rPr>
              <a:t>3</a:t>
            </a:r>
            <a:r>
              <a:rPr lang="en-US" sz="3200" dirty="0" smtClean="0">
                <a:solidFill>
                  <a:srgbClr val="FFFF00"/>
                </a:solidFill>
              </a:rPr>
              <a:t>, </a:t>
            </a:r>
            <a:r>
              <a:rPr lang="en-US" sz="3200" i="1" dirty="0" smtClean="0">
                <a:solidFill>
                  <a:srgbClr val="FFFF00"/>
                </a:solidFill>
              </a:rPr>
              <a:t>s</a:t>
            </a:r>
            <a:r>
              <a:rPr lang="en-US" sz="3200" baseline="-25000" dirty="0" smtClean="0">
                <a:solidFill>
                  <a:srgbClr val="FFFF00"/>
                </a:solidFill>
              </a:rPr>
              <a:t>4</a:t>
            </a:r>
            <a:r>
              <a:rPr lang="en-US" sz="3200" dirty="0" smtClean="0">
                <a:solidFill>
                  <a:srgbClr val="FFFF00"/>
                </a:solidFill>
              </a:rPr>
              <a:t>, …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FFFF00"/>
                </a:solidFill>
              </a:rPr>
              <a:t>= -1, 3, 7, 11, 15, …</a:t>
            </a:r>
            <a:endParaRPr lang="en-US" sz="3200" dirty="0"/>
          </a:p>
          <a:p>
            <a:pPr marL="0" lvl="1" indent="0">
              <a:buNone/>
            </a:pPr>
            <a:endParaRPr lang="en-US" sz="2800" i="1" dirty="0" smtClean="0"/>
          </a:p>
          <a:p>
            <a:pPr marL="0" lvl="1" indent="0">
              <a:buNone/>
            </a:pPr>
            <a:r>
              <a:rPr lang="en-US" i="1" dirty="0" smtClean="0"/>
              <a:t>		a </a:t>
            </a:r>
            <a:r>
              <a:rPr lang="en-US" i="1" dirty="0"/>
              <a:t>= 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−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/>
              <a:t> </a:t>
            </a:r>
            <a:r>
              <a:rPr lang="en-US" dirty="0"/>
              <a:t>and </a:t>
            </a:r>
            <a:r>
              <a:rPr lang="en-US" i="1" dirty="0"/>
              <a:t>d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sz="2600" dirty="0" smtClean="0"/>
              <a:t> 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3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32435"/>
            <a:ext cx="8229600" cy="1143000"/>
          </a:xfrm>
        </p:spPr>
        <p:txBody>
          <a:bodyPr/>
          <a:lstStyle/>
          <a:p>
            <a:r>
              <a:rPr lang="en-US" dirty="0" smtClean="0"/>
              <a:t>Arithmetic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4050" y="1371600"/>
            <a:ext cx="866775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Definition</a:t>
            </a:r>
            <a:r>
              <a:rPr lang="en-US" sz="2800" dirty="0"/>
              <a:t>: </a:t>
            </a:r>
            <a:r>
              <a:rPr lang="en-US" sz="2800" dirty="0">
                <a:solidFill>
                  <a:schemeClr val="tx1"/>
                </a:solidFill>
              </a:rPr>
              <a:t>an </a:t>
            </a:r>
            <a:r>
              <a:rPr lang="en-US" sz="2800" b="1" i="1" dirty="0">
                <a:solidFill>
                  <a:schemeClr val="tx1"/>
                </a:solidFill>
              </a:rPr>
              <a:t>arithmetic progression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is a sequence of the form: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b="1" i="1" dirty="0"/>
              <a:t>a</a:t>
            </a:r>
            <a:r>
              <a:rPr lang="en-US" sz="2800" b="1" dirty="0"/>
              <a:t>,</a:t>
            </a:r>
            <a:r>
              <a:rPr lang="en-US" sz="2800" b="1" i="1" dirty="0"/>
              <a:t> a </a:t>
            </a:r>
            <a:r>
              <a:rPr lang="en-US" sz="2800" b="1" dirty="0"/>
              <a:t>+</a:t>
            </a:r>
            <a:r>
              <a:rPr lang="en-US" sz="2800" b="1" i="1" dirty="0"/>
              <a:t> d</a:t>
            </a:r>
            <a:r>
              <a:rPr lang="en-US" sz="2800" b="1" dirty="0"/>
              <a:t>,</a:t>
            </a:r>
            <a:r>
              <a:rPr lang="en-US" sz="2800" b="1" i="1" dirty="0"/>
              <a:t> a </a:t>
            </a:r>
            <a:r>
              <a:rPr lang="en-US" sz="2800" b="1" dirty="0"/>
              <a:t>+</a:t>
            </a:r>
            <a:r>
              <a:rPr lang="en-US" sz="2800" b="1" i="1" dirty="0"/>
              <a:t> </a:t>
            </a:r>
            <a:r>
              <a:rPr lang="en-US" sz="2800" b="1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b="1" i="1" dirty="0"/>
              <a:t>d</a:t>
            </a:r>
            <a:r>
              <a:rPr lang="en-US" sz="2800" b="1" dirty="0"/>
              <a:t>,</a:t>
            </a:r>
            <a:r>
              <a:rPr lang="en-US" sz="2800" b="1" i="1" dirty="0"/>
              <a:t> a </a:t>
            </a:r>
            <a:r>
              <a:rPr lang="en-US" sz="2800" b="1" dirty="0"/>
              <a:t>+</a:t>
            </a:r>
            <a:r>
              <a:rPr lang="en-US" sz="2800" b="1" i="1" dirty="0"/>
              <a:t> </a:t>
            </a:r>
            <a:r>
              <a:rPr lang="en-US" sz="2800" b="1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800" b="1" i="1" dirty="0"/>
              <a:t>d</a:t>
            </a:r>
            <a:r>
              <a:rPr lang="en-US" sz="2800" b="1" dirty="0"/>
              <a:t>, …, </a:t>
            </a:r>
            <a:r>
              <a:rPr lang="en-US" sz="2800" b="1" i="1" dirty="0"/>
              <a:t>a </a:t>
            </a:r>
            <a:r>
              <a:rPr lang="en-US" sz="2800" b="1" dirty="0"/>
              <a:t>+</a:t>
            </a:r>
            <a:r>
              <a:rPr lang="en-US" sz="2800" b="1" i="1" dirty="0"/>
              <a:t> </a:t>
            </a:r>
            <a:r>
              <a:rPr lang="en-US" sz="2800" b="1" i="1" dirty="0" err="1"/>
              <a:t>nd</a:t>
            </a:r>
            <a:r>
              <a:rPr lang="en-US" sz="2800" b="1" dirty="0"/>
              <a:t>, …</a:t>
            </a:r>
            <a:r>
              <a:rPr lang="en-US" sz="2800" dirty="0"/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where </a:t>
            </a:r>
            <a:r>
              <a:rPr lang="en-US" sz="2800" dirty="0">
                <a:solidFill>
                  <a:schemeClr val="tx1"/>
                </a:solidFill>
              </a:rPr>
              <a:t>the </a:t>
            </a:r>
            <a:r>
              <a:rPr lang="en-US" sz="2800" dirty="0"/>
              <a:t>initial term </a:t>
            </a:r>
            <a:r>
              <a:rPr lang="en-US" sz="2800" b="1" i="1" dirty="0"/>
              <a:t>a</a:t>
            </a:r>
            <a:r>
              <a:rPr lang="en-US" sz="2800" dirty="0">
                <a:solidFill>
                  <a:schemeClr val="tx1"/>
                </a:solidFill>
              </a:rPr>
              <a:t> and the </a:t>
            </a:r>
            <a:r>
              <a:rPr lang="en-US" sz="2800" dirty="0"/>
              <a:t>common difference </a:t>
            </a:r>
            <a:r>
              <a:rPr lang="en-US" sz="2800" b="1" i="1" dirty="0"/>
              <a:t>d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are real </a:t>
            </a:r>
            <a:r>
              <a:rPr lang="en-US" sz="2800" dirty="0" smtClean="0">
                <a:solidFill>
                  <a:schemeClr val="tx1"/>
                </a:solidFill>
              </a:rPr>
              <a:t>numbers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b="1" dirty="0" smtClean="0"/>
              <a:t>Example</a:t>
            </a:r>
            <a:r>
              <a:rPr lang="en-US" sz="2400" dirty="0" smtClean="0"/>
              <a:t>:</a:t>
            </a:r>
            <a:endParaRPr lang="en-US" sz="2400" dirty="0"/>
          </a:p>
          <a:p>
            <a:pPr marL="0" lvl="1" indent="0">
              <a:buNone/>
            </a:pPr>
            <a:r>
              <a:rPr lang="en-US" dirty="0"/>
              <a:t>The sequences </a:t>
            </a:r>
            <a:r>
              <a:rPr lang="en-US" dirty="0" smtClean="0"/>
              <a:t>{</a:t>
            </a:r>
            <a:r>
              <a:rPr lang="en-US" i="1" dirty="0" err="1" smtClean="0"/>
              <a:t>t</a:t>
            </a:r>
            <a:r>
              <a:rPr lang="en-US" i="1" baseline="-25000" dirty="0" err="1" smtClean="0"/>
              <a:t>n</a:t>
            </a:r>
            <a:r>
              <a:rPr lang="en-US" dirty="0"/>
              <a:t>} with </a:t>
            </a:r>
            <a:r>
              <a:rPr lang="en-US" i="1" dirty="0" err="1" smtClean="0"/>
              <a:t>t</a:t>
            </a:r>
            <a:r>
              <a:rPr lang="en-US" i="1" baseline="-25000" dirty="0" err="1" smtClean="0"/>
              <a:t>n</a:t>
            </a:r>
            <a:r>
              <a:rPr lang="en-US" i="1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7 - 3</a:t>
            </a:r>
            <a:r>
              <a:rPr lang="en-US" i="1" dirty="0" smtClean="0"/>
              <a:t>n</a:t>
            </a:r>
          </a:p>
          <a:p>
            <a:pPr marL="0" lvl="1" indent="0">
              <a:buNone/>
            </a:pPr>
            <a:r>
              <a:rPr lang="en-US" sz="3200" dirty="0" smtClean="0">
                <a:solidFill>
                  <a:srgbClr val="FFFF00"/>
                </a:solidFill>
              </a:rPr>
              <a:t>{</a:t>
            </a:r>
            <a:r>
              <a:rPr lang="en-US" sz="3200" i="1" dirty="0" err="1" smtClean="0">
                <a:solidFill>
                  <a:srgbClr val="FFFF00"/>
                </a:solidFill>
              </a:rPr>
              <a:t>t</a:t>
            </a:r>
            <a:r>
              <a:rPr lang="en-US" sz="3200" i="1" baseline="-25000" dirty="0" err="1" smtClean="0">
                <a:solidFill>
                  <a:srgbClr val="FFFF00"/>
                </a:solidFill>
              </a:rPr>
              <a:t>n</a:t>
            </a:r>
            <a:r>
              <a:rPr lang="en-US" sz="3200" dirty="0">
                <a:solidFill>
                  <a:srgbClr val="FFFF00"/>
                </a:solidFill>
              </a:rPr>
              <a:t>} = </a:t>
            </a:r>
            <a:r>
              <a:rPr lang="en-US" sz="3200" i="1" dirty="0" smtClean="0">
                <a:solidFill>
                  <a:srgbClr val="FFFF00"/>
                </a:solidFill>
              </a:rPr>
              <a:t>t</a:t>
            </a:r>
            <a:r>
              <a:rPr lang="en-US" sz="3200" baseline="-25000" dirty="0" smtClean="0">
                <a:solidFill>
                  <a:srgbClr val="FFFF00"/>
                </a:solidFill>
              </a:rPr>
              <a:t>0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i="1" dirty="0" smtClean="0">
                <a:solidFill>
                  <a:srgbClr val="FFFF00"/>
                </a:solidFill>
              </a:rPr>
              <a:t>t</a:t>
            </a:r>
            <a:r>
              <a:rPr lang="en-US" sz="3200" baseline="-25000" dirty="0" smtClean="0">
                <a:solidFill>
                  <a:srgbClr val="FFFF00"/>
                </a:solidFill>
              </a:rPr>
              <a:t>1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i="1" dirty="0" smtClean="0">
                <a:solidFill>
                  <a:srgbClr val="FFFF00"/>
                </a:solidFill>
              </a:rPr>
              <a:t>t</a:t>
            </a:r>
            <a:r>
              <a:rPr lang="en-US" sz="3200" baseline="-25000" dirty="0" smtClean="0">
                <a:solidFill>
                  <a:srgbClr val="FFFF00"/>
                </a:solidFill>
              </a:rPr>
              <a:t>2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i="1" dirty="0" smtClean="0">
                <a:solidFill>
                  <a:srgbClr val="FFFF00"/>
                </a:solidFill>
              </a:rPr>
              <a:t>t</a:t>
            </a:r>
            <a:r>
              <a:rPr lang="en-US" sz="3200" baseline="-25000" dirty="0" smtClean="0">
                <a:solidFill>
                  <a:srgbClr val="FFFF00"/>
                </a:solidFill>
              </a:rPr>
              <a:t>3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i="1" dirty="0" smtClean="0">
                <a:solidFill>
                  <a:srgbClr val="FFFF00"/>
                </a:solidFill>
              </a:rPr>
              <a:t>t</a:t>
            </a:r>
            <a:r>
              <a:rPr lang="en-US" sz="3200" baseline="-25000" dirty="0" smtClean="0">
                <a:solidFill>
                  <a:srgbClr val="FFFF00"/>
                </a:solidFill>
              </a:rPr>
              <a:t>4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dirty="0" smtClean="0">
                <a:solidFill>
                  <a:srgbClr val="FFFF00"/>
                </a:solidFill>
              </a:rPr>
              <a:t>…</a:t>
            </a:r>
            <a:r>
              <a:rPr lang="en-US" sz="3200" dirty="0" smtClean="0"/>
              <a:t> </a:t>
            </a:r>
            <a:r>
              <a:rPr lang="en-US" sz="3200" dirty="0">
                <a:solidFill>
                  <a:srgbClr val="FFFF00"/>
                </a:solidFill>
              </a:rPr>
              <a:t>= </a:t>
            </a:r>
            <a:r>
              <a:rPr lang="en-US" sz="3200" dirty="0" smtClean="0">
                <a:solidFill>
                  <a:srgbClr val="FFFF00"/>
                </a:solidFill>
              </a:rPr>
              <a:t>7, 4, 1, -2, -5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dirty="0" smtClean="0">
                <a:solidFill>
                  <a:srgbClr val="FFFF00"/>
                </a:solidFill>
              </a:rPr>
              <a:t>…</a:t>
            </a:r>
            <a:endParaRPr lang="en-US" sz="3200" dirty="0"/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r>
              <a:rPr lang="en-US" i="1" dirty="0" smtClean="0"/>
              <a:t>		a </a:t>
            </a:r>
            <a:r>
              <a:rPr lang="en-US" i="1" dirty="0"/>
              <a:t>=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i="1" dirty="0"/>
              <a:t> </a:t>
            </a:r>
            <a:r>
              <a:rPr lang="en-US" dirty="0"/>
              <a:t>and </a:t>
            </a:r>
            <a:r>
              <a:rPr lang="en-US" i="1" dirty="0"/>
              <a:t>d = 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600" dirty="0" smtClean="0"/>
              <a:t> 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34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1595</Words>
  <Application>Microsoft Office PowerPoint</Application>
  <PresentationFormat>Widescreen</PresentationFormat>
  <Paragraphs>331</Paragraphs>
  <Slides>35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ＭＳ Ｐゴシック</vt:lpstr>
      <vt:lpstr>Arial</vt:lpstr>
      <vt:lpstr>Calibri</vt:lpstr>
      <vt:lpstr>Cambria</vt:lpstr>
      <vt:lpstr>Cambria Math</vt:lpstr>
      <vt:lpstr>Gulim</vt:lpstr>
      <vt:lpstr>新細明體</vt:lpstr>
      <vt:lpstr>Symbol</vt:lpstr>
      <vt:lpstr>Times New Roman</vt:lpstr>
      <vt:lpstr>1.3PropositionalEquivalences</vt:lpstr>
      <vt:lpstr>2.4 Sequences  and Summations</vt:lpstr>
      <vt:lpstr>Sequences</vt:lpstr>
      <vt:lpstr>Geometric Progression</vt:lpstr>
      <vt:lpstr>Geometric Progression</vt:lpstr>
      <vt:lpstr>Geometric Progression</vt:lpstr>
      <vt:lpstr>Geometric Progression</vt:lpstr>
      <vt:lpstr>Arithmetic Progression</vt:lpstr>
      <vt:lpstr>Arithmetic Progression</vt:lpstr>
      <vt:lpstr>Arithmetic Progression</vt:lpstr>
      <vt:lpstr>Arithmetic Progression</vt:lpstr>
      <vt:lpstr>Recurrence Relations</vt:lpstr>
      <vt:lpstr>Recurrence Relations</vt:lpstr>
      <vt:lpstr>Recurrence Relations</vt:lpstr>
      <vt:lpstr>Fibonacci Sequence</vt:lpstr>
      <vt:lpstr>Solving Recurrence Relations</vt:lpstr>
      <vt:lpstr>Iterative Solution Example</vt:lpstr>
      <vt:lpstr>Iterative Solution Example</vt:lpstr>
      <vt:lpstr>Financial Application</vt:lpstr>
      <vt:lpstr>Financial Application</vt:lpstr>
      <vt:lpstr>Special Integer Sequences</vt:lpstr>
      <vt:lpstr>Special Integer Sequences</vt:lpstr>
      <vt:lpstr>Special Integer Sequences</vt:lpstr>
      <vt:lpstr>Special Integer Sequences</vt:lpstr>
      <vt:lpstr>Useful Sequences</vt:lpstr>
      <vt:lpstr>Guessing Sequences</vt:lpstr>
      <vt:lpstr>Summations</vt:lpstr>
      <vt:lpstr>Summations</vt:lpstr>
      <vt:lpstr>Summations</vt:lpstr>
      <vt:lpstr>Product Notation</vt:lpstr>
      <vt:lpstr>Some Useful Summation Formulae </vt:lpstr>
      <vt:lpstr>Simple Summation Example</vt:lpstr>
      <vt:lpstr>Examples</vt:lpstr>
      <vt:lpstr>Summation Manipulations</vt:lpstr>
      <vt:lpstr>Example</vt:lpstr>
      <vt:lpstr>Nested Summations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2013-09-26T11:26:00Z</dcterms:created>
  <dcterms:modified xsi:type="dcterms:W3CDTF">2018-10-28T05:31:00Z</dcterms:modified>
</cp:coreProperties>
</file>