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28" r:id="rId1"/>
  </p:sldMasterIdLst>
  <p:notesMasterIdLst>
    <p:notesMasterId r:id="rId20"/>
  </p:notesMasterIdLst>
  <p:handoutMasterIdLst>
    <p:handoutMasterId r:id="rId21"/>
  </p:handoutMasterIdLst>
  <p:sldIdLst>
    <p:sldId id="440" r:id="rId2"/>
    <p:sldId id="463" r:id="rId3"/>
    <p:sldId id="464" r:id="rId4"/>
    <p:sldId id="452" r:id="rId5"/>
    <p:sldId id="453" r:id="rId6"/>
    <p:sldId id="454" r:id="rId7"/>
    <p:sldId id="473" r:id="rId8"/>
    <p:sldId id="474" r:id="rId9"/>
    <p:sldId id="475" r:id="rId10"/>
    <p:sldId id="456" r:id="rId11"/>
    <p:sldId id="472" r:id="rId12"/>
    <p:sldId id="458" r:id="rId13"/>
    <p:sldId id="476" r:id="rId14"/>
    <p:sldId id="459" r:id="rId15"/>
    <p:sldId id="466" r:id="rId16"/>
    <p:sldId id="467" r:id="rId17"/>
    <p:sldId id="461" r:id="rId18"/>
    <p:sldId id="477" r:id="rId19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83" d="100"/>
          <a:sy n="83" d="100"/>
        </p:scale>
        <p:origin x="96" y="4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9/18/2018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04C3BE9-C4B9-4982-B0AE-CC99BB02CB25}" type="slidenum">
              <a:rPr lang="en-US" altLang="en-US" sz="1300">
                <a:latin typeface="Arial" panose="020B0604020202020204" pitchFamily="34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300">
              <a:latin typeface="Arial" panose="020B0604020202020204" pitchFamily="34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7487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6F49E7E-8553-4135-9500-1F7101308472}" type="datetime1">
              <a:rPr lang="en-US" altLang="en-US" smtClean="0">
                <a:cs typeface="Arial" panose="020B0604020202020204" pitchFamily="34" charset="0"/>
              </a:rPr>
              <a:pPr/>
              <a:t>9/18/2018</a:t>
            </a:fld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0547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mtClean="0">
                <a:cs typeface="Arial" panose="020B0604020202020204" pitchFamily="34" charset="0"/>
              </a:rPr>
              <a:t>Prepared by Dr. Zakir H. Ahmed</a:t>
            </a:r>
          </a:p>
        </p:txBody>
      </p:sp>
      <p:sp>
        <p:nvSpPr>
          <p:cNvPr id="10547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2DFC8B4-BFC3-4B15-B1A3-EC839A6B6B56}" type="slidenum">
              <a:rPr lang="ar-SA" altLang="en-US"/>
              <a:pPr/>
              <a:t>11</a:t>
            </a:fld>
            <a:endParaRPr lang="en-US" altLang="en-US"/>
          </a:p>
        </p:txBody>
      </p:sp>
      <p:sp>
        <p:nvSpPr>
          <p:cNvPr id="1054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054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902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9CEC5B3E-BC66-426B-8309-B8E3CF3713A2}" type="slidenum">
              <a:rPr lang="en-US" altLang="en-US" sz="1200"/>
              <a:pPr/>
              <a:t>12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1151642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9CEC5B3E-BC66-426B-8309-B8E3CF3713A2}" type="slidenum">
              <a:rPr lang="en-US" altLang="en-US" sz="1200"/>
              <a:pPr/>
              <a:t>13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552824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D2E4CC90-D8E2-4B33-A39A-8194724FBA87}" type="slidenum">
              <a:rPr lang="en-US" altLang="en-US" sz="1200"/>
              <a:pPr/>
              <a:t>14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510451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B48A6D-30AA-4C79-8AE4-4920D15E36F8}" type="slidenum">
              <a:rPr lang="en-US" altLang="en-US" sz="1300">
                <a:latin typeface="Arial" panose="020B0604020202020204" pitchFamily="34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z="1300">
              <a:latin typeface="Arial" panose="020B0604020202020204" pitchFamily="34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9943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B48A6D-30AA-4C79-8AE4-4920D15E36F8}" type="slidenum">
              <a:rPr lang="en-US" altLang="en-US" sz="1300">
                <a:latin typeface="Arial" panose="020B0604020202020204" pitchFamily="34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 sz="1300">
              <a:latin typeface="Arial" panose="020B0604020202020204" pitchFamily="34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7267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EDA59A6C-23DF-4C80-B858-0AF5D79E22CE}" type="slidenum">
              <a:rPr lang="en-US" altLang="en-US" sz="1200"/>
              <a:pPr/>
              <a:t>17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2331354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EDA59A6C-23DF-4C80-B858-0AF5D79E22CE}" type="slidenum">
              <a:rPr lang="en-US" altLang="en-US" sz="1200"/>
              <a:pPr/>
              <a:t>18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472798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803275" indent="-307975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2366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7319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227263" indent="-246063" defTabSz="987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6844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31416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5988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4056063" indent="-246063" defTabSz="987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04C3BE9-C4B9-4982-B0AE-CC99BB02CB25}" type="slidenum">
              <a:rPr lang="en-US" altLang="en-US" sz="1300">
                <a:latin typeface="Arial" panose="020B0604020202020204" pitchFamily="34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z="1300">
              <a:latin typeface="Arial" panose="020B0604020202020204" pitchFamily="34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44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992C398C-5E4E-42F3-8D74-F5A9C3D43CB4}" type="slidenum">
              <a:rPr lang="en-US" altLang="en-US" sz="1200"/>
              <a:pPr/>
              <a:t>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3921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992C398C-5E4E-42F3-8D74-F5A9C3D43CB4}" type="slidenum">
              <a:rPr lang="en-US" altLang="en-US" sz="1200"/>
              <a:pPr/>
              <a:t>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906943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A3064022-CCB0-4AAA-A693-364CED37377A}" type="slidenum">
              <a:rPr lang="en-US" altLang="en-US" sz="1200"/>
              <a:pPr/>
              <a:t>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811826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777947C-C4A7-406E-9BC1-00BDA1A71A5B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946753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777947C-C4A7-406E-9BC1-00BDA1A71A5B}" type="slidenum">
              <a:rPr lang="en-US" altLang="en-US" sz="1200"/>
              <a:pPr/>
              <a:t>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020973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777947C-C4A7-406E-9BC1-00BDA1A71A5B}" type="slidenum">
              <a:rPr lang="en-US" altLang="en-US" sz="1200"/>
              <a:pPr/>
              <a:t>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939365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E922C2D4-860F-4AA8-89B0-0EAB92039FD7}" type="slidenum">
              <a:rPr lang="en-US" altLang="en-US" sz="1200"/>
              <a:pPr/>
              <a:t>10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736860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211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659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529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3634" y="5"/>
            <a:ext cx="9156700" cy="10652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946400" y="1927230"/>
            <a:ext cx="9033933" cy="415131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2584" y="6415093"/>
            <a:ext cx="2125133" cy="4413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69684" y="6415093"/>
            <a:ext cx="6788149" cy="4413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4285" y="6415088"/>
            <a:ext cx="1293283" cy="423862"/>
          </a:xfrm>
        </p:spPr>
        <p:txBody>
          <a:bodyPr/>
          <a:lstStyle>
            <a:lvl1pPr>
              <a:defRPr/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364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latin typeface="Cambria" panose="02040503050406030204" pitchFamily="18" charset="0"/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76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254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892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5520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2583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8833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0968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33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3786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29" r:id="rId1"/>
    <p:sldLayoutId id="2147484830" r:id="rId2"/>
    <p:sldLayoutId id="2147484831" r:id="rId3"/>
    <p:sldLayoutId id="2147484832" r:id="rId4"/>
    <p:sldLayoutId id="2147484833" r:id="rId5"/>
    <p:sldLayoutId id="2147484834" r:id="rId6"/>
    <p:sldLayoutId id="2147484835" r:id="rId7"/>
    <p:sldLayoutId id="2147484836" r:id="rId8"/>
    <p:sldLayoutId id="2147484837" r:id="rId9"/>
    <p:sldLayoutId id="2147484838" r:id="rId10"/>
    <p:sldLayoutId id="2147484839" r:id="rId11"/>
    <p:sldLayoutId id="2147484840" r:id="rId1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1.5 Nested Quantifiers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Credit</a:t>
            </a:r>
          </a:p>
          <a:p>
            <a:pPr eaLnBrk="1" hangingPunct="1"/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Ming-</a:t>
            </a:r>
            <a:r>
              <a:rPr lang="en-US" alt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Hsuan</a:t>
            </a: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Yang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Husni Al-Muhtaseb</a:t>
            </a:r>
            <a:endParaRPr lang="en-US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30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Quantification of two variables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14554"/>
              </p:ext>
            </p:extLst>
          </p:nvPr>
        </p:nvGraphicFramePr>
        <p:xfrm>
          <a:off x="573722" y="1371600"/>
          <a:ext cx="11044555" cy="4614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67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5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627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7015">
                <a:tc>
                  <a:txBody>
                    <a:bodyPr/>
                    <a:lstStyle/>
                    <a:p>
                      <a:pPr algn="l"/>
                      <a:r>
                        <a:rPr lang="en-US" sz="2800" b="1" i="1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Statement</a:t>
                      </a:r>
                      <a:endParaRPr lang="en-US" sz="2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1" i="1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When True?</a:t>
                      </a:r>
                      <a:endParaRPr lang="en-US" sz="2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1" i="1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When False?</a:t>
                      </a:r>
                      <a:endParaRPr lang="en-US" sz="28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5143">
                <a:tc>
                  <a:txBody>
                    <a:bodyPr/>
                    <a:lstStyle/>
                    <a:p>
                      <a:pPr algn="l"/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∀</a:t>
                      </a:r>
                      <a:r>
                        <a:rPr lang="en-US" sz="2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∀</a:t>
                      </a:r>
                      <a:r>
                        <a:rPr lang="en-US" sz="2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yP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algn="l"/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∀</a:t>
                      </a:r>
                      <a:r>
                        <a:rPr lang="en-US" sz="2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2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∀</a:t>
                      </a:r>
                      <a:r>
                        <a:rPr lang="en-US" sz="2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endParaRPr lang="en-US" sz="2800" i="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is true for every pair </a:t>
                      </a:r>
                      <a:b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</a:b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.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There is a pair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for which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x,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is false.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7030">
                <a:tc>
                  <a:txBody>
                    <a:bodyPr/>
                    <a:lstStyle/>
                    <a:p>
                      <a:pPr algn="l"/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∀</a:t>
                      </a:r>
                      <a:r>
                        <a:rPr lang="en-US" sz="2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∃</a:t>
                      </a:r>
                      <a:r>
                        <a:rPr lang="en-US" sz="2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yP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endParaRPr lang="en-US" sz="2800" i="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For every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there is a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y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for which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is true.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There is an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such that </a:t>
                      </a:r>
                      <a:b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</a:b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is false for every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.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2750">
                <a:tc>
                  <a:txBody>
                    <a:bodyPr/>
                    <a:lstStyle/>
                    <a:p>
                      <a:pPr algn="l"/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∃</a:t>
                      </a:r>
                      <a:r>
                        <a:rPr lang="en-US" sz="2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∀</a:t>
                      </a:r>
                      <a:r>
                        <a:rPr lang="en-US" sz="2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yP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endParaRPr lang="en-US" sz="2800" i="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There is an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for which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is true for every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.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For every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there is a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y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for which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is false.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l"/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∃</a:t>
                      </a:r>
                      <a:r>
                        <a:rPr lang="en-US" sz="2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∃</a:t>
                      </a:r>
                      <a:r>
                        <a:rPr lang="en-US" sz="2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yP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algn="l"/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∃</a:t>
                      </a:r>
                      <a:r>
                        <a:rPr lang="en-US" sz="2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2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∃</a:t>
                      </a:r>
                      <a:r>
                        <a:rPr lang="en-US" sz="2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endParaRPr lang="en-US" sz="2800" i="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There is a pair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for which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is true.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is false for every pair 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800" b="0" i="1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y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.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96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3" y="228601"/>
            <a:ext cx="6867525" cy="7620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200" dirty="0">
                <a:solidFill>
                  <a:schemeClr val="accent2"/>
                </a:solidFill>
              </a:rPr>
              <a:t>Order of Quantifiers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208505" y="109539"/>
            <a:ext cx="969962" cy="423862"/>
          </a:xfrm>
        </p:spPr>
        <p:txBody>
          <a:bodyPr/>
          <a:lstStyle/>
          <a:p>
            <a:fld id="{AA82E760-EFD3-40D4-A833-DFA9C651A270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53252" name="Rectangle 3"/>
          <p:cNvSpPr>
            <a:spLocks noChangeArrowheads="1"/>
          </p:cNvSpPr>
          <p:nvPr/>
        </p:nvSpPr>
        <p:spPr bwMode="auto">
          <a:xfrm>
            <a:off x="381000" y="838201"/>
            <a:ext cx="10363200" cy="548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 rtl="0" eaLnBrk="1" hangingPunct="1">
              <a:lnSpc>
                <a:spcPct val="95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en-US" sz="2800" dirty="0">
                <a:solidFill>
                  <a:schemeClr val="accent2"/>
                </a:solidFill>
                <a:latin typeface="Cambria" panose="02040503050406030204" pitchFamily="18" charset="0"/>
              </a:rPr>
              <a:t>Example: 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Let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) be the statement “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+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=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”. What are the truth values of the quantifications 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/>
            </a:r>
            <a:b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</a:b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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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) and 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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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), where the domain for all variables consists of all real numbers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?</a:t>
            </a:r>
          </a:p>
          <a:p>
            <a:pPr algn="l" rtl="0" eaLnBrk="1" hangingPunct="1">
              <a:lnSpc>
                <a:spcPct val="95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en-US" altLang="en-US" sz="28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pPr algn="l" rtl="0" eaLnBrk="1" hangingPunct="1">
              <a:lnSpc>
                <a:spcPct val="95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en-US" sz="2800" dirty="0">
                <a:solidFill>
                  <a:schemeClr val="accent2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Sol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: 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 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 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) = “For all real numbers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and for all real numbers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there is a real number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such that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+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=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”</a:t>
            </a:r>
            <a:endParaRPr lang="en-US" altLang="en-US" sz="28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pPr algn="l" rtl="0" eaLnBrk="1" hangingPunct="1">
              <a:lnSpc>
                <a:spcPct val="95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	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The order of quantification is important here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. Since 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/>
            </a:r>
            <a:b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</a:b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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 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 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Q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) = “There is a real number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such that for all real numbers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and for all real numbers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,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+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=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”</a:t>
            </a:r>
          </a:p>
          <a:p>
            <a:pPr algn="l" rtl="0" eaLnBrk="1" hangingPunct="1">
              <a:lnSpc>
                <a:spcPct val="95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It is false 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because there is no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that satisfies the equation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+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=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z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for 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all real numbers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 and </a:t>
            </a:r>
            <a:r>
              <a:rPr lang="en-US" altLang="en-US" sz="2800" i="1" dirty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</a:p>
        </p:txBody>
      </p:sp>
      <p:sp>
        <p:nvSpPr>
          <p:cNvPr id="6" name="TextBox 5"/>
          <p:cNvSpPr txBox="1"/>
          <p:nvPr/>
        </p:nvSpPr>
        <p:spPr>
          <a:xfrm rot="1440000">
            <a:off x="8114525" y="461725"/>
            <a:ext cx="3179147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anose="02040503050406030204" pitchFamily="18" charset="0"/>
              </a:rPr>
              <a:t>Try this at home</a:t>
            </a:r>
          </a:p>
        </p:txBody>
      </p:sp>
      <p:sp>
        <p:nvSpPr>
          <p:cNvPr id="3" name="Rectangle 2"/>
          <p:cNvSpPr/>
          <p:nvPr/>
        </p:nvSpPr>
        <p:spPr>
          <a:xfrm>
            <a:off x="10178467" y="3475620"/>
            <a:ext cx="926344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TRUE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178467" y="4709510"/>
            <a:ext cx="1012713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8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3200" dirty="0" smtClean="0"/>
              <a:t>Translating mathematical statements </a:t>
            </a:r>
            <a:r>
              <a:rPr lang="en-US" altLang="en-US" sz="3200" dirty="0"/>
              <a:t>with Nested Quantifiers</a:t>
            </a:r>
            <a:endParaRPr lang="en-US" altLang="en-US" sz="3200"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838200" y="1207012"/>
            <a:ext cx="10515600" cy="4962141"/>
          </a:xfrm>
        </p:spPr>
        <p:txBody>
          <a:bodyPr>
            <a:noAutofit/>
          </a:bodyPr>
          <a:lstStyle/>
          <a:p>
            <a:r>
              <a:rPr lang="en-US" altLang="en-US" sz="3200" dirty="0"/>
              <a:t>“The sum of two positive integers is always positive</a:t>
            </a:r>
            <a:r>
              <a:rPr lang="en-US" altLang="en-US" sz="3200" dirty="0" smtClean="0"/>
              <a:t>”</a:t>
            </a:r>
          </a:p>
          <a:p>
            <a:r>
              <a:rPr lang="en-US" altLang="en-US" sz="3200" dirty="0" smtClean="0"/>
              <a:t>First: </a:t>
            </a:r>
            <a:r>
              <a:rPr lang="en-US" sz="3200" dirty="0" smtClean="0">
                <a:solidFill>
                  <a:schemeClr val="tx1"/>
                </a:solidFill>
              </a:rPr>
              <a:t>we rewrite </a:t>
            </a:r>
            <a:r>
              <a:rPr lang="en-US" sz="3200" dirty="0">
                <a:solidFill>
                  <a:schemeClr val="tx1"/>
                </a:solidFill>
              </a:rPr>
              <a:t>it so that the </a:t>
            </a:r>
            <a:r>
              <a:rPr lang="en-US" sz="3200" dirty="0" smtClean="0">
                <a:solidFill>
                  <a:schemeClr val="tx1"/>
                </a:solidFill>
              </a:rPr>
              <a:t>implied quantifiers </a:t>
            </a:r>
            <a:r>
              <a:rPr lang="en-US" sz="3200" dirty="0">
                <a:solidFill>
                  <a:schemeClr val="tx1"/>
                </a:solidFill>
              </a:rPr>
              <a:t>and a domain are shown: </a:t>
            </a:r>
            <a:endParaRPr lang="en-US" sz="3200" dirty="0"/>
          </a:p>
          <a:p>
            <a:pPr lvl="1"/>
            <a:r>
              <a:rPr lang="en-US" sz="3200" dirty="0" smtClean="0">
                <a:solidFill>
                  <a:srgbClr val="FFFF00"/>
                </a:solidFill>
              </a:rPr>
              <a:t>“</a:t>
            </a:r>
            <a:r>
              <a:rPr lang="en-US" sz="3200" dirty="0">
                <a:solidFill>
                  <a:srgbClr val="FFFF00"/>
                </a:solidFill>
              </a:rPr>
              <a:t>For every two integers, if these integers are both positive</a:t>
            </a:r>
            <a:r>
              <a:rPr lang="en-US" sz="3200" dirty="0" smtClean="0">
                <a:solidFill>
                  <a:srgbClr val="FFFF00"/>
                </a:solidFill>
              </a:rPr>
              <a:t>, then </a:t>
            </a:r>
            <a:r>
              <a:rPr lang="en-US" sz="3200" dirty="0">
                <a:solidFill>
                  <a:srgbClr val="FFFF00"/>
                </a:solidFill>
              </a:rPr>
              <a:t>the sum of these integers is positive</a:t>
            </a:r>
            <a:r>
              <a:rPr lang="en-US" sz="3200" dirty="0" smtClean="0">
                <a:solidFill>
                  <a:srgbClr val="FFFF00"/>
                </a:solidFill>
              </a:rPr>
              <a:t>.”</a:t>
            </a:r>
          </a:p>
          <a:p>
            <a:r>
              <a:rPr lang="en-US" altLang="en-US" sz="3200" dirty="0" smtClean="0"/>
              <a:t>Next: </a:t>
            </a:r>
            <a:r>
              <a:rPr lang="en-US" sz="3200" dirty="0">
                <a:solidFill>
                  <a:schemeClr val="tx1"/>
                </a:solidFill>
              </a:rPr>
              <a:t>we introduce the variables </a:t>
            </a:r>
            <a:r>
              <a:rPr lang="en-US" sz="3200" i="1" dirty="0">
                <a:solidFill>
                  <a:schemeClr val="tx1"/>
                </a:solidFill>
              </a:rPr>
              <a:t>x </a:t>
            </a:r>
            <a:r>
              <a:rPr lang="en-US" sz="3200" dirty="0">
                <a:solidFill>
                  <a:schemeClr val="tx1"/>
                </a:solidFill>
              </a:rPr>
              <a:t>and </a:t>
            </a:r>
            <a:r>
              <a:rPr lang="en-US" sz="3200" i="1" dirty="0">
                <a:solidFill>
                  <a:schemeClr val="tx1"/>
                </a:solidFill>
              </a:rPr>
              <a:t>y </a:t>
            </a:r>
            <a:r>
              <a:rPr lang="en-US" sz="3200" dirty="0">
                <a:solidFill>
                  <a:schemeClr val="tx1"/>
                </a:solidFill>
              </a:rPr>
              <a:t>to obtain </a:t>
            </a:r>
            <a:endParaRPr lang="en-US" sz="3200" dirty="0" smtClean="0">
              <a:solidFill>
                <a:schemeClr val="tx1"/>
              </a:solidFill>
            </a:endParaRPr>
          </a:p>
          <a:p>
            <a:pPr lvl="1"/>
            <a:r>
              <a:rPr lang="en-US" sz="3200" dirty="0" smtClean="0">
                <a:solidFill>
                  <a:srgbClr val="FFFF00"/>
                </a:solidFill>
              </a:rPr>
              <a:t>“For all </a:t>
            </a:r>
            <a:r>
              <a:rPr lang="en-US" sz="3200" dirty="0">
                <a:solidFill>
                  <a:srgbClr val="FFFF00"/>
                </a:solidFill>
              </a:rPr>
              <a:t>positive integers </a:t>
            </a:r>
            <a:r>
              <a:rPr lang="en-US" sz="3200" i="1" dirty="0">
                <a:solidFill>
                  <a:srgbClr val="FFFF00"/>
                </a:solidFill>
              </a:rPr>
              <a:t>x </a:t>
            </a:r>
            <a:r>
              <a:rPr lang="en-US" sz="3200" dirty="0">
                <a:solidFill>
                  <a:srgbClr val="FFFF00"/>
                </a:solidFill>
              </a:rPr>
              <a:t>and </a:t>
            </a:r>
            <a:r>
              <a:rPr lang="en-US" sz="3200" i="1" dirty="0">
                <a:solidFill>
                  <a:srgbClr val="FFFF00"/>
                </a:solidFill>
              </a:rPr>
              <a:t>y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i="1" dirty="0">
                <a:solidFill>
                  <a:srgbClr val="FFFF00"/>
                </a:solidFill>
              </a:rPr>
              <a:t>x </a:t>
            </a:r>
            <a:r>
              <a:rPr lang="en-US" sz="3200" dirty="0">
                <a:solidFill>
                  <a:srgbClr val="FFFF00"/>
                </a:solidFill>
              </a:rPr>
              <a:t>+ </a:t>
            </a:r>
            <a:r>
              <a:rPr lang="en-US" sz="3200" i="1" dirty="0">
                <a:solidFill>
                  <a:srgbClr val="FFFF00"/>
                </a:solidFill>
              </a:rPr>
              <a:t>y </a:t>
            </a:r>
            <a:r>
              <a:rPr lang="en-US" sz="3200" dirty="0">
                <a:solidFill>
                  <a:srgbClr val="FFFF00"/>
                </a:solidFill>
              </a:rPr>
              <a:t>is positive.”</a:t>
            </a:r>
            <a:endParaRPr lang="en-US" altLang="en-US" sz="3200" dirty="0" smtClean="0">
              <a:solidFill>
                <a:srgbClr val="FFFF00"/>
              </a:solidFill>
            </a:endParaRPr>
          </a:p>
          <a:p>
            <a:r>
              <a:rPr lang="en-US" altLang="en-US" sz="3200" dirty="0"/>
              <a:t>Next: </a:t>
            </a:r>
            <a:r>
              <a:rPr lang="es-ES" sz="3200" dirty="0" smtClean="0">
                <a:solidFill>
                  <a:schemeClr val="tx1"/>
                </a:solidFill>
              </a:rPr>
              <a:t>∀</a:t>
            </a:r>
            <a:r>
              <a:rPr lang="es-ES" sz="3200" i="1" dirty="0" smtClean="0">
                <a:solidFill>
                  <a:schemeClr val="tx1"/>
                </a:solidFill>
              </a:rPr>
              <a:t>x </a:t>
            </a:r>
            <a:r>
              <a:rPr lang="es-ES" sz="3200" dirty="0" smtClean="0">
                <a:solidFill>
                  <a:schemeClr val="tx1"/>
                </a:solidFill>
              </a:rPr>
              <a:t>∀</a:t>
            </a:r>
            <a:r>
              <a:rPr lang="es-ES" sz="3200" i="1" dirty="0" smtClean="0">
                <a:solidFill>
                  <a:schemeClr val="tx1"/>
                </a:solidFill>
              </a:rPr>
              <a:t>y </a:t>
            </a:r>
            <a:r>
              <a:rPr lang="es-ES" sz="3200" dirty="0" smtClean="0">
                <a:solidFill>
                  <a:schemeClr val="tx1"/>
                </a:solidFill>
              </a:rPr>
              <a:t>((</a:t>
            </a:r>
            <a:r>
              <a:rPr lang="es-ES" sz="3200" i="1" dirty="0">
                <a:solidFill>
                  <a:schemeClr val="tx1"/>
                </a:solidFill>
              </a:rPr>
              <a:t>x </a:t>
            </a:r>
            <a:r>
              <a:rPr lang="es-ES" sz="3200" dirty="0">
                <a:solidFill>
                  <a:schemeClr val="tx1"/>
                </a:solidFill>
              </a:rPr>
              <a:t>&gt;</a:t>
            </a:r>
            <a:r>
              <a:rPr lang="es-ES" sz="3200" i="1" dirty="0">
                <a:solidFill>
                  <a:schemeClr val="tx1"/>
                </a:solidFill>
              </a:rPr>
              <a:t> </a:t>
            </a:r>
            <a:r>
              <a:rPr lang="es-ES" sz="3200" dirty="0">
                <a:solidFill>
                  <a:schemeClr val="tx1"/>
                </a:solidFill>
              </a:rPr>
              <a:t>0)</a:t>
            </a:r>
            <a:r>
              <a:rPr lang="es-ES" sz="3200" i="1" dirty="0">
                <a:solidFill>
                  <a:schemeClr val="tx1"/>
                </a:solidFill>
              </a:rPr>
              <a:t> </a:t>
            </a:r>
            <a:r>
              <a:rPr lang="es-ES" sz="3200" dirty="0">
                <a:solidFill>
                  <a:schemeClr val="tx1"/>
                </a:solidFill>
              </a:rPr>
              <a:t>∧ (</a:t>
            </a:r>
            <a:r>
              <a:rPr lang="es-ES" sz="3200" i="1" dirty="0">
                <a:solidFill>
                  <a:schemeClr val="tx1"/>
                </a:solidFill>
              </a:rPr>
              <a:t>y </a:t>
            </a:r>
            <a:r>
              <a:rPr lang="es-ES" sz="3200" dirty="0">
                <a:solidFill>
                  <a:schemeClr val="tx1"/>
                </a:solidFill>
              </a:rPr>
              <a:t>&gt;</a:t>
            </a:r>
            <a:r>
              <a:rPr lang="es-ES" sz="3200" i="1" dirty="0">
                <a:solidFill>
                  <a:schemeClr val="tx1"/>
                </a:solidFill>
              </a:rPr>
              <a:t> </a:t>
            </a:r>
            <a:r>
              <a:rPr lang="es-ES" sz="3200" dirty="0">
                <a:solidFill>
                  <a:schemeClr val="tx1"/>
                </a:solidFill>
              </a:rPr>
              <a:t>0)</a:t>
            </a:r>
            <a:r>
              <a:rPr lang="es-ES" sz="3200" i="1" dirty="0">
                <a:solidFill>
                  <a:schemeClr val="tx1"/>
                </a:solidFill>
              </a:rPr>
              <a:t> </a:t>
            </a:r>
            <a:r>
              <a:rPr lang="es-ES" sz="3200" dirty="0">
                <a:solidFill>
                  <a:schemeClr val="tx1"/>
                </a:solidFill>
              </a:rPr>
              <a:t>→ (</a:t>
            </a:r>
            <a:r>
              <a:rPr lang="es-ES" sz="3200" i="1" dirty="0">
                <a:solidFill>
                  <a:schemeClr val="tx1"/>
                </a:solidFill>
              </a:rPr>
              <a:t>x </a:t>
            </a:r>
            <a:r>
              <a:rPr lang="es-ES" sz="3200" dirty="0" smtClean="0">
                <a:solidFill>
                  <a:schemeClr val="tx1"/>
                </a:solidFill>
              </a:rPr>
              <a:t>+ </a:t>
            </a:r>
            <a:r>
              <a:rPr lang="es-ES" sz="3200" i="1" dirty="0" smtClean="0">
                <a:solidFill>
                  <a:schemeClr val="tx1"/>
                </a:solidFill>
              </a:rPr>
              <a:t>y </a:t>
            </a:r>
            <a:r>
              <a:rPr lang="es-ES" sz="3200" dirty="0">
                <a:solidFill>
                  <a:schemeClr val="tx1"/>
                </a:solidFill>
              </a:rPr>
              <a:t>&gt;</a:t>
            </a:r>
            <a:r>
              <a:rPr lang="es-ES" sz="3200" i="1" dirty="0">
                <a:solidFill>
                  <a:schemeClr val="tx1"/>
                </a:solidFill>
              </a:rPr>
              <a:t> </a:t>
            </a:r>
            <a:r>
              <a:rPr lang="es-ES" sz="3200" dirty="0">
                <a:solidFill>
                  <a:schemeClr val="tx1"/>
                </a:solidFill>
              </a:rPr>
              <a:t>0</a:t>
            </a:r>
            <a:r>
              <a:rPr lang="es-ES" sz="3200" dirty="0" smtClean="0">
                <a:solidFill>
                  <a:schemeClr val="tx1"/>
                </a:solidFill>
              </a:rPr>
              <a:t>))</a:t>
            </a:r>
          </a:p>
          <a:p>
            <a:pPr lvl="1"/>
            <a:r>
              <a:rPr lang="en-US" sz="3200" dirty="0"/>
              <a:t>where the domain for both variables consists of all integers</a:t>
            </a:r>
            <a:r>
              <a:rPr lang="en-US" sz="3200" dirty="0" smtClean="0"/>
              <a:t>.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658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3200" dirty="0" smtClean="0"/>
              <a:t>Translating mathematical statements </a:t>
            </a:r>
            <a:r>
              <a:rPr lang="en-US" altLang="en-US" sz="3200" dirty="0"/>
              <a:t>with Nested Quantifiers</a:t>
            </a:r>
            <a:endParaRPr lang="en-US" altLang="en-US" sz="3200"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838200" y="1207012"/>
            <a:ext cx="10515600" cy="4962141"/>
          </a:xfrm>
        </p:spPr>
        <p:txBody>
          <a:bodyPr>
            <a:normAutofit/>
          </a:bodyPr>
          <a:lstStyle/>
          <a:p>
            <a:r>
              <a:rPr lang="en-US" sz="3200" dirty="0"/>
              <a:t>Note that we could also </a:t>
            </a:r>
            <a:r>
              <a:rPr lang="en-US" sz="3200" dirty="0" smtClean="0"/>
              <a:t>translate this </a:t>
            </a:r>
            <a:r>
              <a:rPr lang="en-US" sz="3200" dirty="0"/>
              <a:t>using the positive integers as the </a:t>
            </a:r>
            <a:r>
              <a:rPr lang="en-US" sz="3200" dirty="0" smtClean="0"/>
              <a:t>domain</a:t>
            </a:r>
          </a:p>
          <a:p>
            <a:r>
              <a:rPr lang="en-US" sz="3200" dirty="0">
                <a:solidFill>
                  <a:schemeClr val="tx1"/>
                </a:solidFill>
              </a:rPr>
              <a:t>“The sum of two </a:t>
            </a:r>
            <a:r>
              <a:rPr lang="en-US" sz="3200" dirty="0" smtClean="0">
                <a:solidFill>
                  <a:schemeClr val="tx1"/>
                </a:solidFill>
              </a:rPr>
              <a:t>positive integers </a:t>
            </a:r>
            <a:r>
              <a:rPr lang="en-US" sz="3200" dirty="0">
                <a:solidFill>
                  <a:schemeClr val="tx1"/>
                </a:solidFill>
              </a:rPr>
              <a:t>is always positive</a:t>
            </a:r>
            <a:r>
              <a:rPr lang="en-US" sz="3200" dirty="0" smtClean="0">
                <a:solidFill>
                  <a:schemeClr val="tx1"/>
                </a:solidFill>
              </a:rPr>
              <a:t>”</a:t>
            </a:r>
          </a:p>
          <a:p>
            <a:r>
              <a:rPr lang="en-US" sz="3200" dirty="0"/>
              <a:t>“For every two positive integers, the sum of these </a:t>
            </a:r>
            <a:r>
              <a:rPr lang="en-US" sz="3200" dirty="0" smtClean="0"/>
              <a:t>integers is positive”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>
                <a:solidFill>
                  <a:schemeClr val="tx1"/>
                </a:solidFill>
              </a:rPr>
              <a:t>∀</a:t>
            </a:r>
            <a:r>
              <a:rPr lang="en-US" sz="3200" i="1" dirty="0" smtClean="0">
                <a:solidFill>
                  <a:schemeClr val="tx1"/>
                </a:solidFill>
              </a:rPr>
              <a:t>x </a:t>
            </a:r>
            <a:r>
              <a:rPr lang="en-US" sz="3200" dirty="0" smtClean="0">
                <a:solidFill>
                  <a:schemeClr val="tx1"/>
                </a:solidFill>
              </a:rPr>
              <a:t>∀</a:t>
            </a:r>
            <a:r>
              <a:rPr lang="en-US" sz="3200" i="1" dirty="0" smtClean="0">
                <a:solidFill>
                  <a:schemeClr val="tx1"/>
                </a:solidFill>
              </a:rPr>
              <a:t>y </a:t>
            </a:r>
            <a:r>
              <a:rPr lang="en-US" sz="3200" dirty="0" smtClean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x </a:t>
            </a:r>
            <a:r>
              <a:rPr lang="en-US" sz="3200" dirty="0" smtClean="0">
                <a:solidFill>
                  <a:schemeClr val="tx1"/>
                </a:solidFill>
              </a:rPr>
              <a:t>+ </a:t>
            </a:r>
            <a:r>
              <a:rPr lang="en-US" sz="3200" i="1" dirty="0" smtClean="0">
                <a:solidFill>
                  <a:schemeClr val="tx1"/>
                </a:solidFill>
              </a:rPr>
              <a:t>y </a:t>
            </a:r>
            <a:r>
              <a:rPr lang="en-US" sz="3200" dirty="0">
                <a:solidFill>
                  <a:schemeClr val="tx1"/>
                </a:solidFill>
              </a:rPr>
              <a:t>&gt;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0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sz="3200" dirty="0"/>
              <a:t>where the domain for both variables consists of all positive integers.</a:t>
            </a:r>
            <a:endParaRPr lang="en-US" altLang="en-US" sz="3200" dirty="0">
              <a:solidFill>
                <a:schemeClr val="tx1"/>
              </a:solidFill>
            </a:endParaRPr>
          </a:p>
          <a:p>
            <a:endParaRPr lang="en-US" alt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293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Example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744200" cy="4876800"/>
          </a:xfrm>
        </p:spPr>
        <p:txBody>
          <a:bodyPr>
            <a:noAutofit/>
          </a:bodyPr>
          <a:lstStyle/>
          <a:p>
            <a:r>
              <a:rPr lang="en-US" altLang="en-US" sz="3200" dirty="0" smtClean="0"/>
              <a:t>“Every real number except zero has a multiplicative inverse”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accent2"/>
                </a:solidFill>
              </a:rPr>
              <a:t>(A </a:t>
            </a:r>
            <a:r>
              <a:rPr lang="en-US" sz="3200" b="1" dirty="0" smtClean="0">
                <a:solidFill>
                  <a:schemeClr val="accent2"/>
                </a:solidFill>
              </a:rPr>
              <a:t>multiplicative inverse </a:t>
            </a:r>
            <a:r>
              <a:rPr lang="en-US" sz="3200" dirty="0">
                <a:solidFill>
                  <a:schemeClr val="accent2"/>
                </a:solidFill>
              </a:rPr>
              <a:t>of a real number </a:t>
            </a:r>
            <a:r>
              <a:rPr lang="en-US" sz="3200" i="1" dirty="0">
                <a:solidFill>
                  <a:schemeClr val="accent2"/>
                </a:solidFill>
              </a:rPr>
              <a:t>x </a:t>
            </a:r>
            <a:r>
              <a:rPr lang="en-US" sz="3200" dirty="0">
                <a:solidFill>
                  <a:schemeClr val="accent2"/>
                </a:solidFill>
              </a:rPr>
              <a:t>is a real number </a:t>
            </a:r>
            <a:r>
              <a:rPr lang="en-US" sz="3200" i="1" dirty="0">
                <a:solidFill>
                  <a:schemeClr val="accent2"/>
                </a:solidFill>
              </a:rPr>
              <a:t>y </a:t>
            </a:r>
            <a:r>
              <a:rPr lang="en-US" sz="3200" dirty="0">
                <a:solidFill>
                  <a:schemeClr val="accent2"/>
                </a:solidFill>
              </a:rPr>
              <a:t>such that </a:t>
            </a:r>
            <a:r>
              <a:rPr lang="en-US" sz="3200" i="1" dirty="0" err="1" smtClean="0">
                <a:solidFill>
                  <a:schemeClr val="accent2"/>
                </a:solidFill>
              </a:rPr>
              <a:t>xy</a:t>
            </a:r>
            <a:r>
              <a:rPr lang="en-US" sz="3200" i="1" dirty="0" smtClean="0">
                <a:solidFill>
                  <a:schemeClr val="accent2"/>
                </a:solidFill>
              </a:rPr>
              <a:t> </a:t>
            </a:r>
            <a:r>
              <a:rPr lang="en-US" sz="3200">
                <a:solidFill>
                  <a:schemeClr val="accent2"/>
                </a:solidFill>
              </a:rPr>
              <a:t>= </a:t>
            </a:r>
            <a:r>
              <a:rPr lang="en-US" sz="3200" smtClean="0">
                <a:solidFill>
                  <a:schemeClr val="accent2"/>
                </a:solidFill>
              </a:rPr>
              <a:t>1)</a:t>
            </a:r>
            <a:endParaRPr lang="en-US" altLang="en-US" sz="3200" dirty="0" smtClean="0">
              <a:solidFill>
                <a:schemeClr val="accent2"/>
              </a:solidFill>
            </a:endParaRPr>
          </a:p>
          <a:p>
            <a:r>
              <a:rPr lang="en-US" sz="3200" dirty="0">
                <a:solidFill>
                  <a:schemeClr val="tx1"/>
                </a:solidFill>
              </a:rPr>
              <a:t>“For every real number </a:t>
            </a:r>
            <a:r>
              <a:rPr lang="en-US" sz="3200" i="1" dirty="0">
                <a:solidFill>
                  <a:schemeClr val="tx1"/>
                </a:solidFill>
              </a:rPr>
              <a:t>x </a:t>
            </a:r>
            <a:r>
              <a:rPr lang="en-US" sz="3200" dirty="0">
                <a:solidFill>
                  <a:schemeClr val="tx1"/>
                </a:solidFill>
              </a:rPr>
              <a:t>except zero, </a:t>
            </a:r>
            <a:r>
              <a:rPr lang="en-US" sz="3200" i="1" dirty="0">
                <a:solidFill>
                  <a:schemeClr val="tx1"/>
                </a:solidFill>
              </a:rPr>
              <a:t>x </a:t>
            </a:r>
            <a:r>
              <a:rPr lang="en-US" sz="3200" dirty="0">
                <a:solidFill>
                  <a:schemeClr val="tx1"/>
                </a:solidFill>
              </a:rPr>
              <a:t>has a </a:t>
            </a:r>
            <a:r>
              <a:rPr lang="en-US" sz="3200" dirty="0" smtClean="0">
                <a:solidFill>
                  <a:schemeClr val="tx1"/>
                </a:solidFill>
              </a:rPr>
              <a:t>multiplicative inverse.”</a:t>
            </a:r>
          </a:p>
          <a:p>
            <a:r>
              <a:rPr lang="en-US" sz="3200" dirty="0"/>
              <a:t>“For every real number </a:t>
            </a:r>
            <a:r>
              <a:rPr lang="en-US" sz="3200" i="1" dirty="0"/>
              <a:t>x</a:t>
            </a:r>
            <a:r>
              <a:rPr lang="en-US" sz="3200" dirty="0"/>
              <a:t>, if </a:t>
            </a:r>
            <a:r>
              <a:rPr lang="en-US" sz="3200" i="1" dirty="0"/>
              <a:t>x </a:t>
            </a:r>
            <a:r>
              <a:rPr lang="en-US" sz="3200" dirty="0" smtClean="0">
                <a:sym typeface="Symbol" panose="05050102010706020507" pitchFamily="18" charset="2"/>
              </a:rPr>
              <a:t></a:t>
            </a:r>
            <a:r>
              <a:rPr lang="en-US" sz="3200" dirty="0" smtClean="0"/>
              <a:t> </a:t>
            </a:r>
            <a:r>
              <a:rPr lang="en-US" sz="3200" dirty="0"/>
              <a:t>0, then there exists a </a:t>
            </a:r>
            <a:r>
              <a:rPr lang="en-US" sz="3200" dirty="0" smtClean="0"/>
              <a:t>real number </a:t>
            </a:r>
            <a:r>
              <a:rPr lang="en-US" sz="3200" i="1" dirty="0"/>
              <a:t>y </a:t>
            </a:r>
            <a:r>
              <a:rPr lang="en-US" sz="3200" dirty="0"/>
              <a:t>such that </a:t>
            </a:r>
            <a:r>
              <a:rPr lang="en-US" sz="3200" i="1" dirty="0" err="1"/>
              <a:t>xy</a:t>
            </a:r>
            <a:r>
              <a:rPr lang="en-US" sz="3200" i="1" dirty="0"/>
              <a:t> </a:t>
            </a:r>
            <a:r>
              <a:rPr lang="en-US" sz="3200" dirty="0"/>
              <a:t>= 1</a:t>
            </a:r>
            <a:r>
              <a:rPr lang="en-US" sz="3200" dirty="0" smtClean="0"/>
              <a:t>.”</a:t>
            </a:r>
          </a:p>
          <a:p>
            <a:r>
              <a:rPr lang="en-US" sz="3200" dirty="0">
                <a:solidFill>
                  <a:schemeClr val="tx1"/>
                </a:solidFill>
              </a:rPr>
              <a:t>∀</a:t>
            </a:r>
            <a:r>
              <a:rPr lang="en-US" sz="3200" i="1" dirty="0" smtClean="0">
                <a:solidFill>
                  <a:schemeClr val="tx1"/>
                </a:solidFill>
              </a:rPr>
              <a:t>x </a:t>
            </a:r>
            <a:r>
              <a:rPr lang="en-US" sz="3200" dirty="0" smtClean="0">
                <a:solidFill>
                  <a:schemeClr val="tx1"/>
                </a:solidFill>
              </a:rPr>
              <a:t>((</a:t>
            </a:r>
            <a:r>
              <a:rPr lang="en-US" sz="3200" i="1" dirty="0">
                <a:solidFill>
                  <a:schemeClr val="tx1"/>
                </a:solidFill>
              </a:rPr>
              <a:t>x </a:t>
            </a:r>
            <a:r>
              <a:rPr 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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0)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→ ∃</a:t>
            </a:r>
            <a:r>
              <a:rPr lang="en-US" sz="3200" i="1" dirty="0" smtClean="0">
                <a:solidFill>
                  <a:schemeClr val="tx1"/>
                </a:solidFill>
              </a:rPr>
              <a:t>y </a:t>
            </a:r>
            <a:r>
              <a:rPr lang="en-US" sz="3200" dirty="0" smtClean="0">
                <a:solidFill>
                  <a:schemeClr val="tx1"/>
                </a:solidFill>
              </a:rPr>
              <a:t>(</a:t>
            </a:r>
            <a:r>
              <a:rPr lang="en-US" sz="3200" i="1" dirty="0" err="1">
                <a:solidFill>
                  <a:schemeClr val="tx1"/>
                </a:solidFill>
              </a:rPr>
              <a:t>xy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 1</a:t>
            </a:r>
            <a:r>
              <a:rPr lang="en-US" sz="3200" dirty="0" smtClean="0">
                <a:solidFill>
                  <a:schemeClr val="tx1"/>
                </a:solidFill>
              </a:rPr>
              <a:t>))</a:t>
            </a:r>
            <a:endParaRPr lang="en-US" altLang="en-US" sz="3200" dirty="0">
              <a:solidFill>
                <a:schemeClr val="tx1"/>
              </a:solidFill>
            </a:endParaRPr>
          </a:p>
          <a:p>
            <a:r>
              <a:rPr lang="en-US" altLang="en-US" sz="3200" dirty="0" smtClean="0"/>
              <a:t>Where the domain for both variables consists of real numbers</a:t>
            </a:r>
            <a:endParaRPr lang="en-US" alt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175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z="3600" dirty="0" smtClean="0"/>
              <a:t>Translating predicates with nested Quantifiers to English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Assume  </a:t>
            </a:r>
            <a:r>
              <a:rPr lang="en-US" altLang="en-US" sz="3200" i="1" dirty="0" smtClean="0"/>
              <a:t>C</a:t>
            </a:r>
            <a:r>
              <a:rPr lang="en-US" altLang="en-US" sz="3200" dirty="0" smtClean="0"/>
              <a:t>(</a:t>
            </a:r>
            <a:r>
              <a:rPr lang="en-US" altLang="en-US" sz="3200" i="1" dirty="0" smtClean="0"/>
              <a:t>x</a:t>
            </a:r>
            <a:r>
              <a:rPr lang="en-US" altLang="en-US" sz="3200" dirty="0"/>
              <a:t>) is “</a:t>
            </a:r>
            <a:r>
              <a:rPr lang="en-US" altLang="en-US" sz="3200" i="1" dirty="0"/>
              <a:t>x</a:t>
            </a:r>
            <a:r>
              <a:rPr lang="en-US" altLang="en-US" sz="3200" dirty="0"/>
              <a:t> owns a computer”,</a:t>
            </a:r>
            <a:br>
              <a:rPr lang="en-US" altLang="en-US" sz="3200" dirty="0"/>
            </a:br>
            <a:r>
              <a:rPr lang="en-US" altLang="en-US" sz="3200" i="1" dirty="0" smtClean="0"/>
              <a:t>F</a:t>
            </a:r>
            <a:r>
              <a:rPr lang="en-US" altLang="en-US" sz="3200" dirty="0" smtClean="0"/>
              <a:t>(</a:t>
            </a:r>
            <a:r>
              <a:rPr lang="en-US" altLang="en-US" sz="3200" i="1" dirty="0" smtClean="0"/>
              <a:t>x, y</a:t>
            </a:r>
            <a:r>
              <a:rPr lang="en-US" altLang="en-US" sz="3200" dirty="0" smtClean="0"/>
              <a:t>) </a:t>
            </a:r>
            <a:r>
              <a:rPr lang="en-US" altLang="en-US" sz="3200" dirty="0"/>
              <a:t>is “</a:t>
            </a:r>
            <a:r>
              <a:rPr lang="en-US" altLang="en-US" sz="3200" i="1" dirty="0"/>
              <a:t>x</a:t>
            </a:r>
            <a:r>
              <a:rPr lang="en-US" altLang="en-US" sz="3200" dirty="0"/>
              <a:t> and </a:t>
            </a:r>
            <a:r>
              <a:rPr lang="en-US" altLang="en-US" sz="3200" i="1" dirty="0"/>
              <a:t>y</a:t>
            </a:r>
            <a:r>
              <a:rPr lang="en-US" altLang="en-US" sz="3200" dirty="0"/>
              <a:t> are friends”, and the domain for </a:t>
            </a:r>
            <a:r>
              <a:rPr lang="en-US" altLang="en-US" sz="3200" i="1" dirty="0"/>
              <a:t>x</a:t>
            </a:r>
            <a:r>
              <a:rPr lang="en-US" altLang="en-US" sz="3200" dirty="0"/>
              <a:t> and </a:t>
            </a:r>
            <a:r>
              <a:rPr lang="en-US" altLang="en-US" sz="3200" i="1" dirty="0"/>
              <a:t>y</a:t>
            </a:r>
            <a:r>
              <a:rPr lang="en-US" altLang="en-US" sz="3200" dirty="0"/>
              <a:t> consists of all students in KFUPM.</a:t>
            </a:r>
          </a:p>
          <a:p>
            <a:pPr lvl="1"/>
            <a:r>
              <a:rPr lang="en-US" altLang="en-US" sz="3600" dirty="0"/>
              <a:t>Express the following in English: </a:t>
            </a:r>
          </a:p>
          <a:p>
            <a:r>
              <a:rPr lang="en-US" sz="3200" dirty="0"/>
              <a:t>∀</a:t>
            </a:r>
            <a:r>
              <a:rPr lang="en-US" sz="3200" i="1" dirty="0" smtClean="0"/>
              <a:t>x </a:t>
            </a:r>
            <a:r>
              <a:rPr lang="en-US" sz="3200" dirty="0" smtClean="0"/>
              <a:t>(</a:t>
            </a:r>
            <a:r>
              <a:rPr lang="en-US" sz="3200" i="1" dirty="0"/>
              <a:t>C</a:t>
            </a:r>
            <a:r>
              <a:rPr lang="en-US" sz="3200" dirty="0"/>
              <a:t>(</a:t>
            </a:r>
            <a:r>
              <a:rPr lang="en-US" sz="3200" i="1" dirty="0"/>
              <a:t>x</a:t>
            </a:r>
            <a:r>
              <a:rPr lang="en-US" sz="3200" dirty="0"/>
              <a:t>)</a:t>
            </a:r>
            <a:r>
              <a:rPr lang="en-US" sz="3200" i="1" dirty="0"/>
              <a:t> </a:t>
            </a:r>
            <a:r>
              <a:rPr lang="en-US" sz="3200" dirty="0"/>
              <a:t>∨ ∃</a:t>
            </a:r>
            <a:r>
              <a:rPr lang="en-US" sz="3200" i="1" dirty="0" smtClean="0"/>
              <a:t>y </a:t>
            </a:r>
            <a:r>
              <a:rPr lang="en-US" sz="3200" dirty="0" smtClean="0"/>
              <a:t>(</a:t>
            </a:r>
            <a:r>
              <a:rPr lang="en-US" sz="3200" i="1" dirty="0"/>
              <a:t>C</a:t>
            </a:r>
            <a:r>
              <a:rPr lang="en-US" sz="3200" dirty="0"/>
              <a:t>(</a:t>
            </a:r>
            <a:r>
              <a:rPr lang="en-US" sz="3200" i="1" dirty="0"/>
              <a:t>y</a:t>
            </a:r>
            <a:r>
              <a:rPr lang="en-US" sz="3200" dirty="0"/>
              <a:t>)</a:t>
            </a:r>
            <a:r>
              <a:rPr lang="en-US" sz="3200" i="1" dirty="0"/>
              <a:t> </a:t>
            </a:r>
            <a:r>
              <a:rPr lang="en-US" sz="3200" dirty="0"/>
              <a:t>∧ </a:t>
            </a:r>
            <a:r>
              <a:rPr lang="en-US" sz="3200" i="1" dirty="0"/>
              <a:t>F</a:t>
            </a:r>
            <a:r>
              <a:rPr lang="en-US" sz="3200" dirty="0"/>
              <a:t>(</a:t>
            </a:r>
            <a:r>
              <a:rPr lang="en-US" sz="3200" i="1" dirty="0"/>
              <a:t>x</a:t>
            </a:r>
            <a:r>
              <a:rPr lang="en-US" sz="3200" dirty="0"/>
              <a:t>,</a:t>
            </a:r>
            <a:r>
              <a:rPr lang="en-US" sz="3200" i="1" dirty="0"/>
              <a:t> y</a:t>
            </a:r>
            <a:r>
              <a:rPr lang="en-US" sz="3200" dirty="0"/>
              <a:t>)))</a:t>
            </a:r>
            <a:endParaRPr lang="en-US" altLang="en-US" sz="3200" dirty="0"/>
          </a:p>
          <a:p>
            <a:pPr lvl="1"/>
            <a:endParaRPr lang="en-US" altLang="en-US" sz="3600" dirty="0"/>
          </a:p>
          <a:p>
            <a:pPr lvl="1"/>
            <a:r>
              <a:rPr lang="en-US" altLang="en-US" sz="3600" dirty="0"/>
              <a:t>Answer: </a:t>
            </a:r>
            <a:r>
              <a:rPr lang="en-US" altLang="en-US" sz="3600" i="1" dirty="0"/>
              <a:t>Every KFUPM student owns a computer or is a friend of a KFUPM student who owns a computer</a:t>
            </a:r>
            <a:r>
              <a:rPr lang="en-US" altLang="en-US" sz="3600" dirty="0"/>
              <a:t>.</a:t>
            </a:r>
          </a:p>
          <a:p>
            <a:pPr marL="0" indent="0">
              <a:buNone/>
            </a:pPr>
            <a:endParaRPr lang="en-US" alt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794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Translating predicates to English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Assume </a:t>
            </a:r>
            <a:r>
              <a:rPr lang="en-US" altLang="en-US" sz="3200" i="1" dirty="0" smtClean="0"/>
              <a:t>F</a:t>
            </a:r>
            <a:r>
              <a:rPr lang="en-US" altLang="en-US" sz="3200" dirty="0" smtClean="0"/>
              <a:t>(</a:t>
            </a:r>
            <a:r>
              <a:rPr lang="en-US" altLang="en-US" sz="3200" i="1" dirty="0" smtClean="0"/>
              <a:t>x, y</a:t>
            </a:r>
            <a:r>
              <a:rPr lang="en-US" altLang="en-US" sz="3200" dirty="0" smtClean="0"/>
              <a:t>) </a:t>
            </a:r>
            <a:r>
              <a:rPr lang="en-US" altLang="en-US" sz="3200" dirty="0"/>
              <a:t>means </a:t>
            </a:r>
            <a:r>
              <a:rPr lang="en-US" altLang="en-US" sz="3200" i="1" dirty="0"/>
              <a:t>x</a:t>
            </a:r>
            <a:r>
              <a:rPr lang="en-US" altLang="en-US" sz="3200" dirty="0"/>
              <a:t> and </a:t>
            </a:r>
            <a:r>
              <a:rPr lang="en-US" altLang="en-US" sz="3200" i="1" dirty="0"/>
              <a:t>y</a:t>
            </a:r>
            <a:r>
              <a:rPr lang="en-US" altLang="en-US" sz="3200" dirty="0"/>
              <a:t> are friends, and the domain consists of all students in KFUPM</a:t>
            </a:r>
          </a:p>
          <a:p>
            <a:pPr lvl="1"/>
            <a:r>
              <a:rPr lang="en-US" altLang="en-US" sz="3600" dirty="0"/>
              <a:t>Express the following in English: </a:t>
            </a:r>
          </a:p>
          <a:p>
            <a:r>
              <a:rPr lang="pl-PL" dirty="0"/>
              <a:t>∃</a:t>
            </a:r>
            <a:r>
              <a:rPr lang="pl-PL" i="1" dirty="0"/>
              <a:t>x</a:t>
            </a:r>
            <a:r>
              <a:rPr lang="pl-PL" dirty="0"/>
              <a:t>∀</a:t>
            </a:r>
            <a:r>
              <a:rPr lang="pl-PL" i="1" dirty="0"/>
              <a:t>y</a:t>
            </a:r>
            <a:r>
              <a:rPr lang="pl-PL" dirty="0" smtClean="0"/>
              <a:t>∀</a:t>
            </a:r>
            <a:r>
              <a:rPr lang="pl-PL" i="1" dirty="0" smtClean="0"/>
              <a:t>z</a:t>
            </a:r>
            <a:r>
              <a:rPr lang="pl-PL" dirty="0"/>
              <a:t>((</a:t>
            </a:r>
            <a:r>
              <a:rPr lang="pl-PL" i="1" dirty="0"/>
              <a:t>F </a:t>
            </a:r>
            <a:r>
              <a:rPr lang="pl-PL" dirty="0"/>
              <a:t>(</a:t>
            </a:r>
            <a:r>
              <a:rPr lang="pl-PL" i="1" dirty="0"/>
              <a:t>x</a:t>
            </a:r>
            <a:r>
              <a:rPr lang="pl-PL" dirty="0"/>
              <a:t>,</a:t>
            </a:r>
            <a:r>
              <a:rPr lang="pl-PL" i="1" dirty="0"/>
              <a:t> y</a:t>
            </a:r>
            <a:r>
              <a:rPr lang="pl-PL" dirty="0"/>
              <a:t>)</a:t>
            </a:r>
            <a:r>
              <a:rPr lang="pl-PL" i="1" dirty="0"/>
              <a:t> </a:t>
            </a:r>
            <a:r>
              <a:rPr lang="pl-PL" dirty="0"/>
              <a:t>∧ </a:t>
            </a:r>
            <a:r>
              <a:rPr lang="pl-PL" i="1" dirty="0"/>
              <a:t>F</a:t>
            </a:r>
            <a:r>
              <a:rPr lang="pl-PL" dirty="0"/>
              <a:t>(</a:t>
            </a:r>
            <a:r>
              <a:rPr lang="pl-PL" i="1" dirty="0"/>
              <a:t>x</a:t>
            </a:r>
            <a:r>
              <a:rPr lang="pl-PL" dirty="0"/>
              <a:t>,</a:t>
            </a:r>
            <a:r>
              <a:rPr lang="pl-PL" i="1" dirty="0"/>
              <a:t> z</a:t>
            </a:r>
            <a:r>
              <a:rPr lang="pl-PL" dirty="0"/>
              <a:t>)</a:t>
            </a:r>
            <a:r>
              <a:rPr lang="pl-PL" i="1" dirty="0"/>
              <a:t> </a:t>
            </a:r>
            <a:r>
              <a:rPr lang="pl-PL" dirty="0"/>
              <a:t>∧ (</a:t>
            </a:r>
            <a:r>
              <a:rPr lang="pl-PL" i="1" dirty="0"/>
              <a:t>y </a:t>
            </a:r>
            <a:r>
              <a:rPr lang="pl-PL" dirty="0" smtClean="0">
                <a:sym typeface="Symbol" panose="05050102010706020507" pitchFamily="18" charset="2"/>
              </a:rPr>
              <a:t></a:t>
            </a:r>
            <a:r>
              <a:rPr lang="pl-PL" dirty="0" smtClean="0"/>
              <a:t> </a:t>
            </a:r>
            <a:r>
              <a:rPr lang="pl-PL" i="1" dirty="0"/>
              <a:t>z</a:t>
            </a:r>
            <a:r>
              <a:rPr lang="pl-PL" dirty="0"/>
              <a:t>))→￢</a:t>
            </a:r>
            <a:r>
              <a:rPr lang="pl-PL" i="1" dirty="0"/>
              <a:t>F</a:t>
            </a:r>
            <a:r>
              <a:rPr lang="pl-PL" dirty="0"/>
              <a:t>(</a:t>
            </a:r>
            <a:r>
              <a:rPr lang="pl-PL" i="1" dirty="0"/>
              <a:t>y</a:t>
            </a:r>
            <a:r>
              <a:rPr lang="pl-PL" dirty="0" smtClean="0"/>
              <a:t>,</a:t>
            </a:r>
            <a:r>
              <a:rPr lang="en-US" dirty="0" smtClean="0"/>
              <a:t> </a:t>
            </a:r>
            <a:r>
              <a:rPr lang="pl-PL" i="1" dirty="0" smtClean="0"/>
              <a:t>z</a:t>
            </a:r>
            <a:r>
              <a:rPr lang="pl-PL" dirty="0" smtClean="0"/>
              <a:t>))</a:t>
            </a:r>
            <a:endParaRPr lang="en-US" dirty="0" smtClean="0"/>
          </a:p>
          <a:p>
            <a:r>
              <a:rPr lang="en-US" altLang="en-US" dirty="0" smtClean="0">
                <a:solidFill>
                  <a:schemeClr val="tx1"/>
                </a:solidFill>
              </a:rPr>
              <a:t>There </a:t>
            </a:r>
            <a:r>
              <a:rPr lang="en-US" altLang="en-US" dirty="0">
                <a:solidFill>
                  <a:schemeClr val="tx1"/>
                </a:solidFill>
              </a:rPr>
              <a:t>is a student none of whose friends are also </a:t>
            </a:r>
            <a:r>
              <a:rPr lang="en-US" altLang="en-US" dirty="0" smtClean="0">
                <a:solidFill>
                  <a:schemeClr val="tx1"/>
                </a:solidFill>
              </a:rPr>
              <a:t>friends with </a:t>
            </a:r>
            <a:r>
              <a:rPr lang="en-US" altLang="en-US" dirty="0">
                <a:solidFill>
                  <a:schemeClr val="tx1"/>
                </a:solidFill>
              </a:rPr>
              <a:t>each other.</a:t>
            </a:r>
            <a:endParaRPr lang="en-US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 rot="960000">
            <a:off x="7291538" y="5073182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 you want to try this at home?</a:t>
            </a:r>
          </a:p>
        </p:txBody>
      </p:sp>
    </p:spTree>
    <p:extLst>
      <p:ext uri="{BB962C8B-B14F-4D97-AF65-F5344CB8AC3E}">
        <p14:creationId xmlns:p14="http://schemas.microsoft.com/office/powerpoint/2010/main" val="122121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800100" y="115098"/>
            <a:ext cx="10515600" cy="841883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Negating nested quantifiers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371600" y="914401"/>
            <a:ext cx="8991600" cy="5254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66FF33"/>
                </a:solidFill>
              </a:rPr>
              <a:t>￢∀</a:t>
            </a:r>
            <a:r>
              <a:rPr lang="en-US" sz="3200" i="1" dirty="0" smtClean="0">
                <a:solidFill>
                  <a:srgbClr val="66FF33"/>
                </a:solidFill>
              </a:rPr>
              <a:t>x </a:t>
            </a:r>
            <a:r>
              <a:rPr lang="en-US" sz="3200" dirty="0" smtClean="0">
                <a:solidFill>
                  <a:srgbClr val="66FF33"/>
                </a:solidFill>
              </a:rPr>
              <a:t>∃</a:t>
            </a:r>
            <a:r>
              <a:rPr lang="en-US" sz="3200" i="1" dirty="0" smtClean="0">
                <a:solidFill>
                  <a:srgbClr val="66FF33"/>
                </a:solidFill>
              </a:rPr>
              <a:t>y </a:t>
            </a:r>
            <a:r>
              <a:rPr lang="en-US" sz="3200" dirty="0" smtClean="0">
                <a:solidFill>
                  <a:srgbClr val="66FF33"/>
                </a:solidFill>
              </a:rPr>
              <a:t>(</a:t>
            </a:r>
            <a:r>
              <a:rPr lang="en-US" sz="3200" i="1" dirty="0" err="1">
                <a:solidFill>
                  <a:srgbClr val="66FF33"/>
                </a:solidFill>
              </a:rPr>
              <a:t>xy</a:t>
            </a:r>
            <a:r>
              <a:rPr lang="en-US" sz="3200" i="1" dirty="0">
                <a:solidFill>
                  <a:srgbClr val="66FF33"/>
                </a:solidFill>
              </a:rPr>
              <a:t> </a:t>
            </a:r>
            <a:r>
              <a:rPr lang="en-US" sz="3200" dirty="0">
                <a:solidFill>
                  <a:srgbClr val="66FF33"/>
                </a:solidFill>
              </a:rPr>
              <a:t>= 1</a:t>
            </a:r>
            <a:r>
              <a:rPr lang="en-US" sz="3200" dirty="0" smtClean="0">
                <a:solidFill>
                  <a:srgbClr val="66FF33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en-US" sz="3200" dirty="0" smtClean="0">
                <a:sym typeface="Symbol" panose="05050102010706020507" pitchFamily="18" charset="2"/>
              </a:rPr>
              <a:t>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3200" dirty="0"/>
              <a:t>∃</a:t>
            </a:r>
            <a:r>
              <a:rPr lang="en-US" sz="3200" i="1" dirty="0" smtClean="0"/>
              <a:t>x </a:t>
            </a:r>
            <a:r>
              <a:rPr lang="en-US" sz="3200" dirty="0" smtClean="0"/>
              <a:t>￢∃</a:t>
            </a:r>
            <a:r>
              <a:rPr lang="en-US" sz="3200" i="1" dirty="0" smtClean="0"/>
              <a:t>y </a:t>
            </a:r>
            <a:r>
              <a:rPr lang="en-US" sz="3200" dirty="0" smtClean="0"/>
              <a:t>(</a:t>
            </a:r>
            <a:r>
              <a:rPr lang="en-US" sz="3200" i="1" dirty="0" err="1"/>
              <a:t>xy</a:t>
            </a:r>
            <a:r>
              <a:rPr lang="en-US" sz="3200" i="1" dirty="0"/>
              <a:t> </a:t>
            </a:r>
            <a:r>
              <a:rPr lang="en-US" sz="3200" dirty="0"/>
              <a:t>= 1</a:t>
            </a:r>
            <a:r>
              <a:rPr lang="en-US" sz="3200" dirty="0" smtClean="0"/>
              <a:t>)</a:t>
            </a:r>
            <a:endParaRPr lang="en-US" sz="3200" dirty="0"/>
          </a:p>
          <a:p>
            <a:pPr>
              <a:buFont typeface="Symbol" panose="05050102010706020507" pitchFamily="18" charset="2"/>
              <a:buChar char="º"/>
            </a:pPr>
            <a:r>
              <a:rPr lang="en-US" sz="3200" dirty="0" smtClean="0">
                <a:solidFill>
                  <a:srgbClr val="66FF33"/>
                </a:solidFill>
              </a:rPr>
              <a:t> ∃</a:t>
            </a:r>
            <a:r>
              <a:rPr lang="en-US" sz="3200" i="1" dirty="0" smtClean="0">
                <a:solidFill>
                  <a:srgbClr val="66FF33"/>
                </a:solidFill>
              </a:rPr>
              <a:t>x </a:t>
            </a:r>
            <a:r>
              <a:rPr lang="en-US" sz="3200" dirty="0" smtClean="0">
                <a:solidFill>
                  <a:srgbClr val="66FF33"/>
                </a:solidFill>
              </a:rPr>
              <a:t>∀</a:t>
            </a:r>
            <a:r>
              <a:rPr lang="en-US" sz="3200" i="1" dirty="0" smtClean="0">
                <a:solidFill>
                  <a:srgbClr val="66FF33"/>
                </a:solidFill>
              </a:rPr>
              <a:t>y </a:t>
            </a:r>
            <a:r>
              <a:rPr lang="en-US" sz="3200" dirty="0" smtClean="0">
                <a:solidFill>
                  <a:srgbClr val="66FF33"/>
                </a:solidFill>
              </a:rPr>
              <a:t>￢</a:t>
            </a:r>
            <a:r>
              <a:rPr lang="en-US" sz="3200" dirty="0">
                <a:solidFill>
                  <a:srgbClr val="66FF33"/>
                </a:solidFill>
              </a:rPr>
              <a:t>(</a:t>
            </a:r>
            <a:r>
              <a:rPr lang="en-US" sz="3200" i="1" dirty="0" err="1">
                <a:solidFill>
                  <a:srgbClr val="66FF33"/>
                </a:solidFill>
              </a:rPr>
              <a:t>xy</a:t>
            </a:r>
            <a:r>
              <a:rPr lang="en-US" sz="3200" i="1" dirty="0">
                <a:solidFill>
                  <a:srgbClr val="66FF33"/>
                </a:solidFill>
              </a:rPr>
              <a:t> </a:t>
            </a:r>
            <a:r>
              <a:rPr lang="en-US" sz="3200" dirty="0">
                <a:solidFill>
                  <a:srgbClr val="66FF33"/>
                </a:solidFill>
              </a:rPr>
              <a:t>= 1</a:t>
            </a:r>
            <a:r>
              <a:rPr lang="en-US" sz="3200" dirty="0" smtClean="0">
                <a:solidFill>
                  <a:srgbClr val="66FF33"/>
                </a:solidFill>
              </a:rPr>
              <a:t>)</a:t>
            </a:r>
          </a:p>
          <a:p>
            <a:pPr>
              <a:buFont typeface="Symbol" panose="05050102010706020507" pitchFamily="18" charset="2"/>
              <a:buChar char="º"/>
            </a:pPr>
            <a:r>
              <a:rPr lang="en-US" sz="3200" dirty="0" smtClean="0"/>
              <a:t> ∃</a:t>
            </a:r>
            <a:r>
              <a:rPr lang="en-US" sz="3200" i="1" dirty="0" smtClean="0"/>
              <a:t>x </a:t>
            </a:r>
            <a:r>
              <a:rPr lang="en-US" sz="3200" dirty="0" smtClean="0"/>
              <a:t>∀</a:t>
            </a:r>
            <a:r>
              <a:rPr lang="en-US" sz="3200" i="1" dirty="0" smtClean="0"/>
              <a:t>y </a:t>
            </a:r>
            <a:r>
              <a:rPr lang="en-US" sz="3200" dirty="0" smtClean="0"/>
              <a:t>(</a:t>
            </a:r>
            <a:r>
              <a:rPr lang="en-US" sz="3200" i="1" dirty="0" err="1"/>
              <a:t>xy</a:t>
            </a:r>
            <a:r>
              <a:rPr lang="en-US" sz="3200" i="1" dirty="0"/>
              <a:t> </a:t>
            </a:r>
            <a:r>
              <a:rPr lang="en-US" sz="3200" dirty="0" smtClean="0">
                <a:sym typeface="Symbol" panose="05050102010706020507" pitchFamily="18" charset="2"/>
              </a:rPr>
              <a:t></a:t>
            </a:r>
            <a:r>
              <a:rPr lang="en-US" sz="3200" dirty="0" smtClean="0"/>
              <a:t> </a:t>
            </a:r>
            <a:r>
              <a:rPr lang="en-US" sz="3200" dirty="0"/>
              <a:t>1).</a:t>
            </a:r>
            <a:endParaRPr lang="en-US" alt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552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875473" y="115098"/>
            <a:ext cx="10515600" cy="841883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Negating nested quantifiers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752600" y="914401"/>
            <a:ext cx="9448800" cy="5254752"/>
          </a:xfrm>
        </p:spPr>
        <p:txBody>
          <a:bodyPr>
            <a:normAutofit fontScale="92500"/>
          </a:bodyPr>
          <a:lstStyle/>
          <a:p>
            <a:r>
              <a:rPr lang="en-US" altLang="en-US" dirty="0" smtClean="0"/>
              <a:t>Use quantifiers to express:</a:t>
            </a:r>
          </a:p>
          <a:p>
            <a:pPr lvl="1"/>
            <a:r>
              <a:rPr lang="en-US" altLang="en-US" dirty="0" smtClean="0"/>
              <a:t>There </a:t>
            </a:r>
            <a:r>
              <a:rPr lang="en-US" altLang="en-US" dirty="0"/>
              <a:t>does not exist a </a:t>
            </a:r>
            <a:r>
              <a:rPr lang="en-US" altLang="en-US" dirty="0" smtClean="0"/>
              <a:t>woman </a:t>
            </a:r>
            <a:r>
              <a:rPr lang="en-US" altLang="en-US" dirty="0"/>
              <a:t>who has taken a </a:t>
            </a:r>
            <a:r>
              <a:rPr lang="en-US" altLang="en-US" dirty="0" smtClean="0"/>
              <a:t>flight </a:t>
            </a:r>
            <a:r>
              <a:rPr lang="en-US" altLang="en-US" dirty="0"/>
              <a:t>on every airline </a:t>
            </a:r>
            <a:r>
              <a:rPr lang="en-US" altLang="en-US" dirty="0" smtClean="0"/>
              <a:t>in </a:t>
            </a:r>
            <a:r>
              <a:rPr lang="en-US" altLang="en-US" dirty="0"/>
              <a:t>the </a:t>
            </a:r>
            <a:r>
              <a:rPr lang="en-US" altLang="en-US" dirty="0" smtClean="0"/>
              <a:t>world.</a:t>
            </a:r>
            <a:endParaRPr lang="en-US" altLang="en-US" dirty="0"/>
          </a:p>
          <a:p>
            <a:r>
              <a:rPr lang="en-US" altLang="en-US" sz="3600" dirty="0"/>
              <a:t> </a:t>
            </a:r>
            <a:r>
              <a:rPr lang="en-US" altLang="en-US" dirty="0" smtClean="0"/>
              <a:t>Sol:</a:t>
            </a:r>
            <a:endParaRPr lang="en-US" altLang="en-US" dirty="0"/>
          </a:p>
          <a:p>
            <a:pPr lvl="1"/>
            <a:r>
              <a:rPr lang="en-US" altLang="en-US" dirty="0" smtClean="0"/>
              <a:t>This statement is the negation of the statement “There is a woman (</a:t>
            </a:r>
            <a:r>
              <a:rPr lang="en-US" altLang="en-US" i="1" dirty="0" smtClean="0"/>
              <a:t>w</a:t>
            </a:r>
            <a:r>
              <a:rPr lang="en-US" altLang="en-US" dirty="0" smtClean="0"/>
              <a:t>) who has taken a flight (</a:t>
            </a:r>
            <a:r>
              <a:rPr lang="en-US" altLang="en-US" i="1" dirty="0" smtClean="0"/>
              <a:t>f</a:t>
            </a:r>
            <a:r>
              <a:rPr lang="en-US" altLang="en-US" dirty="0" smtClean="0"/>
              <a:t>) on every airline (</a:t>
            </a:r>
            <a:r>
              <a:rPr lang="en-US" altLang="en-US" i="1" dirty="0" smtClean="0"/>
              <a:t>a</a:t>
            </a:r>
            <a:r>
              <a:rPr lang="en-US" altLang="en-US" dirty="0" smtClean="0"/>
              <a:t>) in the world”</a:t>
            </a:r>
          </a:p>
          <a:p>
            <a:r>
              <a:rPr lang="en-US" altLang="en-US" sz="3600" dirty="0" smtClean="0"/>
              <a:t>Let </a:t>
            </a:r>
            <a:r>
              <a:rPr lang="en-US" sz="3600" i="1" dirty="0" smtClean="0"/>
              <a:t>P</a:t>
            </a:r>
            <a:r>
              <a:rPr lang="en-US" sz="3600" dirty="0" smtClean="0"/>
              <a:t>(</a:t>
            </a:r>
            <a:r>
              <a:rPr lang="en-US" sz="3600" i="1" dirty="0" smtClean="0"/>
              <a:t>w</a:t>
            </a:r>
            <a:r>
              <a:rPr lang="en-US" sz="3600" dirty="0" smtClean="0"/>
              <a:t>,</a:t>
            </a:r>
            <a:r>
              <a:rPr lang="en-US" sz="3600" i="1" dirty="0" smtClean="0"/>
              <a:t> f</a:t>
            </a:r>
            <a:r>
              <a:rPr lang="en-US" sz="3600" dirty="0" smtClean="0"/>
              <a:t>)</a:t>
            </a:r>
            <a:r>
              <a:rPr lang="en-US" altLang="en-US" sz="3600" dirty="0" smtClean="0"/>
              <a:t> is “</a:t>
            </a:r>
            <a:r>
              <a:rPr lang="en-US" altLang="en-US" sz="3600" i="1" dirty="0" smtClean="0"/>
              <a:t>w</a:t>
            </a:r>
            <a:r>
              <a:rPr lang="en-US" altLang="en-US" sz="3600" dirty="0" smtClean="0"/>
              <a:t> has taken </a:t>
            </a:r>
            <a:r>
              <a:rPr lang="en-US" altLang="en-US" sz="3600" i="1" dirty="0" smtClean="0"/>
              <a:t>f </a:t>
            </a:r>
            <a:r>
              <a:rPr lang="en-US" altLang="en-US" sz="3600" dirty="0" smtClean="0"/>
              <a:t>”, and </a:t>
            </a:r>
            <a:br>
              <a:rPr lang="en-US" altLang="en-US" sz="3600" dirty="0" smtClean="0"/>
            </a:br>
            <a:r>
              <a:rPr lang="en-US" sz="3600" i="1" dirty="0" smtClean="0"/>
              <a:t>Q</a:t>
            </a:r>
            <a:r>
              <a:rPr lang="en-US" sz="3600" dirty="0" smtClean="0"/>
              <a:t>(</a:t>
            </a:r>
            <a:r>
              <a:rPr lang="en-US" sz="3600" i="1" dirty="0" smtClean="0"/>
              <a:t>f</a:t>
            </a:r>
            <a:r>
              <a:rPr lang="en-US" sz="3600" dirty="0" smtClean="0"/>
              <a:t>,</a:t>
            </a:r>
            <a:r>
              <a:rPr lang="en-US" sz="3600" i="1" dirty="0" smtClean="0"/>
              <a:t> a</a:t>
            </a:r>
            <a:r>
              <a:rPr lang="en-US" sz="3600" dirty="0" smtClean="0"/>
              <a:t>)</a:t>
            </a:r>
            <a:r>
              <a:rPr lang="en-US" altLang="en-US" sz="3600" dirty="0" smtClean="0"/>
              <a:t> is “</a:t>
            </a:r>
            <a:r>
              <a:rPr lang="en-US" altLang="en-US" sz="3600" i="1" dirty="0" smtClean="0"/>
              <a:t>f</a:t>
            </a:r>
            <a:r>
              <a:rPr lang="en-US" altLang="en-US" sz="3600" dirty="0" smtClean="0"/>
              <a:t> is a flight on </a:t>
            </a:r>
            <a:r>
              <a:rPr lang="en-US" altLang="en-US" sz="3600" i="1" dirty="0" smtClean="0"/>
              <a:t>a”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￢∃</a:t>
            </a:r>
            <a:r>
              <a:rPr lang="en-US" i="1" dirty="0" smtClean="0">
                <a:solidFill>
                  <a:srgbClr val="FFFF00"/>
                </a:solidFill>
              </a:rPr>
              <a:t>w </a:t>
            </a:r>
            <a:r>
              <a:rPr lang="en-US" dirty="0" smtClean="0">
                <a:solidFill>
                  <a:srgbClr val="FFFF00"/>
                </a:solidFill>
              </a:rPr>
              <a:t>∀</a:t>
            </a:r>
            <a:r>
              <a:rPr lang="en-US" i="1" dirty="0" smtClean="0">
                <a:solidFill>
                  <a:srgbClr val="FFFF00"/>
                </a:solidFill>
              </a:rPr>
              <a:t>a </a:t>
            </a:r>
            <a:r>
              <a:rPr lang="en-US" dirty="0" smtClean="0">
                <a:solidFill>
                  <a:srgbClr val="FFFF00"/>
                </a:solidFill>
              </a:rPr>
              <a:t>∃</a:t>
            </a:r>
            <a:r>
              <a:rPr lang="en-US" i="1" dirty="0" smtClean="0">
                <a:solidFill>
                  <a:srgbClr val="FFFF00"/>
                </a:solidFill>
              </a:rPr>
              <a:t>f 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n-US" i="1" dirty="0" smtClean="0">
                <a:solidFill>
                  <a:srgbClr val="FFFF00"/>
                </a:solidFill>
              </a:rPr>
              <a:t>P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n-US" i="1" dirty="0" smtClean="0">
                <a:solidFill>
                  <a:srgbClr val="FFFF00"/>
                </a:solidFill>
              </a:rPr>
              <a:t>w</a:t>
            </a:r>
            <a:r>
              <a:rPr lang="en-US" dirty="0">
                <a:solidFill>
                  <a:srgbClr val="FFFF00"/>
                </a:solidFill>
              </a:rPr>
              <a:t>,</a:t>
            </a:r>
            <a:r>
              <a:rPr lang="en-US" i="1" dirty="0">
                <a:solidFill>
                  <a:srgbClr val="FFFF00"/>
                </a:solidFill>
              </a:rPr>
              <a:t> </a:t>
            </a:r>
            <a:r>
              <a:rPr lang="en-US" i="1" dirty="0" smtClean="0">
                <a:solidFill>
                  <a:srgbClr val="FFFF00"/>
                </a:solidFill>
              </a:rPr>
              <a:t>f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∧ </a:t>
            </a:r>
            <a:r>
              <a:rPr lang="en-US" i="1" dirty="0">
                <a:solidFill>
                  <a:srgbClr val="FFFF00"/>
                </a:solidFill>
              </a:rPr>
              <a:t>Q</a:t>
            </a:r>
            <a:r>
              <a:rPr lang="en-US" dirty="0">
                <a:solidFill>
                  <a:srgbClr val="FFFF00"/>
                </a:solidFill>
              </a:rPr>
              <a:t>(</a:t>
            </a:r>
            <a:r>
              <a:rPr lang="en-US" i="1" dirty="0">
                <a:solidFill>
                  <a:srgbClr val="FFFF00"/>
                </a:solidFill>
              </a:rPr>
              <a:t>f, a</a:t>
            </a:r>
            <a:r>
              <a:rPr lang="en-US" dirty="0" smtClean="0">
                <a:solidFill>
                  <a:srgbClr val="FFFF00"/>
                </a:solidFill>
              </a:rPr>
              <a:t>))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996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875641" y="179543"/>
            <a:ext cx="8134350" cy="549270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1.5 Nested quantifiers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1839261" y="667129"/>
            <a:ext cx="84486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cs typeface="Arial" charset="0"/>
              </a:rPr>
              <a:t>Assume the domain for the variables  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  <a:cs typeface="Arial" charset="0"/>
              </a:rPr>
              <a:t>x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cs typeface="Arial" charset="0"/>
              </a:rPr>
              <a:t>, and </a:t>
            </a:r>
            <a:r>
              <a:rPr lang="en-US" altLang="en-US" sz="2800" i="1" dirty="0">
                <a:solidFill>
                  <a:srgbClr val="66FF33"/>
                </a:solidFill>
                <a:latin typeface="Cambria" panose="02040503050406030204" pitchFamily="18" charset="0"/>
                <a:cs typeface="Arial" charset="0"/>
              </a:rPr>
              <a:t>y </a:t>
            </a:r>
            <a:r>
              <a:rPr lang="en-US" altLang="en-US" sz="2800" dirty="0">
                <a:solidFill>
                  <a:srgbClr val="66FF33"/>
                </a:solidFill>
                <a:latin typeface="Cambria" panose="02040503050406030204" pitchFamily="18" charset="0"/>
                <a:cs typeface="Arial" charset="0"/>
              </a:rPr>
              <a:t>consists of real </a:t>
            </a:r>
            <a:r>
              <a:rPr lang="en-US" altLang="en-US" sz="2800" dirty="0" smtClean="0">
                <a:solidFill>
                  <a:srgbClr val="66FF33"/>
                </a:solidFill>
                <a:latin typeface="Cambria" panose="02040503050406030204" pitchFamily="18" charset="0"/>
                <a:cs typeface="Arial" charset="0"/>
              </a:rPr>
              <a:t>numbers R</a:t>
            </a:r>
            <a:endParaRPr lang="en-US" altLang="en-US" sz="2800" dirty="0">
              <a:solidFill>
                <a:srgbClr val="66FF33"/>
              </a:solidFill>
              <a:latin typeface="Cambria" panose="02040503050406030204" pitchFamily="18" charset="0"/>
              <a:cs typeface="Arial" charset="0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962150" y="1635128"/>
            <a:ext cx="9239250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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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y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(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x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+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y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) = 0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says:  </a:t>
            </a:r>
            <a:endParaRPr lang="en-US" altLang="en-US" sz="2800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defRPr/>
            </a:pPr>
            <a:r>
              <a:rPr lang="en-US" altLang="en-US" sz="28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For 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every real number </a:t>
            </a:r>
            <a:r>
              <a:rPr lang="en-US" altLang="en-US" sz="2800" i="1" dirty="0">
                <a:latin typeface="Cambria" panose="020405030504060302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, there exists a real number </a:t>
            </a:r>
            <a:r>
              <a:rPr lang="en-US" altLang="en-US" sz="28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y</a:t>
            </a:r>
            <a:br>
              <a:rPr lang="en-US" altLang="en-US" sz="28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altLang="en-US" sz="28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where </a:t>
            </a:r>
            <a:r>
              <a:rPr lang="en-US" altLang="en-US" sz="2800" i="1" dirty="0">
                <a:latin typeface="Cambria" panose="02040503050406030204" pitchFamily="18" charset="0"/>
                <a:cs typeface="Times New Roman" panose="02020603050405020304" pitchFamily="18" charset="0"/>
              </a:rPr>
              <a:t>x 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+ </a:t>
            </a:r>
            <a:r>
              <a:rPr lang="en-US" altLang="en-US" sz="2800" i="1" dirty="0">
                <a:latin typeface="Cambria" panose="020405030504060302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 = 0 </a:t>
            </a:r>
          </a:p>
          <a:p>
            <a:pPr>
              <a:spcBef>
                <a:spcPts val="600"/>
              </a:spcBef>
              <a:defRPr/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800" dirty="0">
                <a:solidFill>
                  <a:schemeClr val="accent5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(this is true if we let </a:t>
            </a:r>
            <a:r>
              <a:rPr lang="en-US" altLang="en-US" sz="2800" i="1" dirty="0">
                <a:solidFill>
                  <a:schemeClr val="accent5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dirty="0">
                <a:solidFill>
                  <a:schemeClr val="accent5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be –</a:t>
            </a:r>
            <a:r>
              <a:rPr lang="en-US" altLang="en-US" sz="2800" i="1" dirty="0">
                <a:solidFill>
                  <a:schemeClr val="accent5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800" dirty="0">
                <a:solidFill>
                  <a:schemeClr val="accent5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447800" y="4572003"/>
            <a:ext cx="9753600" cy="204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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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y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(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x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+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y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) = (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y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+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)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says:  </a:t>
            </a:r>
            <a:endParaRPr lang="en-US" altLang="en-US" sz="2800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defRPr/>
            </a:pPr>
            <a:r>
              <a:rPr lang="en-US" altLang="en-US" sz="28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For 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every real number </a:t>
            </a:r>
            <a:r>
              <a:rPr lang="en-US" altLang="en-US" sz="2800" i="1" dirty="0">
                <a:latin typeface="Cambria" panose="020405030504060302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, and every real number </a:t>
            </a:r>
            <a:r>
              <a:rPr lang="en-US" altLang="en-US" sz="2800" i="1" dirty="0">
                <a:latin typeface="Cambria" panose="020405030504060302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spcBef>
                <a:spcPts val="600"/>
              </a:spcBef>
              <a:defRPr/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x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+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= (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+ 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</a:p>
          <a:p>
            <a:pPr>
              <a:spcBef>
                <a:spcPts val="600"/>
              </a:spcBef>
              <a:defRPr/>
            </a:pPr>
            <a:r>
              <a:rPr lang="en-US" altLang="en-US" sz="2800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800" i="1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commutative law for addition of real numbers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1605898" y="3505200"/>
            <a:ext cx="8915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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en-US" altLang="en-US" sz="2800" dirty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</a:t>
            </a:r>
            <a:r>
              <a:rPr lang="en-US" altLang="en-US" sz="2800" i="1" dirty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y</a:t>
            </a:r>
            <a:r>
              <a:rPr lang="en-US" altLang="en-US" sz="2800" dirty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(</a:t>
            </a:r>
            <a:r>
              <a:rPr lang="en-US" altLang="en-US" sz="2800" i="1" dirty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x </a:t>
            </a:r>
            <a:r>
              <a:rPr lang="en-US" altLang="en-US" sz="2800" dirty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+</a:t>
            </a:r>
            <a:r>
              <a:rPr lang="en-US" altLang="en-US" sz="2800" i="1" dirty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y</a:t>
            </a:r>
            <a:r>
              <a:rPr lang="en-US" altLang="en-US" sz="2800" dirty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) = 0  </a:t>
            </a:r>
            <a:r>
              <a:rPr lang="en-US" altLang="en-US" sz="2800" dirty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same as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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x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en-US" altLang="en-US" sz="2800" i="1" dirty="0" smtClean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Q</a:t>
            </a:r>
            <a:r>
              <a:rPr lang="en-US" altLang="en-US" sz="2800" dirty="0" smtClean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(</a:t>
            </a:r>
            <a:r>
              <a:rPr lang="en-US" altLang="en-US" sz="2800" i="1" dirty="0" smtClean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x</a:t>
            </a:r>
            <a:r>
              <a:rPr lang="en-US" altLang="en-US" sz="2800" dirty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)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where </a:t>
            </a:r>
          </a:p>
          <a:p>
            <a:pPr>
              <a:spcBef>
                <a:spcPts val="0"/>
              </a:spcBef>
              <a:defRPr/>
            </a:pPr>
            <a:r>
              <a:rPr lang="en-US" altLang="en-US" sz="2800" i="1" dirty="0" smtClean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2800" dirty="0" smtClean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800" i="1" dirty="0" smtClean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800" dirty="0">
                <a:solidFill>
                  <a:schemeClr val="accent3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is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</a:t>
            </a:r>
            <a:r>
              <a:rPr lang="en-US" altLang="en-US" sz="28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y </a:t>
            </a:r>
            <a:r>
              <a:rPr lang="en-US" altLang="en-US" sz="2800" i="1" dirty="0" smtClean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2800" dirty="0" smtClean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800" i="1" dirty="0" smtClean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800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800" i="1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and</a:t>
            </a:r>
            <a:r>
              <a:rPr lang="en-US" altLang="en-US" sz="2800" i="1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smtClean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2800" dirty="0" smtClean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800" i="1" dirty="0" smtClean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800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800" i="1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is </a:t>
            </a:r>
            <a:r>
              <a:rPr lang="en-US" altLang="en-US" sz="2800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(</a:t>
            </a:r>
            <a:r>
              <a:rPr lang="en-US" altLang="en-US" sz="2800" i="1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x </a:t>
            </a:r>
            <a:r>
              <a:rPr lang="en-US" altLang="en-US" sz="2800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+</a:t>
            </a:r>
            <a:r>
              <a:rPr lang="en-US" altLang="en-US" sz="2800" i="1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y</a:t>
            </a:r>
            <a:r>
              <a:rPr lang="en-US" altLang="en-US" sz="2800" dirty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) = 0 </a:t>
            </a:r>
            <a:endParaRPr lang="en-US" altLang="en-US" sz="2800" dirty="0">
              <a:solidFill>
                <a:schemeClr val="tx2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43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9" grpId="0" build="p"/>
      <p:bldP spid="8" grpId="0" uiExpand="1" build="p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Nested quantifiers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1962150" y="1600200"/>
            <a:ext cx="8096250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Similarly, the </a:t>
            </a:r>
            <a:r>
              <a:rPr lang="en-US" altLang="en-US" sz="3200" i="1" dirty="0">
                <a:latin typeface="Cambria" panose="02040503050406030204" pitchFamily="18" charset="0"/>
                <a:cs typeface="Times New Roman" panose="02020603050405020304" pitchFamily="18" charset="0"/>
              </a:rPr>
              <a:t>associative law:  </a:t>
            </a:r>
          </a:p>
          <a:p>
            <a:pPr>
              <a:spcBef>
                <a:spcPts val="600"/>
              </a:spcBef>
              <a:defRPr/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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x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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y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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z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 (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x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+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(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y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+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z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)) = ((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x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+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y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)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+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 z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) </a:t>
            </a: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1878806" y="2852663"/>
            <a:ext cx="826293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None/>
            </a:pP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Example: </a:t>
            </a:r>
            <a:r>
              <a:rPr lang="en-US" sz="3200" dirty="0" smtClean="0">
                <a:latin typeface="Cambria" panose="02040503050406030204" pitchFamily="18" charset="0"/>
              </a:rPr>
              <a:t>the </a:t>
            </a:r>
            <a:r>
              <a:rPr lang="en-US" sz="3200" dirty="0">
                <a:latin typeface="Cambria" panose="02040503050406030204" pitchFamily="18" charset="0"/>
              </a:rPr>
              <a:t>domain </a:t>
            </a:r>
            <a:r>
              <a:rPr lang="en-US" sz="3200" dirty="0" smtClean="0">
                <a:latin typeface="Cambria" panose="02040503050406030204" pitchFamily="18" charset="0"/>
              </a:rPr>
              <a:t>is R</a:t>
            </a:r>
            <a:endParaRPr lang="en-US" altLang="en-US" sz="3200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ct val="0"/>
              </a:spcAft>
              <a:buSzPct val="65000"/>
              <a:buNone/>
            </a:pP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 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 ((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x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&lt;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0)  (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y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&lt;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0)  (</a:t>
            </a:r>
            <a:r>
              <a:rPr lang="en-US" altLang="en-US" sz="3200" i="1" dirty="0" err="1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xy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&gt;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  <a:sym typeface="Symbol" panose="05050102010706020507" pitchFamily="18" charset="2"/>
              </a:rPr>
              <a:t>0)) </a:t>
            </a:r>
            <a:r>
              <a:rPr lang="en-US" altLang="en-US" sz="3200" dirty="0">
                <a:latin typeface="Cambria" panose="020405030504060302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says ? </a:t>
            </a:r>
            <a:endParaRPr lang="en-US" altLang="en-US" sz="3200" i="1" dirty="0">
              <a:latin typeface="Cambria" panose="020405030504060302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1895478" y="4028182"/>
            <a:ext cx="86153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altLang="en-US" sz="3200" i="1" dirty="0">
                <a:latin typeface="Cambria" panose="02040503050406030204" pitchFamily="18" charset="0"/>
                <a:cs typeface="Times New Roman" panose="02020603050405020304" pitchFamily="18" charset="0"/>
                <a:sym typeface="Symbol" pitchFamily="18" charset="2"/>
              </a:rPr>
              <a:t>The multiplication of two negative real numbers is a positive real number</a:t>
            </a:r>
            <a:endParaRPr lang="en-US" altLang="en-US" sz="3200" i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04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dirty="0" smtClean="0"/>
              <a:t>Quantification as loop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2" name="Rectangle 1"/>
          <p:cNvSpPr/>
          <p:nvPr/>
        </p:nvSpPr>
        <p:spPr>
          <a:xfrm>
            <a:off x="2268366" y="2602492"/>
            <a:ext cx="25859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ambria" panose="02040503050406030204" pitchFamily="18" charset="0"/>
              </a:rPr>
              <a:t>∀</a:t>
            </a:r>
            <a:r>
              <a:rPr lang="en-US" sz="3600" i="1" dirty="0" smtClean="0">
                <a:latin typeface="Cambria" panose="02040503050406030204" pitchFamily="18" charset="0"/>
              </a:rPr>
              <a:t>x </a:t>
            </a:r>
            <a:r>
              <a:rPr lang="en-US" sz="3600" dirty="0" smtClean="0">
                <a:latin typeface="Cambria" panose="02040503050406030204" pitchFamily="18" charset="0"/>
              </a:rPr>
              <a:t>∃</a:t>
            </a:r>
            <a:r>
              <a:rPr lang="en-US" sz="3600" i="1" dirty="0" smtClean="0">
                <a:latin typeface="Cambria" panose="02040503050406030204" pitchFamily="18" charset="0"/>
              </a:rPr>
              <a:t>y P</a:t>
            </a:r>
            <a:r>
              <a:rPr lang="en-US" sz="3600" dirty="0" smtClean="0">
                <a:latin typeface="Cambria" panose="02040503050406030204" pitchFamily="18" charset="0"/>
              </a:rPr>
              <a:t>(</a:t>
            </a:r>
            <a:r>
              <a:rPr lang="en-US" sz="3600" i="1" dirty="0" smtClean="0">
                <a:latin typeface="Cambria" panose="02040503050406030204" pitchFamily="18" charset="0"/>
              </a:rPr>
              <a:t>x</a:t>
            </a:r>
            <a:r>
              <a:rPr lang="en-US" sz="3600" dirty="0">
                <a:latin typeface="Cambria" panose="02040503050406030204" pitchFamily="18" charset="0"/>
              </a:rPr>
              <a:t>,</a:t>
            </a:r>
            <a:r>
              <a:rPr lang="en-US" sz="3600" i="1" dirty="0">
                <a:latin typeface="Cambria" panose="02040503050406030204" pitchFamily="18" charset="0"/>
              </a:rPr>
              <a:t> y</a:t>
            </a:r>
            <a:r>
              <a:rPr lang="en-US" sz="3600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2268366" y="3625346"/>
            <a:ext cx="25859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∃</a:t>
            </a:r>
            <a:r>
              <a:rPr lang="en-US" sz="36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x </a:t>
            </a:r>
            <a:r>
              <a:rPr lang="en-US" sz="36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∀</a:t>
            </a:r>
            <a:r>
              <a:rPr lang="en-US" sz="36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y P</a:t>
            </a:r>
            <a:r>
              <a:rPr lang="en-US" sz="36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sz="36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sz="3600" dirty="0">
                <a:solidFill>
                  <a:srgbClr val="FFFF00"/>
                </a:solidFill>
                <a:latin typeface="Cambria" panose="02040503050406030204" pitchFamily="18" charset="0"/>
              </a:rPr>
              <a:t>,</a:t>
            </a:r>
            <a:r>
              <a:rPr lang="en-US" sz="3600" i="1" dirty="0">
                <a:solidFill>
                  <a:srgbClr val="FFFF00"/>
                </a:solidFill>
                <a:latin typeface="Cambria" panose="02040503050406030204" pitchFamily="18" charset="0"/>
              </a:rPr>
              <a:t> y</a:t>
            </a:r>
            <a:r>
              <a:rPr lang="en-US" sz="3600" dirty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2268366" y="4648200"/>
            <a:ext cx="25667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ambria" panose="02040503050406030204" pitchFamily="18" charset="0"/>
              </a:rPr>
              <a:t>∃</a:t>
            </a:r>
            <a:r>
              <a:rPr lang="en-US" sz="3600" i="1" dirty="0" smtClean="0">
                <a:latin typeface="Cambria" panose="02040503050406030204" pitchFamily="18" charset="0"/>
              </a:rPr>
              <a:t>x </a:t>
            </a:r>
            <a:r>
              <a:rPr lang="en-US" sz="3600" dirty="0" smtClean="0">
                <a:latin typeface="Cambria" panose="02040503050406030204" pitchFamily="18" charset="0"/>
              </a:rPr>
              <a:t>∃</a:t>
            </a:r>
            <a:r>
              <a:rPr lang="en-US" sz="3600" i="1" dirty="0" smtClean="0">
                <a:latin typeface="Cambria" panose="02040503050406030204" pitchFamily="18" charset="0"/>
              </a:rPr>
              <a:t>y P</a:t>
            </a:r>
            <a:r>
              <a:rPr lang="en-US" sz="3600" dirty="0" smtClean="0">
                <a:latin typeface="Cambria" panose="02040503050406030204" pitchFamily="18" charset="0"/>
              </a:rPr>
              <a:t>(</a:t>
            </a:r>
            <a:r>
              <a:rPr lang="en-US" sz="3600" i="1" dirty="0" smtClean="0">
                <a:latin typeface="Cambria" panose="02040503050406030204" pitchFamily="18" charset="0"/>
              </a:rPr>
              <a:t>x</a:t>
            </a:r>
            <a:r>
              <a:rPr lang="en-US" sz="3600" dirty="0">
                <a:latin typeface="Cambria" panose="02040503050406030204" pitchFamily="18" charset="0"/>
              </a:rPr>
              <a:t>,</a:t>
            </a:r>
            <a:r>
              <a:rPr lang="en-US" sz="3600" i="1" dirty="0">
                <a:latin typeface="Cambria" panose="02040503050406030204" pitchFamily="18" charset="0"/>
              </a:rPr>
              <a:t> y</a:t>
            </a:r>
            <a:r>
              <a:rPr lang="en-US" sz="3600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2268366" y="1579638"/>
            <a:ext cx="26052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∀</a:t>
            </a:r>
            <a:r>
              <a:rPr lang="en-US" sz="36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x </a:t>
            </a:r>
            <a:r>
              <a:rPr lang="en-US" sz="36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∀</a:t>
            </a:r>
            <a:r>
              <a:rPr lang="en-US" sz="36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y P</a:t>
            </a:r>
            <a:r>
              <a:rPr lang="en-US" sz="36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sz="36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sz="3600" dirty="0">
                <a:solidFill>
                  <a:srgbClr val="FFFF00"/>
                </a:solidFill>
                <a:latin typeface="Cambria" panose="02040503050406030204" pitchFamily="18" charset="0"/>
              </a:rPr>
              <a:t>,</a:t>
            </a:r>
            <a:r>
              <a:rPr lang="en-US" sz="3600" i="1" dirty="0">
                <a:solidFill>
                  <a:srgbClr val="FFFF00"/>
                </a:solidFill>
                <a:latin typeface="Cambria" panose="02040503050406030204" pitchFamily="18" charset="0"/>
              </a:rPr>
              <a:t> y</a:t>
            </a:r>
            <a:r>
              <a:rPr lang="en-US" sz="3600" dirty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0711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Quantification as loop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143000" y="1066803"/>
            <a:ext cx="9753600" cy="4800597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For every </a:t>
            </a:r>
            <a:r>
              <a:rPr lang="en-US" altLang="en-US" sz="3200" i="1" dirty="0"/>
              <a:t>x</a:t>
            </a:r>
            <a:r>
              <a:rPr lang="en-US" altLang="en-US" sz="3200" dirty="0"/>
              <a:t>, for every </a:t>
            </a:r>
            <a:r>
              <a:rPr lang="en-US" altLang="en-US" sz="3200" i="1" dirty="0"/>
              <a:t>y</a:t>
            </a:r>
            <a:r>
              <a:rPr lang="en-US" altLang="en-US" sz="3200" dirty="0"/>
              <a:t> 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</a:t>
            </a:r>
            <a:r>
              <a:rPr lang="en-US" altLang="en-US" sz="3200" i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i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en-US" sz="3200" i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) </a:t>
            </a:r>
            <a:endParaRPr lang="en-US" altLang="en-US" sz="3200" dirty="0">
              <a:solidFill>
                <a:schemeClr val="tx1"/>
              </a:solidFill>
            </a:endParaRPr>
          </a:p>
          <a:p>
            <a:pPr lvl="1"/>
            <a:r>
              <a:rPr lang="en-US" altLang="en-US" sz="2800" dirty="0"/>
              <a:t>Loop through </a:t>
            </a:r>
            <a:r>
              <a:rPr lang="en-US" altLang="en-US" sz="2800" i="1" dirty="0"/>
              <a:t>x</a:t>
            </a:r>
            <a:r>
              <a:rPr lang="en-US" altLang="en-US" sz="2800" dirty="0"/>
              <a:t> and for each </a:t>
            </a:r>
            <a:r>
              <a:rPr lang="en-US" altLang="en-US" sz="2800" i="1" dirty="0"/>
              <a:t>x</a:t>
            </a:r>
            <a:r>
              <a:rPr lang="en-US" altLang="en-US" sz="2800" dirty="0"/>
              <a:t> loop through </a:t>
            </a:r>
            <a:r>
              <a:rPr lang="en-US" altLang="en-US" sz="2800" i="1" dirty="0"/>
              <a:t>y</a:t>
            </a:r>
          </a:p>
          <a:p>
            <a:pPr lvl="1"/>
            <a:r>
              <a:rPr lang="en-US" altLang="en-US" sz="2800" dirty="0"/>
              <a:t>If we find </a:t>
            </a:r>
            <a:r>
              <a:rPr lang="en-US" altLang="en-US" sz="2800" i="1" dirty="0" smtClean="0"/>
              <a:t>P</a:t>
            </a:r>
            <a:r>
              <a:rPr lang="en-US" altLang="en-US" sz="2800" dirty="0" smtClean="0"/>
              <a:t>(</a:t>
            </a:r>
            <a:r>
              <a:rPr lang="en-US" altLang="en-US" sz="2800" i="1" dirty="0" smtClean="0"/>
              <a:t>x</a:t>
            </a:r>
            <a:r>
              <a:rPr lang="en-US" altLang="en-US" sz="2800" dirty="0" smtClean="0"/>
              <a:t>, </a:t>
            </a:r>
            <a:r>
              <a:rPr lang="en-US" altLang="en-US" sz="2800" i="1" dirty="0" smtClean="0"/>
              <a:t>y</a:t>
            </a:r>
            <a:r>
              <a:rPr lang="en-US" altLang="en-US" sz="2800" dirty="0"/>
              <a:t>) is true for all </a:t>
            </a:r>
            <a:r>
              <a:rPr lang="en-US" altLang="en-US" sz="2800" i="1" dirty="0"/>
              <a:t>x</a:t>
            </a:r>
            <a:r>
              <a:rPr lang="en-US" altLang="en-US" sz="2800" dirty="0"/>
              <a:t> and </a:t>
            </a:r>
            <a:r>
              <a:rPr lang="en-US" altLang="en-US" sz="2800" i="1" dirty="0"/>
              <a:t>y</a:t>
            </a:r>
            <a:r>
              <a:rPr lang="en-US" altLang="en-US" sz="2800" dirty="0"/>
              <a:t>, then the                                           statement is true</a:t>
            </a:r>
          </a:p>
          <a:p>
            <a:pPr lvl="1"/>
            <a:r>
              <a:rPr lang="en-US" altLang="en-US" sz="2800" dirty="0"/>
              <a:t>If we ever hit a value </a:t>
            </a:r>
            <a:r>
              <a:rPr lang="en-US" altLang="en-US" sz="2800" i="1" dirty="0"/>
              <a:t>x</a:t>
            </a:r>
            <a:r>
              <a:rPr lang="en-US" altLang="en-US" sz="2800" dirty="0"/>
              <a:t> for which we hit a value for which </a:t>
            </a:r>
            <a:r>
              <a:rPr lang="en-US" altLang="en-US" sz="2800" i="1" dirty="0" smtClean="0"/>
              <a:t>P</a:t>
            </a:r>
            <a:r>
              <a:rPr lang="en-US" altLang="en-US" sz="2800" dirty="0" smtClean="0"/>
              <a:t>(</a:t>
            </a:r>
            <a:r>
              <a:rPr lang="en-US" altLang="en-US" sz="2800" i="1" dirty="0" smtClean="0"/>
              <a:t>x</a:t>
            </a:r>
            <a:r>
              <a:rPr lang="en-US" altLang="en-US" sz="2800" dirty="0" smtClean="0"/>
              <a:t>, </a:t>
            </a:r>
            <a:r>
              <a:rPr lang="en-US" altLang="en-US" sz="2800" i="1" dirty="0" smtClean="0"/>
              <a:t>y</a:t>
            </a:r>
            <a:r>
              <a:rPr lang="en-US" altLang="en-US" sz="2800" dirty="0"/>
              <a:t>) is false, the whole statement is </a:t>
            </a:r>
            <a:r>
              <a:rPr lang="en-US" altLang="en-US" sz="2800" dirty="0" smtClean="0"/>
              <a:t>false</a:t>
            </a:r>
          </a:p>
          <a:p>
            <a:pPr lvl="1"/>
            <a:endParaRPr lang="en-US" altLang="en-US" sz="900" dirty="0"/>
          </a:p>
          <a:p>
            <a:r>
              <a:rPr lang="en-US" altLang="en-US" sz="3200" dirty="0"/>
              <a:t>For every </a:t>
            </a:r>
            <a:r>
              <a:rPr lang="en-US" altLang="en-US" sz="3200" i="1" dirty="0"/>
              <a:t>x</a:t>
            </a:r>
            <a:r>
              <a:rPr lang="en-US" altLang="en-US" sz="3200" dirty="0"/>
              <a:t>, there exists </a:t>
            </a:r>
            <a:r>
              <a:rPr lang="en-US" altLang="en-US" sz="3200" i="1" dirty="0"/>
              <a:t>y</a:t>
            </a:r>
            <a:r>
              <a:rPr lang="en-US" altLang="en-US" sz="3200" dirty="0"/>
              <a:t> 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</a:t>
            </a:r>
            <a:r>
              <a:rPr lang="en-US" altLang="en-US" sz="3200" i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i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en-US" sz="3200" i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en-US" sz="3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) </a:t>
            </a:r>
            <a:endParaRPr lang="en-US" altLang="en-US" sz="3200" dirty="0">
              <a:solidFill>
                <a:schemeClr val="tx1"/>
              </a:solidFill>
            </a:endParaRPr>
          </a:p>
          <a:p>
            <a:pPr lvl="1"/>
            <a:r>
              <a:rPr lang="en-US" altLang="en-US" sz="2800" dirty="0"/>
              <a:t>Loop through </a:t>
            </a:r>
            <a:r>
              <a:rPr lang="en-US" altLang="en-US" sz="2800" i="1" dirty="0"/>
              <a:t>x</a:t>
            </a:r>
            <a:r>
              <a:rPr lang="en-US" altLang="en-US" sz="2800" dirty="0"/>
              <a:t> until we find a </a:t>
            </a:r>
            <a:r>
              <a:rPr lang="en-US" altLang="en-US" sz="2800" i="1" dirty="0"/>
              <a:t>y</a:t>
            </a:r>
            <a:r>
              <a:rPr lang="en-US" altLang="en-US" sz="2800" dirty="0"/>
              <a:t> that </a:t>
            </a:r>
            <a:r>
              <a:rPr lang="en-US" altLang="en-US" sz="2800" i="1" dirty="0" smtClean="0"/>
              <a:t>P</a:t>
            </a:r>
            <a:r>
              <a:rPr lang="en-US" altLang="en-US" sz="2800" dirty="0" smtClean="0"/>
              <a:t>(</a:t>
            </a:r>
            <a:r>
              <a:rPr lang="en-US" altLang="en-US" sz="2800" i="1" dirty="0" smtClean="0"/>
              <a:t>x</a:t>
            </a:r>
            <a:r>
              <a:rPr lang="en-US" altLang="en-US" sz="2800" dirty="0" smtClean="0"/>
              <a:t>, </a:t>
            </a:r>
            <a:r>
              <a:rPr lang="en-US" altLang="en-US" sz="2800" i="1" dirty="0" smtClean="0"/>
              <a:t>y</a:t>
            </a:r>
            <a:r>
              <a:rPr lang="en-US" altLang="en-US" sz="2800" dirty="0"/>
              <a:t>) is true</a:t>
            </a:r>
          </a:p>
          <a:p>
            <a:pPr lvl="1"/>
            <a:r>
              <a:rPr lang="en-US" altLang="en-US" sz="2800" dirty="0"/>
              <a:t>If for every </a:t>
            </a:r>
            <a:r>
              <a:rPr lang="en-US" altLang="en-US" sz="2800" i="1" dirty="0"/>
              <a:t>x</a:t>
            </a:r>
            <a:r>
              <a:rPr lang="en-US" altLang="en-US" sz="2800" dirty="0"/>
              <a:t>, we find such a </a:t>
            </a:r>
            <a:r>
              <a:rPr lang="en-US" altLang="en-US" sz="2800" i="1" dirty="0"/>
              <a:t>y</a:t>
            </a:r>
            <a:r>
              <a:rPr lang="en-US" altLang="en-US" sz="2800" dirty="0"/>
              <a:t>, then the statement is true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552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Quantification as loop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 </a:t>
            </a:r>
            <a:r>
              <a:rPr lang="en-US" altLang="en-US" sz="3200" b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</a:t>
            </a:r>
            <a:r>
              <a:rPr lang="en-US" altLang="en-US" sz="3200" b="1" i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b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</a:t>
            </a:r>
            <a:r>
              <a:rPr lang="en-US" altLang="en-US" sz="3200" b="1" i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en-US" sz="3200" b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b="1" i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b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b="1" i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b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en-US" sz="3200" b="1" i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y</a:t>
            </a:r>
            <a:r>
              <a:rPr lang="en-US" altLang="en-US" sz="3200" b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en-US" sz="3200" dirty="0" smtClean="0"/>
              <a:t>: </a:t>
            </a:r>
            <a:r>
              <a:rPr lang="en-US" sz="3200" dirty="0"/>
              <a:t>we loop through the values for </a:t>
            </a:r>
            <a:r>
              <a:rPr lang="en-US" sz="3200" i="1" dirty="0"/>
              <a:t>x </a:t>
            </a:r>
            <a:r>
              <a:rPr lang="en-US" sz="3200" dirty="0"/>
              <a:t>until we find an </a:t>
            </a:r>
            <a:r>
              <a:rPr lang="en-US" sz="3200" i="1" dirty="0"/>
              <a:t>x </a:t>
            </a:r>
            <a:r>
              <a:rPr lang="en-US" sz="3200" dirty="0" smtClean="0"/>
              <a:t>for which </a:t>
            </a:r>
            <a:r>
              <a:rPr lang="en-US" sz="3200" i="1" dirty="0"/>
              <a:t>P</a:t>
            </a:r>
            <a:r>
              <a:rPr lang="en-US" sz="3200" dirty="0"/>
              <a:t>(</a:t>
            </a:r>
            <a:r>
              <a:rPr lang="en-US" sz="3200" i="1" dirty="0"/>
              <a:t>x</a:t>
            </a:r>
            <a:r>
              <a:rPr lang="en-US" sz="3200" dirty="0"/>
              <a:t>,</a:t>
            </a:r>
            <a:r>
              <a:rPr lang="en-US" sz="3200" i="1" dirty="0"/>
              <a:t> y</a:t>
            </a:r>
            <a:r>
              <a:rPr lang="en-US" sz="3200" dirty="0"/>
              <a:t>)</a:t>
            </a:r>
            <a:r>
              <a:rPr lang="en-US" sz="3200" i="1" dirty="0"/>
              <a:t> </a:t>
            </a:r>
            <a:r>
              <a:rPr lang="en-US" sz="3200" dirty="0"/>
              <a:t>is always true when we loop through all values for </a:t>
            </a:r>
            <a:r>
              <a:rPr lang="en-US" sz="3200" i="1" dirty="0"/>
              <a:t>y</a:t>
            </a:r>
            <a:r>
              <a:rPr lang="en-US" sz="3200" dirty="0"/>
              <a:t>. Once we find such an </a:t>
            </a:r>
            <a:r>
              <a:rPr lang="en-US" sz="3200" i="1" dirty="0"/>
              <a:t>x</a:t>
            </a:r>
            <a:r>
              <a:rPr lang="en-US" altLang="en-US" sz="3200" dirty="0"/>
              <a:t>, then it is true.</a:t>
            </a:r>
          </a:p>
          <a:p>
            <a:r>
              <a:rPr lang="en-US" altLang="en-US" sz="3200" b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</a:t>
            </a:r>
            <a:r>
              <a:rPr lang="en-US" altLang="en-US" sz="3200" b="1" i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b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</a:t>
            </a:r>
            <a:r>
              <a:rPr lang="en-US" altLang="en-US" sz="3200" b="1" i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en-US" sz="3200" b="1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b="1" i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b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b="1" i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b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en-US" sz="3200" b="1" i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y</a:t>
            </a:r>
            <a:r>
              <a:rPr lang="en-US" altLang="en-US" sz="3200" b="1" dirty="0" smtClean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en-US" sz="3200" dirty="0" smtClean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: loop though the values for </a:t>
            </a:r>
            <a:r>
              <a:rPr lang="en-US" altLang="en-US" sz="3200" i="1" dirty="0"/>
              <a:t>x</a:t>
            </a:r>
            <a:r>
              <a:rPr lang="en-US" altLang="en-US" sz="3200" dirty="0"/>
              <a:t> where for each </a:t>
            </a:r>
            <a:r>
              <a:rPr lang="en-US" altLang="en-US" sz="3200" i="1" dirty="0"/>
              <a:t>x</a:t>
            </a:r>
            <a:r>
              <a:rPr lang="en-US" altLang="en-US" sz="3200" dirty="0"/>
              <a:t> loop through the values of </a:t>
            </a:r>
            <a:r>
              <a:rPr lang="en-US" altLang="en-US" sz="3200" i="1" dirty="0"/>
              <a:t>y</a:t>
            </a:r>
            <a:r>
              <a:rPr lang="en-US" altLang="en-US" sz="3200" dirty="0"/>
              <a:t> until we find an </a:t>
            </a:r>
            <a:r>
              <a:rPr lang="en-US" altLang="en-US" sz="3200" i="1" dirty="0"/>
              <a:t>x</a:t>
            </a:r>
            <a:r>
              <a:rPr lang="en-US" altLang="en-US" sz="3200" dirty="0"/>
              <a:t> for which we find a </a:t>
            </a:r>
            <a:r>
              <a:rPr lang="en-US" altLang="en-US" sz="3200" i="1" dirty="0"/>
              <a:t>y</a:t>
            </a:r>
            <a:r>
              <a:rPr lang="en-US" altLang="en-US" sz="3200" dirty="0"/>
              <a:t> such that 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(</a:t>
            </a:r>
            <a:r>
              <a:rPr lang="en-US" altLang="en-US" sz="3200" i="1" dirty="0" smtClean="0"/>
              <a:t>x</a:t>
            </a:r>
            <a:r>
              <a:rPr lang="en-US" altLang="en-US" sz="3200" dirty="0" smtClean="0"/>
              <a:t>,</a:t>
            </a:r>
            <a:r>
              <a:rPr lang="en-US" altLang="en-US" sz="3200" i="1" dirty="0" smtClean="0"/>
              <a:t> y</a:t>
            </a:r>
            <a:r>
              <a:rPr lang="en-US" altLang="en-US" sz="3200" dirty="0" smtClean="0"/>
              <a:t>) </a:t>
            </a:r>
            <a:r>
              <a:rPr lang="en-US" altLang="en-US" sz="3200" dirty="0"/>
              <a:t>is </a:t>
            </a:r>
            <a:r>
              <a:rPr lang="en-US" altLang="en-US" sz="3200" dirty="0" smtClean="0"/>
              <a:t>true.</a:t>
            </a:r>
            <a:endParaRPr lang="en-US" altLang="en-US" sz="3200" dirty="0"/>
          </a:p>
          <a:p>
            <a:pPr lvl="1"/>
            <a:r>
              <a:rPr lang="en-US" altLang="en-US" sz="3200" dirty="0"/>
              <a:t>False only if we never hit an </a:t>
            </a:r>
            <a:r>
              <a:rPr lang="en-US" altLang="en-US" sz="3200" i="1" dirty="0"/>
              <a:t>x</a:t>
            </a:r>
            <a:r>
              <a:rPr lang="en-US" altLang="en-US" sz="3200" dirty="0"/>
              <a:t> for which we never find </a:t>
            </a:r>
            <a:r>
              <a:rPr lang="en-US" altLang="en-US" sz="3200" i="1" dirty="0"/>
              <a:t>y</a:t>
            </a:r>
            <a:r>
              <a:rPr lang="en-US" altLang="en-US" sz="3200" dirty="0"/>
              <a:t> such that 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(</a:t>
            </a:r>
            <a:r>
              <a:rPr lang="en-US" altLang="en-US" sz="3200" i="1" dirty="0" smtClean="0"/>
              <a:t>x</a:t>
            </a:r>
            <a:r>
              <a:rPr lang="en-US" altLang="en-US" sz="3200" dirty="0" smtClean="0"/>
              <a:t>,</a:t>
            </a:r>
            <a:r>
              <a:rPr lang="en-US" altLang="en-US" sz="3200" i="1" dirty="0" smtClean="0"/>
              <a:t> y</a:t>
            </a:r>
            <a:r>
              <a:rPr lang="en-US" altLang="en-US" sz="3200" dirty="0" smtClean="0"/>
              <a:t>) </a:t>
            </a:r>
            <a:r>
              <a:rPr lang="en-US" altLang="en-US" sz="3200" dirty="0"/>
              <a:t>is true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200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876063" y="145093"/>
            <a:ext cx="8134350" cy="769308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Order of quantification</a:t>
            </a:r>
            <a:endParaRPr lang="en-US" altLang="en-US" dirty="0" smtClean="0">
              <a:solidFill>
                <a:srgbClr val="FFFF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609600" y="1137793"/>
            <a:ext cx="11125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Order is important unless all quantifiers are universal quantifiers or all are existential 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quantifiers</a:t>
            </a:r>
          </a:p>
          <a:p>
            <a:r>
              <a:rPr lang="en-US" sz="3200" dirty="0">
                <a:latin typeface="Cambria" panose="02040503050406030204" pitchFamily="18" charset="0"/>
              </a:rPr>
              <a:t>Let </a:t>
            </a:r>
            <a:r>
              <a:rPr lang="en-US" sz="3200" i="1" dirty="0">
                <a:latin typeface="Cambria" panose="02040503050406030204" pitchFamily="18" charset="0"/>
              </a:rPr>
              <a:t>P</a:t>
            </a:r>
            <a:r>
              <a:rPr lang="en-US" sz="3200" dirty="0">
                <a:latin typeface="Cambria" panose="02040503050406030204" pitchFamily="18" charset="0"/>
              </a:rPr>
              <a:t>(</a:t>
            </a:r>
            <a:r>
              <a:rPr lang="en-US" sz="3200" i="1" dirty="0">
                <a:latin typeface="Cambria" panose="02040503050406030204" pitchFamily="18" charset="0"/>
              </a:rPr>
              <a:t>x</a:t>
            </a:r>
            <a:r>
              <a:rPr lang="en-US" sz="3200" dirty="0">
                <a:latin typeface="Cambria" panose="02040503050406030204" pitchFamily="18" charset="0"/>
              </a:rPr>
              <a:t>,</a:t>
            </a:r>
            <a:r>
              <a:rPr lang="en-US" sz="3200" i="1" dirty="0">
                <a:latin typeface="Cambria" panose="02040503050406030204" pitchFamily="18" charset="0"/>
              </a:rPr>
              <a:t> y</a:t>
            </a:r>
            <a:r>
              <a:rPr lang="en-US" sz="3200" dirty="0">
                <a:latin typeface="Cambria" panose="02040503050406030204" pitchFamily="18" charset="0"/>
              </a:rPr>
              <a:t>)</a:t>
            </a:r>
            <a:r>
              <a:rPr lang="en-US" sz="3200" i="1" dirty="0">
                <a:latin typeface="Cambria" panose="02040503050406030204" pitchFamily="18" charset="0"/>
              </a:rPr>
              <a:t> </a:t>
            </a:r>
            <a:r>
              <a:rPr lang="en-US" sz="3200" dirty="0">
                <a:latin typeface="Cambria" panose="02040503050406030204" pitchFamily="18" charset="0"/>
              </a:rPr>
              <a:t>be the statement “</a:t>
            </a:r>
            <a:r>
              <a:rPr lang="en-US" sz="3200" i="1" dirty="0">
                <a:latin typeface="Cambria" panose="02040503050406030204" pitchFamily="18" charset="0"/>
              </a:rPr>
              <a:t>x </a:t>
            </a:r>
            <a:r>
              <a:rPr lang="en-US" sz="3200" dirty="0">
                <a:latin typeface="Cambria" panose="02040503050406030204" pitchFamily="18" charset="0"/>
              </a:rPr>
              <a:t>+ </a:t>
            </a:r>
            <a:r>
              <a:rPr lang="en-US" sz="3200" i="1" dirty="0">
                <a:latin typeface="Cambria" panose="02040503050406030204" pitchFamily="18" charset="0"/>
              </a:rPr>
              <a:t>y </a:t>
            </a:r>
            <a:r>
              <a:rPr lang="en-US" sz="3200" dirty="0">
                <a:latin typeface="Cambria" panose="02040503050406030204" pitchFamily="18" charset="0"/>
              </a:rPr>
              <a:t>= </a:t>
            </a:r>
            <a:r>
              <a:rPr lang="en-US" sz="3200" i="1" dirty="0">
                <a:latin typeface="Cambria" panose="02040503050406030204" pitchFamily="18" charset="0"/>
              </a:rPr>
              <a:t>y </a:t>
            </a:r>
            <a:r>
              <a:rPr lang="en-US" sz="3200" dirty="0">
                <a:latin typeface="Cambria" panose="02040503050406030204" pitchFamily="18" charset="0"/>
              </a:rPr>
              <a:t>+ </a:t>
            </a:r>
            <a:r>
              <a:rPr lang="en-US" sz="3200" i="1" dirty="0" smtClean="0">
                <a:latin typeface="Cambria" panose="02040503050406030204" pitchFamily="18" charset="0"/>
              </a:rPr>
              <a:t>x</a:t>
            </a:r>
            <a:r>
              <a:rPr lang="en-US" sz="3200" dirty="0" smtClean="0">
                <a:latin typeface="Cambria" panose="02040503050406030204" pitchFamily="18" charset="0"/>
              </a:rPr>
              <a:t>”, domain is R.</a:t>
            </a:r>
          </a:p>
          <a:p>
            <a:r>
              <a:rPr 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What are the truth values of</a:t>
            </a:r>
          </a:p>
          <a:p>
            <a:pPr lvl="1"/>
            <a:r>
              <a:rPr lang="es-ES" sz="3200" dirty="0" smtClean="0">
                <a:latin typeface="Cambria" panose="02040503050406030204" pitchFamily="18" charset="0"/>
              </a:rPr>
              <a:t>∀</a:t>
            </a:r>
            <a:r>
              <a:rPr lang="es-ES" sz="3200" i="1" dirty="0" smtClean="0">
                <a:latin typeface="Cambria" panose="02040503050406030204" pitchFamily="18" charset="0"/>
              </a:rPr>
              <a:t>x </a:t>
            </a:r>
            <a:r>
              <a:rPr lang="es-ES" sz="3200" dirty="0" smtClean="0">
                <a:latin typeface="Cambria" panose="02040503050406030204" pitchFamily="18" charset="0"/>
              </a:rPr>
              <a:t>∀</a:t>
            </a:r>
            <a:r>
              <a:rPr lang="es-ES" sz="3200" i="1" dirty="0" smtClean="0">
                <a:latin typeface="Cambria" panose="02040503050406030204" pitchFamily="18" charset="0"/>
              </a:rPr>
              <a:t>y P</a:t>
            </a:r>
            <a:r>
              <a:rPr lang="es-ES" sz="3200" dirty="0" smtClean="0">
                <a:latin typeface="Cambria" panose="02040503050406030204" pitchFamily="18" charset="0"/>
              </a:rPr>
              <a:t>(</a:t>
            </a:r>
            <a:r>
              <a:rPr lang="es-ES" sz="3200" i="1" dirty="0" smtClean="0">
                <a:latin typeface="Cambria" panose="02040503050406030204" pitchFamily="18" charset="0"/>
              </a:rPr>
              <a:t>x</a:t>
            </a:r>
            <a:r>
              <a:rPr lang="es-ES" sz="3200" dirty="0">
                <a:latin typeface="Cambria" panose="02040503050406030204" pitchFamily="18" charset="0"/>
              </a:rPr>
              <a:t>,</a:t>
            </a:r>
            <a:r>
              <a:rPr lang="es-ES" sz="3200" i="1" dirty="0">
                <a:latin typeface="Cambria" panose="02040503050406030204" pitchFamily="18" charset="0"/>
              </a:rPr>
              <a:t> y</a:t>
            </a:r>
            <a:r>
              <a:rPr lang="es-ES" sz="3200" dirty="0">
                <a:latin typeface="Cambria" panose="02040503050406030204" pitchFamily="18" charset="0"/>
              </a:rPr>
              <a:t>)</a:t>
            </a:r>
            <a:r>
              <a:rPr lang="es-ES" sz="3200" i="1" dirty="0">
                <a:latin typeface="Cambria" panose="02040503050406030204" pitchFamily="18" charset="0"/>
              </a:rPr>
              <a:t> </a:t>
            </a:r>
            <a:endParaRPr lang="es-ES" sz="3200" dirty="0" smtClean="0">
              <a:latin typeface="Cambria" panose="02040503050406030204" pitchFamily="18" charset="0"/>
            </a:endParaRPr>
          </a:p>
          <a:p>
            <a:pPr lvl="1"/>
            <a:r>
              <a:rPr lang="es-ES" sz="3200" dirty="0" smtClean="0">
                <a:latin typeface="Cambria" panose="02040503050406030204" pitchFamily="18" charset="0"/>
              </a:rPr>
              <a:t>∀</a:t>
            </a:r>
            <a:r>
              <a:rPr lang="es-ES" sz="3200" i="1" dirty="0" smtClean="0">
                <a:latin typeface="Cambria" panose="02040503050406030204" pitchFamily="18" charset="0"/>
              </a:rPr>
              <a:t>y </a:t>
            </a:r>
            <a:r>
              <a:rPr lang="es-ES" sz="3200" dirty="0" smtClean="0">
                <a:latin typeface="Cambria" panose="02040503050406030204" pitchFamily="18" charset="0"/>
              </a:rPr>
              <a:t>∀</a:t>
            </a:r>
            <a:r>
              <a:rPr lang="es-ES" sz="3200" i="1" dirty="0" smtClean="0">
                <a:latin typeface="Cambria" panose="02040503050406030204" pitchFamily="18" charset="0"/>
              </a:rPr>
              <a:t>x P</a:t>
            </a:r>
            <a:r>
              <a:rPr lang="es-ES" sz="3200" dirty="0" smtClean="0">
                <a:latin typeface="Cambria" panose="02040503050406030204" pitchFamily="18" charset="0"/>
              </a:rPr>
              <a:t>(</a:t>
            </a:r>
            <a:r>
              <a:rPr lang="es-ES" sz="3200" i="1" dirty="0" smtClean="0">
                <a:latin typeface="Cambria" panose="02040503050406030204" pitchFamily="18" charset="0"/>
              </a:rPr>
              <a:t>x</a:t>
            </a:r>
            <a:r>
              <a:rPr lang="es-ES" sz="3200" dirty="0">
                <a:latin typeface="Cambria" panose="02040503050406030204" pitchFamily="18" charset="0"/>
              </a:rPr>
              <a:t>,</a:t>
            </a:r>
            <a:r>
              <a:rPr lang="es-ES" sz="3200" i="1" dirty="0">
                <a:latin typeface="Cambria" panose="02040503050406030204" pitchFamily="18" charset="0"/>
              </a:rPr>
              <a:t> y</a:t>
            </a:r>
            <a:r>
              <a:rPr lang="es-ES" sz="3200" dirty="0" smtClean="0"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908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876063" y="145093"/>
            <a:ext cx="8134350" cy="769308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Order of quantification</a:t>
            </a:r>
            <a:endParaRPr lang="en-US" altLang="en-US" dirty="0" smtClean="0">
              <a:solidFill>
                <a:srgbClr val="FFFF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609600" y="914401"/>
            <a:ext cx="111252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latin typeface="Cambria" panose="02040503050406030204" pitchFamily="18" charset="0"/>
              </a:rPr>
              <a:t>∀</a:t>
            </a:r>
            <a:r>
              <a:rPr lang="es-ES" sz="2800" i="1" dirty="0">
                <a:latin typeface="Cambria" panose="02040503050406030204" pitchFamily="18" charset="0"/>
              </a:rPr>
              <a:t>x </a:t>
            </a:r>
            <a:r>
              <a:rPr lang="es-ES" sz="2800" dirty="0">
                <a:latin typeface="Cambria" panose="02040503050406030204" pitchFamily="18" charset="0"/>
              </a:rPr>
              <a:t>∀</a:t>
            </a:r>
            <a:r>
              <a:rPr lang="es-ES" sz="2800" i="1" dirty="0">
                <a:latin typeface="Cambria" panose="02040503050406030204" pitchFamily="18" charset="0"/>
              </a:rPr>
              <a:t>y P</a:t>
            </a:r>
            <a:r>
              <a:rPr lang="es-ES" sz="2800" dirty="0">
                <a:latin typeface="Cambria" panose="02040503050406030204" pitchFamily="18" charset="0"/>
              </a:rPr>
              <a:t>(</a:t>
            </a:r>
            <a:r>
              <a:rPr lang="es-ES" sz="2800" i="1" dirty="0">
                <a:latin typeface="Cambria" panose="02040503050406030204" pitchFamily="18" charset="0"/>
              </a:rPr>
              <a:t>x</a:t>
            </a:r>
            <a:r>
              <a:rPr lang="es-ES" sz="2800" dirty="0">
                <a:latin typeface="Cambria" panose="02040503050406030204" pitchFamily="18" charset="0"/>
              </a:rPr>
              <a:t>,</a:t>
            </a:r>
            <a:r>
              <a:rPr lang="es-ES" sz="2800" i="1" dirty="0">
                <a:latin typeface="Cambria" panose="02040503050406030204" pitchFamily="18" charset="0"/>
              </a:rPr>
              <a:t> y</a:t>
            </a:r>
            <a:r>
              <a:rPr lang="es-ES" sz="2800" dirty="0">
                <a:latin typeface="Cambria" panose="02040503050406030204" pitchFamily="18" charset="0"/>
              </a:rPr>
              <a:t>)</a:t>
            </a:r>
            <a:r>
              <a:rPr lang="es-E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means 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/>
            </a:r>
            <a:b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</a:b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“for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all real numbers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, for all real numbers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y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,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+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y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=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y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+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.”</a:t>
            </a:r>
            <a:endParaRPr lang="en-US" sz="2800" dirty="0" smtClean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pPr lvl="1"/>
            <a:r>
              <a:rPr lang="en-US" sz="2800" dirty="0" smtClean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an axiom for the </a:t>
            </a:r>
            <a:r>
              <a:rPr lang="en-US" sz="2800" dirty="0" smtClean="0">
                <a:latin typeface="Cambria" panose="02040503050406030204" pitchFamily="18" charset="0"/>
              </a:rPr>
              <a:t>real numbers R (</a:t>
            </a:r>
            <a:r>
              <a:rPr lang="en-US" sz="2800" dirty="0">
                <a:latin typeface="Cambria" panose="02040503050406030204" pitchFamily="18" charset="0"/>
              </a:rPr>
              <a:t>Appendix 1</a:t>
            </a:r>
            <a:r>
              <a:rPr lang="en-US" sz="2800" dirty="0" smtClean="0">
                <a:latin typeface="Cambria" panose="02040503050406030204" pitchFamily="18" charset="0"/>
              </a:rPr>
              <a:t>)</a:t>
            </a:r>
          </a:p>
          <a:p>
            <a:pPr lvl="1"/>
            <a:r>
              <a:rPr lang="es-ES" sz="2800" dirty="0">
                <a:latin typeface="Cambria" panose="02040503050406030204" pitchFamily="18" charset="0"/>
              </a:rPr>
              <a:t>∀</a:t>
            </a:r>
            <a:r>
              <a:rPr lang="es-ES" sz="2800" i="1" dirty="0">
                <a:latin typeface="Cambria" panose="02040503050406030204" pitchFamily="18" charset="0"/>
              </a:rPr>
              <a:t>x </a:t>
            </a:r>
            <a:r>
              <a:rPr lang="es-ES" sz="2800" dirty="0">
                <a:latin typeface="Cambria" panose="02040503050406030204" pitchFamily="18" charset="0"/>
              </a:rPr>
              <a:t>∀</a:t>
            </a:r>
            <a:r>
              <a:rPr lang="es-ES" sz="2800" i="1" dirty="0">
                <a:latin typeface="Cambria" panose="02040503050406030204" pitchFamily="18" charset="0"/>
              </a:rPr>
              <a:t>y P</a:t>
            </a:r>
            <a:r>
              <a:rPr lang="es-ES" sz="2800" dirty="0">
                <a:latin typeface="Cambria" panose="02040503050406030204" pitchFamily="18" charset="0"/>
              </a:rPr>
              <a:t>(</a:t>
            </a:r>
            <a:r>
              <a:rPr lang="es-ES" sz="2800" i="1" dirty="0">
                <a:latin typeface="Cambria" panose="02040503050406030204" pitchFamily="18" charset="0"/>
              </a:rPr>
              <a:t>x</a:t>
            </a:r>
            <a:r>
              <a:rPr lang="es-ES" sz="2800" dirty="0">
                <a:latin typeface="Cambria" panose="02040503050406030204" pitchFamily="18" charset="0"/>
              </a:rPr>
              <a:t>,</a:t>
            </a:r>
            <a:r>
              <a:rPr lang="es-ES" sz="2800" i="1" dirty="0">
                <a:latin typeface="Cambria" panose="02040503050406030204" pitchFamily="18" charset="0"/>
              </a:rPr>
              <a:t> y</a:t>
            </a:r>
            <a:r>
              <a:rPr lang="es-ES" sz="2800" dirty="0">
                <a:latin typeface="Cambria" panose="02040503050406030204" pitchFamily="18" charset="0"/>
              </a:rPr>
              <a:t>)</a:t>
            </a:r>
            <a:r>
              <a:rPr lang="es-ES" sz="2800" i="1" dirty="0">
                <a:latin typeface="Cambria" panose="02040503050406030204" pitchFamily="18" charset="0"/>
              </a:rPr>
              <a:t> </a:t>
            </a:r>
            <a:r>
              <a:rPr lang="en-US" sz="2800" dirty="0" smtClean="0">
                <a:latin typeface="Cambria" panose="02040503050406030204" pitchFamily="18" charset="0"/>
              </a:rPr>
              <a:t>is true</a:t>
            </a:r>
          </a:p>
          <a:p>
            <a:pPr lvl="1"/>
            <a:endParaRPr lang="en-US" sz="1200" dirty="0" smtClean="0">
              <a:latin typeface="Cambria" panose="02040503050406030204" pitchFamily="18" charset="0"/>
            </a:endParaRPr>
          </a:p>
          <a:p>
            <a:r>
              <a:rPr lang="es-ES" sz="2800" dirty="0" smtClean="0">
                <a:latin typeface="Cambria" panose="02040503050406030204" pitchFamily="18" charset="0"/>
              </a:rPr>
              <a:t>∀</a:t>
            </a:r>
            <a:r>
              <a:rPr lang="es-ES" sz="2800" i="1" dirty="0" smtClean="0">
                <a:latin typeface="Cambria" panose="02040503050406030204" pitchFamily="18" charset="0"/>
              </a:rPr>
              <a:t>y </a:t>
            </a:r>
            <a:r>
              <a:rPr lang="es-ES" sz="2800" dirty="0" smtClean="0">
                <a:latin typeface="Cambria" panose="02040503050406030204" pitchFamily="18" charset="0"/>
              </a:rPr>
              <a:t>∀</a:t>
            </a:r>
            <a:r>
              <a:rPr lang="es-ES" sz="2800" i="1" dirty="0" smtClean="0">
                <a:latin typeface="Cambria" panose="02040503050406030204" pitchFamily="18" charset="0"/>
              </a:rPr>
              <a:t>x </a:t>
            </a:r>
            <a:r>
              <a:rPr lang="es-ES" sz="2800" i="1" dirty="0">
                <a:latin typeface="Cambria" panose="02040503050406030204" pitchFamily="18" charset="0"/>
              </a:rPr>
              <a:t>P</a:t>
            </a:r>
            <a:r>
              <a:rPr lang="es-ES" sz="2800" dirty="0">
                <a:latin typeface="Cambria" panose="02040503050406030204" pitchFamily="18" charset="0"/>
              </a:rPr>
              <a:t>(</a:t>
            </a:r>
            <a:r>
              <a:rPr lang="es-ES" sz="2800" i="1" dirty="0">
                <a:latin typeface="Cambria" panose="02040503050406030204" pitchFamily="18" charset="0"/>
              </a:rPr>
              <a:t>x</a:t>
            </a:r>
            <a:r>
              <a:rPr lang="es-ES" sz="2800" dirty="0">
                <a:latin typeface="Cambria" panose="02040503050406030204" pitchFamily="18" charset="0"/>
              </a:rPr>
              <a:t>,</a:t>
            </a:r>
            <a:r>
              <a:rPr lang="es-ES" sz="2800" i="1" dirty="0">
                <a:latin typeface="Cambria" panose="02040503050406030204" pitchFamily="18" charset="0"/>
              </a:rPr>
              <a:t> y</a:t>
            </a:r>
            <a:r>
              <a:rPr lang="es-ES" sz="2800" dirty="0">
                <a:latin typeface="Cambria" panose="02040503050406030204" pitchFamily="18" charset="0"/>
              </a:rPr>
              <a:t>)</a:t>
            </a:r>
            <a:r>
              <a:rPr lang="es-E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means </a:t>
            </a:r>
            <a:b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</a:b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“for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all real numbers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y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, for all real numbers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, </a:t>
            </a:r>
            <a:r>
              <a:rPr lang="en-US" sz="2800" i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x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+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y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=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y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+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.”</a:t>
            </a:r>
            <a:endParaRPr 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pPr lvl="1"/>
            <a:r>
              <a:rPr lang="en-US" sz="2800" dirty="0" smtClean="0">
                <a:latin typeface="Cambria" panose="02040503050406030204" pitchFamily="18" charset="0"/>
              </a:rPr>
              <a:t> same meaning as the above statement</a:t>
            </a:r>
          </a:p>
          <a:p>
            <a:pPr lvl="1"/>
            <a:r>
              <a:rPr lang="es-ES" sz="2800" dirty="0" smtClean="0">
                <a:latin typeface="Cambria" panose="02040503050406030204" pitchFamily="18" charset="0"/>
              </a:rPr>
              <a:t>∀</a:t>
            </a:r>
            <a:r>
              <a:rPr lang="es-ES" sz="2800" i="1" dirty="0" smtClean="0">
                <a:latin typeface="Cambria" panose="02040503050406030204" pitchFamily="18" charset="0"/>
              </a:rPr>
              <a:t>y </a:t>
            </a:r>
            <a:r>
              <a:rPr lang="es-ES" sz="2800" dirty="0" smtClean="0">
                <a:latin typeface="Cambria" panose="02040503050406030204" pitchFamily="18" charset="0"/>
              </a:rPr>
              <a:t>∀</a:t>
            </a:r>
            <a:r>
              <a:rPr lang="es-ES" sz="2800" i="1" dirty="0" smtClean="0">
                <a:latin typeface="Cambria" panose="02040503050406030204" pitchFamily="18" charset="0"/>
              </a:rPr>
              <a:t>x </a:t>
            </a:r>
            <a:r>
              <a:rPr lang="es-ES" sz="2800" i="1" dirty="0">
                <a:latin typeface="Cambria" panose="02040503050406030204" pitchFamily="18" charset="0"/>
              </a:rPr>
              <a:t>P</a:t>
            </a:r>
            <a:r>
              <a:rPr lang="es-ES" sz="2800" dirty="0">
                <a:latin typeface="Cambria" panose="02040503050406030204" pitchFamily="18" charset="0"/>
              </a:rPr>
              <a:t>(</a:t>
            </a:r>
            <a:r>
              <a:rPr lang="es-ES" sz="2800" i="1" dirty="0">
                <a:latin typeface="Cambria" panose="02040503050406030204" pitchFamily="18" charset="0"/>
              </a:rPr>
              <a:t>x</a:t>
            </a:r>
            <a:r>
              <a:rPr lang="es-ES" sz="2800" dirty="0">
                <a:latin typeface="Cambria" panose="02040503050406030204" pitchFamily="18" charset="0"/>
              </a:rPr>
              <a:t>,</a:t>
            </a:r>
            <a:r>
              <a:rPr lang="es-ES" sz="2800" i="1" dirty="0">
                <a:latin typeface="Cambria" panose="02040503050406030204" pitchFamily="18" charset="0"/>
              </a:rPr>
              <a:t> y</a:t>
            </a:r>
            <a:r>
              <a:rPr lang="es-ES" sz="2800" dirty="0">
                <a:latin typeface="Cambria" panose="02040503050406030204" pitchFamily="18" charset="0"/>
              </a:rPr>
              <a:t>)</a:t>
            </a:r>
            <a:r>
              <a:rPr lang="es-E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is </a:t>
            </a:r>
            <a:r>
              <a:rPr lang="en-US" sz="2800" dirty="0" smtClean="0">
                <a:latin typeface="Cambria" panose="02040503050406030204" pitchFamily="18" charset="0"/>
              </a:rPr>
              <a:t>true</a:t>
            </a:r>
          </a:p>
          <a:p>
            <a:pPr lvl="1"/>
            <a:endParaRPr lang="en-US" sz="1200" dirty="0">
              <a:latin typeface="Cambria" panose="02040503050406030204" pitchFamily="18" charset="0"/>
            </a:endParaRPr>
          </a:p>
          <a:p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T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he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order of nested universal 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quantifiers in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a statement without other quantifiers can be changed without changing the meaning of 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the quantified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statement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. </a:t>
            </a:r>
            <a:r>
              <a:rPr lang="es-ES" sz="2800" dirty="0">
                <a:latin typeface="Cambria" panose="02040503050406030204" pitchFamily="18" charset="0"/>
              </a:rPr>
              <a:t>∀</a:t>
            </a:r>
            <a:r>
              <a:rPr lang="es-ES" sz="2800" i="1" dirty="0" smtClean="0">
                <a:latin typeface="Cambria" panose="02040503050406030204" pitchFamily="18" charset="0"/>
              </a:rPr>
              <a:t>x </a:t>
            </a:r>
            <a:r>
              <a:rPr lang="es-ES" sz="2800" dirty="0" smtClean="0">
                <a:latin typeface="Cambria" panose="02040503050406030204" pitchFamily="18" charset="0"/>
              </a:rPr>
              <a:t>∀</a:t>
            </a:r>
            <a:r>
              <a:rPr lang="es-ES" sz="2800" i="1" dirty="0" smtClean="0">
                <a:latin typeface="Cambria" panose="02040503050406030204" pitchFamily="18" charset="0"/>
              </a:rPr>
              <a:t>y P</a:t>
            </a:r>
            <a:r>
              <a:rPr lang="es-ES" sz="2800" dirty="0" smtClean="0">
                <a:latin typeface="Cambria" panose="02040503050406030204" pitchFamily="18" charset="0"/>
              </a:rPr>
              <a:t>(</a:t>
            </a:r>
            <a:r>
              <a:rPr lang="es-ES" sz="2800" i="1" dirty="0" smtClean="0">
                <a:latin typeface="Cambria" panose="02040503050406030204" pitchFamily="18" charset="0"/>
              </a:rPr>
              <a:t>x</a:t>
            </a:r>
            <a:r>
              <a:rPr lang="es-ES" sz="2800" dirty="0">
                <a:latin typeface="Cambria" panose="02040503050406030204" pitchFamily="18" charset="0"/>
              </a:rPr>
              <a:t>,</a:t>
            </a:r>
            <a:r>
              <a:rPr lang="es-ES" sz="2800" i="1" dirty="0">
                <a:latin typeface="Cambria" panose="02040503050406030204" pitchFamily="18" charset="0"/>
              </a:rPr>
              <a:t> y</a:t>
            </a:r>
            <a:r>
              <a:rPr lang="es-ES" sz="2800" dirty="0">
                <a:latin typeface="Cambria" panose="02040503050406030204" pitchFamily="18" charset="0"/>
              </a:rPr>
              <a:t>)</a:t>
            </a:r>
            <a:r>
              <a:rPr lang="es-ES" sz="2800" i="1" dirty="0">
                <a:latin typeface="Cambria" panose="02040503050406030204" pitchFamily="18" charset="0"/>
              </a:rPr>
              <a:t> </a:t>
            </a:r>
            <a:r>
              <a:rPr lang="es-ES" sz="2800" dirty="0" smtClean="0">
                <a:latin typeface="Cambria" panose="02040503050406030204" pitchFamily="18" charset="0"/>
                <a:sym typeface="Symbol" panose="05050102010706020507" pitchFamily="18" charset="2"/>
              </a:rPr>
              <a:t> </a:t>
            </a:r>
            <a:r>
              <a:rPr lang="es-ES" sz="2800" dirty="0" smtClean="0">
                <a:latin typeface="Cambria" panose="02040503050406030204" pitchFamily="18" charset="0"/>
              </a:rPr>
              <a:t>∀</a:t>
            </a:r>
            <a:r>
              <a:rPr lang="es-ES" sz="2800" i="1" dirty="0" smtClean="0">
                <a:latin typeface="Cambria" panose="02040503050406030204" pitchFamily="18" charset="0"/>
              </a:rPr>
              <a:t>y </a:t>
            </a:r>
            <a:r>
              <a:rPr lang="es-ES" sz="2800" dirty="0" smtClean="0">
                <a:latin typeface="Cambria" panose="02040503050406030204" pitchFamily="18" charset="0"/>
              </a:rPr>
              <a:t>∀</a:t>
            </a:r>
            <a:r>
              <a:rPr lang="es-ES" sz="2800" i="1" dirty="0" smtClean="0">
                <a:latin typeface="Cambria" panose="02040503050406030204" pitchFamily="18" charset="0"/>
              </a:rPr>
              <a:t>x P</a:t>
            </a:r>
            <a:r>
              <a:rPr lang="es-ES" sz="2800" dirty="0" smtClean="0">
                <a:latin typeface="Cambria" panose="02040503050406030204" pitchFamily="18" charset="0"/>
              </a:rPr>
              <a:t>(</a:t>
            </a:r>
            <a:r>
              <a:rPr lang="es-ES" sz="2800" i="1" dirty="0" smtClean="0">
                <a:latin typeface="Cambria" panose="02040503050406030204" pitchFamily="18" charset="0"/>
              </a:rPr>
              <a:t>x</a:t>
            </a:r>
            <a:r>
              <a:rPr lang="es-ES" sz="2800" dirty="0">
                <a:latin typeface="Cambria" panose="02040503050406030204" pitchFamily="18" charset="0"/>
              </a:rPr>
              <a:t>,</a:t>
            </a:r>
            <a:r>
              <a:rPr lang="es-ES" sz="2800" i="1" dirty="0">
                <a:latin typeface="Cambria" panose="02040503050406030204" pitchFamily="18" charset="0"/>
              </a:rPr>
              <a:t> y</a:t>
            </a:r>
            <a:r>
              <a:rPr lang="es-ES" sz="2800" dirty="0">
                <a:latin typeface="Cambria" panose="02040503050406030204" pitchFamily="18" charset="0"/>
              </a:rPr>
              <a:t>)</a:t>
            </a:r>
            <a:endParaRPr lang="es-ES" sz="28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65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876063" y="145093"/>
            <a:ext cx="8134350" cy="769308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Order of quantification</a:t>
            </a:r>
            <a:endParaRPr lang="en-US" altLang="en-US" dirty="0" smtClean="0">
              <a:solidFill>
                <a:srgbClr val="FFFF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609600" y="914401"/>
            <a:ext cx="11125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Let </a:t>
            </a:r>
            <a:r>
              <a:rPr 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Q</a:t>
            </a:r>
            <a:r>
              <a:rPr 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(</a:t>
            </a:r>
            <a:r>
              <a:rPr 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,</a:t>
            </a:r>
            <a:r>
              <a:rPr 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 y</a:t>
            </a:r>
            <a:r>
              <a:rPr 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)</a:t>
            </a:r>
            <a:r>
              <a:rPr 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denote “</a:t>
            </a:r>
            <a:r>
              <a:rPr 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x </a:t>
            </a:r>
            <a:r>
              <a:rPr 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+ </a:t>
            </a:r>
            <a:r>
              <a:rPr 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y </a:t>
            </a:r>
            <a:r>
              <a:rPr 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= 0.” What are the truth values of the quantifications ∃</a:t>
            </a:r>
            <a:r>
              <a:rPr lang="en-US" sz="280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y </a:t>
            </a:r>
            <a:r>
              <a:rPr lang="en-US" sz="28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∀</a:t>
            </a:r>
            <a:r>
              <a:rPr lang="en-US" sz="280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x Q</a:t>
            </a:r>
            <a:r>
              <a:rPr lang="en-US" sz="28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,</a:t>
            </a:r>
            <a:r>
              <a:rPr 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 y</a:t>
            </a:r>
            <a:r>
              <a:rPr lang="en-US" sz="28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)</a:t>
            </a:r>
            <a:r>
              <a:rPr lang="en-US" sz="280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 </a:t>
            </a:r>
            <a:r>
              <a:rPr lang="en-US" sz="28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and </a:t>
            </a:r>
            <a:r>
              <a:rPr 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∀</a:t>
            </a:r>
            <a:r>
              <a:rPr lang="en-US" sz="280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x </a:t>
            </a:r>
            <a:r>
              <a:rPr lang="en-US" sz="28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∃</a:t>
            </a:r>
            <a:r>
              <a:rPr lang="en-US" sz="280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y Q</a:t>
            </a:r>
            <a:r>
              <a:rPr lang="en-US" sz="28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solidFill>
                  <a:srgbClr val="66FF33"/>
                </a:solidFill>
                <a:latin typeface="Cambria" panose="02040503050406030204" pitchFamily="18" charset="0"/>
              </a:rPr>
              <a:t>x</a:t>
            </a:r>
            <a:r>
              <a:rPr lang="en-US" sz="2800" dirty="0">
                <a:solidFill>
                  <a:srgbClr val="66FF33"/>
                </a:solidFill>
                <a:latin typeface="Cambria" panose="02040503050406030204" pitchFamily="18" charset="0"/>
              </a:rPr>
              <a:t>,</a:t>
            </a:r>
            <a:r>
              <a:rPr lang="en-US" sz="2800" i="1" dirty="0">
                <a:solidFill>
                  <a:srgbClr val="66FF33"/>
                </a:solidFill>
                <a:latin typeface="Cambria" panose="02040503050406030204" pitchFamily="18" charset="0"/>
              </a:rPr>
              <a:t> y</a:t>
            </a:r>
            <a:r>
              <a:rPr lang="en-US" sz="2800" dirty="0" smtClean="0">
                <a:solidFill>
                  <a:srgbClr val="66FF33"/>
                </a:solidFill>
                <a:latin typeface="Cambria" panose="02040503050406030204" pitchFamily="18" charset="0"/>
              </a:rPr>
              <a:t>), Domain is R.</a:t>
            </a:r>
          </a:p>
          <a:p>
            <a:r>
              <a:rPr lang="en-US" sz="2800" dirty="0">
                <a:latin typeface="Cambria" panose="02040503050406030204" pitchFamily="18" charset="0"/>
              </a:rPr>
              <a:t>∃</a:t>
            </a:r>
            <a:r>
              <a:rPr lang="en-US" sz="2800" i="1" dirty="0" smtClean="0">
                <a:latin typeface="Cambria" panose="02040503050406030204" pitchFamily="18" charset="0"/>
              </a:rPr>
              <a:t>y </a:t>
            </a:r>
            <a:r>
              <a:rPr lang="en-US" sz="2800" dirty="0" smtClean="0">
                <a:latin typeface="Cambria" panose="02040503050406030204" pitchFamily="18" charset="0"/>
              </a:rPr>
              <a:t>∀</a:t>
            </a:r>
            <a:r>
              <a:rPr lang="en-US" sz="2800" i="1" dirty="0" smtClean="0">
                <a:latin typeface="Cambria" panose="02040503050406030204" pitchFamily="18" charset="0"/>
              </a:rPr>
              <a:t>x Q</a:t>
            </a:r>
            <a:r>
              <a:rPr lang="en-US" sz="2800" dirty="0" smtClean="0"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,</a:t>
            </a:r>
            <a:r>
              <a:rPr lang="en-US" sz="2800" i="1" dirty="0">
                <a:latin typeface="Cambria" panose="02040503050406030204" pitchFamily="18" charset="0"/>
              </a:rPr>
              <a:t> y</a:t>
            </a:r>
            <a:r>
              <a:rPr lang="en-US" sz="2800" dirty="0" smtClean="0">
                <a:latin typeface="Cambria" panose="02040503050406030204" pitchFamily="18" charset="0"/>
              </a:rPr>
              <a:t>)</a:t>
            </a:r>
            <a:r>
              <a:rPr lang="en-US" sz="2800" i="1" dirty="0" smtClean="0"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denotes the proposition</a:t>
            </a:r>
            <a:b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</a:b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“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There is a real number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y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such that for every real number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,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Q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,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 y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).”</a:t>
            </a:r>
            <a:endParaRPr 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r>
              <a:rPr lang="en-US" sz="2800" dirty="0" smtClean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No matter what value of </a:t>
            </a:r>
            <a:r>
              <a:rPr lang="en-US" sz="2800" i="1" dirty="0">
                <a:latin typeface="Cambria" panose="02040503050406030204" pitchFamily="18" charset="0"/>
              </a:rPr>
              <a:t>y </a:t>
            </a:r>
            <a:r>
              <a:rPr lang="en-US" sz="2800" dirty="0">
                <a:latin typeface="Cambria" panose="02040503050406030204" pitchFamily="18" charset="0"/>
              </a:rPr>
              <a:t>is chosen, there is only one value of 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for which 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+ </a:t>
            </a:r>
            <a:r>
              <a:rPr lang="en-US" sz="2800" i="1" dirty="0">
                <a:latin typeface="Cambria" panose="02040503050406030204" pitchFamily="18" charset="0"/>
              </a:rPr>
              <a:t>y </a:t>
            </a:r>
            <a:r>
              <a:rPr lang="en-US" sz="2800" dirty="0">
                <a:latin typeface="Cambria" panose="02040503050406030204" pitchFamily="18" charset="0"/>
              </a:rPr>
              <a:t>= 0. </a:t>
            </a:r>
            <a:r>
              <a:rPr lang="en-US" sz="2800" dirty="0" smtClean="0">
                <a:latin typeface="Cambria" panose="02040503050406030204" pitchFamily="18" charset="0"/>
              </a:rPr>
              <a:t>Because there </a:t>
            </a:r>
            <a:r>
              <a:rPr lang="en-US" sz="2800" dirty="0">
                <a:latin typeface="Cambria" panose="02040503050406030204" pitchFamily="18" charset="0"/>
              </a:rPr>
              <a:t>is no real number </a:t>
            </a:r>
            <a:r>
              <a:rPr lang="en-US" sz="2800" i="1" dirty="0">
                <a:latin typeface="Cambria" panose="02040503050406030204" pitchFamily="18" charset="0"/>
              </a:rPr>
              <a:t>y </a:t>
            </a:r>
            <a:r>
              <a:rPr lang="en-US" sz="2800" dirty="0">
                <a:latin typeface="Cambria" panose="02040503050406030204" pitchFamily="18" charset="0"/>
              </a:rPr>
              <a:t>such that 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+ </a:t>
            </a:r>
            <a:r>
              <a:rPr lang="en-US" sz="2800" i="1" dirty="0">
                <a:latin typeface="Cambria" panose="02040503050406030204" pitchFamily="18" charset="0"/>
              </a:rPr>
              <a:t>y </a:t>
            </a:r>
            <a:r>
              <a:rPr lang="en-US" sz="2800" dirty="0">
                <a:latin typeface="Cambria" panose="02040503050406030204" pitchFamily="18" charset="0"/>
              </a:rPr>
              <a:t>= 0 for all real numbers 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, the statement ∃</a:t>
            </a:r>
            <a:r>
              <a:rPr lang="en-US" sz="2800" i="1" dirty="0" smtClean="0">
                <a:latin typeface="Cambria" panose="02040503050406030204" pitchFamily="18" charset="0"/>
              </a:rPr>
              <a:t>y </a:t>
            </a:r>
            <a:r>
              <a:rPr lang="en-US" sz="2800" dirty="0" smtClean="0">
                <a:latin typeface="Cambria" panose="02040503050406030204" pitchFamily="18" charset="0"/>
              </a:rPr>
              <a:t>∀</a:t>
            </a:r>
            <a:r>
              <a:rPr lang="en-US" sz="2800" i="1" dirty="0" smtClean="0">
                <a:latin typeface="Cambria" panose="02040503050406030204" pitchFamily="18" charset="0"/>
              </a:rPr>
              <a:t>x Q</a:t>
            </a:r>
            <a:r>
              <a:rPr lang="en-US" sz="2800" dirty="0" smtClean="0"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,</a:t>
            </a:r>
            <a:r>
              <a:rPr lang="en-US" sz="2800" i="1" dirty="0">
                <a:latin typeface="Cambria" panose="02040503050406030204" pitchFamily="18" charset="0"/>
              </a:rPr>
              <a:t> y</a:t>
            </a:r>
            <a:r>
              <a:rPr lang="en-US" sz="2800" dirty="0" smtClean="0">
                <a:latin typeface="Cambria" panose="02040503050406030204" pitchFamily="18" charset="0"/>
              </a:rPr>
              <a:t>)</a:t>
            </a:r>
            <a:r>
              <a:rPr lang="en-US" sz="2800" i="1" dirty="0" smtClean="0">
                <a:latin typeface="Cambria" panose="02040503050406030204" pitchFamily="18" charset="0"/>
              </a:rPr>
              <a:t> </a:t>
            </a:r>
            <a:r>
              <a:rPr lang="en-US" sz="2800" dirty="0" smtClean="0">
                <a:latin typeface="Cambria" panose="02040503050406030204" pitchFamily="18" charset="0"/>
              </a:rPr>
              <a:t>is </a:t>
            </a:r>
            <a:r>
              <a:rPr lang="en-US" sz="2800" dirty="0">
                <a:latin typeface="Cambria" panose="02040503050406030204" pitchFamily="18" charset="0"/>
              </a:rPr>
              <a:t>false</a:t>
            </a:r>
            <a:r>
              <a:rPr lang="en-US" sz="2800" dirty="0" smtClean="0">
                <a:latin typeface="Cambria" panose="02040503050406030204" pitchFamily="18" charset="0"/>
              </a:rPr>
              <a:t>.</a:t>
            </a:r>
          </a:p>
          <a:p>
            <a:r>
              <a:rPr lang="en-US" sz="2800" dirty="0" smtClean="0">
                <a:latin typeface="Cambria" panose="02040503050406030204" pitchFamily="18" charset="0"/>
              </a:rPr>
              <a:t>∀</a:t>
            </a:r>
            <a:r>
              <a:rPr lang="en-US" sz="2800" i="1" dirty="0" smtClean="0">
                <a:latin typeface="Cambria" panose="02040503050406030204" pitchFamily="18" charset="0"/>
              </a:rPr>
              <a:t>x </a:t>
            </a:r>
            <a:r>
              <a:rPr lang="en-US" sz="2800" dirty="0" smtClean="0">
                <a:latin typeface="Cambria" panose="02040503050406030204" pitchFamily="18" charset="0"/>
              </a:rPr>
              <a:t>∃</a:t>
            </a:r>
            <a:r>
              <a:rPr lang="en-US" sz="2800" i="1" dirty="0" smtClean="0">
                <a:latin typeface="Cambria" panose="02040503050406030204" pitchFamily="18" charset="0"/>
              </a:rPr>
              <a:t>y </a:t>
            </a:r>
            <a:r>
              <a:rPr lang="en-US" sz="2800" i="1" dirty="0">
                <a:latin typeface="Cambria" panose="02040503050406030204" pitchFamily="18" charset="0"/>
              </a:rPr>
              <a:t>Q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,</a:t>
            </a:r>
            <a:r>
              <a:rPr lang="en-US" sz="2800" i="1" dirty="0">
                <a:latin typeface="Cambria" panose="02040503050406030204" pitchFamily="18" charset="0"/>
              </a:rPr>
              <a:t> y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denotes the proposition</a:t>
            </a:r>
            <a:b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</a:b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“For every real number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there is a real number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y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 such that 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Q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x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,</a:t>
            </a:r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 y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).”</a:t>
            </a:r>
          </a:p>
          <a:p>
            <a:r>
              <a:rPr lang="en-US" sz="2800" dirty="0">
                <a:latin typeface="Cambria" panose="02040503050406030204" pitchFamily="18" charset="0"/>
              </a:rPr>
              <a:t> Given a real number 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, there is a real number </a:t>
            </a:r>
            <a:r>
              <a:rPr lang="en-US" sz="2800" i="1" dirty="0">
                <a:latin typeface="Cambria" panose="02040503050406030204" pitchFamily="18" charset="0"/>
              </a:rPr>
              <a:t>y</a:t>
            </a:r>
            <a:r>
              <a:rPr lang="en-US" sz="2800" dirty="0">
                <a:latin typeface="Cambria" panose="02040503050406030204" pitchFamily="18" charset="0"/>
              </a:rPr>
              <a:t> such that 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 + </a:t>
            </a:r>
            <a:r>
              <a:rPr lang="en-US" sz="2800" i="1" dirty="0">
                <a:latin typeface="Cambria" panose="02040503050406030204" pitchFamily="18" charset="0"/>
              </a:rPr>
              <a:t>y</a:t>
            </a:r>
            <a:r>
              <a:rPr lang="en-US" sz="2800" dirty="0">
                <a:latin typeface="Cambria" panose="02040503050406030204" pitchFamily="18" charset="0"/>
              </a:rPr>
              <a:t> = 0; </a:t>
            </a:r>
            <a:r>
              <a:rPr lang="en-US" sz="2800" dirty="0" smtClean="0">
                <a:latin typeface="Cambria" panose="02040503050406030204" pitchFamily="18" charset="0"/>
              </a:rPr>
              <a:t/>
            </a:r>
            <a:br>
              <a:rPr lang="en-US" sz="2800" dirty="0" smtClean="0">
                <a:latin typeface="Cambria" panose="02040503050406030204" pitchFamily="18" charset="0"/>
              </a:rPr>
            </a:br>
            <a:r>
              <a:rPr lang="en-US" sz="2800" dirty="0" smtClean="0">
                <a:latin typeface="Cambria" panose="02040503050406030204" pitchFamily="18" charset="0"/>
              </a:rPr>
              <a:t>namely</a:t>
            </a:r>
            <a:r>
              <a:rPr lang="en-US" sz="2800" dirty="0">
                <a:latin typeface="Cambria" panose="02040503050406030204" pitchFamily="18" charset="0"/>
              </a:rPr>
              <a:t>, </a:t>
            </a:r>
            <a:r>
              <a:rPr lang="en-US" sz="2800" i="1" dirty="0">
                <a:latin typeface="Cambria" panose="02040503050406030204" pitchFamily="18" charset="0"/>
              </a:rPr>
              <a:t>y</a:t>
            </a:r>
            <a:r>
              <a:rPr lang="en-US" sz="2800" dirty="0">
                <a:latin typeface="Cambria" panose="02040503050406030204" pitchFamily="18" charset="0"/>
              </a:rPr>
              <a:t> = −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. Hence</a:t>
            </a:r>
            <a:r>
              <a:rPr lang="en-US" sz="2800" dirty="0" smtClean="0">
                <a:latin typeface="Cambria" panose="02040503050406030204" pitchFamily="18" charset="0"/>
              </a:rPr>
              <a:t>, </a:t>
            </a:r>
            <a:r>
              <a:rPr lang="en-US" sz="2800" dirty="0">
                <a:latin typeface="Cambria" panose="02040503050406030204" pitchFamily="18" charset="0"/>
              </a:rPr>
              <a:t>∀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∃</a:t>
            </a:r>
            <a:r>
              <a:rPr lang="en-US" sz="2800" i="1" dirty="0">
                <a:latin typeface="Cambria" panose="02040503050406030204" pitchFamily="18" charset="0"/>
              </a:rPr>
              <a:t>y Q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,</a:t>
            </a:r>
            <a:r>
              <a:rPr lang="en-US" sz="2800" i="1" dirty="0">
                <a:latin typeface="Cambria" panose="02040503050406030204" pitchFamily="18" charset="0"/>
              </a:rPr>
              <a:t> y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 smtClean="0">
                <a:latin typeface="Cambria" panose="02040503050406030204" pitchFamily="18" charset="0"/>
              </a:rPr>
              <a:t>is </a:t>
            </a:r>
            <a:r>
              <a:rPr lang="en-US" sz="2800" dirty="0">
                <a:latin typeface="Cambria" panose="02040503050406030204" pitchFamily="18" charset="0"/>
              </a:rPr>
              <a:t>true.</a:t>
            </a:r>
          </a:p>
          <a:p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Here the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order in which quantifiers appear makes a 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difference. </a:t>
            </a:r>
            <a:r>
              <a:rPr lang="en-US" sz="2800" dirty="0">
                <a:latin typeface="Cambria" panose="02040503050406030204" pitchFamily="18" charset="0"/>
              </a:rPr>
              <a:t>Be careful with the </a:t>
            </a:r>
            <a:r>
              <a:rPr lang="en-US" sz="2800" dirty="0" smtClean="0">
                <a:latin typeface="Cambria" panose="02040503050406030204" pitchFamily="18" charset="0"/>
              </a:rPr>
              <a:t>order of </a:t>
            </a:r>
            <a:r>
              <a:rPr lang="en-US" sz="2800" dirty="0">
                <a:latin typeface="Cambria" panose="02040503050406030204" pitchFamily="18" charset="0"/>
              </a:rPr>
              <a:t>existential </a:t>
            </a:r>
            <a:r>
              <a:rPr lang="en-US" sz="2800" dirty="0" smtClean="0">
                <a:latin typeface="Cambria" panose="02040503050406030204" pitchFamily="18" charset="0"/>
              </a:rPr>
              <a:t>and universal </a:t>
            </a:r>
            <a:r>
              <a:rPr lang="en-US" sz="2800" dirty="0">
                <a:latin typeface="Cambria" panose="02040503050406030204" pitchFamily="18" charset="0"/>
              </a:rPr>
              <a:t>quantifiers!</a:t>
            </a:r>
            <a:endParaRPr lang="es-ES" sz="28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34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1.4Predicates-quantifiers</Template>
  <TotalTime>0</TotalTime>
  <Words>1360</Words>
  <Application>Microsoft Office PowerPoint</Application>
  <PresentationFormat>Widescreen</PresentationFormat>
  <Paragraphs>171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ＭＳ Ｐゴシック</vt:lpstr>
      <vt:lpstr>Arial</vt:lpstr>
      <vt:lpstr>Calibri</vt:lpstr>
      <vt:lpstr>Cambria</vt:lpstr>
      <vt:lpstr>Symbol</vt:lpstr>
      <vt:lpstr>Times New Roman</vt:lpstr>
      <vt:lpstr>Wingdings</vt:lpstr>
      <vt:lpstr>1.3PropositionalEquivalences</vt:lpstr>
      <vt:lpstr>1.5 Nested Quantifiers</vt:lpstr>
      <vt:lpstr>1.5 Nested quantifiers</vt:lpstr>
      <vt:lpstr>Nested quantifiers</vt:lpstr>
      <vt:lpstr>Quantification as loop</vt:lpstr>
      <vt:lpstr>Quantification as loop</vt:lpstr>
      <vt:lpstr>Quantification as loop</vt:lpstr>
      <vt:lpstr>Order of quantification</vt:lpstr>
      <vt:lpstr>Order of quantification</vt:lpstr>
      <vt:lpstr>Order of quantification</vt:lpstr>
      <vt:lpstr>Quantification of two variables</vt:lpstr>
      <vt:lpstr>Order of Quantifiers</vt:lpstr>
      <vt:lpstr>Translating mathematical statements with Nested Quantifiers</vt:lpstr>
      <vt:lpstr>Translating mathematical statements with Nested Quantifiers</vt:lpstr>
      <vt:lpstr>Example</vt:lpstr>
      <vt:lpstr>Translating predicates with nested Quantifiers to English</vt:lpstr>
      <vt:lpstr>Translating predicates to English</vt:lpstr>
      <vt:lpstr>Negating nested quantifiers</vt:lpstr>
      <vt:lpstr>Negating nested quantifiers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2013-09-26T11:26:00Z</dcterms:created>
  <dcterms:modified xsi:type="dcterms:W3CDTF">2018-09-18T05:38:29Z</dcterms:modified>
</cp:coreProperties>
</file>