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13"/>
  </p:notesMasterIdLst>
  <p:handoutMasterIdLst>
    <p:handoutMasterId r:id="rId14"/>
  </p:handoutMasterIdLst>
  <p:sldIdLst>
    <p:sldId id="737" r:id="rId2"/>
    <p:sldId id="731" r:id="rId3"/>
    <p:sldId id="738" r:id="rId4"/>
    <p:sldId id="732" r:id="rId5"/>
    <p:sldId id="733" r:id="rId6"/>
    <p:sldId id="741" r:id="rId7"/>
    <p:sldId id="739" r:id="rId8"/>
    <p:sldId id="734" r:id="rId9"/>
    <p:sldId id="735" r:id="rId10"/>
    <p:sldId id="736" r:id="rId11"/>
    <p:sldId id="740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11/19/2017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9D7FA14-E0E0-4C36-AE2E-6B8B787BC2D9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18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4B20B57-14BC-4B00-A25D-4DD302458713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972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25F6BC-8789-4074-BECB-B59B133CFC96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260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25F6BC-8789-4074-BECB-B59B133CFC96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197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5697E8-14C2-4580-96E0-0349E76B9544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583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5697E8-14C2-4580-96E0-0349E76B9544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513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5697E8-14C2-4580-96E0-0349E76B9544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46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6B48605-E1DA-4EA2-8C8A-C7E5A21C12DC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738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73391ED-691A-49B7-8BDF-715DD0279ED0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16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4B20B57-14BC-4B00-A25D-4DD302458713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14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cs typeface="Calibri" panose="020F050202020403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cs typeface="Calibri" panose="020F050202020403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cs typeface="Calibri" panose="020F0502020204030204" pitchFamily="34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Calibri" panose="020F050202020403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Calibri" panose="020F050202020403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Calibri" panose="020F050202020403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Calibri" panose="020F050202020403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Calibri" panose="020F050202020403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Calibri" panose="020F050202020403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5.2 Strong Induction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1336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388C"/>
              </a:buClr>
            </a:pP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Ming-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Yang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388C"/>
              </a:buClr>
            </a:pPr>
            <a:r>
              <a:rPr lang="en-US" alt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Nasir Al-Darwish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Al-Muhtaseb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2 – Solution 2 – Cont.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066800" y="1216025"/>
            <a:ext cx="9753600" cy="4879975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altLang="en-US" sz="2800" i="1" dirty="0">
                <a:solidFill>
                  <a:srgbClr val="66FF33"/>
                </a:solidFill>
              </a:rPr>
              <a:t>Induction step</a:t>
            </a:r>
            <a:r>
              <a:rPr lang="en-US" altLang="en-US" sz="2800" dirty="0">
                <a:solidFill>
                  <a:srgbClr val="66FF33"/>
                </a:solidFill>
              </a:rPr>
              <a:t>: </a:t>
            </a:r>
            <a:r>
              <a:rPr lang="en-US" altLang="en-US" sz="2800" dirty="0">
                <a:solidFill>
                  <a:schemeClr val="tx1"/>
                </a:solidFill>
              </a:rPr>
              <a:t>The induction hypothesis is the statement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</a:rPr>
              <a:t>j</a:t>
            </a:r>
            <a:r>
              <a:rPr lang="en-US" altLang="en-US" sz="2800" dirty="0">
                <a:solidFill>
                  <a:schemeClr val="tx1"/>
                </a:solidFill>
              </a:rPr>
              <a:t>) is true for 12 ≤ </a:t>
            </a:r>
            <a:r>
              <a:rPr lang="en-US" altLang="en-US" sz="2800" i="1" dirty="0">
                <a:solidFill>
                  <a:schemeClr val="tx1"/>
                </a:solidFill>
              </a:rPr>
              <a:t>j</a:t>
            </a:r>
            <a:r>
              <a:rPr lang="en-US" altLang="en-US" sz="2800" dirty="0">
                <a:solidFill>
                  <a:schemeClr val="tx1"/>
                </a:solidFill>
              </a:rPr>
              <a:t> ≤ </a:t>
            </a:r>
            <a:r>
              <a:rPr lang="en-US" altLang="en-US" sz="2800" i="1" dirty="0">
                <a:solidFill>
                  <a:schemeClr val="tx1"/>
                </a:solidFill>
              </a:rPr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, where </a:t>
            </a:r>
            <a:r>
              <a:rPr lang="en-US" altLang="en-US" sz="2800" i="1" dirty="0">
                <a:solidFill>
                  <a:schemeClr val="tx1"/>
                </a:solidFill>
              </a:rPr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 is an integer with </a:t>
            </a:r>
            <a:r>
              <a:rPr lang="en-US" altLang="en-US" sz="2800" i="1" dirty="0">
                <a:solidFill>
                  <a:schemeClr val="tx1"/>
                </a:solidFill>
              </a:rPr>
              <a:t>k </a:t>
            </a:r>
            <a:r>
              <a:rPr lang="en-US" altLang="en-US" sz="2800" dirty="0">
                <a:solidFill>
                  <a:schemeClr val="tx1"/>
                </a:solidFill>
              </a:rPr>
              <a:t>≥ 15. </a:t>
            </a:r>
            <a:br>
              <a:rPr lang="en-US" alt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</a:rPr>
              <a:t>We need to show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 is true.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altLang="en-US" sz="2800" dirty="0"/>
              <a:t>We can assume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k </a:t>
            </a:r>
            <a:r>
              <a:rPr lang="en-US" altLang="en-US" sz="2800" dirty="0" smtClean="0"/>
              <a:t>- 3</a:t>
            </a:r>
            <a:r>
              <a:rPr lang="en-US" altLang="en-US" sz="2800" dirty="0"/>
              <a:t>) is true because </a:t>
            </a:r>
            <a:r>
              <a:rPr lang="en-US" altLang="en-US" sz="2800" i="1" dirty="0" smtClean="0"/>
              <a:t>k </a:t>
            </a:r>
            <a:r>
              <a:rPr lang="en-US" altLang="en-US" sz="2800" dirty="0" smtClean="0"/>
              <a:t>- 3 ≥ 12</a:t>
            </a:r>
            <a:r>
              <a:rPr lang="en-US" altLang="en-US" sz="2800" dirty="0"/>
              <a:t>, that is, we can form a postage of </a:t>
            </a:r>
            <a:r>
              <a:rPr lang="en-US" altLang="en-US" sz="2800" i="1" dirty="0" smtClean="0"/>
              <a:t>k </a:t>
            </a:r>
            <a:r>
              <a:rPr lang="en-US" altLang="en-US" sz="2800" dirty="0" smtClean="0"/>
              <a:t>- 3 </a:t>
            </a:r>
            <a:r>
              <a:rPr lang="en-US" altLang="en-US" sz="2800" dirty="0"/>
              <a:t>cents using just 4-cent and 5-cent stamps.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To form postage of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cents, we simply add one 4-cent stamp to the postage of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2800" dirty="0" smtClean="0">
                <a:solidFill>
                  <a:schemeClr val="tx1"/>
                </a:solidFill>
              </a:rPr>
              <a:t>- 3 </a:t>
            </a:r>
            <a:r>
              <a:rPr lang="en-US" altLang="en-US" sz="2800" dirty="0">
                <a:solidFill>
                  <a:schemeClr val="tx1"/>
                </a:solidFill>
              </a:rPr>
              <a:t>cents. That is, we show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 is true.</a:t>
            </a:r>
          </a:p>
          <a:p>
            <a:pPr marL="0" indent="0">
              <a:buNone/>
            </a:pPr>
            <a:r>
              <a:rPr lang="en-US" sz="2400" dirty="0" smtClean="0"/>
              <a:t>we </a:t>
            </a:r>
            <a:r>
              <a:rPr lang="en-US" sz="2400" dirty="0"/>
              <a:t>have completed the basis step and the inductive step of a strong induction proof</a:t>
            </a:r>
            <a:r>
              <a:rPr lang="en-US" sz="2400" dirty="0" smtClean="0"/>
              <a:t>, we </a:t>
            </a:r>
            <a:r>
              <a:rPr lang="en-US" sz="2400" dirty="0"/>
              <a:t>know by strong induction that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n</a:t>
            </a:r>
            <a:r>
              <a:rPr lang="en-US" sz="2400" dirty="0"/>
              <a:t>)</a:t>
            </a:r>
            <a:r>
              <a:rPr lang="en-US" sz="2400" i="1" dirty="0"/>
              <a:t> </a:t>
            </a:r>
            <a:r>
              <a:rPr lang="en-US" sz="2400" dirty="0"/>
              <a:t>is true for all integers </a:t>
            </a:r>
            <a:r>
              <a:rPr lang="en-US" sz="2400" i="1" dirty="0"/>
              <a:t>n </a:t>
            </a:r>
            <a:r>
              <a:rPr lang="en-US" sz="2400" dirty="0"/>
              <a:t>with </a:t>
            </a:r>
            <a:r>
              <a:rPr lang="en-US" sz="2400" i="1" dirty="0"/>
              <a:t>n </a:t>
            </a:r>
            <a:r>
              <a:rPr lang="en-US" sz="2400" dirty="0"/>
              <a:t>≥ 12. That is, we </a:t>
            </a:r>
            <a:r>
              <a:rPr lang="en-US" sz="2400" dirty="0" smtClean="0"/>
              <a:t>know that </a:t>
            </a:r>
            <a:r>
              <a:rPr lang="en-US" sz="2400" dirty="0"/>
              <a:t>every postage of </a:t>
            </a:r>
            <a:r>
              <a:rPr lang="en-US" sz="2400" i="1" dirty="0"/>
              <a:t>n </a:t>
            </a:r>
            <a:r>
              <a:rPr lang="en-US" sz="2400" dirty="0"/>
              <a:t>cents, where </a:t>
            </a:r>
            <a:r>
              <a:rPr lang="en-US" sz="2400" i="1" dirty="0"/>
              <a:t>n </a:t>
            </a:r>
            <a:r>
              <a:rPr lang="en-US" sz="2400" dirty="0"/>
              <a:t>is at least 12, can be formed using 4-cent and </a:t>
            </a:r>
            <a:r>
              <a:rPr lang="en-US" sz="2400" dirty="0" smtClean="0"/>
              <a:t>5-cent stamps</a:t>
            </a:r>
            <a:r>
              <a:rPr lang="en-US" sz="2400" dirty="0"/>
              <a:t>. This finishes the proof by strong induction.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018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2 – Solution 2 – Cont.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066800" y="1216025"/>
            <a:ext cx="9753600" cy="487997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altLang="en-US" sz="3200" b="1" dirty="0" smtClean="0">
                <a:cs typeface="Times New Roman" panose="02020603050405020304" pitchFamily="18" charset="0"/>
              </a:rPr>
              <a:t>Note</a:t>
            </a:r>
            <a:r>
              <a:rPr lang="en-US" altLang="en-US" sz="3200" dirty="0">
                <a:cs typeface="Times New Roman" panose="02020603050405020304" pitchFamily="18" charset="0"/>
              </a:rPr>
              <a:t>: In a strong induction proof where the induction step expresses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n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 + 1</a:t>
            </a:r>
            <a:r>
              <a:rPr lang="en-US" altLang="en-US" sz="3200" dirty="0">
                <a:cs typeface="Times New Roman" panose="02020603050405020304" pitchFamily="18" charset="0"/>
              </a:rPr>
              <a:t>) in terms of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n </a:t>
            </a:r>
            <a:r>
              <a:rPr lang="en-US" altLang="en-US" sz="32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m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), the </a:t>
            </a:r>
            <a:r>
              <a:rPr lang="en-US" altLang="en-US" sz="3200" dirty="0">
                <a:cs typeface="Times New Roman" panose="02020603050405020304" pitchFamily="18" charset="0"/>
              </a:rPr>
              <a:t>base step must be established for </a:t>
            </a:r>
            <a:r>
              <a:rPr lang="en-US" altLang="en-US" sz="3200" dirty="0" smtClean="0">
                <a:cs typeface="Times New Roman" panose="02020603050405020304" pitchFamily="18" charset="0"/>
              </a:rPr>
              <a:t/>
            </a:r>
            <a:br>
              <a:rPr lang="en-US" altLang="en-US" sz="3200" dirty="0" smtClean="0">
                <a:cs typeface="Times New Roman" panose="02020603050405020304" pitchFamily="18" charset="0"/>
              </a:rPr>
            </a:br>
            <a:r>
              <a:rPr lang="en-US" altLang="en-US" sz="3200" dirty="0" smtClean="0">
                <a:cs typeface="Times New Roman" panose="02020603050405020304" pitchFamily="18" charset="0"/>
              </a:rPr>
              <a:t>		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m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 + 1 </a:t>
            </a:r>
            <a:r>
              <a:rPr lang="en-US" altLang="en-US" sz="3200" dirty="0">
                <a:cs typeface="Times New Roman" panose="02020603050405020304" pitchFamily="18" charset="0"/>
              </a:rPr>
              <a:t>values: </a:t>
            </a:r>
            <a:r>
              <a:rPr lang="en-US" altLang="en-US" sz="3200" i="1" dirty="0">
                <a:cs typeface="Times New Roman" panose="02020603050405020304" pitchFamily="18" charset="0"/>
              </a:rPr>
              <a:t>n</a:t>
            </a:r>
            <a:r>
              <a:rPr lang="en-US" altLang="en-US" sz="3200" baseline="-25000" dirty="0">
                <a:cs typeface="Times New Roman" panose="02020603050405020304" pitchFamily="18" charset="0"/>
              </a:rPr>
              <a:t>0</a:t>
            </a:r>
            <a:r>
              <a:rPr lang="en-US" altLang="en-US" sz="3200" dirty="0">
                <a:cs typeface="Times New Roman" panose="02020603050405020304" pitchFamily="18" charset="0"/>
              </a:rPr>
              <a:t>,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n</a:t>
            </a:r>
            <a:r>
              <a:rPr lang="en-US" altLang="en-US" sz="3200" baseline="-25000" dirty="0" smtClean="0">
                <a:cs typeface="Times New Roman" panose="02020603050405020304" pitchFamily="18" charset="0"/>
              </a:rPr>
              <a:t>0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 + 1</a:t>
            </a:r>
            <a:r>
              <a:rPr lang="en-US" altLang="en-US" sz="3200" dirty="0">
                <a:cs typeface="Times New Roman" panose="02020603050405020304" pitchFamily="18" charset="0"/>
              </a:rPr>
              <a:t>, …,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n</a:t>
            </a:r>
            <a:r>
              <a:rPr lang="en-US" altLang="en-US" sz="3200" baseline="-25000" dirty="0" smtClean="0">
                <a:cs typeface="Times New Roman" panose="02020603050405020304" pitchFamily="18" charset="0"/>
              </a:rPr>
              <a:t>0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 + </a:t>
            </a:r>
            <a:r>
              <a:rPr lang="en-US" altLang="en-US" sz="3200" i="1" dirty="0" smtClean="0">
                <a:cs typeface="Times New Roman" panose="02020603050405020304" pitchFamily="18" charset="0"/>
              </a:rPr>
              <a:t>m</a:t>
            </a:r>
            <a:r>
              <a:rPr lang="en-US" altLang="en-US" sz="3200" dirty="0">
                <a:cs typeface="Times New Roman" panose="02020603050405020304" pitchFamily="18" charset="0"/>
              </a:rPr>
              <a:t>. </a:t>
            </a:r>
            <a:r>
              <a:rPr lang="en-US" altLang="en-US" sz="3200" dirty="0" smtClean="0">
                <a:cs typeface="Times New Roman" panose="02020603050405020304" pitchFamily="18" charset="0"/>
              </a:rPr>
              <a:t/>
            </a:r>
            <a:br>
              <a:rPr lang="en-US" altLang="en-US" sz="3200" dirty="0" smtClean="0">
                <a:cs typeface="Times New Roman" panose="02020603050405020304" pitchFamily="18" charset="0"/>
              </a:rPr>
            </a:br>
            <a:endParaRPr lang="en-US" altLang="en-US" sz="3200" dirty="0" smtClean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(Note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: 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</a:rPr>
              <a:t>m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= </a:t>
            </a: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corresponds to 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</a:rPr>
              <a:t>weak induction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)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37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Strong induction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14399" y="1025525"/>
            <a:ext cx="9815805" cy="53530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en-US" sz="3200" dirty="0">
                <a:solidFill>
                  <a:schemeClr val="tx1"/>
                </a:solidFill>
              </a:rPr>
              <a:t>In strong induction, for the induction step, we use a stronger induction hypothesis than (weak) induction.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en-US" sz="3200" dirty="0"/>
              <a:t>To prove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n</a:t>
            </a:r>
            <a:r>
              <a:rPr lang="en-US" altLang="en-US" sz="3200" dirty="0"/>
              <a:t>) for all </a:t>
            </a:r>
            <a:r>
              <a:rPr lang="en-US" altLang="en-US" sz="3200" i="1" dirty="0"/>
              <a:t>n</a:t>
            </a:r>
            <a:r>
              <a:rPr lang="en-US" altLang="en-US" sz="3200" dirty="0"/>
              <a:t> ≥ 1: Instead of </a:t>
            </a:r>
            <a:r>
              <a:rPr lang="en-US" altLang="en-US" sz="3200" dirty="0" smtClean="0"/>
              <a:t>assuming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k</a:t>
            </a:r>
            <a:r>
              <a:rPr lang="en-US" altLang="en-US" sz="3200" dirty="0"/>
              <a:t>), you can assume the statements,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(1),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(2), …,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k</a:t>
            </a:r>
            <a:r>
              <a:rPr lang="en-US" altLang="en-US" sz="3200" dirty="0"/>
              <a:t>) to prove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</a:t>
            </a:r>
            <a:r>
              <a:rPr lang="en-US" altLang="en-US" sz="3200" dirty="0"/>
              <a:t>).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en-US" sz="3200" dirty="0">
                <a:solidFill>
                  <a:schemeClr val="tx1"/>
                </a:solidFill>
              </a:rPr>
              <a:t>Weak induction and strong induction are equivalent.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en-US" sz="3200" dirty="0"/>
              <a:t>Any proof using weak induction can also be considered to be a proof by strong induction </a:t>
            </a:r>
            <a:endParaRPr lang="en-US" altLang="en-US" sz="32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en-US" sz="3200" dirty="0" smtClean="0">
                <a:solidFill>
                  <a:schemeClr val="tx1"/>
                </a:solidFill>
              </a:rPr>
              <a:t>It </a:t>
            </a:r>
            <a:r>
              <a:rPr lang="en-US" altLang="en-US" sz="3200" dirty="0">
                <a:solidFill>
                  <a:schemeClr val="tx1"/>
                </a:solidFill>
              </a:rPr>
              <a:t>is sometimes difficult to convert a proof by strong induction to one that uses weak induction.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683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Strong induction - Example 1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38200" y="1207011"/>
            <a:ext cx="9753600" cy="53747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Use strong induction to show that if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is an integer greater than 1, then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can be written as a product of (one or more) primes.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3200" dirty="0"/>
              <a:t>Let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n</a:t>
            </a:r>
            <a:r>
              <a:rPr lang="en-US" altLang="en-US" sz="3200" dirty="0"/>
              <a:t>) be the proposition that </a:t>
            </a:r>
            <a:r>
              <a:rPr lang="en-US" altLang="en-US" sz="3200" i="1" dirty="0"/>
              <a:t>n</a:t>
            </a:r>
            <a:r>
              <a:rPr lang="en-US" altLang="en-US" sz="3200" dirty="0"/>
              <a:t> can be written as a product of primes.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3200" i="1" dirty="0">
                <a:solidFill>
                  <a:srgbClr val="66FF33"/>
                </a:solidFill>
              </a:rPr>
              <a:t>Base step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(2) is </a:t>
            </a:r>
            <a:r>
              <a:rPr lang="en-US" altLang="en-US" sz="3200" dirty="0" smtClean="0">
                <a:solidFill>
                  <a:schemeClr val="tx1"/>
                </a:solidFill>
              </a:rPr>
              <a:t>true (</a:t>
            </a:r>
            <a:r>
              <a:rPr lang="en-US" altLang="en-US" sz="3200" dirty="0">
                <a:solidFill>
                  <a:schemeClr val="tx1"/>
                </a:solidFill>
              </a:rPr>
              <a:t>why?)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3200" i="1" dirty="0">
                <a:solidFill>
                  <a:srgbClr val="66FF33"/>
                </a:solidFill>
              </a:rPr>
              <a:t>Induction hypothesis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/>
              <a:t>Assume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j</a:t>
            </a:r>
            <a:r>
              <a:rPr lang="en-US" altLang="en-US" sz="3200" dirty="0"/>
              <a:t>) is true for 2 ≤ </a:t>
            </a:r>
            <a:r>
              <a:rPr lang="en-US" altLang="en-US" sz="3200" i="1" dirty="0"/>
              <a:t>j </a:t>
            </a:r>
            <a:r>
              <a:rPr lang="en-US" altLang="en-US" sz="3200" dirty="0"/>
              <a:t>≤ </a:t>
            </a:r>
            <a:r>
              <a:rPr lang="en-US" altLang="en-US" sz="3200" i="1" dirty="0"/>
              <a:t>k</a:t>
            </a:r>
            <a:r>
              <a:rPr lang="en-US" altLang="en-US" sz="3200" dirty="0"/>
              <a:t>; </a:t>
            </a:r>
            <a:br>
              <a:rPr lang="en-US" altLang="en-US" sz="3200" dirty="0"/>
            </a:br>
            <a:r>
              <a:rPr lang="en-US" altLang="en-US" sz="3200" dirty="0"/>
              <a:t>that is, </a:t>
            </a:r>
            <a:r>
              <a:rPr lang="en-US" altLang="en-US" sz="3200" i="1" dirty="0"/>
              <a:t>j</a:t>
            </a:r>
            <a:r>
              <a:rPr lang="en-US" altLang="en-US" sz="3200" dirty="0"/>
              <a:t> (2 ≤ </a:t>
            </a:r>
            <a:r>
              <a:rPr lang="en-US" altLang="en-US" sz="3200" i="1" dirty="0"/>
              <a:t>j </a:t>
            </a:r>
            <a:r>
              <a:rPr lang="en-US" altLang="en-US" sz="3200" dirty="0"/>
              <a:t>≤ </a:t>
            </a:r>
            <a:r>
              <a:rPr lang="en-US" altLang="en-US" sz="3200" i="1" dirty="0"/>
              <a:t>k</a:t>
            </a:r>
            <a:r>
              <a:rPr lang="en-US" altLang="en-US" sz="3200" dirty="0"/>
              <a:t>) can be written as a product of primes</a:t>
            </a:r>
            <a:r>
              <a:rPr lang="en-US" altLang="en-US" sz="3200" dirty="0" smtClean="0"/>
              <a:t>.</a:t>
            </a: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01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Strong induction - Example 1</a:t>
            </a:r>
            <a:r>
              <a:rPr lang="en-US" altLang="en-US" dirty="0"/>
              <a:t> </a:t>
            </a:r>
            <a:r>
              <a:rPr lang="en-US" altLang="en-US" dirty="0" smtClean="0"/>
              <a:t>(cont.)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38200" y="1207011"/>
            <a:ext cx="10210800" cy="53747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Use strong induction to show that if </a:t>
            </a:r>
            <a:r>
              <a:rPr lang="en-US" altLang="en-US" sz="1600" i="1" dirty="0">
                <a:solidFill>
                  <a:schemeClr val="tx1"/>
                </a:solidFill>
              </a:rPr>
              <a:t>n</a:t>
            </a:r>
            <a:r>
              <a:rPr lang="en-US" altLang="en-US" sz="1600" dirty="0">
                <a:solidFill>
                  <a:schemeClr val="tx1"/>
                </a:solidFill>
              </a:rPr>
              <a:t> is an integer greater than 1, then </a:t>
            </a:r>
            <a:r>
              <a:rPr lang="en-US" altLang="en-US" sz="1600" i="1" dirty="0">
                <a:solidFill>
                  <a:schemeClr val="tx1"/>
                </a:solidFill>
              </a:rPr>
              <a:t>n</a:t>
            </a:r>
            <a:r>
              <a:rPr lang="en-US" altLang="en-US" sz="1600" dirty="0">
                <a:solidFill>
                  <a:schemeClr val="tx1"/>
                </a:solidFill>
              </a:rPr>
              <a:t> can be written as a product of (one or more) primes.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1600" dirty="0"/>
              <a:t>Let </a:t>
            </a:r>
            <a:r>
              <a:rPr lang="en-US" altLang="en-US" sz="1600" i="1" dirty="0"/>
              <a:t>p</a:t>
            </a:r>
            <a:r>
              <a:rPr lang="en-US" altLang="en-US" sz="1600" dirty="0"/>
              <a:t>(</a:t>
            </a:r>
            <a:r>
              <a:rPr lang="en-US" altLang="en-US" sz="1600" i="1" dirty="0"/>
              <a:t>n</a:t>
            </a:r>
            <a:r>
              <a:rPr lang="en-US" altLang="en-US" sz="1600" dirty="0"/>
              <a:t>) be the proposition that </a:t>
            </a:r>
            <a:r>
              <a:rPr lang="en-US" altLang="en-US" sz="1600" i="1" dirty="0"/>
              <a:t>n</a:t>
            </a:r>
            <a:r>
              <a:rPr lang="en-US" altLang="en-US" sz="1600" dirty="0"/>
              <a:t> can be written as a product of primes.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1600" i="1" dirty="0">
                <a:solidFill>
                  <a:srgbClr val="66FF33"/>
                </a:solidFill>
              </a:rPr>
              <a:t>Base step</a:t>
            </a:r>
            <a:r>
              <a:rPr lang="en-US" altLang="en-US" sz="1600" dirty="0">
                <a:solidFill>
                  <a:srgbClr val="66FF33"/>
                </a:solidFill>
              </a:rPr>
              <a:t>: </a:t>
            </a:r>
            <a:r>
              <a:rPr lang="en-US" altLang="en-US" sz="1600" i="1" dirty="0">
                <a:solidFill>
                  <a:schemeClr val="tx1"/>
                </a:solidFill>
              </a:rPr>
              <a:t>p</a:t>
            </a:r>
            <a:r>
              <a:rPr lang="en-US" altLang="en-US" sz="1600" dirty="0">
                <a:solidFill>
                  <a:schemeClr val="tx1"/>
                </a:solidFill>
              </a:rPr>
              <a:t>(2) is </a:t>
            </a:r>
            <a:r>
              <a:rPr lang="en-US" altLang="en-US" sz="1600" dirty="0" smtClean="0">
                <a:solidFill>
                  <a:schemeClr val="tx1"/>
                </a:solidFill>
              </a:rPr>
              <a:t>true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1600" i="1" dirty="0" smtClean="0">
                <a:solidFill>
                  <a:srgbClr val="66FF33"/>
                </a:solidFill>
              </a:rPr>
              <a:t>Induction </a:t>
            </a:r>
            <a:r>
              <a:rPr lang="en-US" altLang="en-US" sz="1600" i="1" dirty="0">
                <a:solidFill>
                  <a:srgbClr val="66FF33"/>
                </a:solidFill>
              </a:rPr>
              <a:t>hypothesis</a:t>
            </a:r>
            <a:r>
              <a:rPr lang="en-US" altLang="en-US" sz="1600" dirty="0">
                <a:solidFill>
                  <a:srgbClr val="66FF33"/>
                </a:solidFill>
              </a:rPr>
              <a:t>: </a:t>
            </a:r>
            <a:r>
              <a:rPr lang="en-US" altLang="en-US" sz="1600" dirty="0"/>
              <a:t>Assume </a:t>
            </a:r>
            <a:r>
              <a:rPr lang="en-US" altLang="en-US" sz="1600" i="1" dirty="0"/>
              <a:t>p</a:t>
            </a:r>
            <a:r>
              <a:rPr lang="en-US" altLang="en-US" sz="1600" dirty="0"/>
              <a:t>(</a:t>
            </a:r>
            <a:r>
              <a:rPr lang="en-US" altLang="en-US" sz="1600" i="1" dirty="0"/>
              <a:t>j</a:t>
            </a:r>
            <a:r>
              <a:rPr lang="en-US" altLang="en-US" sz="1600" dirty="0"/>
              <a:t>) is true for 2 ≤ </a:t>
            </a:r>
            <a:r>
              <a:rPr lang="en-US" altLang="en-US" sz="1600" i="1" dirty="0"/>
              <a:t>j </a:t>
            </a:r>
            <a:r>
              <a:rPr lang="en-US" altLang="en-US" sz="1600" dirty="0"/>
              <a:t>≤ </a:t>
            </a:r>
            <a:r>
              <a:rPr lang="en-US" altLang="en-US" sz="1600" i="1" dirty="0"/>
              <a:t>k</a:t>
            </a:r>
            <a:r>
              <a:rPr lang="en-US" altLang="en-US" sz="1600" dirty="0"/>
              <a:t>; </a:t>
            </a:r>
            <a:r>
              <a:rPr lang="en-US" altLang="en-US" sz="1600" dirty="0" smtClean="0"/>
              <a:t>that </a:t>
            </a:r>
            <a:r>
              <a:rPr lang="en-US" altLang="en-US" sz="1600" dirty="0"/>
              <a:t>is, </a:t>
            </a:r>
            <a:r>
              <a:rPr lang="en-US" altLang="en-US" sz="1600" i="1" dirty="0"/>
              <a:t>j</a:t>
            </a:r>
            <a:r>
              <a:rPr lang="en-US" altLang="en-US" sz="1600" dirty="0"/>
              <a:t> (2 ≤ </a:t>
            </a:r>
            <a:r>
              <a:rPr lang="en-US" altLang="en-US" sz="1600" i="1" dirty="0"/>
              <a:t>j </a:t>
            </a:r>
            <a:r>
              <a:rPr lang="en-US" altLang="en-US" sz="1600" dirty="0"/>
              <a:t>≤ </a:t>
            </a:r>
            <a:r>
              <a:rPr lang="en-US" altLang="en-US" sz="1600" i="1" dirty="0"/>
              <a:t>k</a:t>
            </a:r>
            <a:r>
              <a:rPr lang="en-US" altLang="en-US" sz="1600" dirty="0"/>
              <a:t>) can be written as a product of primes.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To complete the proof, we need to show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 is true 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pPr marL="457189" lvl="1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dirty="0">
                <a:solidFill>
                  <a:schemeClr val="tx1"/>
                </a:solidFill>
              </a:rPr>
              <a:t>i.e.,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can be written as a product of primes)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/>
              <a:t>There are two cases: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</a:t>
            </a:r>
            <a:r>
              <a:rPr lang="en-US" altLang="en-US" sz="2800" dirty="0"/>
              <a:t>is either prime or </a:t>
            </a:r>
            <a:r>
              <a:rPr lang="en-US" altLang="en-US" sz="2800" dirty="0" smtClean="0"/>
              <a:t>composite</a:t>
            </a:r>
            <a:endParaRPr lang="en-US" altLang="en-US" sz="2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If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is prime, we immediately see that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 is </a:t>
            </a:r>
            <a:r>
              <a:rPr lang="en-US" altLang="en-US" sz="2800" dirty="0" smtClean="0">
                <a:solidFill>
                  <a:schemeClr val="tx1"/>
                </a:solidFill>
              </a:rPr>
              <a:t>true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/>
              <a:t>If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</a:t>
            </a:r>
            <a:r>
              <a:rPr lang="en-US" altLang="en-US" sz="2800" dirty="0"/>
              <a:t>is composite then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</a:t>
            </a:r>
            <a:r>
              <a:rPr lang="en-US" altLang="en-US" sz="2800" i="1" dirty="0"/>
              <a:t>= ab</a:t>
            </a:r>
            <a:r>
              <a:rPr lang="en-US" altLang="en-US" sz="2800" dirty="0"/>
              <a:t> for some two positive integers </a:t>
            </a:r>
            <a:r>
              <a:rPr lang="en-US" altLang="en-US" sz="2800" i="1" dirty="0"/>
              <a:t>a</a:t>
            </a:r>
            <a:r>
              <a:rPr lang="en-US" altLang="en-US" sz="2800" dirty="0"/>
              <a:t> and </a:t>
            </a:r>
            <a:r>
              <a:rPr lang="en-US" altLang="en-US" sz="2800" i="1" dirty="0"/>
              <a:t>b</a:t>
            </a:r>
            <a:r>
              <a:rPr lang="en-US" altLang="en-US" sz="2800" dirty="0"/>
              <a:t>, with 2 ≤ </a:t>
            </a:r>
            <a:r>
              <a:rPr lang="en-US" altLang="en-US" sz="2800" i="1" dirty="0"/>
              <a:t>a </a:t>
            </a:r>
            <a:r>
              <a:rPr lang="en-US" altLang="en-US" sz="2800" dirty="0"/>
              <a:t>≤ </a:t>
            </a:r>
            <a:r>
              <a:rPr lang="en-US" altLang="en-US" sz="2800" i="1" dirty="0"/>
              <a:t>b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≤ </a:t>
            </a:r>
            <a:r>
              <a:rPr lang="en-US" altLang="en-US" sz="2800" i="1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; </a:t>
            </a:r>
            <a:r>
              <a:rPr lang="en-US" altLang="en-US" sz="2800" i="1" dirty="0">
                <a:solidFill>
                  <a:schemeClr val="tx1"/>
                </a:solidFill>
              </a:rPr>
              <a:t>by the inductive hypothesis, both a and b can be written as product of primes </a:t>
            </a:r>
            <a:endParaRPr lang="en-US" altLang="en-US" sz="2800" dirty="0" smtClean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en-US" sz="2800" dirty="0" smtClean="0"/>
              <a:t>So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</a:t>
            </a:r>
            <a:r>
              <a:rPr lang="en-US" altLang="en-US" sz="2800" dirty="0"/>
              <a:t>can be written as a product of </a:t>
            </a:r>
            <a:r>
              <a:rPr lang="en-US" altLang="en-US" sz="2800" dirty="0" smtClean="0"/>
              <a:t>primes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97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03754" y="170756"/>
            <a:ext cx="10515600" cy="841883"/>
          </a:xfrm>
        </p:spPr>
        <p:txBody>
          <a:bodyPr/>
          <a:lstStyle/>
          <a:p>
            <a:r>
              <a:rPr lang="en-US" altLang="en-US" dirty="0" smtClean="0"/>
              <a:t>Example 2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371601" y="1006475"/>
            <a:ext cx="9001126" cy="143192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Prove that every amount of postage of 12 cents or more can be formed using just 4-cent and 5-cent stamps.</a:t>
            </a:r>
          </a:p>
          <a:p>
            <a:pPr marL="0" indent="0">
              <a:buNone/>
              <a:defRPr/>
            </a:pP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49829" y="3236687"/>
            <a:ext cx="9025792" cy="118291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3200" dirty="0" smtClean="0">
                <a:solidFill>
                  <a:schemeClr val="tx1"/>
                </a:solidFill>
              </a:rPr>
              <a:t>Think of Cents of the Dollars as the </a:t>
            </a:r>
            <a:r>
              <a:rPr lang="en-US" altLang="en-US" sz="3200" dirty="0" err="1" smtClean="0">
                <a:solidFill>
                  <a:schemeClr val="tx1"/>
                </a:solidFill>
              </a:rPr>
              <a:t>Halals</a:t>
            </a:r>
            <a:r>
              <a:rPr lang="en-US" altLang="en-US" sz="3200" dirty="0" smtClean="0">
                <a:solidFill>
                  <a:schemeClr val="tx1"/>
                </a:solidFill>
              </a:rPr>
              <a:t> of the Riyal.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8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03754" y="170756"/>
            <a:ext cx="10515600" cy="841883"/>
          </a:xfrm>
        </p:spPr>
        <p:txBody>
          <a:bodyPr/>
          <a:lstStyle/>
          <a:p>
            <a:r>
              <a:rPr lang="en-US" altLang="en-US" dirty="0" smtClean="0"/>
              <a:t>Postage stamps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006995"/>
            <a:ext cx="9926451" cy="55389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36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 2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990601" y="1006475"/>
            <a:ext cx="9382126" cy="535305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Prove that every amount of postage of 12 cents or more can be formed using just 4-cent and 5-cent stamps.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en-US" sz="3200" i="1" dirty="0">
                <a:solidFill>
                  <a:srgbClr val="66FF33"/>
                </a:solidFill>
              </a:rPr>
              <a:t>Base step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/>
              <a:t>A postage of 12 cents can be formed using three 4-cent stamps.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en-US" sz="3200" i="1" dirty="0">
                <a:solidFill>
                  <a:srgbClr val="66FF33"/>
                </a:solidFill>
              </a:rPr>
              <a:t>Induction step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>
                <a:solidFill>
                  <a:schemeClr val="tx1"/>
                </a:solidFill>
              </a:rPr>
              <a:t>We must show that for all </a:t>
            </a:r>
            <a:r>
              <a:rPr lang="en-US" altLang="en-US" sz="3200" i="1" dirty="0">
                <a:solidFill>
                  <a:schemeClr val="tx1"/>
                </a:solidFill>
              </a:rPr>
              <a:t>k</a:t>
            </a:r>
            <a:r>
              <a:rPr lang="en-US" altLang="en-US" sz="3200" dirty="0">
                <a:solidFill>
                  <a:schemeClr val="tx1"/>
                </a:solidFill>
              </a:rPr>
              <a:t> ≥ 12</a:t>
            </a:r>
            <a:r>
              <a:rPr lang="en-US" altLang="en-US" sz="3200" smtClean="0">
                <a:solidFill>
                  <a:schemeClr val="tx1"/>
                </a:solidFill>
              </a:rPr>
              <a:t>, </a:t>
            </a:r>
            <a:br>
              <a:rPr lang="en-US" altLang="en-US" sz="3200" smtClean="0">
                <a:solidFill>
                  <a:schemeClr val="tx1"/>
                </a:solidFill>
              </a:rPr>
            </a:br>
            <a:r>
              <a:rPr lang="en-US" altLang="en-US" sz="3200" i="1" smtClean="0">
                <a:solidFill>
                  <a:schemeClr val="tx1"/>
                </a:solidFill>
              </a:rPr>
              <a:t>p</a:t>
            </a:r>
            <a:r>
              <a:rPr lang="en-US" altLang="en-US" sz="3200" smtClean="0">
                <a:solidFill>
                  <a:schemeClr val="tx1"/>
                </a:solidFill>
              </a:rPr>
              <a:t>(</a:t>
            </a:r>
            <a:r>
              <a:rPr lang="en-US" altLang="en-US" sz="3200" i="1" smtClean="0">
                <a:solidFill>
                  <a:schemeClr val="tx1"/>
                </a:solidFill>
              </a:rPr>
              <a:t>k</a:t>
            </a:r>
            <a:r>
              <a:rPr lang="en-US" altLang="en-US" sz="3200" dirty="0">
                <a:solidFill>
                  <a:schemeClr val="tx1"/>
                </a:solidFill>
              </a:rPr>
              <a:t>) 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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</a:rPr>
              <a:t>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200" dirty="0" smtClean="0">
                <a:solidFill>
                  <a:schemeClr val="tx1"/>
                </a:solidFill>
              </a:rPr>
              <a:t> + 1</a:t>
            </a:r>
            <a:r>
              <a:rPr lang="en-US" altLang="en-US" sz="3200">
                <a:solidFill>
                  <a:schemeClr val="tx1"/>
                </a:solidFill>
              </a:rPr>
              <a:t>). </a:t>
            </a:r>
            <a:endParaRPr lang="en-US" altLang="en-US" sz="3200" smtClean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en-US" sz="3200" smtClean="0">
                <a:solidFill>
                  <a:schemeClr val="tx1"/>
                </a:solidFill>
              </a:rPr>
              <a:t>Thus</a:t>
            </a:r>
            <a:r>
              <a:rPr lang="en-US" altLang="en-US" sz="3200" dirty="0">
                <a:solidFill>
                  <a:schemeClr val="tx1"/>
                </a:solidFill>
              </a:rPr>
              <a:t>, we assume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k</a:t>
            </a:r>
            <a:r>
              <a:rPr lang="en-US" altLang="en-US" sz="3200" dirty="0">
                <a:solidFill>
                  <a:schemeClr val="tx1"/>
                </a:solidFill>
              </a:rPr>
              <a:t>) is true and show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</a:rPr>
              <a:t>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200" dirty="0" smtClean="0">
                <a:solidFill>
                  <a:schemeClr val="tx1"/>
                </a:solidFill>
              </a:rPr>
              <a:t> + 1</a:t>
            </a:r>
            <a:r>
              <a:rPr lang="en-US" altLang="en-US" sz="3200" dirty="0">
                <a:solidFill>
                  <a:schemeClr val="tx1"/>
                </a:solidFill>
              </a:rPr>
              <a:t>) is true</a:t>
            </a:r>
            <a:r>
              <a:rPr lang="en-US" altLang="en-US" sz="3200" dirty="0" smtClean="0">
                <a:solidFill>
                  <a:schemeClr val="tx1"/>
                </a:solidFill>
              </a:rPr>
              <a:t>.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632357" y="277813"/>
            <a:ext cx="5383794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</a:pPr>
            <a:r>
              <a:rPr lang="en-US" altLang="en-US" kern="0" dirty="0"/>
              <a:t>Solution 1: Weak Induction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51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 2 – Solution 1 – Cont.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90600" y="1207011"/>
            <a:ext cx="9124950" cy="51334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Suppose that at least one 4-cent stamp is used for the postage of </a:t>
            </a:r>
            <a:r>
              <a:rPr lang="en-US" altLang="en-US" sz="3200" i="1" dirty="0">
                <a:solidFill>
                  <a:schemeClr val="tx1"/>
                </a:solidFill>
              </a:rPr>
              <a:t>k</a:t>
            </a:r>
            <a:r>
              <a:rPr lang="en-US" altLang="en-US" sz="3200" dirty="0">
                <a:solidFill>
                  <a:schemeClr val="tx1"/>
                </a:solidFill>
              </a:rPr>
              <a:t> cents.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3200" dirty="0"/>
              <a:t>In this case, we can replace one 4-cent stamp with one 5-cent stamp to get a postage of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 </a:t>
            </a:r>
            <a:r>
              <a:rPr lang="en-US" altLang="en-US" sz="3200" dirty="0"/>
              <a:t>cents.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On the other hand, if no 4-cent stamps are used, then, </a:t>
            </a:r>
            <a:r>
              <a:rPr lang="en-US" altLang="en-US" sz="3200" dirty="0" smtClean="0">
                <a:solidFill>
                  <a:schemeClr val="tx1"/>
                </a:solidFill>
              </a:rPr>
              <a:t>because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3200" dirty="0">
                <a:solidFill>
                  <a:schemeClr val="tx1"/>
                </a:solidFill>
              </a:rPr>
              <a:t>≥ 12, </a:t>
            </a:r>
            <a:r>
              <a:rPr lang="en-US" altLang="en-US" sz="3200" dirty="0" smtClean="0">
                <a:solidFill>
                  <a:schemeClr val="tx1"/>
                </a:solidFill>
              </a:rPr>
              <a:t/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there </a:t>
            </a:r>
            <a:r>
              <a:rPr lang="en-US" altLang="en-US" sz="3200" dirty="0">
                <a:solidFill>
                  <a:schemeClr val="tx1"/>
                </a:solidFill>
              </a:rPr>
              <a:t>are at least </a:t>
            </a:r>
            <a:r>
              <a:rPr lang="en-US" altLang="en-US" sz="3200" dirty="0" smtClean="0">
                <a:solidFill>
                  <a:schemeClr val="tx1"/>
                </a:solidFill>
              </a:rPr>
              <a:t>three 5-cent </a:t>
            </a:r>
            <a:r>
              <a:rPr lang="en-US" altLang="en-US" sz="3200" dirty="0">
                <a:solidFill>
                  <a:schemeClr val="tx1"/>
                </a:solidFill>
              </a:rPr>
              <a:t>stamps</a:t>
            </a:r>
            <a:r>
              <a:rPr lang="en-US" altLang="en-US" sz="3200" dirty="0" smtClean="0">
                <a:solidFill>
                  <a:schemeClr val="tx1"/>
                </a:solidFill>
              </a:rPr>
              <a:t>.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3200" dirty="0"/>
              <a:t>In this case, we can replace three 5-cent stamps with four 4-cent stamps for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 </a:t>
            </a:r>
            <a:r>
              <a:rPr lang="en-US" altLang="en-US" sz="3200" dirty="0"/>
              <a:t>cents.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044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838200" y="996950"/>
            <a:ext cx="9982200" cy="5353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As a base step, we show that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(12),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(13),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(14) and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(15) are true.</a:t>
            </a:r>
          </a:p>
          <a:p>
            <a:pPr marL="0" indent="0">
              <a:buNone/>
            </a:pPr>
            <a:r>
              <a:rPr lang="en-US" altLang="en-US" sz="3200" dirty="0"/>
              <a:t>In the induction step, we show that how to get a postage of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 </a:t>
            </a:r>
            <a:r>
              <a:rPr lang="en-US" altLang="en-US" sz="3200" dirty="0"/>
              <a:t>cents for </a:t>
            </a:r>
            <a:r>
              <a:rPr lang="en-US" altLang="en-US" sz="3200" i="1" dirty="0"/>
              <a:t>k</a:t>
            </a:r>
            <a:r>
              <a:rPr lang="en-US" altLang="en-US" sz="3200" dirty="0"/>
              <a:t> ≥ 15 from a postage of </a:t>
            </a:r>
            <a:r>
              <a:rPr lang="en-US" altLang="en-US" sz="3200" i="1" dirty="0" smtClean="0"/>
              <a:t>k </a:t>
            </a:r>
            <a:r>
              <a:rPr lang="en-US" altLang="en-US" sz="3200" dirty="0" smtClean="0"/>
              <a:t>- 3 </a:t>
            </a:r>
            <a:r>
              <a:rPr lang="en-US" altLang="en-US" sz="3200" dirty="0"/>
              <a:t>cents.</a:t>
            </a:r>
          </a:p>
          <a:p>
            <a:pPr marL="0" indent="0">
              <a:buNone/>
            </a:pPr>
            <a:r>
              <a:rPr lang="en-US" altLang="en-US" sz="3200" i="1" dirty="0">
                <a:solidFill>
                  <a:srgbClr val="66FF33"/>
                </a:solidFill>
              </a:rPr>
              <a:t>Base step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>
                <a:solidFill>
                  <a:schemeClr val="tx1"/>
                </a:solidFill>
              </a:rPr>
              <a:t>we can form a postage of 12, 13, 14, 15 cents as follow</a:t>
            </a:r>
            <a:r>
              <a:rPr lang="en-US" altLang="en-US" sz="3200" dirty="0" smtClean="0">
                <a:solidFill>
                  <a:schemeClr val="tx1"/>
                </a:solidFill>
              </a:rPr>
              <a:t>: </a:t>
            </a:r>
          </a:p>
          <a:p>
            <a:pPr marL="457189" lvl="1" indent="0">
              <a:buNone/>
            </a:pPr>
            <a:r>
              <a:rPr lang="en-US" altLang="en-US" sz="2800" dirty="0" smtClean="0"/>
              <a:t>Postage of 12 cents: </a:t>
            </a:r>
            <a:r>
              <a:rPr lang="en-US" altLang="en-US" sz="2800" dirty="0" smtClean="0">
                <a:solidFill>
                  <a:schemeClr val="tx1"/>
                </a:solidFill>
              </a:rPr>
              <a:t>three 4-cent</a:t>
            </a:r>
          </a:p>
          <a:p>
            <a:pPr marL="457189" lvl="1" indent="0">
              <a:buNone/>
            </a:pPr>
            <a:r>
              <a:rPr lang="en-US" altLang="en-US" sz="2800" dirty="0"/>
              <a:t>Postage of </a:t>
            </a:r>
            <a:r>
              <a:rPr lang="en-US" altLang="en-US" sz="2800" dirty="0" smtClean="0"/>
              <a:t>13 </a:t>
            </a:r>
            <a:r>
              <a:rPr lang="en-US" altLang="en-US" sz="2800" dirty="0"/>
              <a:t>cents: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two </a:t>
            </a:r>
            <a:r>
              <a:rPr lang="en-US" altLang="en-US" sz="2800" dirty="0" smtClean="0">
                <a:solidFill>
                  <a:schemeClr val="tx1"/>
                </a:solidFill>
              </a:rPr>
              <a:t>4-cent + one 5-cent</a:t>
            </a:r>
          </a:p>
          <a:p>
            <a:pPr marL="457189" lvl="1" indent="0">
              <a:buNone/>
            </a:pPr>
            <a:r>
              <a:rPr lang="en-US" altLang="en-US" sz="2800" dirty="0"/>
              <a:t>Postage of </a:t>
            </a:r>
            <a:r>
              <a:rPr lang="en-US" altLang="en-US" sz="2800" dirty="0" smtClean="0"/>
              <a:t>14 </a:t>
            </a:r>
            <a:r>
              <a:rPr lang="en-US" altLang="en-US" sz="2800" dirty="0"/>
              <a:t>cents: </a:t>
            </a:r>
            <a:r>
              <a:rPr lang="en-US" altLang="en-US" sz="2800" dirty="0" smtClean="0">
                <a:solidFill>
                  <a:schemeClr val="tx1"/>
                </a:solidFill>
              </a:rPr>
              <a:t>two 5-cent + one 4-cent</a:t>
            </a:r>
          </a:p>
          <a:p>
            <a:pPr marL="457189" lvl="1" indent="0">
              <a:buNone/>
            </a:pPr>
            <a:r>
              <a:rPr lang="en-US" altLang="en-US" sz="2800" dirty="0" smtClean="0"/>
              <a:t>Postage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15 cents: </a:t>
            </a:r>
            <a:r>
              <a:rPr lang="en-US" altLang="en-US" sz="2800" dirty="0" smtClean="0">
                <a:solidFill>
                  <a:schemeClr val="tx1"/>
                </a:solidFill>
              </a:rPr>
              <a:t>three 5-cent.</a:t>
            </a:r>
          </a:p>
          <a:p>
            <a:pPr marL="0" indent="0">
              <a:buNone/>
            </a:pPr>
            <a:r>
              <a:rPr lang="en-US" altLang="en-US" sz="3200" dirty="0" smtClean="0"/>
              <a:t>Thus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(12</a:t>
            </a:r>
            <a:r>
              <a:rPr lang="en-US" altLang="en-US" sz="3200" dirty="0"/>
              <a:t>),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(13),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(14), </a:t>
            </a:r>
            <a:r>
              <a:rPr lang="en-US" altLang="en-US" sz="3200" i="1" dirty="0"/>
              <a:t>p</a:t>
            </a:r>
            <a:r>
              <a:rPr lang="en-US" altLang="en-US" sz="3200" dirty="0"/>
              <a:t>(15) are true.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277813"/>
            <a:ext cx="8229600" cy="60801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Example 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32357" y="277813"/>
            <a:ext cx="5383794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</a:pPr>
            <a:r>
              <a:rPr lang="en-US" altLang="en-US" kern="0" dirty="0"/>
              <a:t>Solution 2: Strong Induction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33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787</Words>
  <Application>Microsoft Office PowerPoint</Application>
  <PresentationFormat>Widescreen</PresentationFormat>
  <Paragraphs>81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Cambria</vt:lpstr>
      <vt:lpstr>Gulim</vt:lpstr>
      <vt:lpstr>Helvetica</vt:lpstr>
      <vt:lpstr>Symbol</vt:lpstr>
      <vt:lpstr>Times New Roman</vt:lpstr>
      <vt:lpstr>1.3PropositionalEquivalences</vt:lpstr>
      <vt:lpstr>5.2 Strong Induction</vt:lpstr>
      <vt:lpstr>Strong induction</vt:lpstr>
      <vt:lpstr>Strong induction - Example 1</vt:lpstr>
      <vt:lpstr>Strong induction - Example 1 (cont.)</vt:lpstr>
      <vt:lpstr>Example 2</vt:lpstr>
      <vt:lpstr>Postage stamps</vt:lpstr>
      <vt:lpstr>Example 2</vt:lpstr>
      <vt:lpstr>Example 2 – Solution 1 – Cont.</vt:lpstr>
      <vt:lpstr>Example 2</vt:lpstr>
      <vt:lpstr>Example 2 – Solution 2 – Cont.</vt:lpstr>
      <vt:lpstr>Example 2 – Solution 2 – Cont.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2017-11-19T06:30:35Z</dcterms:modified>
</cp:coreProperties>
</file>