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24"/>
  </p:notesMasterIdLst>
  <p:handoutMasterIdLst>
    <p:handoutMasterId r:id="rId25"/>
  </p:handoutMasterIdLst>
  <p:sldIdLst>
    <p:sldId id="570" r:id="rId2"/>
    <p:sldId id="594" r:id="rId3"/>
    <p:sldId id="595" r:id="rId4"/>
    <p:sldId id="596" r:id="rId5"/>
    <p:sldId id="597" r:id="rId6"/>
    <p:sldId id="598" r:id="rId7"/>
    <p:sldId id="599" r:id="rId8"/>
    <p:sldId id="600" r:id="rId9"/>
    <p:sldId id="601" r:id="rId10"/>
    <p:sldId id="602" r:id="rId11"/>
    <p:sldId id="603" r:id="rId12"/>
    <p:sldId id="604" r:id="rId13"/>
    <p:sldId id="605" r:id="rId14"/>
    <p:sldId id="606" r:id="rId15"/>
    <p:sldId id="607" r:id="rId16"/>
    <p:sldId id="615" r:id="rId17"/>
    <p:sldId id="616" r:id="rId18"/>
    <p:sldId id="610" r:id="rId19"/>
    <p:sldId id="611" r:id="rId20"/>
    <p:sldId id="612" r:id="rId21"/>
    <p:sldId id="613" r:id="rId22"/>
    <p:sldId id="614" r:id="rId2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66" d="100"/>
          <a:sy n="66" d="100"/>
        </p:scale>
        <p:origin x="78" y="7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10/14/2018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6F1B-26ED-417A-B5D8-8AED7AD3792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ICS 253-01 Activity 11 - Class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71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6F1B-26ED-417A-B5D8-8AED7AD3792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ICS 253-01 Activity 11 - Class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318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6F1B-26ED-417A-B5D8-8AED7AD3792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ICS 253-01 Activity 11 - Class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559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6F1B-26ED-417A-B5D8-8AED7AD3792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ICS 253-01 Activity 11 - Class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911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84439-0D0F-418E-9CB5-95291BE95DF1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6394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804763" indent="-309524"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38098" indent="-247620"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733337" indent="-247620"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228576" indent="-247620"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5C8741F1-FDA5-4901-949D-8534B110A47F}" type="slidenum">
              <a:rPr lang="en-US" altLang="en-US" sz="1300"/>
              <a:pPr/>
              <a:t>19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3014517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804763" indent="-309524"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38098" indent="-247620"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733337" indent="-247620"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228576" indent="-247620"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C6A672E1-0C11-4818-BBA8-CAC7B2F79206}" type="slidenum">
              <a:rPr lang="en-US" altLang="en-US" sz="1300"/>
              <a:pPr/>
              <a:t>20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3369434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804763" indent="-309524"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38098" indent="-247620"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733337" indent="-247620"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228576" indent="-247620"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D4E766AB-0EC5-460C-88C1-456F2CEECB9A}" type="slidenum">
              <a:rPr lang="en-US" altLang="en-US" sz="1300"/>
              <a:pPr/>
              <a:t>22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3211809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2.2 Set Operations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Credit</a:t>
            </a:r>
          </a:p>
          <a:p>
            <a:r>
              <a:rPr lang="en-US" dirty="0"/>
              <a:t>Richard </a:t>
            </a:r>
            <a:r>
              <a:rPr lang="en-US" dirty="0" err="1"/>
              <a:t>Scherl</a:t>
            </a:r>
            <a:endParaRPr lang="en-US" dirty="0" smtClean="0"/>
          </a:p>
          <a:p>
            <a:r>
              <a:rPr lang="en-US" dirty="0" smtClean="0"/>
              <a:t>Michael P. Frank</a:t>
            </a:r>
          </a:p>
          <a:p>
            <a:r>
              <a:rPr lang="en-US" dirty="0" smtClean="0"/>
              <a:t>Husni Al-Muhtaseb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2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 Identities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92353"/>
                <a:ext cx="7086600" cy="4876800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 smtClean="0"/>
                  <a:t>Identity laws</a:t>
                </a:r>
              </a:p>
              <a:p>
                <a:pPr marL="457189" lvl="1" indent="0">
                  <a:buNone/>
                </a:pPr>
                <a:r>
                  <a:rPr lang="en-US" sz="32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A </a:t>
                </a:r>
                <a:r>
                  <a:rPr lang="en-US" sz="3200" dirty="0" smtClean="0">
                    <a:solidFill>
                      <a:srgbClr val="FFFF00"/>
                    </a:solidFill>
                  </a:rPr>
                  <a:t>∩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U </a:t>
                </a:r>
                <a:r>
                  <a:rPr lang="en-US" sz="3200" i="1" dirty="0" smtClean="0">
                    <a:solidFill>
                      <a:srgbClr val="FFFF00"/>
                    </a:solidFill>
                  </a:rPr>
                  <a:t>=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 A		A </a:t>
                </a:r>
                <a:r>
                  <a:rPr lang="en-US" sz="3200" dirty="0" smtClean="0">
                    <a:solidFill>
                      <a:srgbClr val="FFFF00"/>
                    </a:solidFill>
                  </a:rPr>
                  <a:t>∪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 ∅ </a:t>
                </a:r>
                <a:r>
                  <a:rPr lang="en-US" sz="3200" dirty="0" smtClean="0">
                    <a:solidFill>
                      <a:srgbClr val="FFFF00"/>
                    </a:solidFill>
                  </a:rPr>
                  <a:t>=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A</a:t>
                </a:r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r>
                  <a:rPr lang="en-US" sz="3200" dirty="0" smtClean="0"/>
                  <a:t>Domination laws</a:t>
                </a:r>
              </a:p>
              <a:p>
                <a:pPr marL="457189" lvl="1" indent="0">
                  <a:buNone/>
                </a:pPr>
                <a:r>
                  <a:rPr lang="en-US" sz="3200" i="1" dirty="0" smtClean="0"/>
                  <a:t>A </a:t>
                </a:r>
                <a:r>
                  <a:rPr lang="en-US" sz="3200" dirty="0">
                    <a:solidFill>
                      <a:srgbClr val="FFFF00"/>
                    </a:solidFill>
                  </a:rPr>
                  <a:t>∪</a:t>
                </a:r>
                <a:r>
                  <a:rPr lang="en-US" sz="3200" dirty="0"/>
                  <a:t> </a:t>
                </a:r>
                <a:r>
                  <a:rPr lang="en-US" sz="3200" i="1" dirty="0" smtClean="0"/>
                  <a:t>U </a:t>
                </a:r>
                <a:r>
                  <a:rPr lang="en-US" sz="3200" i="1" dirty="0" smtClean="0">
                    <a:solidFill>
                      <a:srgbClr val="FFFF00"/>
                    </a:solidFill>
                  </a:rPr>
                  <a:t>=</a:t>
                </a:r>
                <a:r>
                  <a:rPr lang="en-US" sz="3200" i="1" dirty="0" smtClean="0"/>
                  <a:t> U 		A </a:t>
                </a:r>
                <a:r>
                  <a:rPr lang="en-US" sz="3200" dirty="0" smtClean="0">
                    <a:solidFill>
                      <a:srgbClr val="FFFF00"/>
                    </a:solidFill>
                  </a:rPr>
                  <a:t>∩</a:t>
                </a:r>
                <a:r>
                  <a:rPr lang="en-US" sz="3200" dirty="0" smtClean="0"/>
                  <a:t> ∅ </a:t>
                </a:r>
                <a:r>
                  <a:rPr lang="en-US" sz="3200" dirty="0" smtClean="0">
                    <a:solidFill>
                      <a:srgbClr val="FFFF00"/>
                    </a:solidFill>
                  </a:rPr>
                  <a:t>=</a:t>
                </a:r>
                <a:r>
                  <a:rPr lang="en-US" sz="3200" dirty="0" smtClean="0"/>
                  <a:t> ∅</a:t>
                </a:r>
              </a:p>
              <a:p>
                <a:r>
                  <a:rPr lang="en-US" sz="3200" dirty="0" smtClean="0"/>
                  <a:t>Idempotent laws</a:t>
                </a:r>
              </a:p>
              <a:p>
                <a:pPr>
                  <a:buNone/>
                </a:pPr>
                <a:r>
                  <a:rPr lang="en-US" sz="3200" dirty="0" smtClean="0">
                    <a:solidFill>
                      <a:schemeClr val="tx1"/>
                    </a:solidFill>
                  </a:rPr>
                  <a:t>   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A </a:t>
                </a:r>
                <a:r>
                  <a:rPr lang="en-US" sz="3200" dirty="0"/>
                  <a:t>∪</a:t>
                </a:r>
                <a:r>
                  <a:rPr lang="en-US" sz="3200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A </a:t>
                </a:r>
                <a:r>
                  <a:rPr lang="en-US" sz="3200" i="1" dirty="0" smtClean="0"/>
                  <a:t>=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 A		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A </a:t>
                </a:r>
                <a:r>
                  <a:rPr lang="en-US" sz="3200" dirty="0"/>
                  <a:t>∩</a:t>
                </a:r>
                <a:r>
                  <a:rPr lang="en-US" sz="3200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A </a:t>
                </a:r>
                <a:r>
                  <a:rPr lang="en-US" sz="3200" i="1" dirty="0" smtClean="0"/>
                  <a:t>=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 A</a:t>
                </a:r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r>
                  <a:rPr lang="en-US" sz="3200" dirty="0" smtClean="0"/>
                  <a:t>Complementation law</a:t>
                </a:r>
              </a:p>
              <a:p>
                <a:pPr marL="0" indent="0">
                  <a:buNone/>
                </a:pPr>
                <a:r>
                  <a:rPr lang="en-US" sz="3200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d>
                          <m:dPr>
                            <m:ctrlPr>
                              <a:rPr lang="en-US" sz="3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US" sz="32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e>
                        </m:d>
                      </m:e>
                    </m:acc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sz="32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92353"/>
                <a:ext cx="7086600" cy="4876800"/>
              </a:xfrm>
              <a:blipFill>
                <a:blip r:embed="rId3"/>
                <a:stretch>
                  <a:fillRect l="-1979" t="-2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8436429" y="6150099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Continued on next slide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  <a:sym typeface="Wingdings" pitchFamily="2" charset="2"/>
              </a:rPr>
              <a:t>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6629400" y="1066800"/>
                <a:ext cx="5105400" cy="4876800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vert="horz" lIns="91440" tIns="45720" rIns="91440" bIns="45720" rtlCol="0">
                <a:normAutofit/>
              </a:bodyPr>
              <a:lstStyle>
                <a:lvl1pPr marL="228594" indent="-228594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4000" kern="1200">
                    <a:solidFill>
                      <a:srgbClr val="FFFF00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lvl1pPr>
                <a:lvl2pPr marL="68578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rgbClr val="FFFF00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FFFF00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FFFF00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endParaRPr lang="en-US" sz="3200" i="1" dirty="0" smtClean="0"/>
              </a:p>
              <a:p>
                <a:pPr marL="0" indent="0" fontAlgn="auto">
                  <a:spcAft>
                    <a:spcPts val="0"/>
                  </a:spcAft>
                  <a:buNone/>
                </a:pPr>
                <a:r>
                  <a:rPr lang="en-US" sz="3200" i="1" dirty="0" smtClean="0">
                    <a:solidFill>
                      <a:schemeClr val="tx1"/>
                    </a:solidFill>
                  </a:rPr>
                  <a:t>A</a:t>
                </a:r>
                <a:r>
                  <a:rPr lang="en-US" sz="3200" i="1" dirty="0" smtClean="0"/>
                  <a:t> </a:t>
                </a:r>
                <a:r>
                  <a:rPr lang="en-US" sz="3200" dirty="0" smtClean="0">
                    <a:solidFill>
                      <a:srgbClr val="FFFF00"/>
                    </a:solidFill>
                  </a:rPr>
                  <a:t>∩</a:t>
                </a:r>
                <a:r>
                  <a:rPr lang="en-US" sz="3200" dirty="0" smtClean="0"/>
                  <a:t>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U</a:t>
                </a:r>
                <a:r>
                  <a:rPr lang="en-US" sz="3200" i="1" dirty="0" smtClean="0"/>
                  <a:t> </a:t>
                </a:r>
                <a:r>
                  <a:rPr lang="en-US" sz="3200" i="1" dirty="0" smtClean="0">
                    <a:solidFill>
                      <a:srgbClr val="FFFF00"/>
                    </a:solidFill>
                  </a:rPr>
                  <a:t>=</a:t>
                </a:r>
                <a:r>
                  <a:rPr lang="en-US" sz="3200" i="1" dirty="0" smtClean="0"/>
                  <a:t>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A</a:t>
                </a:r>
                <a:r>
                  <a:rPr lang="en-US" sz="3200" i="1" dirty="0" smtClean="0"/>
                  <a:t>		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A</a:t>
                </a:r>
                <a:r>
                  <a:rPr lang="en-US" sz="3200" i="1" dirty="0" smtClean="0"/>
                  <a:t> </a:t>
                </a:r>
                <a:r>
                  <a:rPr lang="en-US" sz="3200" dirty="0">
                    <a:solidFill>
                      <a:srgbClr val="FFFF00"/>
                    </a:solidFill>
                  </a:rPr>
                  <a:t>∪</a:t>
                </a:r>
                <a:r>
                  <a:rPr lang="en-US" sz="3200" dirty="0"/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∅</a:t>
                </a:r>
                <a:r>
                  <a:rPr lang="en-US" sz="3200" dirty="0" smtClean="0"/>
                  <a:t> </a:t>
                </a:r>
                <a:r>
                  <a:rPr lang="en-US" sz="3200" dirty="0" smtClean="0">
                    <a:solidFill>
                      <a:srgbClr val="FFFF00"/>
                    </a:solidFill>
                  </a:rPr>
                  <a:t>=</a:t>
                </a:r>
                <a:r>
                  <a:rPr lang="en-US" sz="3200" dirty="0" smtClean="0"/>
                  <a:t>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A</a:t>
                </a:r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 marL="0" indent="0" fontAlgn="auto">
                  <a:spcAft>
                    <a:spcPts val="0"/>
                  </a:spcAft>
                  <a:buNone/>
                </a:pPr>
                <a:endParaRPr lang="en-US" sz="3600" dirty="0" smtClean="0"/>
              </a:p>
              <a:p>
                <a:pPr marL="0" indent="0" fontAlgn="auto"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36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600" i="1" dirty="0" smtClean="0">
                    <a:solidFill>
                      <a:schemeClr val="tx1"/>
                    </a:solidFill>
                  </a:rPr>
                  <a:t>A</a:t>
                </a:r>
                <a:r>
                  <a:rPr lang="en-US" sz="3600" i="1" dirty="0" smtClean="0"/>
                  <a:t> </a:t>
                </a:r>
                <a:r>
                  <a:rPr lang="en-US" sz="3600" dirty="0">
                    <a:solidFill>
                      <a:srgbClr val="FFFF00"/>
                    </a:solidFill>
                  </a:rPr>
                  <a:t>∪</a:t>
                </a:r>
                <a:r>
                  <a:rPr lang="en-US" sz="3600" dirty="0"/>
                  <a:t> </a:t>
                </a:r>
                <a:r>
                  <a:rPr lang="en-US" sz="3600" i="1" dirty="0" smtClean="0">
                    <a:solidFill>
                      <a:schemeClr val="tx1"/>
                    </a:solidFill>
                  </a:rPr>
                  <a:t>U</a:t>
                </a:r>
                <a:r>
                  <a:rPr lang="en-US" sz="3600" i="1" dirty="0" smtClean="0"/>
                  <a:t>	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∅</a:t>
                </a:r>
                <a:r>
                  <a:rPr lang="en-US" sz="3600" dirty="0" smtClean="0"/>
                  <a:t>  </a:t>
                </a:r>
                <a:r>
                  <a:rPr lang="en-US" sz="3600" dirty="0" smtClean="0">
                    <a:solidFill>
                      <a:srgbClr val="FFFF00"/>
                    </a:solidFill>
                  </a:rPr>
                  <a:t>=</a:t>
                </a:r>
                <a:r>
                  <a:rPr lang="en-US" sz="3600" dirty="0" smtClean="0"/>
                  <a:t> </a:t>
                </a:r>
                <a:r>
                  <a:rPr lang="en-US" sz="3600" i="1" dirty="0" smtClean="0"/>
                  <a:t>A </a:t>
                </a:r>
                <a:r>
                  <a:rPr lang="en-US" sz="3600" dirty="0" smtClean="0">
                    <a:solidFill>
                      <a:srgbClr val="FFFF00"/>
                    </a:solidFill>
                  </a:rPr>
                  <a:t>∩</a:t>
                </a:r>
                <a:r>
                  <a:rPr lang="en-US" sz="3600" dirty="0" smtClean="0"/>
                  <a:t> 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∅</a:t>
                </a:r>
              </a:p>
              <a:p>
                <a:pPr fontAlgn="auto">
                  <a:spcAft>
                    <a:spcPts val="0"/>
                  </a:spcAft>
                </a:pPr>
                <a:endParaRPr lang="en-US" sz="3200" dirty="0" smtClean="0"/>
              </a:p>
              <a:p>
                <a:pPr fontAlgn="auto"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3200" i="1" dirty="0">
                    <a:solidFill>
                      <a:schemeClr val="tx1"/>
                    </a:solidFill>
                  </a:rPr>
                  <a:t>A </a:t>
                </a:r>
                <a:r>
                  <a:rPr lang="en-US" sz="3200" dirty="0"/>
                  <a:t>∪</a:t>
                </a:r>
                <a:r>
                  <a:rPr lang="en-US" sz="3200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A		</a:t>
                </a:r>
                <a:r>
                  <a:rPr lang="en-US" sz="32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3200" i="1" dirty="0">
                    <a:solidFill>
                      <a:schemeClr val="tx1"/>
                    </a:solidFill>
                  </a:rPr>
                  <a:t>A </a:t>
                </a:r>
                <a:r>
                  <a:rPr lang="en-US" sz="3200" dirty="0"/>
                  <a:t>∩</a:t>
                </a:r>
                <a:r>
                  <a:rPr lang="en-US" sz="3200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A</a:t>
                </a:r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 marL="0" indent="0" fontAlgn="auto">
                  <a:spcAft>
                    <a:spcPts val="0"/>
                  </a:spcAft>
                  <a:buNone/>
                </a:pPr>
                <a:endParaRPr lang="en-US" sz="3200" dirty="0"/>
              </a:p>
              <a:p>
                <a:pPr marL="0" indent="0" fontAlgn="auto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d>
                            <m:dPr>
                              <m:ctrlPr>
                                <a:rPr lang="en-US" sz="3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US" sz="3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</m:d>
                        </m:e>
                      </m:acc>
                    </m:oMath>
                  </m:oMathPara>
                </a14:m>
                <a:endParaRPr lang="en-US" sz="32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400" y="1066800"/>
                <a:ext cx="5105400" cy="48768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6629400" y="730254"/>
            <a:ext cx="516000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latin typeface="+mn-lt"/>
              </a:rPr>
              <a:t>(Left to right and Right to left)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3799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 Identities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8077200" cy="487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Commutative laws</a:t>
            </a:r>
          </a:p>
          <a:p>
            <a:pPr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    </a:t>
            </a:r>
            <a:r>
              <a:rPr lang="en-US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en-US" sz="3200" dirty="0">
                <a:ea typeface="Cambria Math" panose="02040503050406030204" pitchFamily="18" charset="0"/>
              </a:rPr>
              <a:t>∪</a:t>
            </a:r>
            <a:r>
              <a:rPr lang="en-US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B </a:t>
            </a:r>
            <a:r>
              <a:rPr lang="en-US" sz="3200" dirty="0" smtClean="0">
                <a:ea typeface="Cambria Math" panose="02040503050406030204" pitchFamily="18" charset="0"/>
              </a:rPr>
              <a:t>=</a:t>
            </a:r>
            <a:r>
              <a:rPr lang="en-US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B </a:t>
            </a:r>
            <a:r>
              <a:rPr lang="en-US" sz="3200" dirty="0" smtClean="0">
                <a:ea typeface="Cambria Math" panose="02040503050406030204" pitchFamily="18" charset="0"/>
              </a:rPr>
              <a:t>∪</a:t>
            </a:r>
            <a:r>
              <a:rPr lang="en-US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A</a:t>
            </a:r>
            <a:r>
              <a:rPr lang="en-US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	</a:t>
            </a:r>
            <a:r>
              <a:rPr lang="en-US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  A </a:t>
            </a:r>
            <a:r>
              <a:rPr lang="en-US" sz="3200" dirty="0">
                <a:ea typeface="Cambria Math" panose="02040503050406030204" pitchFamily="18" charset="0"/>
              </a:rPr>
              <a:t>∩</a:t>
            </a:r>
            <a:r>
              <a:rPr lang="en-US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B </a:t>
            </a:r>
            <a:r>
              <a:rPr lang="en-US" sz="3200" dirty="0" smtClean="0">
                <a:ea typeface="Cambria Math" panose="02040503050406030204" pitchFamily="18" charset="0"/>
              </a:rPr>
              <a:t>=</a:t>
            </a:r>
            <a:r>
              <a:rPr lang="en-US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B </a:t>
            </a:r>
            <a:r>
              <a:rPr lang="en-US" sz="3200" dirty="0">
                <a:ea typeface="Cambria Math" panose="02040503050406030204" pitchFamily="18" charset="0"/>
              </a:rPr>
              <a:t>∩</a:t>
            </a:r>
            <a:r>
              <a:rPr lang="en-US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en-US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</a:t>
            </a:r>
            <a:endParaRPr lang="en-US" sz="3200" dirty="0" smtClean="0">
              <a:solidFill>
                <a:schemeClr val="tx1"/>
              </a:solidFill>
              <a:ea typeface="Cambria Math" panose="02040503050406030204" pitchFamily="18" charset="0"/>
            </a:endParaRPr>
          </a:p>
          <a:p>
            <a:r>
              <a:rPr lang="en-US" sz="3200" dirty="0" smtClean="0"/>
              <a:t>Associative laws</a:t>
            </a:r>
          </a:p>
          <a:p>
            <a:pPr>
              <a:buNone/>
            </a:pPr>
            <a:r>
              <a:rPr lang="en-US" sz="3200" dirty="0" smtClean="0"/>
              <a:t>   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>
                <a:ea typeface="Cambria Math" panose="02040503050406030204" pitchFamily="18" charset="0"/>
              </a:rPr>
              <a:t>∪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 </a:t>
            </a:r>
            <a:r>
              <a:rPr lang="pt-BR" sz="3200" dirty="0">
                <a:ea typeface="Cambria Math" panose="02040503050406030204" pitchFamily="18" charset="0"/>
              </a:rPr>
              <a:t>∪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)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dirty="0" smtClean="0">
                <a:ea typeface="Cambria Math" panose="02040503050406030204" pitchFamily="18" charset="0"/>
              </a:rPr>
              <a:t>=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>
                <a:ea typeface="Cambria Math" panose="02040503050406030204" pitchFamily="18" charset="0"/>
              </a:rPr>
              <a:t>∪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)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dirty="0">
                <a:ea typeface="Cambria Math" panose="02040503050406030204" pitchFamily="18" charset="0"/>
              </a:rPr>
              <a:t>∪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</a:p>
          <a:p>
            <a:pPr>
              <a:buNone/>
            </a:pP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	A </a:t>
            </a:r>
            <a:r>
              <a:rPr lang="pt-BR" sz="3200" dirty="0">
                <a:ea typeface="Cambria Math" panose="02040503050406030204" pitchFamily="18" charset="0"/>
              </a:rPr>
              <a:t>∩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 </a:t>
            </a:r>
            <a:r>
              <a:rPr lang="pt-BR" sz="3200" dirty="0">
                <a:ea typeface="Cambria Math" panose="02040503050406030204" pitchFamily="18" charset="0"/>
              </a:rPr>
              <a:t>∩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) </a:t>
            </a:r>
            <a:r>
              <a:rPr lang="pt-BR" sz="3200" dirty="0" smtClean="0">
                <a:ea typeface="Cambria Math" panose="02040503050406030204" pitchFamily="18" charset="0"/>
              </a:rPr>
              <a:t>=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>
                <a:ea typeface="Cambria Math" panose="02040503050406030204" pitchFamily="18" charset="0"/>
              </a:rPr>
              <a:t>∩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)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dirty="0">
                <a:ea typeface="Cambria Math" panose="02040503050406030204" pitchFamily="18" charset="0"/>
              </a:rPr>
              <a:t>∩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</a:p>
          <a:p>
            <a:pPr>
              <a:buNone/>
            </a:pPr>
            <a:r>
              <a:rPr lang="en-US" sz="3200" dirty="0" smtClean="0"/>
              <a:t>Distributive laws</a:t>
            </a:r>
          </a:p>
          <a:p>
            <a:pPr>
              <a:buNone/>
            </a:pP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 smtClean="0">
                <a:ea typeface="Cambria Math" panose="02040503050406030204" pitchFamily="18" charset="0"/>
              </a:rPr>
              <a:t>∪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 </a:t>
            </a:r>
            <a:r>
              <a:rPr lang="pt-BR" sz="3200" dirty="0" smtClean="0">
                <a:ea typeface="Cambria Math" panose="02040503050406030204" pitchFamily="18" charset="0"/>
              </a:rPr>
              <a:t>∩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)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dirty="0" smtClean="0">
                <a:ea typeface="Cambria Math" panose="02040503050406030204" pitchFamily="18" charset="0"/>
              </a:rPr>
              <a:t>=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 smtClean="0">
                <a:ea typeface="Cambria Math" panose="02040503050406030204" pitchFamily="18" charset="0"/>
              </a:rPr>
              <a:t>∪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B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) </a:t>
            </a:r>
            <a:r>
              <a:rPr lang="pt-BR" sz="3200" dirty="0" smtClean="0">
                <a:ea typeface="Cambria Math" panose="02040503050406030204" pitchFamily="18" charset="0"/>
              </a:rPr>
              <a:t>∩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 smtClean="0">
                <a:ea typeface="Cambria Math" panose="02040503050406030204" pitchFamily="18" charset="0"/>
              </a:rPr>
              <a:t>∪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)</a:t>
            </a:r>
          </a:p>
          <a:p>
            <a:pPr>
              <a:buNone/>
            </a:pP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 smtClean="0">
                <a:ea typeface="Cambria Math" panose="02040503050406030204" pitchFamily="18" charset="0"/>
              </a:rPr>
              <a:t>∩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 </a:t>
            </a:r>
            <a:r>
              <a:rPr lang="pt-BR" sz="3200" dirty="0" smtClean="0">
                <a:ea typeface="Cambria Math" panose="02040503050406030204" pitchFamily="18" charset="0"/>
              </a:rPr>
              <a:t>∪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) </a:t>
            </a:r>
            <a:r>
              <a:rPr lang="pt-BR" sz="3200" dirty="0" smtClean="0">
                <a:ea typeface="Cambria Math" panose="02040503050406030204" pitchFamily="18" charset="0"/>
              </a:rPr>
              <a:t>=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 smtClean="0">
                <a:ea typeface="Cambria Math" panose="02040503050406030204" pitchFamily="18" charset="0"/>
              </a:rPr>
              <a:t>∩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B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) </a:t>
            </a:r>
            <a:r>
              <a:rPr lang="pt-BR" sz="3200" dirty="0" smtClean="0">
                <a:ea typeface="Cambria Math" panose="02040503050406030204" pitchFamily="18" charset="0"/>
              </a:rPr>
              <a:t>∪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 smtClean="0">
                <a:ea typeface="Cambria Math" panose="02040503050406030204" pitchFamily="18" charset="0"/>
              </a:rPr>
              <a:t>∩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)</a:t>
            </a:r>
            <a:endParaRPr lang="en-US" sz="3200" dirty="0" smtClean="0">
              <a:solidFill>
                <a:schemeClr val="tx1"/>
              </a:solidFill>
              <a:ea typeface="Cambria Math" panose="02040503050406030204" pitchFamily="18" charset="0"/>
            </a:endParaRPr>
          </a:p>
          <a:p>
            <a:pPr>
              <a:buNone/>
            </a:pPr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161176" y="6027003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Continued on next slide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  <a:sym typeface="Wingdings" pitchFamily="2" charset="2"/>
              </a:rPr>
              <a:t>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730254"/>
            <a:ext cx="516000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latin typeface="+mn-lt"/>
              </a:rPr>
              <a:t>(Left to right and Right to left)</a:t>
            </a:r>
            <a:endParaRPr lang="en-US" sz="3200" dirty="0">
              <a:latin typeface="+mn-lt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607629" y="1400370"/>
            <a:ext cx="5562600" cy="47687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/>
              <a:t>Commutative laws</a:t>
            </a:r>
          </a:p>
          <a:p>
            <a:pPr>
              <a:buNone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 </a:t>
            </a:r>
            <a:r>
              <a:rPr lang="en-US" sz="3200" dirty="0">
                <a:ea typeface="Cambria Math" panose="02040503050406030204" pitchFamily="18" charset="0"/>
              </a:rPr>
              <a:t>∪</a:t>
            </a:r>
            <a:r>
              <a:rPr lang="en-US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en-US" sz="3200" dirty="0" smtClean="0">
                <a:ea typeface="Cambria Math" panose="02040503050406030204" pitchFamily="18" charset="0"/>
              </a:rPr>
              <a:t>=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en-US" sz="3200" dirty="0">
                <a:ea typeface="Cambria Math" panose="02040503050406030204" pitchFamily="18" charset="0"/>
              </a:rPr>
              <a:t>∪</a:t>
            </a:r>
            <a:r>
              <a:rPr lang="en-US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B</a:t>
            </a:r>
            <a:r>
              <a:rPr lang="en-US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	B </a:t>
            </a:r>
            <a:r>
              <a:rPr lang="en-US" sz="3200" dirty="0">
                <a:ea typeface="Cambria Math" panose="02040503050406030204" pitchFamily="18" charset="0"/>
              </a:rPr>
              <a:t>∩</a:t>
            </a:r>
            <a:r>
              <a:rPr lang="en-US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en-US" sz="3200" dirty="0" smtClean="0">
                <a:ea typeface="Cambria Math" panose="02040503050406030204" pitchFamily="18" charset="0"/>
              </a:rPr>
              <a:t>=</a:t>
            </a:r>
            <a:r>
              <a:rPr lang="en-US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en-US" sz="3200" dirty="0">
                <a:ea typeface="Cambria Math" panose="02040503050406030204" pitchFamily="18" charset="0"/>
              </a:rPr>
              <a:t>∩</a:t>
            </a:r>
            <a:r>
              <a:rPr lang="en-US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en-US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 </a:t>
            </a:r>
            <a:endParaRPr lang="en-US" sz="3200" i="1" dirty="0" smtClean="0">
              <a:solidFill>
                <a:schemeClr val="tx1"/>
              </a:solidFill>
              <a:ea typeface="Cambria Math" panose="02040503050406030204" pitchFamily="18" charset="0"/>
            </a:endParaRPr>
          </a:p>
          <a:p>
            <a:pPr>
              <a:buNone/>
            </a:pPr>
            <a:r>
              <a:rPr lang="en-US" sz="3200" dirty="0" smtClean="0"/>
              <a:t>Associative </a:t>
            </a:r>
            <a:r>
              <a:rPr lang="en-US" sz="3200" dirty="0"/>
              <a:t>laws</a:t>
            </a:r>
          </a:p>
          <a:p>
            <a:pPr>
              <a:buNone/>
            </a:pPr>
            <a:r>
              <a:rPr lang="en-US" sz="3200" dirty="0"/>
              <a:t>    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>
                <a:ea typeface="Cambria Math" panose="02040503050406030204" pitchFamily="18" charset="0"/>
              </a:rPr>
              <a:t>∪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)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dirty="0">
                <a:ea typeface="Cambria Math" panose="02040503050406030204" pitchFamily="18" charset="0"/>
              </a:rPr>
              <a:t>∪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C </a:t>
            </a:r>
            <a:r>
              <a:rPr lang="pt-BR" sz="3200" dirty="0" smtClean="0">
                <a:ea typeface="Cambria Math" panose="02040503050406030204" pitchFamily="18" charset="0"/>
              </a:rPr>
              <a:t>=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>
                <a:ea typeface="Cambria Math" panose="02040503050406030204" pitchFamily="18" charset="0"/>
              </a:rPr>
              <a:t>∪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 </a:t>
            </a:r>
            <a:r>
              <a:rPr lang="pt-BR" sz="3200" dirty="0">
                <a:ea typeface="Cambria Math" panose="02040503050406030204" pitchFamily="18" charset="0"/>
              </a:rPr>
              <a:t>∪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)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</a:p>
          <a:p>
            <a:pPr>
              <a:buNone/>
            </a:pP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   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>
                <a:ea typeface="Cambria Math" panose="02040503050406030204" pitchFamily="18" charset="0"/>
              </a:rPr>
              <a:t>∩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)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dirty="0">
                <a:ea typeface="Cambria Math" panose="02040503050406030204" pitchFamily="18" charset="0"/>
              </a:rPr>
              <a:t>∩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C </a:t>
            </a:r>
            <a:r>
              <a:rPr lang="pt-BR" sz="3200" dirty="0" smtClean="0">
                <a:ea typeface="Cambria Math" panose="02040503050406030204" pitchFamily="18" charset="0"/>
              </a:rPr>
              <a:t>=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 smtClean="0">
                <a:ea typeface="Cambria Math" panose="02040503050406030204" pitchFamily="18" charset="0"/>
              </a:rPr>
              <a:t>∩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B </a:t>
            </a:r>
            <a:r>
              <a:rPr lang="pt-BR" sz="3200" dirty="0" smtClean="0">
                <a:ea typeface="Cambria Math" panose="02040503050406030204" pitchFamily="18" charset="0"/>
              </a:rPr>
              <a:t>∩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) </a:t>
            </a:r>
          </a:p>
          <a:p>
            <a:pPr>
              <a:buNone/>
            </a:pPr>
            <a:r>
              <a:rPr lang="en-US" sz="3200" dirty="0" smtClean="0"/>
              <a:t>Distributive laws</a:t>
            </a:r>
          </a:p>
          <a:p>
            <a:pPr fontAlgn="auto">
              <a:spcAft>
                <a:spcPts val="0"/>
              </a:spcAft>
              <a:buNone/>
            </a:pP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>
                <a:ea typeface="Cambria Math" panose="02040503050406030204" pitchFamily="18" charset="0"/>
              </a:rPr>
              <a:t>∪ 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) </a:t>
            </a:r>
            <a:r>
              <a:rPr lang="pt-BR" sz="3200" dirty="0">
                <a:ea typeface="Cambria Math" panose="02040503050406030204" pitchFamily="18" charset="0"/>
              </a:rPr>
              <a:t>∩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>
                <a:ea typeface="Cambria Math" panose="02040503050406030204" pitchFamily="18" charset="0"/>
              </a:rPr>
              <a:t>∪ 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) </a:t>
            </a:r>
            <a:r>
              <a:rPr lang="pt-BR" sz="3200" dirty="0" smtClean="0">
                <a:ea typeface="Cambria Math" panose="02040503050406030204" pitchFamily="18" charset="0"/>
              </a:rPr>
              <a:t>=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 smtClean="0">
                <a:ea typeface="Cambria Math" panose="02040503050406030204" pitchFamily="18" charset="0"/>
              </a:rPr>
              <a:t>∪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B </a:t>
            </a:r>
            <a:r>
              <a:rPr lang="pt-BR" sz="3200" dirty="0" smtClean="0">
                <a:ea typeface="Cambria Math" panose="02040503050406030204" pitchFamily="18" charset="0"/>
              </a:rPr>
              <a:t>∩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)</a:t>
            </a:r>
          </a:p>
          <a:p>
            <a:pPr fontAlgn="auto">
              <a:spcAft>
                <a:spcPts val="0"/>
              </a:spcAft>
              <a:buNone/>
            </a:pP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(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 smtClean="0">
                <a:ea typeface="Cambria Math" panose="02040503050406030204" pitchFamily="18" charset="0"/>
              </a:rPr>
              <a:t>∩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B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) </a:t>
            </a:r>
            <a:r>
              <a:rPr lang="pt-BR" sz="3200" dirty="0" smtClean="0">
                <a:ea typeface="Cambria Math" panose="02040503050406030204" pitchFamily="18" charset="0"/>
              </a:rPr>
              <a:t>∪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 smtClean="0">
                <a:ea typeface="Cambria Math" panose="02040503050406030204" pitchFamily="18" charset="0"/>
              </a:rPr>
              <a:t>∩ </a:t>
            </a:r>
            <a:r>
              <a:rPr lang="pt-BR" sz="3200" i="1" dirty="0" smtClean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) </a:t>
            </a:r>
            <a:r>
              <a:rPr lang="pt-BR" sz="3200" dirty="0" smtClean="0">
                <a:ea typeface="Cambria Math" panose="02040503050406030204" pitchFamily="18" charset="0"/>
              </a:rPr>
              <a:t>= 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A </a:t>
            </a:r>
            <a:r>
              <a:rPr lang="pt-BR" sz="3200" dirty="0">
                <a:ea typeface="Cambria Math" panose="02040503050406030204" pitchFamily="18" charset="0"/>
              </a:rPr>
              <a:t>∩</a:t>
            </a:r>
            <a:r>
              <a:rPr lang="pt-BR" sz="3200" dirty="0">
                <a:solidFill>
                  <a:schemeClr val="tx1"/>
                </a:solidFill>
                <a:ea typeface="Cambria Math" panose="02040503050406030204" pitchFamily="18" charset="0"/>
              </a:rPr>
              <a:t> (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B </a:t>
            </a:r>
            <a:r>
              <a:rPr lang="pt-BR" sz="3200" dirty="0">
                <a:ea typeface="Cambria Math" panose="02040503050406030204" pitchFamily="18" charset="0"/>
              </a:rPr>
              <a:t>∪ </a:t>
            </a:r>
            <a:r>
              <a:rPr lang="pt-BR" sz="3200" i="1" dirty="0">
                <a:solidFill>
                  <a:schemeClr val="tx1"/>
                </a:solidFill>
                <a:ea typeface="Cambria Math" panose="02040503050406030204" pitchFamily="18" charset="0"/>
              </a:rPr>
              <a:t>C</a:t>
            </a:r>
            <a:r>
              <a:rPr lang="pt-BR" sz="3200" dirty="0" smtClean="0">
                <a:solidFill>
                  <a:schemeClr val="tx1"/>
                </a:solidFill>
                <a:ea typeface="Cambria Math" panose="02040503050406030204" pitchFamily="18" charset="0"/>
              </a:rPr>
              <a:t>)</a:t>
            </a:r>
            <a:endParaRPr lang="en-US" sz="3200" dirty="0" smtClean="0">
              <a:solidFill>
                <a:schemeClr val="tx1"/>
              </a:solidFill>
              <a:ea typeface="Cambria Math" panose="020405030504060302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01161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 Identities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3200" dirty="0" smtClean="0"/>
                  <a:t>De Morgan’s laws</a:t>
                </a:r>
              </a:p>
              <a:p>
                <a:pPr marL="457189" lvl="1" indent="0">
                  <a:buNone/>
                </a:pPr>
                <a:r>
                  <a:rPr lang="en-US" sz="320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3200" dirty="0" smtClean="0">
                            <a:solidFill>
                              <a:srgbClr val="FFFF00"/>
                            </a:solidFill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m:rPr>
                            <m:nor/>
                          </m:rPr>
                          <a:rPr lang="en-US" sz="3200" dirty="0"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a:rPr lang="en-US" sz="3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32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3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3200" dirty="0" smtClean="0">
                        <a:solidFill>
                          <a:srgbClr val="FFFF00"/>
                        </a:solidFill>
                        <a:ea typeface="Cambria Math" panose="02040503050406030204" pitchFamily="18" charset="0"/>
                      </a:rPr>
                      <m:t>∪</m:t>
                    </m:r>
                    <m:r>
                      <a:rPr lang="en-US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b="0" i="1" dirty="0" smtClean="0">
                            <a:ea typeface="Cambria Math" panose="02040503050406030204" pitchFamily="18" charset="0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b="0" i="0" dirty="0" smtClean="0"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3200" dirty="0" smtClean="0">
                            <a:solidFill>
                              <a:srgbClr val="FFFF00"/>
                            </a:solidFill>
                            <a:ea typeface="Cambria Math" panose="02040503050406030204" pitchFamily="18" charset="0"/>
                          </a:rPr>
                          <m:t>∪</m:t>
                        </m:r>
                        <m:r>
                          <m:rPr>
                            <m:nor/>
                          </m:rPr>
                          <a:rPr lang="en-US" sz="3200" b="0" i="1" dirty="0" smtClean="0"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a:rPr lang="en-US" sz="3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32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3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3200" dirty="0" smtClean="0">
                        <a:solidFill>
                          <a:srgbClr val="FFFF00"/>
                        </a:solidFill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nor/>
                      </m:rPr>
                      <a:rPr lang="en-US" sz="3200" b="0" i="0" dirty="0" smtClean="0"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</m:oMath>
                </a14:m>
                <a:endParaRPr lang="en-US" sz="3200" dirty="0" smtClean="0">
                  <a:ea typeface="Cambria Math" panose="02040503050406030204" pitchFamily="18" charset="0"/>
                </a:endParaRPr>
              </a:p>
              <a:p>
                <a:pPr marL="457189" lvl="1" indent="0">
                  <a:buNone/>
                </a:pPr>
                <a:r>
                  <a:rPr lang="en-US" sz="3200" dirty="0">
                    <a:ea typeface="Cambria Math" panose="02040503050406030204" pitchFamily="18" charset="0"/>
                  </a:rPr>
                  <a:t>	</a:t>
                </a:r>
                <a:r>
                  <a:rPr lang="en-US" sz="3200" dirty="0" smtClean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3200" dirty="0">
                        <a:solidFill>
                          <a:srgbClr val="FFFF00"/>
                        </a:solidFill>
                        <a:ea typeface="Cambria Math" panose="02040503050406030204" pitchFamily="18" charset="0"/>
                      </a:rPr>
                      <m:t>∪</m:t>
                    </m:r>
                    <m:r>
                      <a:rPr lang="en-US" sz="3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a:rPr lang="en-US" sz="32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3200" dirty="0">
                            <a:solidFill>
                              <a:srgbClr val="FFFF00"/>
                            </a:solidFill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m:rPr>
                            <m:nor/>
                          </m:rPr>
                          <a:rPr lang="en-US" sz="3200" dirty="0"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dirty="0"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3200" dirty="0">
                        <a:solidFill>
                          <a:srgbClr val="FFFF00"/>
                        </a:solidFill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nor/>
                      </m:rPr>
                      <a:rPr lang="en-US" sz="3200" dirty="0"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a:rPr lang="en-US" sz="32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dirty="0"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3200" dirty="0">
                            <a:solidFill>
                              <a:srgbClr val="FFFF00"/>
                            </a:solidFill>
                            <a:ea typeface="Cambria Math" panose="02040503050406030204" pitchFamily="18" charset="0"/>
                          </a:rPr>
                          <m:t>∪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3200" i="1" dirty="0"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endParaRPr lang="en-US" sz="3200" dirty="0" smtClean="0">
                  <a:ea typeface="Cambria Math" panose="02040503050406030204" pitchFamily="18" charset="0"/>
                </a:endParaRPr>
              </a:p>
              <a:p>
                <a:r>
                  <a:rPr lang="en-US" sz="3200" dirty="0" smtClean="0"/>
                  <a:t>Absorption laws</a:t>
                </a:r>
              </a:p>
              <a:p>
                <a:pPr lvl="1">
                  <a:buNone/>
                </a:pPr>
                <a:r>
                  <a:rPr lang="en-US" sz="3200" dirty="0" smtClean="0"/>
                  <a:t>	</a:t>
                </a:r>
                <a:r>
                  <a:rPr lang="en-US" sz="3200" dirty="0" smtClean="0">
                    <a:ea typeface="Cambria Math" panose="02040503050406030204" pitchFamily="18" charset="0"/>
                  </a:rPr>
                  <a:t>		</a:t>
                </a:r>
                <a:r>
                  <a:rPr lang="en-US" sz="3200" i="1" dirty="0" smtClean="0">
                    <a:ea typeface="Cambria Math" panose="02040503050406030204" pitchFamily="18" charset="0"/>
                  </a:rPr>
                  <a:t>A </a:t>
                </a:r>
                <a:r>
                  <a:rPr lang="en-US" sz="3200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∪</a:t>
                </a:r>
                <a:r>
                  <a:rPr lang="en-US" sz="3200" dirty="0">
                    <a:ea typeface="Cambria Math" panose="02040503050406030204" pitchFamily="18" charset="0"/>
                  </a:rPr>
                  <a:t> (</a:t>
                </a:r>
                <a:r>
                  <a:rPr lang="en-US" sz="3200" i="1" dirty="0">
                    <a:ea typeface="Cambria Math" panose="02040503050406030204" pitchFamily="18" charset="0"/>
                  </a:rPr>
                  <a:t>A </a:t>
                </a:r>
                <a:r>
                  <a:rPr lang="en-US" sz="3200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∩</a:t>
                </a:r>
                <a:r>
                  <a:rPr lang="en-US" sz="3200" dirty="0">
                    <a:ea typeface="Cambria Math" panose="02040503050406030204" pitchFamily="18" charset="0"/>
                  </a:rPr>
                  <a:t> </a:t>
                </a:r>
                <a:r>
                  <a:rPr lang="en-US" sz="3200" i="1" dirty="0">
                    <a:ea typeface="Cambria Math" panose="02040503050406030204" pitchFamily="18" charset="0"/>
                  </a:rPr>
                  <a:t>B</a:t>
                </a:r>
                <a:r>
                  <a:rPr lang="en-US" sz="3200" dirty="0" smtClean="0">
                    <a:ea typeface="Cambria Math" panose="02040503050406030204" pitchFamily="18" charset="0"/>
                  </a:rPr>
                  <a:t>) </a:t>
                </a:r>
                <a:r>
                  <a:rPr lang="en-US" sz="3200" dirty="0" smtClean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=</a:t>
                </a:r>
                <a:r>
                  <a:rPr lang="en-US" sz="3200" i="1" dirty="0" smtClean="0">
                    <a:ea typeface="Cambria Math" panose="02040503050406030204" pitchFamily="18" charset="0"/>
                  </a:rPr>
                  <a:t> A			</a:t>
                </a:r>
                <a:r>
                  <a:rPr lang="en-US" sz="3200" i="1" dirty="0">
                    <a:ea typeface="Cambria Math" panose="02040503050406030204" pitchFamily="18" charset="0"/>
                  </a:rPr>
                  <a:t> A </a:t>
                </a:r>
                <a:r>
                  <a:rPr lang="en-US" sz="3200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= </a:t>
                </a:r>
                <a:r>
                  <a:rPr lang="en-US" sz="3200" i="1" dirty="0" smtClean="0">
                    <a:ea typeface="Cambria Math" panose="02040503050406030204" pitchFamily="18" charset="0"/>
                  </a:rPr>
                  <a:t>A </a:t>
                </a:r>
                <a:r>
                  <a:rPr lang="en-US" sz="3200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∩</a:t>
                </a:r>
                <a:r>
                  <a:rPr lang="en-US" sz="3200" dirty="0">
                    <a:ea typeface="Cambria Math" panose="02040503050406030204" pitchFamily="18" charset="0"/>
                  </a:rPr>
                  <a:t> (</a:t>
                </a:r>
                <a:r>
                  <a:rPr lang="en-US" sz="3200" i="1" dirty="0">
                    <a:ea typeface="Cambria Math" panose="02040503050406030204" pitchFamily="18" charset="0"/>
                  </a:rPr>
                  <a:t>A </a:t>
                </a:r>
                <a:r>
                  <a:rPr lang="en-US" sz="3200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∪</a:t>
                </a:r>
                <a:r>
                  <a:rPr lang="en-US" sz="3200" dirty="0">
                    <a:ea typeface="Cambria Math" panose="02040503050406030204" pitchFamily="18" charset="0"/>
                  </a:rPr>
                  <a:t> </a:t>
                </a:r>
                <a:r>
                  <a:rPr lang="en-US" sz="3200" i="1" dirty="0">
                    <a:ea typeface="Cambria Math" panose="02040503050406030204" pitchFamily="18" charset="0"/>
                  </a:rPr>
                  <a:t>B</a:t>
                </a:r>
                <a:r>
                  <a:rPr lang="en-US" sz="3200" dirty="0" smtClean="0">
                    <a:ea typeface="Cambria Math" panose="02040503050406030204" pitchFamily="18" charset="0"/>
                  </a:rPr>
                  <a:t>)</a:t>
                </a:r>
                <a:endParaRPr lang="en-US" sz="3200" i="1" dirty="0" smtClean="0">
                  <a:ea typeface="Cambria Math" panose="02040503050406030204" pitchFamily="18" charset="0"/>
                </a:endParaRPr>
              </a:p>
              <a:p>
                <a:pPr lvl="1">
                  <a:buNone/>
                </a:pPr>
                <a:r>
                  <a:rPr lang="en-US" sz="3200" dirty="0" smtClean="0">
                    <a:ea typeface="Cambria Math" panose="02040503050406030204" pitchFamily="18" charset="0"/>
                  </a:rPr>
                  <a:t>			</a:t>
                </a:r>
                <a:r>
                  <a:rPr lang="en-US" sz="3200" i="1" dirty="0" smtClean="0">
                    <a:ea typeface="Cambria Math" panose="02040503050406030204" pitchFamily="18" charset="0"/>
                  </a:rPr>
                  <a:t>A </a:t>
                </a:r>
                <a:r>
                  <a:rPr lang="en-US" sz="3200" dirty="0" smtClean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= </a:t>
                </a:r>
                <a:r>
                  <a:rPr lang="en-US" sz="3200" i="1" dirty="0" smtClean="0">
                    <a:ea typeface="Cambria Math" panose="02040503050406030204" pitchFamily="18" charset="0"/>
                  </a:rPr>
                  <a:t>A </a:t>
                </a:r>
                <a:r>
                  <a:rPr lang="en-US" sz="3200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∪</a:t>
                </a:r>
                <a:r>
                  <a:rPr lang="en-US" sz="3200" dirty="0">
                    <a:ea typeface="Cambria Math" panose="02040503050406030204" pitchFamily="18" charset="0"/>
                  </a:rPr>
                  <a:t> (</a:t>
                </a:r>
                <a:r>
                  <a:rPr lang="en-US" sz="3200" i="1" dirty="0">
                    <a:ea typeface="Cambria Math" panose="02040503050406030204" pitchFamily="18" charset="0"/>
                  </a:rPr>
                  <a:t>A </a:t>
                </a:r>
                <a:r>
                  <a:rPr lang="en-US" sz="3200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∩</a:t>
                </a:r>
                <a:r>
                  <a:rPr lang="en-US" sz="3200" dirty="0">
                    <a:ea typeface="Cambria Math" panose="02040503050406030204" pitchFamily="18" charset="0"/>
                  </a:rPr>
                  <a:t> </a:t>
                </a:r>
                <a:r>
                  <a:rPr lang="en-US" sz="3200" i="1" dirty="0">
                    <a:ea typeface="Cambria Math" panose="02040503050406030204" pitchFamily="18" charset="0"/>
                  </a:rPr>
                  <a:t>B</a:t>
                </a:r>
                <a:r>
                  <a:rPr lang="en-US" sz="3200" dirty="0">
                    <a:ea typeface="Cambria Math" panose="02040503050406030204" pitchFamily="18" charset="0"/>
                  </a:rPr>
                  <a:t>) </a:t>
                </a:r>
                <a:r>
                  <a:rPr lang="en-US" sz="3200" i="1" dirty="0">
                    <a:ea typeface="Cambria Math" panose="02040503050406030204" pitchFamily="18" charset="0"/>
                  </a:rPr>
                  <a:t>			 A </a:t>
                </a:r>
                <a:r>
                  <a:rPr lang="en-US" sz="3200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= </a:t>
                </a:r>
                <a:r>
                  <a:rPr lang="en-US" sz="3200" i="1" dirty="0" smtClean="0">
                    <a:ea typeface="Cambria Math" panose="02040503050406030204" pitchFamily="18" charset="0"/>
                  </a:rPr>
                  <a:t>A </a:t>
                </a:r>
                <a:r>
                  <a:rPr lang="en-US" sz="3200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∩</a:t>
                </a:r>
                <a:r>
                  <a:rPr lang="en-US" sz="3200" dirty="0">
                    <a:ea typeface="Cambria Math" panose="02040503050406030204" pitchFamily="18" charset="0"/>
                  </a:rPr>
                  <a:t> (</a:t>
                </a:r>
                <a:r>
                  <a:rPr lang="en-US" sz="3200" i="1" dirty="0">
                    <a:ea typeface="Cambria Math" panose="02040503050406030204" pitchFamily="18" charset="0"/>
                  </a:rPr>
                  <a:t>A </a:t>
                </a:r>
                <a:r>
                  <a:rPr lang="en-US" sz="3200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∪</a:t>
                </a:r>
                <a:r>
                  <a:rPr lang="en-US" sz="3200" dirty="0">
                    <a:ea typeface="Cambria Math" panose="02040503050406030204" pitchFamily="18" charset="0"/>
                  </a:rPr>
                  <a:t> </a:t>
                </a:r>
                <a:r>
                  <a:rPr lang="en-US" sz="3200" i="1" dirty="0">
                    <a:ea typeface="Cambria Math" panose="02040503050406030204" pitchFamily="18" charset="0"/>
                  </a:rPr>
                  <a:t>B</a:t>
                </a:r>
                <a:r>
                  <a:rPr lang="en-US" sz="3200" dirty="0" smtClean="0">
                    <a:ea typeface="Cambria Math" panose="02040503050406030204" pitchFamily="18" charset="0"/>
                  </a:rPr>
                  <a:t>)</a:t>
                </a:r>
              </a:p>
              <a:p>
                <a:r>
                  <a:rPr lang="en-US" sz="3200" dirty="0" smtClean="0"/>
                  <a:t>Complement laws</a:t>
                </a:r>
              </a:p>
              <a:p>
                <a:pPr>
                  <a:buNone/>
                </a:pPr>
                <a:r>
                  <a:rPr lang="en-US" sz="3200" dirty="0" smtClean="0"/>
                  <a:t>	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	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3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3200" b="0" i="0" dirty="0" smtClean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3200" dirty="0" smtClean="0">
                        <a:solidFill>
                          <a:srgbClr val="FFFF00"/>
                        </a:solidFill>
                        <a:ea typeface="Cambria Math" panose="02040503050406030204" pitchFamily="18" charset="0"/>
                      </a:rPr>
                      <m:t>∪</m:t>
                    </m:r>
                    <m:r>
                      <m:rPr>
                        <m:nor/>
                      </m:rPr>
                      <a:rPr lang="en-US" sz="3200" b="0" i="0" dirty="0" smtClean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chemeClr val="tx1"/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a:rPr lang="en-US" sz="3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3200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3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3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3200" b="0" i="0" dirty="0" smtClean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3200" dirty="0" smtClean="0">
                        <a:solidFill>
                          <a:srgbClr val="FFFF00"/>
                        </a:solidFill>
                        <a:ea typeface="Cambria Math" panose="02040503050406030204" pitchFamily="18" charset="0"/>
                      </a:rPr>
                      <m:t>∩</m:t>
                    </m:r>
                    <m:r>
                      <a:rPr lang="en-US" sz="3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chemeClr val="tx1"/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a:rPr lang="en-US" sz="3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320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3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320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endParaRPr lang="en-US" sz="3200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>
                  <a:buNone/>
                </a:pPr>
                <a:r>
                  <a:rPr lang="en-US" sz="320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r>
                      <a:rPr lang="en-US" sz="3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3200" dirty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3200" dirty="0">
                        <a:ea typeface="Cambria Math" panose="02040503050406030204" pitchFamily="18" charset="0"/>
                      </a:rPr>
                      <m:t>∪</m:t>
                    </m:r>
                    <m:r>
                      <m:rPr>
                        <m:nor/>
                      </m:rPr>
                      <a:rPr lang="en-US" sz="3200" dirty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chemeClr val="tx1"/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a:rPr lang="en-US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20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∅</m:t>
                    </m:r>
                    <m:r>
                      <a:rPr lang="en-US" sz="3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3200" dirty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3200" dirty="0">
                        <a:ea typeface="Cambria Math" panose="02040503050406030204" pitchFamily="18" charset="0"/>
                      </a:rPr>
                      <m:t>∩</m:t>
                    </m:r>
                    <m:r>
                      <a:rPr lang="en-US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chemeClr val="tx1"/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</m:oMath>
                </a14:m>
                <a:endParaRPr lang="en-US" sz="320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>
                  <a:buNone/>
                </a:pPr>
                <a:endParaRPr lang="en-US" sz="3200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333" t="-2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6157512" y="999965"/>
            <a:ext cx="516000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latin typeface="+mn-lt"/>
              </a:rPr>
              <a:t>(Left to right and Right to left)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198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Proving Set Identities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90600"/>
            <a:ext cx="10370975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/>
              <a:t>Different ways to prove set identities: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Prove that each set (side of the identity) is a subset of the other.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Use set builder notation and propositional logic.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Membership Tables: Verify that elements in the same combination of sets always either belong or do not belong to the same side of the identity.  Use </a:t>
            </a:r>
            <a:r>
              <a:rPr lang="en-US" dirty="0">
                <a:ea typeface="Cambria Math" pitchFamily="18" charset="0"/>
              </a:rPr>
              <a:t>1</a:t>
            </a:r>
            <a:r>
              <a:rPr lang="en-US" dirty="0"/>
              <a:t> to indicate it is in the set and </a:t>
            </a:r>
            <a:r>
              <a:rPr lang="en-US" dirty="0" smtClean="0">
                <a:ea typeface="Cambria Math" pitchFamily="18" charset="0"/>
              </a:rPr>
              <a:t>0</a:t>
            </a:r>
            <a:r>
              <a:rPr lang="en-US" dirty="0" smtClean="0"/>
              <a:t> </a:t>
            </a:r>
            <a:r>
              <a:rPr lang="en-US" dirty="0"/>
              <a:t>to indicate that it is not.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303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Proof of Second De Morgan Law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US" sz="3200" b="1" dirty="0" smtClean="0"/>
                  <a:t>Example</a:t>
                </a:r>
                <a:r>
                  <a:rPr lang="en-US" sz="3200" dirty="0" smtClean="0"/>
                  <a:t>: Prove that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3200" dirty="0">
                            <a:solidFill>
                              <a:schemeClr val="tx1"/>
                            </a:solidFill>
                          </a:rPr>
                          <m:t>∩ 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</m:e>
                    </m:acc>
                    <m:r>
                      <a:rPr lang="en-US" sz="3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3200" dirty="0">
                        <a:solidFill>
                          <a:schemeClr val="tx1"/>
                        </a:solidFill>
                      </a:rPr>
                      <m:t>∪</m:t>
                    </m:r>
                    <m:r>
                      <a:rPr lang="en-US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3200" dirty="0">
                    <a:solidFill>
                      <a:schemeClr val="tx1"/>
                    </a:solidFill>
                  </a:rPr>
                  <a:t>	</a:t>
                </a:r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>
                  <a:buNone/>
                </a:pPr>
                <a:r>
                  <a:rPr lang="en-US" sz="3200" b="1" dirty="0" smtClean="0">
                    <a:solidFill>
                      <a:schemeClr val="tx1"/>
                    </a:solidFill>
                  </a:rPr>
                  <a:t>Solution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:   We prove this identity by showing that:</a:t>
                </a:r>
              </a:p>
              <a:p>
                <a:pPr marL="514350" indent="-514350">
                  <a:buNone/>
                </a:pPr>
                <a:r>
                  <a:rPr lang="en-US" sz="3200" dirty="0" smtClean="0"/>
                  <a:t>  </a:t>
                </a:r>
              </a:p>
              <a:p>
                <a:pPr marL="514350" indent="-514350">
                  <a:buNone/>
                </a:pPr>
                <a:r>
                  <a:rPr lang="en-US" sz="3200" dirty="0" smtClean="0">
                    <a:solidFill>
                      <a:srgbClr val="FFFF00"/>
                    </a:solidFill>
                  </a:rPr>
                  <a:t>        1)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3200" dirty="0">
                            <a:solidFill>
                              <a:srgbClr val="FFFF00"/>
                            </a:solidFill>
                          </a:rPr>
                          <m:t>∩ 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B</m:t>
                        </m:r>
                      </m:e>
                    </m:acc>
                    <m:r>
                      <a:rPr lang="en-US" sz="32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3200" dirty="0">
                        <a:solidFill>
                          <a:srgbClr val="FFFF00"/>
                        </a:solidFill>
                      </a:rPr>
                      <m:t>∪</m:t>
                    </m:r>
                    <m:r>
                      <a:rPr lang="en-US" sz="32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3200" dirty="0" smtClean="0">
                    <a:solidFill>
                      <a:srgbClr val="FFFF00"/>
                    </a:solidFill>
                  </a:rPr>
                  <a:t> and</a:t>
                </a:r>
              </a:p>
              <a:p>
                <a:pPr marL="514350" indent="-514350">
                  <a:buNone/>
                </a:pPr>
                <a:r>
                  <a:rPr lang="en-US" sz="3200" dirty="0" smtClean="0">
                    <a:solidFill>
                      <a:srgbClr val="FFFF00"/>
                    </a:solidFill>
                  </a:rPr>
                  <a:t>     </a:t>
                </a:r>
              </a:p>
              <a:p>
                <a:pPr marL="514350" indent="-514350">
                  <a:buNone/>
                </a:pPr>
                <a:r>
                  <a:rPr lang="en-US" sz="3200" dirty="0" smtClean="0">
                    <a:solidFill>
                      <a:srgbClr val="FFFF00"/>
                    </a:solidFill>
                  </a:rPr>
                  <a:t>         2)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3200" dirty="0">
                        <a:solidFill>
                          <a:srgbClr val="FFFF00"/>
                        </a:solidFill>
                      </a:rPr>
                      <m:t>∪</m:t>
                    </m:r>
                    <m:r>
                      <a:rPr lang="en-US" sz="32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 </m:t>
                        </m:r>
                      </m:e>
                    </m:acc>
                    <m:r>
                      <a:rPr lang="en-US" sz="32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acc>
                      <m:accPr>
                        <m:chr m:val="̅"/>
                        <m:ctrlPr>
                          <a:rPr lang="en-US" sz="3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3200" dirty="0">
                            <a:solidFill>
                              <a:srgbClr val="FFFF00"/>
                            </a:solidFill>
                          </a:rPr>
                          <m:t>∩ </m:t>
                        </m:r>
                        <m:r>
                          <m:rPr>
                            <m:nor/>
                          </m:rPr>
                          <a:rPr lang="en-US" sz="3200" i="1" dirty="0">
                            <a:solidFill>
                              <a:srgbClr val="FFFF00"/>
                            </a:solidFill>
                          </a:rPr>
                          <m:t>B</m:t>
                        </m:r>
                      </m:e>
                    </m:acc>
                  </m:oMath>
                </a14:m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>
                  <a:buNone/>
                </a:pPr>
                <a:endParaRPr lang="en-US" sz="3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507" t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458200" y="5423497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Continued on next slide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  <a:sym typeface="Wingdings" pitchFamily="2" charset="2"/>
              </a:rPr>
              <a:t>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44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Proof of Second De Morgan Law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07012"/>
                <a:ext cx="10515600" cy="5158577"/>
              </a:xfrm>
            </p:spPr>
            <p:txBody>
              <a:bodyPr>
                <a:noAutofit/>
              </a:bodyPr>
              <a:lstStyle/>
              <a:p>
                <a:pPr>
                  <a:buNone/>
                </a:pPr>
                <a:r>
                  <a:rPr lang="en-US" sz="2800" dirty="0" smtClean="0"/>
                  <a:t>    These steps show that: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</a:rPr>
                          <m:t>∩ 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</m:e>
                    </m:acc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2800" dirty="0">
                        <a:solidFill>
                          <a:schemeClr val="tx1"/>
                        </a:solidFill>
                      </a:rPr>
                      <m:t>∪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2800" dirty="0" smtClean="0"/>
                  <a:t>                                   </a:t>
                </a:r>
              </a:p>
              <a:p>
                <a:pPr marL="0" indent="0">
                  <a:buNone/>
                </a:pPr>
                <a:r>
                  <a:rPr lang="en-US" sz="2800" dirty="0"/>
                  <a:t>(Want to show: if </a:t>
                </a:r>
                <a:r>
                  <a:rPr lang="en-US" sz="2800" i="1" dirty="0"/>
                  <a:t>x </a:t>
                </a:r>
                <a:r>
                  <a:rPr lang="en-US" sz="2800" dirty="0"/>
                  <a:t>is in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</a:rPr>
                          <m:t>∩ 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</m:e>
                    </m:acc>
                  </m:oMath>
                </a14:m>
                <a:r>
                  <a:rPr lang="en-US" sz="2800" dirty="0" smtClean="0"/>
                  <a:t>, then </a:t>
                </a:r>
                <a:r>
                  <a:rPr lang="en-US" sz="2800" dirty="0"/>
                  <a:t>it must also be in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2800" dirty="0">
                        <a:solidFill>
                          <a:schemeClr val="tx1"/>
                        </a:solidFill>
                      </a:rPr>
                      <m:t>∪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2800" dirty="0"/>
                  <a:t>)</a:t>
                </a:r>
              </a:p>
              <a:p>
                <a:pPr marL="457200" indent="0">
                  <a:buNone/>
                </a:pPr>
                <a:r>
                  <a:rPr lang="en-US" sz="2800" dirty="0" smtClean="0"/>
                  <a:t>Assume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</a:rPr>
                          <m:t>∩ 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</m:e>
                    </m:acc>
                  </m:oMath>
                </a14:m>
                <a:endParaRPr lang="en-US" sz="2800" dirty="0" smtClean="0"/>
              </a:p>
              <a:p>
                <a:pPr marL="457200" indent="0">
                  <a:buNone/>
                </a:pP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∉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800" dirty="0" smtClean="0"/>
                  <a:t> </a:t>
                </a:r>
                <a:r>
                  <a:rPr lang="en-US" sz="2800" dirty="0"/>
                  <a:t>By the definition of </a:t>
                </a:r>
                <a:r>
                  <a:rPr lang="en-US" sz="2800" dirty="0" smtClean="0"/>
                  <a:t>complement</a:t>
                </a:r>
              </a:p>
              <a:p>
                <a:pPr marL="457200" indent="0">
                  <a:buNone/>
                </a:pPr>
                <a:r>
                  <a:rPr lang="en-US" sz="2800" dirty="0">
                    <a:solidFill>
                      <a:schemeClr val="tx1"/>
                    </a:solidFill>
                  </a:rPr>
                  <a:t>￢((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</a:rPr>
                  <a:t>∈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A</a:t>
                </a:r>
                <a:r>
                  <a:rPr lang="en-US" sz="2800" dirty="0">
                    <a:solidFill>
                      <a:schemeClr val="tx1"/>
                    </a:solidFill>
                  </a:rPr>
                  <a:t>)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>
                    <a:solidFill>
                      <a:schemeClr val="tx1"/>
                    </a:solidFill>
                  </a:rPr>
                  <a:t>∧ 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</a:rPr>
                  <a:t>∈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B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))</a:t>
                </a:r>
                <a:r>
                  <a:rPr lang="en-US" sz="28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 smtClean="0"/>
                  <a:t>by </a:t>
                </a:r>
                <a:r>
                  <a:rPr lang="en-US" sz="2800" dirty="0"/>
                  <a:t>definition of </a:t>
                </a:r>
                <a:r>
                  <a:rPr lang="en-US" sz="2800" dirty="0" smtClean="0"/>
                  <a:t>intersection</a:t>
                </a:r>
              </a:p>
              <a:p>
                <a:pPr marL="457200" indent="0">
                  <a:buNone/>
                </a:pPr>
                <a:r>
                  <a:rPr lang="en-US" sz="2800" dirty="0">
                    <a:solidFill>
                      <a:schemeClr val="tx1"/>
                    </a:solidFill>
                  </a:rPr>
                  <a:t>￢(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</a:rPr>
                  <a:t>∈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A</a:t>
                </a:r>
                <a:r>
                  <a:rPr lang="en-US" sz="2800" dirty="0">
                    <a:solidFill>
                      <a:schemeClr val="tx1"/>
                    </a:solidFill>
                  </a:rPr>
                  <a:t>)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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>
                    <a:solidFill>
                      <a:schemeClr val="tx1"/>
                    </a:solidFill>
                  </a:rPr>
                  <a:t>￢(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</a:rPr>
                  <a:t>∈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B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)</a:t>
                </a:r>
                <a:r>
                  <a:rPr lang="en-US" sz="2800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 smtClean="0"/>
                  <a:t>by De Morgan’s law</a:t>
                </a:r>
              </a:p>
              <a:p>
                <a:pPr marL="457200" indent="0">
                  <a:buNone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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A</a:t>
                </a:r>
                <a:r>
                  <a:rPr lang="en-US" sz="2800" dirty="0">
                    <a:solidFill>
                      <a:schemeClr val="tx1"/>
                    </a:solidFill>
                  </a:rPr>
                  <a:t>)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</a:t>
                </a:r>
                <a:r>
                  <a:rPr lang="en-US" sz="2800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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B</a:t>
                </a:r>
                <a:r>
                  <a:rPr lang="en-US" sz="2800" dirty="0">
                    <a:solidFill>
                      <a:schemeClr val="tx1"/>
                    </a:solidFill>
                  </a:rPr>
                  <a:t>) </a:t>
                </a:r>
                <a:r>
                  <a:rPr lang="en-US" sz="2800" dirty="0"/>
                  <a:t>by </a:t>
                </a:r>
                <a:r>
                  <a:rPr lang="en-US" sz="2800" dirty="0" smtClean="0"/>
                  <a:t>definition of negation</a:t>
                </a:r>
              </a:p>
              <a:p>
                <a:pPr marL="457200" indent="0">
                  <a:buNone/>
                </a:pP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800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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b="0" i="1" dirty="0" smtClean="0">
                            <a:solidFill>
                              <a:schemeClr val="tx1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2800" dirty="0" smtClean="0"/>
                  <a:t>by definition of the </a:t>
                </a:r>
                <a:r>
                  <a:rPr lang="en-US" sz="2800" dirty="0"/>
                  <a:t>complement of a </a:t>
                </a:r>
                <a:r>
                  <a:rPr lang="en-US" sz="2800" dirty="0" smtClean="0"/>
                  <a:t>set</a:t>
                </a:r>
              </a:p>
              <a:p>
                <a:pPr marL="457200" indent="0">
                  <a:buNone/>
                </a:pP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2800" dirty="0">
                        <a:solidFill>
                          <a:schemeClr val="tx1"/>
                        </a:solidFill>
                      </a:rPr>
                      <m:t>∪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2800" dirty="0" smtClean="0"/>
                  <a:t>by </a:t>
                </a:r>
                <a:r>
                  <a:rPr lang="en-US" sz="2800" dirty="0"/>
                  <a:t>definition of union</a:t>
                </a:r>
              </a:p>
              <a:p>
                <a:pPr marL="0" indent="0">
                  <a:buNone/>
                </a:pPr>
                <a:r>
                  <a:rPr lang="en-US" sz="2800" dirty="0" smtClean="0"/>
                  <a:t>We have shown that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</a:rPr>
                          <m:t>∩ 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</m:e>
                    </m:acc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2800" dirty="0">
                        <a:solidFill>
                          <a:schemeClr val="tx1"/>
                        </a:solidFill>
                      </a:rPr>
                      <m:t>∪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07012"/>
                <a:ext cx="10515600" cy="5158577"/>
              </a:xfrm>
              <a:blipFill>
                <a:blip r:embed="rId2"/>
                <a:stretch>
                  <a:fillRect l="-1217" t="-2009" b="-1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161176" y="5638800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Continued on next slide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  <a:sym typeface="Wingdings" pitchFamily="2" charset="2"/>
              </a:rPr>
              <a:t>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25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Proof of Second De Morgan Law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91250" y="1192192"/>
                <a:ext cx="10462549" cy="5173397"/>
              </a:xfrm>
              <a:ln>
                <a:noFill/>
              </a:ln>
            </p:spPr>
            <p:txBody>
              <a:bodyPr>
                <a:noAutofit/>
              </a:bodyPr>
              <a:lstStyle/>
              <a:p>
                <a:pPr>
                  <a:buNone/>
                </a:pPr>
                <a:r>
                  <a:rPr lang="en-US" sz="2800" dirty="0" smtClean="0"/>
                  <a:t>    These steps show that: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2800" dirty="0">
                        <a:solidFill>
                          <a:schemeClr val="tx1"/>
                        </a:solidFill>
                      </a:rPr>
                      <m:t>∪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2800" i="1" dirty="0" smtClean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</a:rPr>
                          <m:t>∩ 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</m:e>
                    </m:acc>
                  </m:oMath>
                </a14:m>
                <a:endParaRPr lang="en-US" sz="2800" dirty="0" smtClean="0"/>
              </a:p>
              <a:p>
                <a:pPr marL="0" indent="0">
                  <a:buNone/>
                </a:pPr>
                <a:r>
                  <a:rPr lang="en-US" sz="2800" dirty="0" smtClean="0"/>
                  <a:t>(Want to show: if </a:t>
                </a:r>
                <a:r>
                  <a:rPr lang="en-US" sz="2800" i="1" dirty="0"/>
                  <a:t>x </a:t>
                </a:r>
                <a:r>
                  <a:rPr lang="en-US" sz="2800" dirty="0"/>
                  <a:t>is </a:t>
                </a:r>
                <a:r>
                  <a:rPr lang="en-US" sz="2800" dirty="0" smtClean="0"/>
                  <a:t>in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2800" dirty="0">
                        <a:solidFill>
                          <a:schemeClr val="tx1"/>
                        </a:solidFill>
                      </a:rPr>
                      <m:t>∪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2800" dirty="0" smtClean="0"/>
                  <a:t>, then it must </a:t>
                </a:r>
                <a:r>
                  <a:rPr lang="en-US" sz="2800" dirty="0"/>
                  <a:t>also be </a:t>
                </a:r>
                <a:r>
                  <a:rPr lang="en-US" sz="2800" dirty="0" smtClean="0"/>
                  <a:t>in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</a:rPr>
                          <m:t>∩ 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</m:e>
                    </m:acc>
                  </m:oMath>
                </a14:m>
                <a:r>
                  <a:rPr lang="en-US" sz="2800" dirty="0" smtClean="0"/>
                  <a:t>)</a:t>
                </a:r>
              </a:p>
              <a:p>
                <a:pPr marL="457200" indent="0">
                  <a:buNone/>
                </a:pPr>
                <a:r>
                  <a:rPr lang="en-US" sz="2800" dirty="0" smtClean="0"/>
                  <a:t>Assume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 smtClean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 smtClean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2800" dirty="0">
                        <a:solidFill>
                          <a:schemeClr val="tx1"/>
                        </a:solidFill>
                      </a:rPr>
                      <m:t>∪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endParaRPr lang="en-US" sz="2800" dirty="0" smtClean="0"/>
              </a:p>
              <a:p>
                <a:pPr marL="457200" indent="0">
                  <a:buNone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</a:rPr>
                  <a:t>∈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)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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</a:rPr>
                  <a:t>∈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b="0" i="1" dirty="0" smtClean="0">
                            <a:solidFill>
                              <a:schemeClr val="tx1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)</a:t>
                </a:r>
                <a:r>
                  <a:rPr lang="en-US" sz="28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800" i="1" dirty="0" smtClean="0"/>
                  <a:t>by </a:t>
                </a:r>
                <a:r>
                  <a:rPr lang="en-US" sz="2800" dirty="0"/>
                  <a:t>definition of </a:t>
                </a:r>
                <a:r>
                  <a:rPr lang="en-US" sz="2800" dirty="0" smtClean="0"/>
                  <a:t>union</a:t>
                </a:r>
              </a:p>
              <a:p>
                <a:pPr marL="457200" indent="0">
                  <a:buNone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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A</a:t>
                </a:r>
                <a:r>
                  <a:rPr lang="en-US" sz="2800" dirty="0">
                    <a:solidFill>
                      <a:schemeClr val="tx1"/>
                    </a:solidFill>
                  </a:rPr>
                  <a:t>)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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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B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)</a:t>
                </a:r>
                <a:r>
                  <a:rPr lang="en-US" sz="2800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 smtClean="0"/>
                  <a:t>by </a:t>
                </a:r>
                <a:r>
                  <a:rPr lang="en-US" sz="2800" dirty="0"/>
                  <a:t>definition of </a:t>
                </a:r>
                <a:r>
                  <a:rPr lang="en-US" sz="2800" dirty="0" smtClean="0"/>
                  <a:t>complement </a:t>
                </a:r>
              </a:p>
              <a:p>
                <a:pPr marL="457200" indent="0">
                  <a:buNone/>
                </a:pPr>
                <a:r>
                  <a:rPr lang="en-US" sz="2800" dirty="0">
                    <a:solidFill>
                      <a:schemeClr val="tx1"/>
                    </a:solidFill>
                  </a:rPr>
                  <a:t>￢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2800" i="1" dirty="0" smtClean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</a:rPr>
                  <a:t>∈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A</a:t>
                </a:r>
                <a:r>
                  <a:rPr lang="en-US" sz="2800" dirty="0">
                    <a:solidFill>
                      <a:schemeClr val="tx1"/>
                    </a:solidFill>
                  </a:rPr>
                  <a:t>)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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>
                    <a:solidFill>
                      <a:schemeClr val="tx1"/>
                    </a:solidFill>
                  </a:rPr>
                  <a:t>￢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</a:rPr>
                  <a:t>∈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B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)</a:t>
                </a:r>
                <a:r>
                  <a:rPr lang="en-US" sz="28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 smtClean="0"/>
                  <a:t>by definition of negation</a:t>
                </a:r>
              </a:p>
              <a:p>
                <a:pPr marL="457200" indent="0">
                  <a:buNone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￢</a:t>
                </a:r>
                <a:r>
                  <a:rPr lang="en-US" sz="2800" dirty="0">
                    <a:solidFill>
                      <a:schemeClr val="tx1"/>
                    </a:solidFill>
                  </a:rPr>
                  <a:t>((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</a:rPr>
                  <a:t>∈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A</a:t>
                </a:r>
                <a:r>
                  <a:rPr lang="en-US" sz="2800" dirty="0">
                    <a:solidFill>
                      <a:schemeClr val="tx1"/>
                    </a:solidFill>
                  </a:rPr>
                  <a:t>)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>
                    <a:solidFill>
                      <a:schemeClr val="tx1"/>
                    </a:solidFill>
                  </a:rPr>
                  <a:t>∧ (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2800" dirty="0">
                    <a:solidFill>
                      <a:schemeClr val="tx1"/>
                    </a:solidFill>
                  </a:rPr>
                  <a:t>∈ 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B</a:t>
                </a:r>
                <a:r>
                  <a:rPr lang="en-US" sz="2800" dirty="0">
                    <a:solidFill>
                      <a:schemeClr val="tx1"/>
                    </a:solidFill>
                  </a:rPr>
                  <a:t>))</a:t>
                </a:r>
                <a:r>
                  <a:rPr lang="en-US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 smtClean="0"/>
                  <a:t>De Morgan’s law</a:t>
                </a:r>
              </a:p>
              <a:p>
                <a:pPr marL="457200" indent="0"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800" dirty="0">
                        <a:solidFill>
                          <a:schemeClr val="tx1"/>
                        </a:solidFill>
                      </a:rPr>
                      <m:t>￢</m:t>
                    </m:r>
                    <m:r>
                      <a:rPr lang="en-US" sz="28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2800" i="1" dirty="0">
                        <a:solidFill>
                          <a:schemeClr val="tx1"/>
                        </a:solidFill>
                      </a:rPr>
                      <m:t>A</m:t>
                    </m:r>
                    <m:r>
                      <m:rPr>
                        <m:nor/>
                      </m:rPr>
                      <a:rPr lang="en-US" sz="2800" i="1" dirty="0">
                        <a:solidFill>
                          <a:schemeClr val="tx1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2800" dirty="0">
                        <a:solidFill>
                          <a:schemeClr val="tx1"/>
                        </a:solidFill>
                      </a:rPr>
                      <m:t>∩ </m:t>
                    </m:r>
                    <m:r>
                      <m:rPr>
                        <m:nor/>
                      </m:rPr>
                      <a:rPr lang="en-US" sz="2800" i="1" dirty="0">
                        <a:solidFill>
                          <a:schemeClr val="tx1"/>
                        </a:solidFill>
                      </a:rPr>
                      <m:t>B</m:t>
                    </m:r>
                    <m:r>
                      <m:rPr>
                        <m:nor/>
                      </m:rPr>
                      <a:rPr lang="en-US" sz="2800" b="0" dirty="0" smtClean="0">
                        <a:solidFill>
                          <a:schemeClr val="tx1"/>
                        </a:solidFill>
                      </a:rPr>
                      <m:t>)</m:t>
                    </m:r>
                  </m:oMath>
                </a14:m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800" dirty="0"/>
                      <m:t>by</m:t>
                    </m:r>
                    <m:r>
                      <m:rPr>
                        <m:nor/>
                      </m:rPr>
                      <a:rPr lang="en-US" sz="2800" dirty="0"/>
                      <m:t> </m:t>
                    </m:r>
                    <m:r>
                      <m:rPr>
                        <m:nor/>
                      </m:rPr>
                      <a:rPr lang="en-US" sz="2800" dirty="0"/>
                      <m:t>definition</m:t>
                    </m:r>
                    <m:r>
                      <m:rPr>
                        <m:nor/>
                      </m:rPr>
                      <a:rPr lang="en-US" sz="2800" dirty="0"/>
                      <m:t> </m:t>
                    </m:r>
                    <m:r>
                      <m:rPr>
                        <m:nor/>
                      </m:rPr>
                      <a:rPr lang="en-US" sz="2800" dirty="0"/>
                      <m:t>of</m:t>
                    </m:r>
                    <m:r>
                      <m:rPr>
                        <m:nor/>
                      </m:rPr>
                      <a:rPr lang="en-US" sz="2800" dirty="0"/>
                      <m:t> </m:t>
                    </m:r>
                    <m:r>
                      <m:rPr>
                        <m:nor/>
                      </m:rPr>
                      <a:rPr lang="en-US" sz="2800" b="0" i="0" dirty="0" smtClean="0"/>
                      <m:t>intersection</m:t>
                    </m:r>
                  </m:oMath>
                </a14:m>
                <a:endParaRPr lang="en-US" sz="2800" dirty="0"/>
              </a:p>
              <a:p>
                <a:pPr marL="457200" indent="0">
                  <a:buNone/>
                </a:pP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</a:rPr>
                          <m:t>∩ 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</m:e>
                    </m:acc>
                  </m:oMath>
                </a14:m>
                <a:r>
                  <a:rPr lang="en-US" sz="2800" dirty="0" smtClean="0"/>
                  <a:t> by definition of complement </a:t>
                </a:r>
              </a:p>
              <a:p>
                <a:pPr marL="0" indent="0">
                  <a:buNone/>
                </a:pPr>
                <a:r>
                  <a:rPr lang="en-US" sz="2800" dirty="0" smtClean="0"/>
                  <a:t>We have shown that </a:t>
                </a:r>
                <a:r>
                  <a:rPr lang="en-US" sz="2800" dirty="0"/>
                  <a:t>: </a:t>
                </a:r>
                <a:r>
                  <a:rPr lang="en-US" sz="2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  <m:r>
                      <m:rPr>
                        <m:nor/>
                      </m:rPr>
                      <a:rPr lang="en-US" sz="2800" dirty="0">
                        <a:solidFill>
                          <a:schemeClr val="tx1"/>
                        </a:solidFill>
                      </a:rPr>
                      <m:t>∪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</m:acc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sz="2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</a:rPr>
                          <m:t>∩ 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1"/>
                            </a:solidFill>
                          </a:rPr>
                          <m:t>B</m:t>
                        </m:r>
                      </m:e>
                    </m:acc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91250" y="1192192"/>
                <a:ext cx="10462549" cy="5173397"/>
              </a:xfrm>
              <a:blipFill>
                <a:blip r:embed="rId2"/>
                <a:stretch>
                  <a:fillRect l="-1166" t="-2123" b="-15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289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Set-Builder Notation: Second De Morgan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92353"/>
                <a:ext cx="11353800" cy="48768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i="1" dirty="0">
                            <a:solidFill>
                              <a:srgbClr val="FFFF00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000" i="1" dirty="0">
                            <a:solidFill>
                              <a:srgbClr val="FFFF00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3000" dirty="0">
                            <a:solidFill>
                              <a:srgbClr val="FFFF00"/>
                            </a:solidFill>
                          </a:rPr>
                          <m:t>∩ </m:t>
                        </m:r>
                        <m:r>
                          <m:rPr>
                            <m:nor/>
                          </m:rPr>
                          <a:rPr lang="en-US" sz="3000" i="1" dirty="0">
                            <a:solidFill>
                              <a:srgbClr val="FFFF00"/>
                            </a:solidFill>
                          </a:rPr>
                          <m:t>B</m:t>
                        </m:r>
                      </m:e>
                    </m:acc>
                  </m:oMath>
                </a14:m>
                <a:r>
                  <a:rPr lang="en-US" sz="3000" dirty="0" smtClean="0">
                    <a:solidFill>
                      <a:srgbClr val="FFFF00"/>
                    </a:solidFill>
                  </a:rPr>
                  <a:t> = {</a:t>
                </a:r>
                <a:r>
                  <a:rPr lang="en-US" sz="3000" i="1" dirty="0">
                    <a:solidFill>
                      <a:srgbClr val="FFFF00"/>
                    </a:solidFill>
                  </a:rPr>
                  <a:t>x </a:t>
                </a:r>
                <a:r>
                  <a:rPr lang="en-US" sz="3000" dirty="0">
                    <a:solidFill>
                      <a:srgbClr val="FFFF00"/>
                    </a:solidFill>
                  </a:rPr>
                  <a:t>| </a:t>
                </a:r>
                <a:r>
                  <a:rPr lang="en-US" sz="3000" i="1" dirty="0">
                    <a:solidFill>
                      <a:srgbClr val="FFFF00"/>
                    </a:solidFill>
                  </a:rPr>
                  <a:t>x </a:t>
                </a:r>
                <a:r>
                  <a:rPr lang="en-US" sz="3000" dirty="0" smtClean="0">
                    <a:sym typeface="Symbol" panose="05050102010706020507" pitchFamily="18" charset="2"/>
                  </a:rPr>
                  <a:t> (</a:t>
                </a:r>
                <a:r>
                  <a:rPr lang="en-US" sz="3000" i="1" dirty="0" smtClean="0"/>
                  <a:t>A </a:t>
                </a:r>
                <a:r>
                  <a:rPr lang="en-US" sz="3000" dirty="0"/>
                  <a:t>∩ </a:t>
                </a:r>
                <a:r>
                  <a:rPr lang="en-US" sz="3000" i="1" dirty="0" smtClean="0"/>
                  <a:t>B</a:t>
                </a:r>
                <a:r>
                  <a:rPr lang="en-US" sz="3000" dirty="0" smtClean="0"/>
                  <a:t>)} </a:t>
                </a:r>
                <a:r>
                  <a:rPr lang="en-US" sz="3000" dirty="0">
                    <a:solidFill>
                      <a:schemeClr val="tx1"/>
                    </a:solidFill>
                  </a:rPr>
                  <a:t>by definition of complement</a:t>
                </a:r>
              </a:p>
              <a:p>
                <a:pPr marL="0" indent="0">
                  <a:buNone/>
                </a:pPr>
                <a:r>
                  <a:rPr lang="en-US" sz="3000" dirty="0" smtClean="0"/>
                  <a:t> = {</a:t>
                </a:r>
                <a:r>
                  <a:rPr lang="en-US" sz="3000" i="1" dirty="0"/>
                  <a:t>x </a:t>
                </a:r>
                <a:r>
                  <a:rPr lang="en-US" sz="3000" dirty="0"/>
                  <a:t>| ￢(</a:t>
                </a:r>
                <a:r>
                  <a:rPr lang="en-US" sz="3000" i="1" dirty="0"/>
                  <a:t>x </a:t>
                </a:r>
                <a:r>
                  <a:rPr lang="en-US" sz="3000" dirty="0"/>
                  <a:t>∈ (</a:t>
                </a:r>
                <a:r>
                  <a:rPr lang="en-US" sz="3000" i="1" dirty="0"/>
                  <a:t>A </a:t>
                </a:r>
                <a:r>
                  <a:rPr lang="en-US" sz="3000" dirty="0"/>
                  <a:t>∩ </a:t>
                </a:r>
                <a:r>
                  <a:rPr lang="en-US" sz="3000" i="1" dirty="0"/>
                  <a:t>B</a:t>
                </a:r>
                <a:r>
                  <a:rPr lang="en-US" sz="3000" dirty="0"/>
                  <a:t>))} </a:t>
                </a:r>
                <a:r>
                  <a:rPr lang="en-US" sz="3000" dirty="0">
                    <a:solidFill>
                      <a:schemeClr val="tx1"/>
                    </a:solidFill>
                  </a:rPr>
                  <a:t>by definition of 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“does </a:t>
                </a:r>
                <a:r>
                  <a:rPr lang="en-US" sz="3000" dirty="0">
                    <a:solidFill>
                      <a:schemeClr val="tx1"/>
                    </a:solidFill>
                  </a:rPr>
                  <a:t>not 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belong” </a:t>
                </a:r>
                <a:r>
                  <a:rPr lang="en-US" sz="3000" dirty="0">
                    <a:solidFill>
                      <a:schemeClr val="tx1"/>
                    </a:solidFill>
                  </a:rPr>
                  <a:t>symbol (</a:t>
                </a:r>
                <a:r>
                  <a:rPr lang="en-US" sz="3000" dirty="0">
                    <a:sym typeface="Symbol" panose="05050102010706020507" pitchFamily="18" charset="2"/>
                  </a:rPr>
                  <a:t></a:t>
                </a:r>
                <a:r>
                  <a:rPr lang="en-US" sz="3000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sz="3000" dirty="0" smtClean="0"/>
                  <a:t> = {</a:t>
                </a:r>
                <a:r>
                  <a:rPr lang="en-US" sz="3000" i="1" dirty="0"/>
                  <a:t>x </a:t>
                </a:r>
                <a:r>
                  <a:rPr lang="en-US" sz="3000" dirty="0"/>
                  <a:t>| ￢(</a:t>
                </a:r>
                <a:r>
                  <a:rPr lang="en-US" sz="3000" i="1" dirty="0"/>
                  <a:t>x </a:t>
                </a:r>
                <a:r>
                  <a:rPr lang="en-US" sz="3000" dirty="0"/>
                  <a:t>∈ </a:t>
                </a:r>
                <a:r>
                  <a:rPr lang="en-US" sz="3000" i="1" dirty="0"/>
                  <a:t>A </a:t>
                </a:r>
                <a:r>
                  <a:rPr lang="en-US" sz="3000" dirty="0"/>
                  <a:t>∧ </a:t>
                </a:r>
                <a:r>
                  <a:rPr lang="en-US" sz="3000" i="1" dirty="0"/>
                  <a:t>x </a:t>
                </a:r>
                <a:r>
                  <a:rPr lang="en-US" sz="3000" dirty="0"/>
                  <a:t>∈ </a:t>
                </a:r>
                <a:r>
                  <a:rPr lang="en-US" sz="3000" i="1" dirty="0"/>
                  <a:t>B</a:t>
                </a:r>
                <a:r>
                  <a:rPr lang="en-US" sz="3000" dirty="0"/>
                  <a:t>)} </a:t>
                </a:r>
                <a:r>
                  <a:rPr lang="en-US" sz="3000" dirty="0">
                    <a:solidFill>
                      <a:schemeClr val="tx1"/>
                    </a:solidFill>
                  </a:rPr>
                  <a:t>by definition of intersection</a:t>
                </a:r>
              </a:p>
              <a:p>
                <a:pPr marL="0" indent="0">
                  <a:buNone/>
                </a:pPr>
                <a:r>
                  <a:rPr lang="en-US" sz="3000" dirty="0" smtClean="0"/>
                  <a:t> = {</a:t>
                </a:r>
                <a:r>
                  <a:rPr lang="en-US" sz="3000" i="1" dirty="0"/>
                  <a:t>x </a:t>
                </a:r>
                <a:r>
                  <a:rPr lang="en-US" sz="3000" dirty="0"/>
                  <a:t>| ￢(</a:t>
                </a:r>
                <a:r>
                  <a:rPr lang="en-US" sz="3000" i="1" dirty="0"/>
                  <a:t>x </a:t>
                </a:r>
                <a:r>
                  <a:rPr lang="en-US" sz="3000" dirty="0"/>
                  <a:t>∈ </a:t>
                </a:r>
                <a:r>
                  <a:rPr lang="en-US" sz="3000" i="1" dirty="0"/>
                  <a:t>A</a:t>
                </a:r>
                <a:r>
                  <a:rPr lang="en-US" sz="3000" dirty="0" smtClean="0"/>
                  <a:t>)</a:t>
                </a:r>
                <a:r>
                  <a:rPr lang="en-US" sz="3000" i="1" dirty="0" smtClean="0"/>
                  <a:t> </a:t>
                </a:r>
                <a:r>
                  <a:rPr lang="en-US" sz="3000" dirty="0" smtClean="0"/>
                  <a:t>∨ ￢</a:t>
                </a:r>
                <a:r>
                  <a:rPr lang="en-US" sz="3000" dirty="0"/>
                  <a:t>(</a:t>
                </a:r>
                <a:r>
                  <a:rPr lang="en-US" sz="3000" i="1" dirty="0"/>
                  <a:t>x </a:t>
                </a:r>
                <a:r>
                  <a:rPr lang="en-US" sz="3000" dirty="0"/>
                  <a:t>∈ </a:t>
                </a:r>
                <a:r>
                  <a:rPr lang="en-US" sz="3000" i="1" dirty="0"/>
                  <a:t>B</a:t>
                </a:r>
                <a:r>
                  <a:rPr lang="en-US" sz="3000" dirty="0"/>
                  <a:t>)} </a:t>
                </a:r>
                <a:r>
                  <a:rPr lang="en-US" sz="3000" dirty="0">
                    <a:solidFill>
                      <a:schemeClr val="tx1"/>
                    </a:solidFill>
                  </a:rPr>
                  <a:t>by 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De </a:t>
                </a:r>
                <a:r>
                  <a:rPr lang="en-US" sz="3000" dirty="0">
                    <a:solidFill>
                      <a:schemeClr val="tx1"/>
                    </a:solidFill>
                  </a:rPr>
                  <a:t>Morgan law for logical </a:t>
                </a:r>
                <a:r>
                  <a:rPr lang="en-US" sz="3000" dirty="0" err="1" smtClean="0">
                    <a:solidFill>
                      <a:schemeClr val="tx1"/>
                    </a:solidFill>
                  </a:rPr>
                  <a:t>equival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.</a:t>
                </a:r>
                <a:endParaRPr lang="en-US" sz="3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3000" dirty="0" smtClean="0"/>
                  <a:t> = {</a:t>
                </a:r>
                <a:r>
                  <a:rPr lang="en-US" sz="3000" i="1" dirty="0"/>
                  <a:t>x </a:t>
                </a:r>
                <a:r>
                  <a:rPr lang="en-US" sz="3000" dirty="0"/>
                  <a:t>| </a:t>
                </a:r>
                <a:r>
                  <a:rPr lang="en-US" sz="3000" i="1" dirty="0"/>
                  <a:t>x </a:t>
                </a:r>
                <a:r>
                  <a:rPr lang="en-US" sz="3000" dirty="0">
                    <a:sym typeface="Symbol" panose="05050102010706020507" pitchFamily="18" charset="2"/>
                  </a:rPr>
                  <a:t></a:t>
                </a:r>
                <a:r>
                  <a:rPr lang="en-US" sz="3000" dirty="0" smtClean="0"/>
                  <a:t> </a:t>
                </a:r>
                <a:r>
                  <a:rPr lang="en-US" sz="3000" i="1" dirty="0"/>
                  <a:t>A </a:t>
                </a:r>
                <a:r>
                  <a:rPr lang="en-US" sz="3000" dirty="0" smtClean="0"/>
                  <a:t>∨ </a:t>
                </a:r>
                <a:r>
                  <a:rPr lang="en-US" sz="3000" i="1" dirty="0" smtClean="0"/>
                  <a:t>x </a:t>
                </a:r>
                <a:r>
                  <a:rPr lang="en-US" sz="3000" dirty="0">
                    <a:sym typeface="Symbol" panose="05050102010706020507" pitchFamily="18" charset="2"/>
                  </a:rPr>
                  <a:t></a:t>
                </a:r>
                <a:r>
                  <a:rPr lang="en-US" sz="3000" dirty="0" smtClean="0"/>
                  <a:t> </a:t>
                </a:r>
                <a:r>
                  <a:rPr lang="en-US" sz="3000" i="1" dirty="0"/>
                  <a:t>B</a:t>
                </a:r>
                <a:r>
                  <a:rPr lang="en-US" sz="3000" dirty="0"/>
                  <a:t>} </a:t>
                </a:r>
                <a:r>
                  <a:rPr lang="en-US" sz="3000" dirty="0">
                    <a:solidFill>
                      <a:schemeClr val="tx1"/>
                    </a:solidFill>
                  </a:rPr>
                  <a:t>by definition of 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“does </a:t>
                </a:r>
                <a:r>
                  <a:rPr lang="en-US" sz="3000" dirty="0">
                    <a:solidFill>
                      <a:schemeClr val="tx1"/>
                    </a:solidFill>
                  </a:rPr>
                  <a:t>not 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belong” symbol (</a:t>
                </a:r>
                <a:r>
                  <a:rPr lang="en-US" sz="3000" dirty="0">
                    <a:sym typeface="Symbol" panose="05050102010706020507" pitchFamily="18" charset="2"/>
                  </a:rPr>
                  <a:t>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)</a:t>
                </a:r>
                <a:endParaRPr lang="en-US" sz="3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3000" dirty="0" smtClean="0">
                    <a:solidFill>
                      <a:srgbClr val="FFFF00"/>
                    </a:solidFill>
                  </a:rPr>
                  <a:t> = {</a:t>
                </a:r>
                <a:r>
                  <a:rPr lang="en-US" sz="3000" i="1" dirty="0">
                    <a:solidFill>
                      <a:srgbClr val="FFFF00"/>
                    </a:solidFill>
                  </a:rPr>
                  <a:t>x </a:t>
                </a:r>
                <a:r>
                  <a:rPr lang="en-US" sz="3000" dirty="0">
                    <a:solidFill>
                      <a:srgbClr val="FFFF00"/>
                    </a:solidFill>
                  </a:rPr>
                  <a:t>| </a:t>
                </a:r>
                <a:r>
                  <a:rPr lang="en-US" sz="3000" i="1" dirty="0">
                    <a:solidFill>
                      <a:srgbClr val="FFFF00"/>
                    </a:solidFill>
                  </a:rPr>
                  <a:t>x </a:t>
                </a:r>
                <a:r>
                  <a:rPr lang="en-US" sz="3000" dirty="0">
                    <a:solidFill>
                      <a:srgbClr val="FFFF00"/>
                    </a:solidFill>
                  </a:rPr>
                  <a:t>∈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i="1" dirty="0">
                            <a:solidFill>
                              <a:srgbClr val="FFFF00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000" i="1" dirty="0">
                            <a:solidFill>
                              <a:srgbClr val="FFFF00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3000" i="1" dirty="0">
                    <a:solidFill>
                      <a:srgbClr val="FFFF00"/>
                    </a:solidFill>
                  </a:rPr>
                  <a:t> </a:t>
                </a:r>
                <a:r>
                  <a:rPr lang="en-US" sz="3000" dirty="0">
                    <a:solidFill>
                      <a:srgbClr val="FFFF00"/>
                    </a:solidFill>
                  </a:rPr>
                  <a:t>∨ </a:t>
                </a:r>
                <a:r>
                  <a:rPr lang="en-US" sz="3000" i="1" dirty="0">
                    <a:solidFill>
                      <a:srgbClr val="FFFF00"/>
                    </a:solidFill>
                  </a:rPr>
                  <a:t>x </a:t>
                </a:r>
                <a:r>
                  <a:rPr lang="en-US" sz="3000" dirty="0">
                    <a:solidFill>
                      <a:srgbClr val="FFFF00"/>
                    </a:solidFill>
                  </a:rPr>
                  <a:t>∈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i="1" dirty="0">
                            <a:solidFill>
                              <a:srgbClr val="FFFF00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3000" i="1" dirty="0">
                            <a:solidFill>
                              <a:srgbClr val="FFFF00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3000" dirty="0"/>
                  <a:t>} </a:t>
                </a:r>
                <a:r>
                  <a:rPr lang="en-US" sz="3000" dirty="0">
                    <a:solidFill>
                      <a:schemeClr val="tx1"/>
                    </a:solidFill>
                  </a:rPr>
                  <a:t>by definition of complement</a:t>
                </a:r>
              </a:p>
              <a:p>
                <a:pPr marL="0" indent="0">
                  <a:buNone/>
                </a:pPr>
                <a:r>
                  <a:rPr lang="en-US" sz="3000" dirty="0" smtClean="0"/>
                  <a:t> = </a:t>
                </a:r>
                <a:r>
                  <a:rPr lang="en-US" sz="3000" dirty="0" smtClean="0">
                    <a:solidFill>
                      <a:srgbClr val="FFFF00"/>
                    </a:solidFill>
                  </a:rPr>
                  <a:t>{</a:t>
                </a:r>
                <a:r>
                  <a:rPr lang="en-US" sz="3000" i="1" dirty="0">
                    <a:solidFill>
                      <a:srgbClr val="FFFF00"/>
                    </a:solidFill>
                  </a:rPr>
                  <a:t>x </a:t>
                </a:r>
                <a:r>
                  <a:rPr lang="en-US" sz="3000" dirty="0">
                    <a:solidFill>
                      <a:srgbClr val="FFFF00"/>
                    </a:solidFill>
                  </a:rPr>
                  <a:t>| </a:t>
                </a:r>
                <a:r>
                  <a:rPr lang="en-US" sz="3000" i="1" dirty="0">
                    <a:solidFill>
                      <a:srgbClr val="FFFF00"/>
                    </a:solidFill>
                  </a:rPr>
                  <a:t>x </a:t>
                </a:r>
                <a:r>
                  <a:rPr lang="en-US" sz="3000" dirty="0" smtClean="0">
                    <a:solidFill>
                      <a:srgbClr val="FFFF00"/>
                    </a:solidFill>
                  </a:rPr>
                  <a:t>∈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b="0" i="1" dirty="0" smtClean="0">
                            <a:solidFill>
                              <a:srgbClr val="FFFF00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3000" i="1" dirty="0">
                            <a:solidFill>
                              <a:srgbClr val="FFFF00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3000" i="1" dirty="0">
                    <a:solidFill>
                      <a:srgbClr val="FFFF00"/>
                    </a:solidFill>
                  </a:rPr>
                  <a:t> </a:t>
                </a:r>
                <a:r>
                  <a:rPr lang="en-US" sz="3000" dirty="0">
                    <a:solidFill>
                      <a:srgbClr val="FFFF00"/>
                    </a:solidFill>
                  </a:rPr>
                  <a:t>∪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i="1" dirty="0">
                            <a:solidFill>
                              <a:srgbClr val="FFFF00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3000" i="1" dirty="0">
                            <a:solidFill>
                              <a:srgbClr val="FFFF00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3000" dirty="0" smtClean="0">
                    <a:solidFill>
                      <a:srgbClr val="FFFF00"/>
                    </a:solidFill>
                  </a:rPr>
                  <a:t>)} </a:t>
                </a:r>
                <a:r>
                  <a:rPr lang="en-US" sz="3000" dirty="0">
                    <a:solidFill>
                      <a:schemeClr val="tx1"/>
                    </a:solidFill>
                  </a:rPr>
                  <a:t>by definition of union</a:t>
                </a:r>
              </a:p>
              <a:p>
                <a:pPr marL="0" indent="0">
                  <a:buNone/>
                </a:pPr>
                <a:r>
                  <a:rPr lang="en-US" sz="3000" dirty="0" smtClean="0"/>
                  <a:t>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i="1" dirty="0" smtClean="0"/>
                          <m:t>A</m:t>
                        </m:r>
                        <m:r>
                          <m:rPr>
                            <m:nor/>
                          </m:rPr>
                          <a:rPr lang="en-US" sz="3000" i="1" dirty="0" smtClean="0"/>
                          <m:t> </m:t>
                        </m:r>
                      </m:e>
                    </m:acc>
                  </m:oMath>
                </a14:m>
                <a:r>
                  <a:rPr lang="en-US" sz="3000" i="1" dirty="0"/>
                  <a:t> </a:t>
                </a:r>
                <a:r>
                  <a:rPr lang="en-US" sz="3000" dirty="0"/>
                  <a:t>∪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i="1" dirty="0"/>
                          <m:t>B</m:t>
                        </m:r>
                        <m:r>
                          <m:rPr>
                            <m:nor/>
                          </m:rPr>
                          <a:rPr lang="en-US" sz="3000" i="1" dirty="0"/>
                          <m:t> </m:t>
                        </m:r>
                      </m:e>
                    </m:acc>
                  </m:oMath>
                </a14:m>
                <a:r>
                  <a:rPr lang="en-US" sz="3000" dirty="0">
                    <a:solidFill>
                      <a:schemeClr val="tx1"/>
                    </a:solidFill>
                  </a:rPr>
                  <a:t>by meaning of set builder 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notation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92353"/>
                <a:ext cx="11353800" cy="4876800"/>
              </a:xfrm>
              <a:blipFill>
                <a:blip r:embed="rId3"/>
                <a:stretch>
                  <a:fillRect l="-537" t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708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Membership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6655391"/>
              </p:ext>
            </p:extLst>
          </p:nvPr>
        </p:nvGraphicFramePr>
        <p:xfrm>
          <a:off x="1865948" y="2133600"/>
          <a:ext cx="1126067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1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3236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A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B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C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65748" y="2091512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n-lt"/>
              </a:rPr>
              <a:t>Solution</a:t>
            </a:r>
            <a:r>
              <a:rPr lang="en-US" dirty="0">
                <a:latin typeface="+mn-lt"/>
              </a:rPr>
              <a:t>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19200" y="1190199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mbria" panose="02040503050406030204" pitchFamily="18" charset="0"/>
              </a:rPr>
              <a:t>Use a membership table to show that </a:t>
            </a:r>
            <a:r>
              <a:rPr lang="en-US" sz="2800" dirty="0" smtClean="0">
                <a:latin typeface="Cambria" panose="02040503050406030204" pitchFamily="18" charset="0"/>
              </a:rPr>
              <a:t/>
            </a:r>
            <a:br>
              <a:rPr lang="en-US" sz="2800" dirty="0" smtClean="0">
                <a:latin typeface="Cambria" panose="02040503050406030204" pitchFamily="18" charset="0"/>
              </a:rPr>
            </a:br>
            <a:r>
              <a:rPr 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A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∩ (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B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∪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C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  <a:r>
              <a:rPr 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 = 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A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∩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B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∪ (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A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∩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C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  <a:endParaRPr 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18</a:t>
            </a:fld>
            <a:endParaRPr lang="en-US" altLang="en-US"/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711759"/>
              </p:ext>
            </p:extLst>
          </p:nvPr>
        </p:nvGraphicFramePr>
        <p:xfrm>
          <a:off x="2971800" y="2133600"/>
          <a:ext cx="936943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9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3236"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ＭＳ Ｐゴシック" pitchFamily="1" charset="-128"/>
                          <a:cs typeface="+mn-cs"/>
                        </a:rPr>
                        <a:t>B 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ＭＳ Ｐゴシック" pitchFamily="1" charset="-128"/>
                          <a:cs typeface="+mn-cs"/>
                        </a:rPr>
                        <a:t>∪ </a:t>
                      </a:r>
                      <a:r>
                        <a:rPr kumimoji="0" lang="en-US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ＭＳ Ｐゴシック" pitchFamily="1" charset="-128"/>
                          <a:cs typeface="+mn-cs"/>
                        </a:rPr>
                        <a:t>C</a:t>
                      </a:r>
                      <a:endParaRPr lang="en-US" sz="2400" b="0" i="0" dirty="0" smtClean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498815"/>
              </p:ext>
            </p:extLst>
          </p:nvPr>
        </p:nvGraphicFramePr>
        <p:xfrm>
          <a:off x="3886200" y="2133600"/>
          <a:ext cx="1727518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5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3236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A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∩ </a:t>
                      </a:r>
                      <a:r>
                        <a:rPr lang="en-US" sz="2400" b="0" i="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en-US" sz="2400" b="0" i="1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B 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ＭＳ Ｐゴシック" pitchFamily="1" charset="-128"/>
                          <a:cs typeface="+mn-cs"/>
                        </a:rPr>
                        <a:t>∪ </a:t>
                      </a:r>
                      <a:r>
                        <a:rPr lang="en-US" sz="2400" b="0" i="1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C</a:t>
                      </a:r>
                      <a:r>
                        <a:rPr lang="en-US" sz="2400" b="0" i="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)</a:t>
                      </a:r>
                      <a:endParaRPr lang="en-US" sz="2400" b="0" i="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0401023"/>
              </p:ext>
            </p:extLst>
          </p:nvPr>
        </p:nvGraphicFramePr>
        <p:xfrm>
          <a:off x="5595620" y="2133600"/>
          <a:ext cx="95758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3236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A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∩ </a:t>
                      </a:r>
                      <a:r>
                        <a:rPr lang="en-US" sz="2400" b="0" i="1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B</a:t>
                      </a:r>
                      <a:endParaRPr lang="en-US" sz="2400" b="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2584388"/>
              </p:ext>
            </p:extLst>
          </p:nvPr>
        </p:nvGraphicFramePr>
        <p:xfrm>
          <a:off x="6553200" y="2133600"/>
          <a:ext cx="9652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3236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A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∩ </a:t>
                      </a:r>
                      <a:r>
                        <a:rPr lang="en-US" sz="2400" b="0" i="1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C</a:t>
                      </a:r>
                      <a:endParaRPr lang="en-US" sz="2400" b="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6880794"/>
              </p:ext>
            </p:extLst>
          </p:nvPr>
        </p:nvGraphicFramePr>
        <p:xfrm>
          <a:off x="7467600" y="2133600"/>
          <a:ext cx="2441892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189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03236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en-US" sz="2400" b="0" i="1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A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∩ </a:t>
                      </a:r>
                      <a:r>
                        <a:rPr lang="en-US" sz="2400" b="0" i="1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B</a:t>
                      </a:r>
                      <a:r>
                        <a:rPr lang="en-US" sz="2400" b="0" i="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)</a:t>
                      </a:r>
                      <a:r>
                        <a:rPr lang="en-US" sz="2400" b="0" i="1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 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ＭＳ Ｐゴシック" pitchFamily="1" charset="-128"/>
                          <a:cs typeface="+mn-cs"/>
                        </a:rPr>
                        <a:t>∪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400" b="0" i="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en-US" sz="2400" b="0" i="1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A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∩ </a:t>
                      </a:r>
                      <a:r>
                        <a:rPr lang="en-US" sz="2400" b="0" i="1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C</a:t>
                      </a:r>
                      <a:r>
                        <a:rPr lang="en-US" sz="2400" b="0" i="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)</a:t>
                      </a:r>
                      <a:endParaRPr lang="en-US" sz="2400" b="0" i="0" dirty="0">
                        <a:solidFill>
                          <a:srgbClr val="FFFF00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4445159" y="2563055"/>
            <a:ext cx="609600" cy="369522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383746" y="2563055"/>
            <a:ext cx="609600" cy="369522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0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8229600" cy="1143000"/>
          </a:xfrm>
        </p:spPr>
        <p:txBody>
          <a:bodyPr/>
          <a:lstStyle/>
          <a:p>
            <a:r>
              <a:rPr lang="en-US" altLang="en-US" dirty="0" smtClean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1447800"/>
                <a:ext cx="9296400" cy="4724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en-US" sz="3200" dirty="0" smtClean="0"/>
                  <a:t>Show that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sz="32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∪(</m:t>
                        </m:r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acc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 = (</m:t>
                    </m:r>
                    <m:acc>
                      <m:accPr>
                        <m:chr m:val="̅"/>
                        <m:ctrlP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alt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acc>
                      <m:accPr>
                        <m:chr m:val="̅"/>
                        <m:ctrlPr>
                          <a:rPr lang="en-US" altLang="en-US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altLang="en-US" sz="32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en-US" altLang="en-US" sz="3200" dirty="0" smtClean="0"/>
              </a:p>
              <a:p>
                <a:pPr marL="0" indent="0">
                  <a:buNone/>
                </a:pPr>
                <a:r>
                  <a:rPr lang="en-US" altLang="en-US" sz="2400" b="1" dirty="0" smtClean="0">
                    <a:solidFill>
                      <a:schemeClr val="tx1"/>
                    </a:solidFill>
                  </a:rPr>
                  <a:t>Solution:</a:t>
                </a:r>
              </a:p>
              <a:p>
                <a:pPr marL="0" indent="0">
                  <a:buNone/>
                </a:pPr>
                <a:r>
                  <a:rPr lang="en-US" altLang="en-US" sz="3200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sz="3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∪(</m:t>
                        </m:r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acc>
                    <m:r>
                      <a:rPr lang="en-US" altLang="en-US" sz="32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sz="3200" i="1" dirty="0" smtClean="0"/>
              </a:p>
              <a:p>
                <a:pPr marL="0" indent="0">
                  <a:buNone/>
                </a:pPr>
                <a:r>
                  <a:rPr lang="en-US" altLang="en-US" sz="3200" dirty="0" smtClean="0"/>
                  <a:t>		 </a:t>
                </a:r>
                <a14:m>
                  <m:oMath xmlns:m="http://schemas.openxmlformats.org/officeDocument/2006/math">
                    <m:r>
                      <a:rPr lang="en-US" altLang="en-US" sz="3200" i="1" smtClean="0">
                        <a:latin typeface="Cambria Math" panose="02040503050406030204" pitchFamily="18" charset="0"/>
                      </a:rPr>
                      <m:t>= </m:t>
                    </m:r>
                    <m:acc>
                      <m:accPr>
                        <m:chr m:val="̅"/>
                        <m:ctrlP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alt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en-US" altLang="en-US" sz="3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acc>
                  </m:oMath>
                </a14:m>
                <a:r>
                  <a:rPr lang="en-US" altLang="en-US" sz="3200" dirty="0" smtClean="0"/>
                  <a:t>  </a:t>
                </a:r>
                <a:r>
                  <a:rPr lang="en-US" sz="3200" dirty="0">
                    <a:solidFill>
                      <a:schemeClr val="tx1"/>
                    </a:solidFill>
                  </a:rPr>
                  <a:t>De Morgan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law</a:t>
                </a:r>
              </a:p>
              <a:p>
                <a:pPr marL="0" indent="0">
                  <a:buNone/>
                </a:pPr>
                <a:r>
                  <a:rPr lang="en-US" altLang="en-US" sz="3200" dirty="0" smtClean="0">
                    <a:solidFill>
                      <a:schemeClr val="tx1"/>
                    </a:solidFill>
                  </a:rPr>
                  <a:t>		 </a:t>
                </a:r>
                <a14:m>
                  <m:oMath xmlns:m="http://schemas.openxmlformats.org/officeDocument/2006/math">
                    <m:r>
                      <a:rPr lang="en-US" altLang="en-US" sz="32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en-US" sz="32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alt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</m:oMath>
                </a14:m>
                <a:r>
                  <a:rPr lang="en-US" altLang="en-US" sz="32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altLang="en-US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alt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acc>
                      <m:accPr>
                        <m:chr m:val="̅"/>
                        <m:ctrlP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alt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3200" dirty="0" smtClean="0">
                    <a:solidFill>
                      <a:schemeClr val="tx1"/>
                    </a:solidFill>
                  </a:rPr>
                  <a:t>  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De </a:t>
                </a:r>
                <a:r>
                  <a:rPr lang="en-US" sz="3200" dirty="0">
                    <a:solidFill>
                      <a:schemeClr val="tx1"/>
                    </a:solidFill>
                  </a:rPr>
                  <a:t>Morgan law</a:t>
                </a:r>
                <a:endParaRPr lang="en-US" altLang="en-US" sz="3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sz="3200" dirty="0">
                    <a:solidFill>
                      <a:schemeClr val="tx1"/>
                    </a:solidFill>
                  </a:rPr>
                  <a:t>		 </a:t>
                </a:r>
                <a14:m>
                  <m:oMath xmlns:m="http://schemas.openxmlformats.org/officeDocument/2006/math">
                    <m:r>
                      <a:rPr lang="en-US" altLang="en-US" sz="32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en-US" sz="32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alt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acc>
                      <m:accPr>
                        <m:chr m:val="̅"/>
                        <m:ctrlP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alt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3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altLang="en-US" sz="32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3200" dirty="0" smtClean="0">
                    <a:solidFill>
                      <a:schemeClr val="tx1"/>
                    </a:solidFill>
                  </a:rPr>
                  <a:t> 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Commutative law</a:t>
                </a:r>
                <a:endParaRPr lang="en-US" altLang="en-US" sz="32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sz="3200" dirty="0">
                    <a:solidFill>
                      <a:schemeClr val="tx1"/>
                    </a:solidFill>
                  </a:rPr>
                  <a:t>		 </a:t>
                </a:r>
                <a14:m>
                  <m:oMath xmlns:m="http://schemas.openxmlformats.org/officeDocument/2006/math">
                    <m:r>
                      <a:rPr lang="en-US" altLang="en-US" sz="32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en-US" sz="32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alt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acc>
                      <m:accPr>
                        <m:chr m:val="̅"/>
                        <m:ctrlP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alt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3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altLang="en-US" sz="3200" dirty="0">
                    <a:solidFill>
                      <a:schemeClr val="tx1"/>
                    </a:solidFill>
                  </a:rPr>
                  <a:t>  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Commutative law</a:t>
                </a:r>
              </a:p>
              <a:p>
                <a:pPr marL="0" indent="0">
                  <a:buNone/>
                </a:pPr>
                <a:r>
                  <a:rPr lang="en-US" altLang="en-US" sz="3200" dirty="0" smtClean="0">
                    <a:solidFill>
                      <a:schemeClr val="tx1"/>
                    </a:solidFill>
                  </a:rPr>
                  <a:t>This completes the proof</a:t>
                </a:r>
                <a:endParaRPr lang="en-US" altLang="en-US" sz="32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altLang="en-US" sz="32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48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447800"/>
                <a:ext cx="9296400" cy="4724400"/>
              </a:xfrm>
              <a:blipFill>
                <a:blip r:embed="rId3"/>
                <a:stretch>
                  <a:fillRect l="-1639" t="-2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882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Boolean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Propositional calculus and set theory are both instances of an algebraic system called a </a:t>
            </a:r>
            <a:r>
              <a:rPr lang="en-US" i="1" dirty="0" smtClean="0"/>
              <a:t>Boolean Algebra</a:t>
            </a:r>
            <a:r>
              <a:rPr lang="en-US" dirty="0" smtClean="0"/>
              <a:t>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operators in set theory are analogous to the corresponding operator in propositional calculus.</a:t>
            </a:r>
          </a:p>
          <a:p>
            <a:r>
              <a:rPr lang="en-US" dirty="0" smtClean="0"/>
              <a:t>As always there must be a universal set </a:t>
            </a:r>
            <a:r>
              <a:rPr lang="en-US" i="1" dirty="0" smtClean="0"/>
              <a:t>U</a:t>
            </a:r>
            <a:r>
              <a:rPr lang="en-US" dirty="0" smtClean="0"/>
              <a:t>. </a:t>
            </a:r>
            <a:r>
              <a:rPr lang="en-US" b="1" dirty="0" smtClean="0">
                <a:solidFill>
                  <a:srgbClr val="66FF33"/>
                </a:solidFill>
              </a:rPr>
              <a:t>All sets are assumed to be subsets of </a:t>
            </a:r>
            <a:r>
              <a:rPr lang="en-US" b="1" i="1" dirty="0" smtClean="0">
                <a:solidFill>
                  <a:srgbClr val="66FF33"/>
                </a:solidFill>
              </a:rPr>
              <a:t>U</a:t>
            </a:r>
            <a:r>
              <a:rPr lang="en-US" dirty="0" smtClean="0">
                <a:solidFill>
                  <a:srgbClr val="66FF33"/>
                </a:solidFill>
              </a:rPr>
              <a:t>.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727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Generalized union and intersection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pPr>
              <a:buFont typeface="Arial" charset="0"/>
              <a:buNone/>
            </a:pPr>
            <a:endParaRPr lang="en-US" altLang="en-US" dirty="0" smtClean="0"/>
          </a:p>
          <a:p>
            <a:pPr marL="0" indent="0">
              <a:buNone/>
            </a:pPr>
            <a:r>
              <a:rPr lang="en-US" altLang="en-US" i="1" dirty="0" smtClean="0"/>
              <a:t>A</a:t>
            </a:r>
            <a:r>
              <a:rPr lang="en-US" altLang="en-US" dirty="0" smtClean="0"/>
              <a:t> = {0, 2, 4, 6, 8}, </a:t>
            </a:r>
            <a:r>
              <a:rPr lang="en-US" altLang="en-US" i="1" dirty="0" smtClean="0"/>
              <a:t>B</a:t>
            </a:r>
            <a:r>
              <a:rPr lang="en-US" altLang="en-US" dirty="0" smtClean="0"/>
              <a:t> = {0, 1, 2, 3, 4}, </a:t>
            </a:r>
            <a:r>
              <a:rPr lang="en-US" altLang="en-US" i="1" dirty="0" smtClean="0"/>
              <a:t>C</a:t>
            </a:r>
            <a:r>
              <a:rPr lang="en-US" altLang="en-US" dirty="0" smtClean="0"/>
              <a:t> = {0, 3, 6, 9}</a:t>
            </a:r>
          </a:p>
          <a:p>
            <a:pPr marL="0" indent="0">
              <a:buNone/>
            </a:pPr>
            <a:r>
              <a:rPr lang="en-US" altLang="en-US" i="1" dirty="0" smtClean="0">
                <a:solidFill>
                  <a:schemeClr val="tx1"/>
                </a:solidFill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</a:rPr>
              <a:t> ⋃ </a:t>
            </a:r>
            <a:r>
              <a:rPr lang="en-US" altLang="en-US" i="1" dirty="0" smtClean="0">
                <a:solidFill>
                  <a:schemeClr val="tx1"/>
                </a:solidFill>
              </a:rPr>
              <a:t>B</a:t>
            </a:r>
            <a:r>
              <a:rPr lang="en-US" altLang="en-US" dirty="0" smtClean="0">
                <a:solidFill>
                  <a:schemeClr val="tx1"/>
                </a:solidFill>
              </a:rPr>
              <a:t> ⋃ </a:t>
            </a:r>
            <a:r>
              <a:rPr lang="en-US" altLang="en-US" i="1" dirty="0" smtClean="0">
                <a:solidFill>
                  <a:schemeClr val="tx1"/>
                </a:solidFill>
              </a:rPr>
              <a:t>C</a:t>
            </a:r>
            <a:r>
              <a:rPr lang="en-US" altLang="en-US" dirty="0" smtClean="0">
                <a:solidFill>
                  <a:schemeClr val="tx1"/>
                </a:solidFill>
              </a:rPr>
              <a:t> = {0, 1, 2, 3, 4, 6, 8, 9</a:t>
            </a:r>
            <a:r>
              <a:rPr lang="en-US" altLang="en-US" dirty="0">
                <a:solidFill>
                  <a:schemeClr val="tx1"/>
                </a:solidFill>
              </a:rPr>
              <a:t>}</a:t>
            </a:r>
          </a:p>
          <a:p>
            <a:pPr marL="0" indent="0">
              <a:buNone/>
            </a:pPr>
            <a:r>
              <a:rPr lang="en-US" altLang="en-US" i="1" dirty="0" smtClean="0"/>
              <a:t>A</a:t>
            </a:r>
            <a:r>
              <a:rPr lang="en-US" altLang="en-US" dirty="0" smtClean="0"/>
              <a:t> ⋂ </a:t>
            </a:r>
            <a:r>
              <a:rPr lang="en-US" altLang="en-US" i="1" dirty="0" smtClean="0"/>
              <a:t>B</a:t>
            </a:r>
            <a:r>
              <a:rPr lang="en-US" altLang="en-US" dirty="0" smtClean="0"/>
              <a:t> ⋂ </a:t>
            </a:r>
            <a:r>
              <a:rPr lang="en-US" altLang="en-US" i="1" dirty="0" smtClean="0"/>
              <a:t>C</a:t>
            </a:r>
            <a:r>
              <a:rPr lang="en-US" altLang="en-US" dirty="0" smtClean="0"/>
              <a:t> = {</a:t>
            </a:r>
            <a:r>
              <a:rPr lang="en-US" altLang="en-US" dirty="0"/>
              <a:t>0}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20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838200"/>
            <a:ext cx="7620000" cy="315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65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Generalized Unions and Intersections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200" dirty="0" smtClean="0"/>
                  <a:t>Let </a:t>
                </a:r>
                <a:r>
                  <a:rPr lang="en-US" sz="3200" i="1" dirty="0" smtClean="0"/>
                  <a:t>A</a:t>
                </a:r>
                <a:r>
                  <a:rPr lang="en-US" sz="3200" baseline="-25000" dirty="0" smtClean="0"/>
                  <a:t>1</a:t>
                </a:r>
                <a:r>
                  <a:rPr lang="en-US" sz="3200" dirty="0" smtClean="0"/>
                  <a:t>, </a:t>
                </a:r>
                <a:r>
                  <a:rPr lang="en-US" sz="3200" i="1" dirty="0" smtClean="0"/>
                  <a:t>A</a:t>
                </a:r>
                <a:r>
                  <a:rPr lang="en-US" sz="3200" baseline="-25000" dirty="0" smtClean="0"/>
                  <a:t>2</a:t>
                </a:r>
                <a:r>
                  <a:rPr lang="en-US" sz="3200" dirty="0" smtClean="0"/>
                  <a:t> , …, </a:t>
                </a:r>
                <a:r>
                  <a:rPr lang="en-US" sz="3200" i="1" dirty="0" smtClean="0"/>
                  <a:t>A</a:t>
                </a:r>
                <a:r>
                  <a:rPr lang="en-US" sz="3200" i="1" baseline="-25000" dirty="0" smtClean="0"/>
                  <a:t>n</a:t>
                </a:r>
                <a:r>
                  <a:rPr lang="en-US" sz="3200" dirty="0" smtClean="0"/>
                  <a:t> be an indexed collection of sets</a:t>
                </a:r>
              </a:p>
              <a:p>
                <a:pPr>
                  <a:buNone/>
                </a:pPr>
                <a:r>
                  <a:rPr lang="en-US" sz="3200" dirty="0" smtClean="0"/>
                  <a:t>    We define: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⋃"/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= 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sz="3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= 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∪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∪…∪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3200" dirty="0" smtClean="0"/>
              </a:p>
              <a:p>
                <a:pPr>
                  <a:buNone/>
                </a:pPr>
                <a:endParaRPr lang="en-US" sz="3200" dirty="0" smtClean="0"/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⋂"/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= 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= </m:t>
                          </m:r>
                          <m:sSub>
                            <m:sSub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∩</m:t>
                          </m:r>
                          <m:sSub>
                            <m:sSub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∩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  <m: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∩</m:t>
                          </m:r>
                          <m:sSub>
                            <m:sSub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3200" dirty="0" smtClean="0"/>
              </a:p>
              <a:p>
                <a:pPr>
                  <a:buNone/>
                </a:pPr>
                <a:endParaRPr lang="en-US" sz="3200" dirty="0" smtClean="0"/>
              </a:p>
              <a:p>
                <a:pPr>
                  <a:buNone/>
                </a:pPr>
                <a:endParaRPr lang="en-US" sz="32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33" t="-2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249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Computer representation of sets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3200" i="1" dirty="0" smtClean="0"/>
              <a:t>U</a:t>
            </a:r>
            <a:r>
              <a:rPr lang="en-US" altLang="en-US" sz="3200" dirty="0" smtClean="0"/>
              <a:t> = {1, 2, 3, 4, 5, 6, 7, 8, 9, 10}</a:t>
            </a:r>
          </a:p>
          <a:p>
            <a:r>
              <a:rPr lang="en-US" altLang="en-US" sz="3200" i="1" dirty="0" smtClean="0"/>
              <a:t>A</a:t>
            </a:r>
            <a:r>
              <a:rPr lang="en-US" altLang="en-US" sz="3200" dirty="0" smtClean="0"/>
              <a:t> = {1, 3, 5, 7, 9} (odd integer ≤ 10), </a:t>
            </a:r>
            <a:br>
              <a:rPr lang="en-US" altLang="en-US" sz="3200" dirty="0" smtClean="0"/>
            </a:br>
            <a:r>
              <a:rPr lang="en-US" altLang="en-US" sz="3200" i="1" dirty="0" smtClean="0"/>
              <a:t>B</a:t>
            </a:r>
            <a:r>
              <a:rPr lang="en-US" altLang="en-US" sz="3200" dirty="0" smtClean="0"/>
              <a:t> = {1, 2, 3, 4, 5} (integer ≤ 5)</a:t>
            </a:r>
          </a:p>
          <a:p>
            <a:r>
              <a:rPr lang="en-US" altLang="en-US" sz="3200" dirty="0" smtClean="0">
                <a:solidFill>
                  <a:schemeClr val="tx1"/>
                </a:solidFill>
              </a:rPr>
              <a:t>Represent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A</a:t>
            </a:r>
            <a:r>
              <a:rPr lang="en-US" altLang="en-US" sz="3200" dirty="0" smtClean="0">
                <a:solidFill>
                  <a:schemeClr val="tx1"/>
                </a:solidFill>
              </a:rPr>
              <a:t> as 1010101010, </a:t>
            </a:r>
            <a:r>
              <a:rPr lang="en-US" altLang="en-US" sz="3200" dirty="0">
                <a:solidFill>
                  <a:schemeClr val="tx1"/>
                </a:solidFill>
              </a:rPr>
              <a:t>and </a:t>
            </a:r>
            <a:r>
              <a:rPr lang="en-US" altLang="en-US" sz="3200" i="1" dirty="0">
                <a:solidFill>
                  <a:schemeClr val="tx1"/>
                </a:solidFill>
              </a:rPr>
              <a:t>B</a:t>
            </a:r>
            <a:r>
              <a:rPr lang="en-US" altLang="en-US" sz="3200" dirty="0">
                <a:solidFill>
                  <a:schemeClr val="tx1"/>
                </a:solidFill>
              </a:rPr>
              <a:t> as </a:t>
            </a:r>
            <a:r>
              <a:rPr lang="en-US" altLang="en-US" sz="3200" dirty="0" smtClean="0">
                <a:solidFill>
                  <a:schemeClr val="tx1"/>
                </a:solidFill>
              </a:rPr>
              <a:t>1111100000</a:t>
            </a:r>
          </a:p>
          <a:p>
            <a:r>
              <a:rPr lang="en-US" altLang="en-US" sz="3200" dirty="0" smtClean="0"/>
              <a:t>Complement of </a:t>
            </a:r>
            <a:r>
              <a:rPr lang="en-US" altLang="en-US" sz="3200" i="1" dirty="0" smtClean="0"/>
              <a:t>A</a:t>
            </a:r>
            <a:r>
              <a:rPr lang="en-US" altLang="en-US" sz="3200" dirty="0" smtClean="0"/>
              <a:t>: 0101010101</a:t>
            </a:r>
          </a:p>
          <a:p>
            <a:r>
              <a:rPr lang="en-US" altLang="en-US" sz="3200" i="1" dirty="0" smtClean="0">
                <a:solidFill>
                  <a:schemeClr val="tx1"/>
                </a:solidFill>
              </a:rPr>
              <a:t>A </a:t>
            </a:r>
            <a:r>
              <a:rPr lang="en-US" altLang="en-US" sz="3200" dirty="0" smtClean="0">
                <a:solidFill>
                  <a:schemeClr val="tx1"/>
                </a:solidFill>
                <a:ea typeface="Cambria Math" pitchFamily="18" charset="0"/>
                <a:cs typeface="Cambria Math" pitchFamily="18" charset="0"/>
              </a:rPr>
              <a:t>⋂ </a:t>
            </a:r>
            <a:r>
              <a:rPr lang="en-US" altLang="en-US" sz="3200" i="1" dirty="0" smtClean="0">
                <a:solidFill>
                  <a:schemeClr val="tx1"/>
                </a:solidFill>
                <a:ea typeface="Cambria Math" pitchFamily="18" charset="0"/>
                <a:cs typeface="Cambria Math" pitchFamily="18" charset="0"/>
              </a:rPr>
              <a:t>B </a:t>
            </a:r>
            <a:r>
              <a:rPr lang="en-US" altLang="en-US" sz="3200" dirty="0" smtClean="0">
                <a:solidFill>
                  <a:schemeClr val="tx1"/>
                </a:solidFill>
                <a:ea typeface="Cambria Math" pitchFamily="18" charset="0"/>
                <a:cs typeface="Cambria Math" pitchFamily="18" charset="0"/>
              </a:rPr>
              <a:t>: </a:t>
            </a:r>
            <a:r>
              <a:rPr lang="en-US" altLang="en-US" sz="3200" dirty="0" smtClean="0">
                <a:solidFill>
                  <a:schemeClr val="tx1"/>
                </a:solidFill>
              </a:rPr>
              <a:t>1010101010 ˄ 1111100000 = 1010100000</a:t>
            </a:r>
          </a:p>
          <a:p>
            <a:pPr>
              <a:buFont typeface="Arial" charset="0"/>
              <a:buNone/>
            </a:pPr>
            <a:r>
              <a:rPr lang="en-US" altLang="en-US" sz="3200" dirty="0" smtClean="0"/>
              <a:t>   </a:t>
            </a:r>
            <a:r>
              <a:rPr lang="en-US" altLang="en-US" sz="3200" dirty="0" smtClean="0">
                <a:solidFill>
                  <a:schemeClr val="tx1"/>
                </a:solidFill>
              </a:rPr>
              <a:t>which corresponds to {1, 3, 5}</a:t>
            </a:r>
          </a:p>
          <a:p>
            <a:pPr>
              <a:buNone/>
            </a:pPr>
            <a:r>
              <a:rPr lang="en-US" altLang="en-US" sz="3200" dirty="0" smtClean="0">
                <a:solidFill>
                  <a:schemeClr val="tx1"/>
                </a:solidFill>
              </a:rPr>
              <a:t>			</a:t>
            </a:r>
            <a:r>
              <a:rPr lang="en-US" altLang="en-US" sz="2400" dirty="0" smtClean="0">
                <a:solidFill>
                  <a:schemeClr val="tx1"/>
                </a:solidFill>
              </a:rPr>
              <a:t>  </a:t>
            </a:r>
            <a:r>
              <a:rPr lang="en-US" altLang="en-US" sz="3200" dirty="0" smtClean="0">
                <a:solidFill>
                  <a:srgbClr val="66FF33"/>
                </a:solidFill>
              </a:rPr>
              <a:t>1</a:t>
            </a:r>
            <a:r>
              <a:rPr lang="en-US" altLang="en-US" sz="3200" dirty="0" smtClean="0">
                <a:solidFill>
                  <a:schemeClr val="tx1"/>
                </a:solidFill>
              </a:rPr>
              <a:t>  0  </a:t>
            </a:r>
            <a:r>
              <a:rPr lang="en-US" altLang="en-US" sz="3200" dirty="0" smtClean="0">
                <a:solidFill>
                  <a:srgbClr val="66FF33"/>
                </a:solidFill>
              </a:rPr>
              <a:t>1</a:t>
            </a:r>
            <a:r>
              <a:rPr lang="en-US" altLang="en-US" sz="3200" dirty="0" smtClean="0">
                <a:solidFill>
                  <a:schemeClr val="tx1"/>
                </a:solidFill>
              </a:rPr>
              <a:t>  0  </a:t>
            </a:r>
            <a:r>
              <a:rPr lang="en-US" altLang="en-US" sz="3200" dirty="0" smtClean="0">
                <a:solidFill>
                  <a:srgbClr val="66FF33"/>
                </a:solidFill>
              </a:rPr>
              <a:t>1</a:t>
            </a:r>
            <a:r>
              <a:rPr lang="en-US" altLang="en-US" sz="3200" dirty="0" smtClean="0">
                <a:solidFill>
                  <a:schemeClr val="tx1"/>
                </a:solidFill>
              </a:rPr>
              <a:t>  0  0  0  0   0</a:t>
            </a:r>
            <a:endParaRPr lang="en-US" altLang="en-US" sz="3200" dirty="0">
              <a:solidFill>
                <a:schemeClr val="tx1"/>
              </a:solidFill>
            </a:endParaRPr>
          </a:p>
          <a:p>
            <a:pPr>
              <a:buFont typeface="Arial" charset="0"/>
              <a:buNone/>
            </a:pPr>
            <a:r>
              <a:rPr lang="en-US" altLang="en-US" sz="3200" dirty="0" smtClean="0"/>
              <a:t>			{</a:t>
            </a:r>
            <a:r>
              <a:rPr lang="en-US" altLang="en-US" sz="3200" dirty="0">
                <a:solidFill>
                  <a:srgbClr val="66FF33"/>
                </a:solidFill>
              </a:rPr>
              <a:t>1</a:t>
            </a:r>
            <a:r>
              <a:rPr lang="en-US" altLang="en-US" sz="3200" dirty="0"/>
              <a:t>, 2, </a:t>
            </a:r>
            <a:r>
              <a:rPr lang="en-US" altLang="en-US" sz="3200" dirty="0">
                <a:solidFill>
                  <a:srgbClr val="66FF33"/>
                </a:solidFill>
              </a:rPr>
              <a:t>3</a:t>
            </a:r>
            <a:r>
              <a:rPr lang="en-US" altLang="en-US" sz="3200" dirty="0"/>
              <a:t>, 4, </a:t>
            </a:r>
            <a:r>
              <a:rPr lang="en-US" altLang="en-US" sz="3200" dirty="0">
                <a:solidFill>
                  <a:srgbClr val="66FF33"/>
                </a:solidFill>
              </a:rPr>
              <a:t>5</a:t>
            </a:r>
            <a:r>
              <a:rPr lang="en-US" altLang="en-US" sz="3200" dirty="0"/>
              <a:t>, 6, 7, 8, 9, 10}</a:t>
            </a:r>
            <a:endParaRPr lang="en-US" altLang="en-US" sz="32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520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Definition</a:t>
            </a:r>
            <a:r>
              <a:rPr lang="en-US" dirty="0" smtClean="0"/>
              <a:t>: Let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be sets. The </a:t>
            </a:r>
            <a:r>
              <a:rPr lang="en-US" i="1" dirty="0" smtClean="0"/>
              <a:t>union</a:t>
            </a:r>
            <a:r>
              <a:rPr lang="en-US" dirty="0" smtClean="0"/>
              <a:t> of the sets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, denoted by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b="1" dirty="0" smtClean="0">
                <a:ea typeface="Cambria Math" pitchFamily="18" charset="0"/>
              </a:rPr>
              <a:t> </a:t>
            </a:r>
            <a:r>
              <a:rPr lang="en-US" dirty="0" smtClean="0">
                <a:ea typeface="Cambria Math"/>
              </a:rPr>
              <a:t>∪ </a:t>
            </a:r>
            <a:r>
              <a:rPr lang="en-US" i="1" dirty="0" smtClean="0">
                <a:ea typeface="Cambria Math"/>
              </a:rPr>
              <a:t>B, </a:t>
            </a:r>
            <a:r>
              <a:rPr lang="en-US" dirty="0" smtClean="0"/>
              <a:t> is the set:</a:t>
            </a:r>
          </a:p>
          <a:p>
            <a:pPr marL="228594" lvl="1" algn="ctr">
              <a:spcBef>
                <a:spcPts val="1000"/>
              </a:spcBef>
              <a:buNone/>
            </a:pPr>
            <a:r>
              <a:rPr lang="en-US" dirty="0"/>
              <a:t>{</a:t>
            </a:r>
            <a:r>
              <a:rPr lang="en-US" i="1" dirty="0"/>
              <a:t>x</a:t>
            </a:r>
            <a:r>
              <a:rPr lang="en-US" dirty="0"/>
              <a:t> </a:t>
            </a:r>
            <a:r>
              <a:rPr lang="en-US" dirty="0" smtClean="0"/>
              <a:t>| </a:t>
            </a:r>
            <a:r>
              <a:rPr lang="en-US" i="1" dirty="0"/>
              <a:t>x </a:t>
            </a:r>
            <a:r>
              <a:rPr lang="en-US" dirty="0" smtClean="0">
                <a:sym typeface="Symbol" panose="05050102010706020507" pitchFamily="18" charset="2"/>
              </a:rPr>
              <a:t> </a:t>
            </a:r>
            <a:r>
              <a:rPr lang="en-US" i="1" dirty="0" smtClean="0">
                <a:sym typeface="Symbol" panose="05050102010706020507" pitchFamily="18" charset="2"/>
              </a:rPr>
              <a:t>A</a:t>
            </a:r>
            <a:r>
              <a:rPr lang="en-US" dirty="0" smtClean="0">
                <a:sym typeface="Symbol" panose="05050102010706020507" pitchFamily="18" charset="2"/>
              </a:rPr>
              <a:t>  </a:t>
            </a:r>
            <a:r>
              <a:rPr lang="en-US" i="1" dirty="0"/>
              <a:t>x </a:t>
            </a:r>
            <a:r>
              <a:rPr lang="en-US" dirty="0">
                <a:sym typeface="Symbol" panose="05050102010706020507" pitchFamily="18" charset="2"/>
              </a:rPr>
              <a:t> </a:t>
            </a:r>
            <a:r>
              <a:rPr lang="en-US" i="1" dirty="0" smtClean="0">
                <a:sym typeface="Symbol" panose="05050102010706020507" pitchFamily="18" charset="2"/>
              </a:rPr>
              <a:t>B</a:t>
            </a:r>
            <a:r>
              <a:rPr lang="en-US" dirty="0" smtClean="0">
                <a:sym typeface="Symbol" panose="05050102010706020507" pitchFamily="18" charset="2"/>
              </a:rPr>
              <a:t> }</a:t>
            </a:r>
            <a:endParaRPr lang="en-US" dirty="0" smtClean="0"/>
          </a:p>
          <a:p>
            <a:r>
              <a:rPr lang="en-US" b="1" dirty="0" smtClean="0"/>
              <a:t>Example</a:t>
            </a:r>
            <a:r>
              <a:rPr lang="en-US" dirty="0" smtClean="0"/>
              <a:t>: What is   {</a:t>
            </a:r>
            <a:r>
              <a:rPr lang="en-US" dirty="0" smtClean="0">
                <a:ea typeface="Cambria Math" pitchFamily="18" charset="0"/>
              </a:rPr>
              <a:t>1, 2, 3} </a:t>
            </a:r>
            <a:r>
              <a:rPr lang="en-US" dirty="0" smtClean="0"/>
              <a:t> </a:t>
            </a:r>
            <a:r>
              <a:rPr lang="en-US" dirty="0" smtClean="0">
                <a:ea typeface="Cambria Math"/>
              </a:rPr>
              <a:t>∪ {3, 4, 5}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b="1" dirty="0" smtClean="0"/>
              <a:t>Solution</a:t>
            </a:r>
            <a:r>
              <a:rPr lang="en-US" dirty="0" smtClean="0"/>
              <a:t>: {</a:t>
            </a:r>
            <a:r>
              <a:rPr lang="en-US" dirty="0" smtClean="0">
                <a:ea typeface="Cambria Math" pitchFamily="18" charset="0"/>
              </a:rPr>
              <a:t>1, 2, 3, 4, 5}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</a:t>
            </a:r>
            <a:r>
              <a:rPr lang="en-US" sz="2400" dirty="0"/>
              <a:t>                  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086600" y="4724400"/>
            <a:ext cx="3429000" cy="1447800"/>
            <a:chOff x="7086600" y="4724400"/>
            <a:chExt cx="3429000" cy="1447800"/>
          </a:xfrm>
        </p:grpSpPr>
        <p:sp>
          <p:nvSpPr>
            <p:cNvPr id="11" name="TextBox 10"/>
            <p:cNvSpPr txBox="1"/>
            <p:nvPr/>
          </p:nvSpPr>
          <p:spPr>
            <a:xfrm>
              <a:off x="9677400" y="4800600"/>
              <a:ext cx="83820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Cambria" panose="02040503050406030204" pitchFamily="18" charset="0"/>
                </a:rPr>
                <a:t>U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086600" y="4724400"/>
              <a:ext cx="2971800" cy="1447800"/>
              <a:chOff x="5562600" y="4724400"/>
              <a:chExt cx="2971800" cy="144780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5562600" y="4724400"/>
                <a:ext cx="2971800" cy="1447800"/>
              </a:xfrm>
              <a:prstGeom prst="rect">
                <a:avLst/>
              </a:prstGeom>
              <a:no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mbria" panose="02040503050406030204" pitchFamily="18" charset="0"/>
                </a:endParaRP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6096000" y="5029200"/>
                <a:ext cx="1905000" cy="990600"/>
                <a:chOff x="6096000" y="5029200"/>
                <a:chExt cx="1905000" cy="990600"/>
              </a:xfr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grpSpPr>
            <p:sp>
              <p:nvSpPr>
                <p:cNvPr id="13" name="Oval 12"/>
                <p:cNvSpPr/>
                <p:nvPr/>
              </p:nvSpPr>
              <p:spPr>
                <a:xfrm>
                  <a:off x="6096000" y="5029200"/>
                  <a:ext cx="1219200" cy="990600"/>
                </a:xfrm>
                <a:prstGeom prst="ellipse">
                  <a:avLst/>
                </a:prstGeom>
                <a:grp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6781800" y="5029200"/>
                  <a:ext cx="1219200" cy="990600"/>
                </a:xfrm>
                <a:prstGeom prst="ellipse">
                  <a:avLst/>
                </a:prstGeom>
                <a:grp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Cambria" panose="02040503050406030204" pitchFamily="18" charset="0"/>
                  </a:endParaRPr>
                </a:p>
              </p:txBody>
            </p:sp>
          </p:grpSp>
        </p:grpSp>
        <p:sp>
          <p:nvSpPr>
            <p:cNvPr id="17" name="TextBox 16"/>
            <p:cNvSpPr txBox="1"/>
            <p:nvPr/>
          </p:nvSpPr>
          <p:spPr>
            <a:xfrm>
              <a:off x="7772400" y="5181600"/>
              <a:ext cx="38100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Cambria" panose="02040503050406030204" pitchFamily="18" charset="0"/>
                </a:rPr>
                <a:t>A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991600" y="5257800"/>
              <a:ext cx="38100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Cambria" panose="02040503050406030204" pitchFamily="18" charset="0"/>
                </a:rPr>
                <a:t>B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819900" y="4148435"/>
            <a:ext cx="3695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</a:rPr>
              <a:t>Venn Diagram for </a:t>
            </a:r>
            <a:r>
              <a:rPr lang="en-US" i="1" dirty="0">
                <a:solidFill>
                  <a:srgbClr val="66FF33"/>
                </a:solidFill>
                <a:latin typeface="Cambria" panose="02040503050406030204" pitchFamily="18" charset="0"/>
              </a:rPr>
              <a:t>A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 ∪ </a:t>
            </a:r>
            <a:r>
              <a:rPr lang="en-US" i="1" dirty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B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</a:rPr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22612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Definition</a:t>
            </a:r>
            <a:r>
              <a:rPr lang="en-US" dirty="0" smtClean="0"/>
              <a:t>:  The </a:t>
            </a:r>
            <a:r>
              <a:rPr lang="en-US" i="1" dirty="0" smtClean="0"/>
              <a:t>intersection</a:t>
            </a:r>
            <a:r>
              <a:rPr lang="en-US" dirty="0" smtClean="0"/>
              <a:t> of sets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, denoted by   </a:t>
            </a:r>
            <a:r>
              <a:rPr lang="en-US" i="1" dirty="0" smtClean="0">
                <a:ea typeface="Cambria Math" pitchFamily="18" charset="0"/>
              </a:rPr>
              <a:t>A </a:t>
            </a:r>
            <a:r>
              <a:rPr lang="en-US" dirty="0" smtClean="0">
                <a:ea typeface="Cambria Math"/>
              </a:rPr>
              <a:t>∩ </a:t>
            </a:r>
            <a:r>
              <a:rPr lang="en-US" i="1" dirty="0" smtClean="0">
                <a:ea typeface="Cambria Math"/>
              </a:rPr>
              <a:t>B, </a:t>
            </a:r>
            <a:r>
              <a:rPr lang="en-US" dirty="0" smtClean="0"/>
              <a:t> is</a:t>
            </a:r>
          </a:p>
          <a:p>
            <a:pPr marL="0" lvl="1" indent="0" algn="ctr">
              <a:spcBef>
                <a:spcPts val="1000"/>
              </a:spcBef>
              <a:buNone/>
            </a:pPr>
            <a:r>
              <a:rPr lang="en-US" dirty="0"/>
              <a:t>{</a:t>
            </a:r>
            <a:r>
              <a:rPr lang="en-US" i="1" dirty="0"/>
              <a:t>x</a:t>
            </a:r>
            <a:r>
              <a:rPr lang="en-US" dirty="0"/>
              <a:t> | </a:t>
            </a:r>
            <a:r>
              <a:rPr lang="en-US" i="1" dirty="0"/>
              <a:t>x </a:t>
            </a:r>
            <a:r>
              <a:rPr lang="en-US" dirty="0">
                <a:sym typeface="Symbol" panose="05050102010706020507" pitchFamily="18" charset="2"/>
              </a:rPr>
              <a:t> </a:t>
            </a:r>
            <a:r>
              <a:rPr lang="en-US" i="1" dirty="0">
                <a:sym typeface="Symbol" panose="05050102010706020507" pitchFamily="18" charset="2"/>
              </a:rPr>
              <a:t>A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 </a:t>
            </a:r>
            <a:r>
              <a:rPr lang="en-US" i="1" dirty="0"/>
              <a:t>x </a:t>
            </a:r>
            <a:r>
              <a:rPr lang="en-US" dirty="0">
                <a:sym typeface="Symbol" panose="05050102010706020507" pitchFamily="18" charset="2"/>
              </a:rPr>
              <a:t> </a:t>
            </a:r>
            <a:r>
              <a:rPr lang="en-US" i="1" dirty="0">
                <a:sym typeface="Symbol" panose="05050102010706020507" pitchFamily="18" charset="2"/>
              </a:rPr>
              <a:t>B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}</a:t>
            </a:r>
            <a:endParaRPr lang="en-US" dirty="0" smtClean="0"/>
          </a:p>
          <a:p>
            <a:r>
              <a:rPr lang="en-US" dirty="0" smtClean="0"/>
              <a:t>Note if the intersection is empty, then </a:t>
            </a:r>
            <a:r>
              <a:rPr lang="en-US" i="1" dirty="0" smtClean="0"/>
              <a:t>A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B</a:t>
            </a:r>
            <a:r>
              <a:rPr lang="en-US" dirty="0" smtClean="0"/>
              <a:t> are said to be </a:t>
            </a:r>
            <a:r>
              <a:rPr lang="en-US" b="1" i="1" dirty="0" smtClean="0">
                <a:solidFill>
                  <a:srgbClr val="66FF33"/>
                </a:solidFill>
              </a:rPr>
              <a:t>disjoint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Example</a:t>
            </a:r>
            <a:r>
              <a:rPr lang="en-US" dirty="0" smtClean="0">
                <a:solidFill>
                  <a:schemeClr val="tx1"/>
                </a:solidFill>
              </a:rPr>
              <a:t>: What is? 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{1, 2, 3} ∩ {3, 4, 5} ? </a:t>
            </a:r>
          </a:p>
          <a:p>
            <a:pPr>
              <a:buNone/>
            </a:pPr>
            <a:r>
              <a:rPr lang="en-US" dirty="0" smtClean="0">
                <a:ea typeface="Cambria Math" pitchFamily="18" charset="0"/>
              </a:rPr>
              <a:t>             </a:t>
            </a:r>
            <a:r>
              <a:rPr lang="en-US" b="1" dirty="0" smtClean="0">
                <a:ea typeface="Cambria Math" pitchFamily="18" charset="0"/>
              </a:rPr>
              <a:t>Solution</a:t>
            </a:r>
            <a:r>
              <a:rPr lang="en-US" dirty="0" smtClean="0">
                <a:ea typeface="Cambria Math" pitchFamily="18" charset="0"/>
              </a:rPr>
              <a:t>:   {3}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Example: </a:t>
            </a:r>
            <a:r>
              <a:rPr lang="en-US" dirty="0" smtClean="0">
                <a:solidFill>
                  <a:schemeClr val="tx1"/>
                </a:solidFill>
              </a:rPr>
              <a:t>What is?  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               {1, 2, 3} ∩ {4, 5, 6} ?  </a:t>
            </a:r>
            <a:r>
              <a:rPr lang="en-US" dirty="0" smtClean="0">
                <a:ea typeface="Cambria Math" pitchFamily="18" charset="0"/>
              </a:rPr>
              <a:t>  </a:t>
            </a:r>
          </a:p>
          <a:p>
            <a:pPr>
              <a:buNone/>
            </a:pPr>
            <a:r>
              <a:rPr lang="en-US" dirty="0" smtClean="0">
                <a:ea typeface="Cambria Math" pitchFamily="18" charset="0"/>
              </a:rPr>
              <a:t>      </a:t>
            </a:r>
            <a:r>
              <a:rPr lang="en-US" b="1" dirty="0" smtClean="0">
                <a:ea typeface="Cambria Math" pitchFamily="18" charset="0"/>
              </a:rPr>
              <a:t>Solution</a:t>
            </a:r>
            <a:r>
              <a:rPr lang="en-US" dirty="0" smtClean="0">
                <a:ea typeface="Cambria Math" pitchFamily="18" charset="0"/>
              </a:rPr>
              <a:t>: </a:t>
            </a:r>
            <a:r>
              <a:rPr lang="en-US" dirty="0" smtClean="0">
                <a:ea typeface="Cambria Math"/>
              </a:rPr>
              <a:t>∅</a:t>
            </a:r>
          </a:p>
          <a:p>
            <a:pPr>
              <a:buNone/>
            </a:pPr>
            <a:endParaRPr lang="en-US" dirty="0" smtClean="0">
              <a:ea typeface="Cambria Math" pitchFamily="18" charset="0"/>
            </a:endParaRPr>
          </a:p>
          <a:p>
            <a:pPr>
              <a:buNone/>
            </a:pPr>
            <a:endParaRPr lang="en-US" dirty="0">
              <a:ea typeface="Cambria Math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239000" y="4724400"/>
            <a:ext cx="3429000" cy="1447800"/>
            <a:chOff x="7239000" y="4724400"/>
            <a:chExt cx="3429000" cy="1447800"/>
          </a:xfrm>
        </p:grpSpPr>
        <p:sp>
          <p:nvSpPr>
            <p:cNvPr id="23" name="Oval 22"/>
            <p:cNvSpPr/>
            <p:nvPr/>
          </p:nvSpPr>
          <p:spPr>
            <a:xfrm>
              <a:off x="8458200" y="5105400"/>
              <a:ext cx="533400" cy="8382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grpSp>
          <p:nvGrpSpPr>
            <p:cNvPr id="27" name="Group 20"/>
            <p:cNvGrpSpPr/>
            <p:nvPr/>
          </p:nvGrpSpPr>
          <p:grpSpPr>
            <a:xfrm>
              <a:off x="7239000" y="4724400"/>
              <a:ext cx="2971800" cy="1447800"/>
              <a:chOff x="5715000" y="4724400"/>
              <a:chExt cx="2971800" cy="144780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5715000" y="4724400"/>
                <a:ext cx="2971800" cy="1447800"/>
              </a:xfrm>
              <a:prstGeom prst="rect">
                <a:avLst/>
              </a:prstGeom>
              <a:noFill/>
              <a:ln w="381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grpSp>
            <p:nvGrpSpPr>
              <p:cNvPr id="33" name="Group 19"/>
              <p:cNvGrpSpPr/>
              <p:nvPr/>
            </p:nvGrpSpPr>
            <p:grpSpPr>
              <a:xfrm>
                <a:off x="6248400" y="5029200"/>
                <a:ext cx="1905000" cy="990600"/>
                <a:chOff x="6248400" y="5029200"/>
                <a:chExt cx="1905000" cy="990600"/>
              </a:xfrm>
            </p:grpSpPr>
            <p:sp>
              <p:nvSpPr>
                <p:cNvPr id="34" name="Oval 33"/>
                <p:cNvSpPr/>
                <p:nvPr/>
              </p:nvSpPr>
              <p:spPr>
                <a:xfrm>
                  <a:off x="6248400" y="5029200"/>
                  <a:ext cx="1219200" cy="990600"/>
                </a:xfrm>
                <a:prstGeom prst="ellipse">
                  <a:avLst/>
                </a:prstGeom>
                <a:noFill/>
                <a:ln w="38100"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6934200" y="5029200"/>
                  <a:ext cx="1219200" cy="990600"/>
                </a:xfrm>
                <a:prstGeom prst="ellipse">
                  <a:avLst/>
                </a:prstGeom>
                <a:noFill/>
                <a:ln w="38100"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mbria" panose="02040503050406030204" pitchFamily="18" charset="0"/>
                  </a:endParaRPr>
                </a:p>
              </p:txBody>
            </p:sp>
          </p:grpSp>
        </p:grpSp>
        <p:grpSp>
          <p:nvGrpSpPr>
            <p:cNvPr id="28" name="Group 21"/>
            <p:cNvGrpSpPr/>
            <p:nvPr/>
          </p:nvGrpSpPr>
          <p:grpSpPr>
            <a:xfrm>
              <a:off x="7924800" y="4800600"/>
              <a:ext cx="2743200" cy="918865"/>
              <a:chOff x="6400800" y="4800600"/>
              <a:chExt cx="2743200" cy="918865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8305800" y="4800600"/>
                <a:ext cx="838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Cambria" panose="02040503050406030204" pitchFamily="18" charset="0"/>
                  </a:rPr>
                  <a:t>U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400800" y="5181600"/>
                <a:ext cx="381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Cambria" panose="02040503050406030204" pitchFamily="18" charset="0"/>
                  </a:rPr>
                  <a:t>A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620000" y="5257800"/>
                <a:ext cx="381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7092950" y="4193232"/>
            <a:ext cx="3797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</a:rPr>
              <a:t>Venn Diagram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  for </a:t>
            </a:r>
            <a:r>
              <a:rPr lang="en-US" i="1" dirty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A </a:t>
            </a:r>
            <a:r>
              <a:rPr lang="en-US" dirty="0" smtClean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∩ </a:t>
            </a:r>
            <a:r>
              <a:rPr lang="en-US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B</a:t>
            </a:r>
            <a:r>
              <a:rPr lang="en-US" dirty="0" smtClean="0">
                <a:solidFill>
                  <a:srgbClr val="66FF33"/>
                </a:solidFill>
                <a:latin typeface="Cambria" panose="02040503050406030204" pitchFamily="18" charset="0"/>
              </a:rPr>
              <a:t>    </a:t>
            </a:r>
            <a:endParaRPr lang="en-US" dirty="0">
              <a:solidFill>
                <a:srgbClr val="66FF33"/>
              </a:solidFill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934200" y="4481623"/>
            <a:ext cx="1785056" cy="10459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527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690248" y="4343400"/>
            <a:ext cx="4425552" cy="46166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</a:rPr>
              <a:t>Venn Diagram for Complement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355" y="301082"/>
            <a:ext cx="10351290" cy="969978"/>
          </a:xfrm>
        </p:spPr>
        <p:txBody>
          <a:bodyPr>
            <a:normAutofit/>
          </a:bodyPr>
          <a:lstStyle/>
          <a:p>
            <a:r>
              <a:rPr lang="en-US" dirty="0" smtClean="0"/>
              <a:t>Complement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0355" y="921349"/>
            <a:ext cx="10351290" cy="5618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  Definition</a:t>
            </a:r>
            <a:r>
              <a:rPr lang="en-US" sz="3600" dirty="0" smtClean="0"/>
              <a:t>: If </a:t>
            </a:r>
            <a:r>
              <a:rPr lang="en-US" sz="3600" i="1" dirty="0" smtClean="0"/>
              <a:t>A</a:t>
            </a:r>
            <a:r>
              <a:rPr lang="en-US" sz="3600" dirty="0" smtClean="0"/>
              <a:t> is a set, then the complement of </a:t>
            </a:r>
            <a:r>
              <a:rPr lang="en-US" sz="3600" i="1" dirty="0" smtClean="0"/>
              <a:t>A</a:t>
            </a:r>
            <a:r>
              <a:rPr lang="en-US" sz="3600" b="1" dirty="0" smtClean="0"/>
              <a:t> </a:t>
            </a:r>
            <a:r>
              <a:rPr lang="en-US" sz="3600" dirty="0" smtClean="0"/>
              <a:t>(with respect to </a:t>
            </a:r>
            <a:r>
              <a:rPr lang="en-US" sz="3600" i="1" dirty="0" smtClean="0">
                <a:ea typeface="Cambria Math" pitchFamily="18" charset="0"/>
              </a:rPr>
              <a:t>U</a:t>
            </a:r>
            <a:r>
              <a:rPr lang="en-US" sz="3600" dirty="0" smtClean="0"/>
              <a:t>), denoted by </a:t>
            </a:r>
            <a:r>
              <a:rPr lang="en-US" sz="3600" i="1" dirty="0" smtClean="0"/>
              <a:t>Ā</a:t>
            </a:r>
            <a:r>
              <a:rPr lang="en-US" sz="3600" dirty="0" smtClean="0"/>
              <a:t> is the set  </a:t>
            </a:r>
            <a:r>
              <a:rPr lang="en-US" sz="3600" i="1" dirty="0" smtClean="0">
                <a:ea typeface="Cambria Math" pitchFamily="18" charset="0"/>
              </a:rPr>
              <a:t>U</a:t>
            </a:r>
            <a:r>
              <a:rPr lang="en-US" sz="3600" dirty="0" smtClean="0">
                <a:ea typeface="Cambria Math" pitchFamily="18" charset="0"/>
              </a:rPr>
              <a:t> - </a:t>
            </a:r>
            <a:r>
              <a:rPr lang="en-US" sz="3600" i="1" dirty="0" smtClean="0">
                <a:ea typeface="Cambria Math" pitchFamily="18" charset="0"/>
              </a:rPr>
              <a:t>A</a:t>
            </a:r>
          </a:p>
          <a:p>
            <a:pPr>
              <a:buNone/>
            </a:pPr>
            <a:r>
              <a:rPr lang="en-US" sz="3600" dirty="0" smtClean="0"/>
              <a:t>                       </a:t>
            </a:r>
            <a:r>
              <a:rPr lang="en-US" sz="3600" i="1" dirty="0" smtClean="0">
                <a:ea typeface="Cambria Math" pitchFamily="18" charset="0"/>
              </a:rPr>
              <a:t>Ā = </a:t>
            </a:r>
            <a:r>
              <a:rPr lang="en-US" sz="3600" dirty="0" smtClean="0">
                <a:ea typeface="Cambria Math" pitchFamily="18" charset="0"/>
              </a:rPr>
              <a:t>{</a:t>
            </a:r>
            <a:r>
              <a:rPr lang="en-US" sz="3600" i="1" dirty="0" smtClean="0">
                <a:ea typeface="Cambria Math" pitchFamily="18" charset="0"/>
              </a:rPr>
              <a:t>x</a:t>
            </a:r>
            <a:r>
              <a:rPr lang="en-US" sz="3600" dirty="0" smtClean="0">
                <a:ea typeface="Cambria Math" pitchFamily="18" charset="0"/>
              </a:rPr>
              <a:t> </a:t>
            </a:r>
            <a:r>
              <a:rPr lang="en-US" sz="3600" dirty="0" smtClean="0">
                <a:ea typeface="Cambria Math"/>
              </a:rPr>
              <a:t>∈ </a:t>
            </a:r>
            <a:r>
              <a:rPr lang="en-US" sz="3600" i="1" dirty="0" smtClean="0">
                <a:ea typeface="Cambria Math"/>
              </a:rPr>
              <a:t>U</a:t>
            </a:r>
            <a:r>
              <a:rPr lang="en-US" sz="3600" dirty="0" smtClean="0">
                <a:ea typeface="Cambria Math"/>
              </a:rPr>
              <a:t> | </a:t>
            </a:r>
            <a:r>
              <a:rPr lang="en-US" sz="3600" i="1" dirty="0" smtClean="0">
                <a:ea typeface="Cambria Math"/>
              </a:rPr>
              <a:t>x </a:t>
            </a:r>
            <a:r>
              <a:rPr lang="en-US" sz="3600" dirty="0" smtClean="0">
                <a:ea typeface="Cambria Math"/>
              </a:rPr>
              <a:t>∉ </a:t>
            </a:r>
            <a:r>
              <a:rPr lang="en-US" sz="3600" i="1" dirty="0" smtClean="0">
                <a:ea typeface="Cambria Math"/>
              </a:rPr>
              <a:t>A</a:t>
            </a:r>
            <a:r>
              <a:rPr lang="en-US" sz="3600" dirty="0" smtClean="0">
                <a:ea typeface="Cambria Math"/>
              </a:rPr>
              <a:t>}</a:t>
            </a:r>
            <a:endParaRPr lang="en-US" sz="3600" dirty="0" smtClean="0">
              <a:ea typeface="Cambria Math" pitchFamily="18" charset="0"/>
            </a:endParaRPr>
          </a:p>
          <a:p>
            <a:pPr>
              <a:buNone/>
            </a:pPr>
            <a:r>
              <a:rPr lang="en-US" sz="3600" dirty="0" smtClean="0"/>
              <a:t>  (The complement of A is </a:t>
            </a:r>
            <a:br>
              <a:rPr lang="en-US" sz="3600" dirty="0" smtClean="0"/>
            </a:br>
            <a:r>
              <a:rPr lang="en-US" sz="3600" dirty="0" smtClean="0"/>
              <a:t>	sometimes denoted by </a:t>
            </a:r>
            <a:r>
              <a:rPr lang="en-US" sz="3600" i="1" dirty="0" smtClean="0"/>
              <a:t>A</a:t>
            </a:r>
            <a:r>
              <a:rPr lang="en-US" sz="3600" i="1" baseline="50000" dirty="0" smtClean="0"/>
              <a:t>c</a:t>
            </a:r>
            <a:r>
              <a:rPr lang="en-US" sz="3600" i="1" baseline="30000" dirty="0" smtClean="0"/>
              <a:t> </a:t>
            </a:r>
            <a:r>
              <a:rPr lang="en-US" sz="3600" i="1" dirty="0" smtClean="0"/>
              <a:t>.</a:t>
            </a:r>
            <a:r>
              <a:rPr lang="en-US" sz="3600" dirty="0" smtClean="0"/>
              <a:t>)</a:t>
            </a:r>
          </a:p>
          <a:p>
            <a:pPr>
              <a:buNone/>
            </a:pPr>
            <a:r>
              <a:rPr lang="en-US" sz="3600" b="1" dirty="0" smtClean="0"/>
              <a:t>  </a:t>
            </a:r>
            <a:r>
              <a:rPr lang="en-US" sz="3600" b="1" dirty="0" smtClean="0">
                <a:solidFill>
                  <a:schemeClr val="tx1"/>
                </a:solidFill>
              </a:rPr>
              <a:t>Example</a:t>
            </a:r>
            <a:r>
              <a:rPr lang="en-US" sz="3600" dirty="0" smtClean="0">
                <a:solidFill>
                  <a:schemeClr val="tx1"/>
                </a:solidFill>
              </a:rPr>
              <a:t>: If </a:t>
            </a:r>
            <a:r>
              <a:rPr lang="en-US" sz="3600" i="1" dirty="0" smtClean="0">
                <a:solidFill>
                  <a:schemeClr val="tx1"/>
                </a:solidFill>
              </a:rPr>
              <a:t>U</a:t>
            </a:r>
            <a:r>
              <a:rPr lang="en-US" sz="3600" dirty="0" smtClean="0">
                <a:solidFill>
                  <a:schemeClr val="tx1"/>
                </a:solidFill>
              </a:rPr>
              <a:t> is the positive integers less than 100, what is the complement of </a:t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  <a:ea typeface="Cambria Math" pitchFamily="18" charset="0"/>
              </a:rPr>
              <a:t>{</a:t>
            </a:r>
            <a:r>
              <a:rPr lang="en-US" sz="3600" i="1" dirty="0" smtClean="0">
                <a:solidFill>
                  <a:schemeClr val="tx1"/>
                </a:solidFill>
                <a:ea typeface="Cambria Math" pitchFamily="18" charset="0"/>
              </a:rPr>
              <a:t>x</a:t>
            </a:r>
            <a:r>
              <a:rPr lang="en-US" sz="3600" dirty="0" smtClean="0">
                <a:solidFill>
                  <a:schemeClr val="tx1"/>
                </a:solidFill>
                <a:ea typeface="Cambria Math"/>
              </a:rPr>
              <a:t> | </a:t>
            </a:r>
            <a:r>
              <a:rPr lang="en-US" sz="3600" i="1" dirty="0" smtClean="0">
                <a:solidFill>
                  <a:schemeClr val="tx1"/>
                </a:solidFill>
                <a:ea typeface="Cambria Math"/>
              </a:rPr>
              <a:t>x </a:t>
            </a:r>
            <a:r>
              <a:rPr lang="en-US" sz="3600" dirty="0" smtClean="0">
                <a:solidFill>
                  <a:schemeClr val="tx1"/>
                </a:solidFill>
                <a:ea typeface="Cambria Math"/>
              </a:rPr>
              <a:t>&gt; 70} </a:t>
            </a:r>
          </a:p>
          <a:p>
            <a:pPr>
              <a:buNone/>
            </a:pPr>
            <a:r>
              <a:rPr lang="en-US" sz="3600" dirty="0" smtClean="0">
                <a:ea typeface="Cambria Math"/>
              </a:rPr>
              <a:t>            Solution: </a:t>
            </a:r>
            <a:r>
              <a:rPr lang="en-US" sz="3600" dirty="0" smtClean="0">
                <a:ea typeface="Cambria Math" pitchFamily="18" charset="0"/>
              </a:rPr>
              <a:t>{</a:t>
            </a:r>
            <a:r>
              <a:rPr lang="en-US" sz="3600" i="1" dirty="0" smtClean="0">
                <a:ea typeface="Cambria Math" pitchFamily="18" charset="0"/>
              </a:rPr>
              <a:t>x</a:t>
            </a:r>
            <a:r>
              <a:rPr lang="en-US" sz="3600" dirty="0" smtClean="0">
                <a:ea typeface="Cambria Math"/>
              </a:rPr>
              <a:t> | </a:t>
            </a:r>
            <a:r>
              <a:rPr lang="en-US" sz="3600" i="1" dirty="0" smtClean="0">
                <a:ea typeface="Cambria Math"/>
              </a:rPr>
              <a:t>x </a:t>
            </a:r>
            <a:r>
              <a:rPr lang="en-US" sz="3600" dirty="0" smtClean="0">
                <a:ea typeface="Cambria Math"/>
              </a:rPr>
              <a:t>≤ 70}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4784049"/>
            <a:ext cx="2925365" cy="166808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8449866" y="5135225"/>
            <a:ext cx="1200150" cy="1141321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99884" y="5310813"/>
            <a:ext cx="375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FF00"/>
                </a:solidFill>
                <a:latin typeface="Cambria" panose="02040503050406030204" pitchFamily="18" charset="0"/>
              </a:rPr>
              <a:t>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258888" y="4769939"/>
            <a:ext cx="825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FF00"/>
                </a:solidFill>
                <a:latin typeface="Cambria" panose="02040503050406030204" pitchFamily="18" charset="0"/>
              </a:rPr>
              <a:t>U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080219" y="5135225"/>
            <a:ext cx="3837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  <a:ea typeface="Cambria Math" pitchFamily="18" charset="0"/>
              </a:rPr>
              <a:t>Ā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735734" y="87321"/>
            <a:ext cx="696514" cy="420680"/>
          </a:xfrm>
        </p:spPr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904109" y="5313389"/>
            <a:ext cx="1298419" cy="3924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52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Definition</a:t>
            </a:r>
            <a:r>
              <a:rPr lang="en-US" dirty="0" smtClean="0"/>
              <a:t>: Let  </a:t>
            </a:r>
            <a:r>
              <a:rPr lang="en-US" i="1" dirty="0" smtClean="0"/>
              <a:t>A </a:t>
            </a:r>
            <a:r>
              <a:rPr lang="en-US" dirty="0" smtClean="0"/>
              <a:t>and </a:t>
            </a:r>
            <a:r>
              <a:rPr lang="en-US" i="1" dirty="0" smtClean="0"/>
              <a:t>B</a:t>
            </a:r>
            <a:r>
              <a:rPr lang="en-US" dirty="0" smtClean="0"/>
              <a:t> be sets. The </a:t>
            </a:r>
            <a:r>
              <a:rPr lang="en-US" i="1" dirty="0" smtClean="0"/>
              <a:t>difference</a:t>
            </a:r>
            <a:r>
              <a:rPr lang="en-US" dirty="0" smtClean="0"/>
              <a:t> of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, denoted by </a:t>
            </a:r>
            <a:r>
              <a:rPr lang="en-US" i="1" dirty="0" smtClean="0"/>
              <a:t>A</a:t>
            </a:r>
            <a:r>
              <a:rPr lang="en-US" dirty="0" smtClean="0"/>
              <a:t> – </a:t>
            </a:r>
            <a:r>
              <a:rPr lang="en-US" i="1" dirty="0" smtClean="0"/>
              <a:t>B</a:t>
            </a:r>
            <a:r>
              <a:rPr lang="en-US" dirty="0" smtClean="0"/>
              <a:t>, is the set containing the elements of </a:t>
            </a:r>
            <a:r>
              <a:rPr lang="en-US" i="1" dirty="0" smtClean="0"/>
              <a:t>A</a:t>
            </a:r>
            <a:r>
              <a:rPr lang="en-US" dirty="0" smtClean="0"/>
              <a:t> that are not in </a:t>
            </a:r>
            <a:r>
              <a:rPr lang="en-US" i="1" dirty="0" smtClean="0"/>
              <a:t>B</a:t>
            </a:r>
            <a:r>
              <a:rPr lang="en-US" dirty="0" smtClean="0"/>
              <a:t>. The difference of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is also called the complement of </a:t>
            </a:r>
            <a:r>
              <a:rPr lang="en-US" i="1" dirty="0" smtClean="0"/>
              <a:t>B</a:t>
            </a:r>
            <a:r>
              <a:rPr lang="en-US" dirty="0" smtClean="0"/>
              <a:t> with respect to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          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 – 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= {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x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| </a:t>
            </a:r>
            <a:r>
              <a:rPr lang="en-US" i="1" dirty="0" smtClean="0">
                <a:solidFill>
                  <a:schemeClr val="tx1"/>
                </a:solidFill>
                <a:ea typeface="Cambria Math"/>
              </a:rPr>
              <a:t>x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 ∈ </a:t>
            </a:r>
            <a:r>
              <a:rPr lang="en-US" i="1" dirty="0" smtClean="0">
                <a:solidFill>
                  <a:schemeClr val="tx1"/>
                </a:solidFill>
                <a:ea typeface="Cambria Math"/>
              </a:rPr>
              <a:t>A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 </a:t>
            </a:r>
            <a:r>
              <a:rPr lang="en-US" dirty="0" smtClean="0">
                <a:solidFill>
                  <a:schemeClr val="tx1"/>
                </a:solidFill>
                <a:ea typeface="Cambria Math"/>
                <a:sym typeface="Symbol"/>
              </a:rPr>
              <a:t>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 </a:t>
            </a:r>
            <a:r>
              <a:rPr lang="en-US" i="1" dirty="0" smtClean="0">
                <a:solidFill>
                  <a:schemeClr val="tx1"/>
                </a:solidFill>
                <a:ea typeface="Cambria Math"/>
              </a:rPr>
              <a:t>x 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∉ </a:t>
            </a:r>
            <a:r>
              <a:rPr lang="en-US" i="1" dirty="0" smtClean="0">
                <a:solidFill>
                  <a:schemeClr val="tx1"/>
                </a:solidFill>
                <a:ea typeface="Cambria Math"/>
              </a:rPr>
              <a:t>B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} = 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∩</a:t>
            </a:r>
            <a:r>
              <a:rPr lang="en-US" b="1" dirty="0" smtClean="0">
                <a:solidFill>
                  <a:schemeClr val="tx1"/>
                </a:solidFill>
                <a:ea typeface="Cambria Math" pitchFamily="18" charset="0"/>
                <a:sym typeface="Symbol"/>
              </a:rPr>
              <a:t>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  <a:sym typeface="Symbol"/>
              </a:rPr>
              <a:t>B</a:t>
            </a:r>
            <a:endParaRPr lang="en-US" i="1" dirty="0" smtClean="0">
              <a:solidFill>
                <a:schemeClr val="tx1"/>
              </a:solidFill>
              <a:ea typeface="Cambria Math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800600" y="4953000"/>
            <a:ext cx="3429000" cy="1447800"/>
            <a:chOff x="4800600" y="4953000"/>
            <a:chExt cx="3429000" cy="1447800"/>
          </a:xfrm>
        </p:grpSpPr>
        <p:sp>
          <p:nvSpPr>
            <p:cNvPr id="29" name="Rectangle 28"/>
            <p:cNvSpPr/>
            <p:nvPr/>
          </p:nvSpPr>
          <p:spPr>
            <a:xfrm>
              <a:off x="4800600" y="4953000"/>
              <a:ext cx="2971800" cy="1447800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334000" y="5257800"/>
              <a:ext cx="1219200" cy="990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6019800" y="5257800"/>
              <a:ext cx="1219200" cy="990600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391400" y="5029200"/>
              <a:ext cx="838200" cy="4616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Cambria" panose="02040503050406030204" pitchFamily="18" charset="0"/>
                </a:rPr>
                <a:t>U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105400" y="5257800"/>
              <a:ext cx="381000" cy="4616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Cambria" panose="02040503050406030204" pitchFamily="18" charset="0"/>
                </a:rPr>
                <a:t>A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705600" y="5486400"/>
              <a:ext cx="381000" cy="4616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Cambria" panose="02040503050406030204" pitchFamily="18" charset="0"/>
                </a:rPr>
                <a:t>B</a:t>
              </a:r>
            </a:p>
          </p:txBody>
        </p:sp>
        <p:sp>
          <p:nvSpPr>
            <p:cNvPr id="37" name="Oval 36"/>
            <p:cNvSpPr/>
            <p:nvPr/>
          </p:nvSpPr>
          <p:spPr>
            <a:xfrm>
              <a:off x="6019800" y="5334000"/>
              <a:ext cx="533400" cy="838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81100" y="5291435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</a:rPr>
              <a:t>Venn Diagram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  for </a:t>
            </a:r>
            <a:r>
              <a:rPr lang="en-US" i="1" dirty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A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 − </a:t>
            </a:r>
            <a:r>
              <a:rPr lang="en-US" i="1" dirty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B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</a:rPr>
              <a:t>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114800" y="5753101"/>
            <a:ext cx="1524000" cy="4160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0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9220200" cy="1143000"/>
          </a:xfrm>
        </p:spPr>
        <p:txBody>
          <a:bodyPr>
            <a:noAutofit/>
          </a:bodyPr>
          <a:lstStyle/>
          <a:p>
            <a:r>
              <a:rPr lang="en-US" sz="4000" dirty="0"/>
              <a:t>The Cardinality of the Union of Two Sets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209800" y="1447800"/>
            <a:ext cx="82296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600" dirty="0">
                <a:latin typeface="Cambria" panose="02040503050406030204" pitchFamily="18" charset="0"/>
                <a:ea typeface="+mn-ea"/>
              </a:rPr>
              <a:t>Inclusion - Exclusion</a:t>
            </a: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en-US" sz="2600" dirty="0">
                <a:latin typeface="Cambria" panose="02040503050406030204" pitchFamily="18" charset="0"/>
                <a:ea typeface="+mn-ea"/>
              </a:rPr>
              <a:t> </a:t>
            </a:r>
            <a:r>
              <a:rPr lang="en-US" sz="2600" dirty="0">
                <a:latin typeface="Cambria" panose="02040503050406030204" pitchFamily="18" charset="0"/>
                <a:ea typeface="Cambria Math" pitchFamily="18" charset="0"/>
              </a:rPr>
              <a:t>|</a:t>
            </a:r>
            <a:r>
              <a:rPr lang="en-US" sz="2600" i="1" dirty="0">
                <a:latin typeface="Cambria" panose="02040503050406030204" pitchFamily="18" charset="0"/>
                <a:ea typeface="Cambria Math" pitchFamily="18" charset="0"/>
              </a:rPr>
              <a:t>A</a:t>
            </a:r>
            <a:r>
              <a:rPr lang="en-US" sz="2600" dirty="0">
                <a:latin typeface="Cambria" panose="02040503050406030204" pitchFamily="18" charset="0"/>
                <a:ea typeface="Cambria Math" pitchFamily="18" charset="0"/>
              </a:rPr>
              <a:t> ∪ </a:t>
            </a:r>
            <a:r>
              <a:rPr lang="en-US" sz="2600" i="1" dirty="0">
                <a:latin typeface="Cambria" panose="02040503050406030204" pitchFamily="18" charset="0"/>
                <a:ea typeface="Cambria Math" pitchFamily="18" charset="0"/>
              </a:rPr>
              <a:t>B</a:t>
            </a:r>
            <a:r>
              <a:rPr lang="en-US" sz="2600" dirty="0" smtClean="0">
                <a:latin typeface="Cambria" panose="02040503050406030204" pitchFamily="18" charset="0"/>
                <a:ea typeface="Cambria Math" pitchFamily="18" charset="0"/>
              </a:rPr>
              <a:t>| = |</a:t>
            </a:r>
            <a:r>
              <a:rPr lang="en-US" sz="2600" i="1" dirty="0">
                <a:latin typeface="Cambria" panose="02040503050406030204" pitchFamily="18" charset="0"/>
                <a:ea typeface="Cambria Math" pitchFamily="18" charset="0"/>
              </a:rPr>
              <a:t>A</a:t>
            </a:r>
            <a:r>
              <a:rPr lang="en-US" sz="2600" dirty="0">
                <a:latin typeface="Cambria" panose="02040503050406030204" pitchFamily="18" charset="0"/>
                <a:ea typeface="Cambria Math" pitchFamily="18" charset="0"/>
              </a:rPr>
              <a:t>| + | </a:t>
            </a:r>
            <a:r>
              <a:rPr lang="en-US" sz="2600" i="1" dirty="0">
                <a:latin typeface="Cambria" panose="02040503050406030204" pitchFamily="18" charset="0"/>
                <a:ea typeface="Cambria Math" pitchFamily="18" charset="0"/>
              </a:rPr>
              <a:t>B</a:t>
            </a:r>
            <a:r>
              <a:rPr lang="en-US" sz="2600" dirty="0">
                <a:latin typeface="Cambria" panose="02040503050406030204" pitchFamily="18" charset="0"/>
                <a:ea typeface="Cambria Math" pitchFamily="18" charset="0"/>
              </a:rPr>
              <a:t>| </a:t>
            </a:r>
            <a:r>
              <a:rPr lang="en-US" sz="2600" b="1" dirty="0">
                <a:latin typeface="Cambria" panose="02040503050406030204" pitchFamily="18" charset="0"/>
                <a:ea typeface="Cambria Math" pitchFamily="18" charset="0"/>
              </a:rPr>
              <a:t>-</a:t>
            </a:r>
            <a:r>
              <a:rPr lang="en-US" sz="2600" dirty="0">
                <a:latin typeface="Cambria" panose="02040503050406030204" pitchFamily="18" charset="0"/>
                <a:ea typeface="Cambria Math" pitchFamily="18" charset="0"/>
              </a:rPr>
              <a:t> |</a:t>
            </a:r>
            <a:r>
              <a:rPr lang="en-US" sz="2600" i="1" dirty="0">
                <a:latin typeface="Cambria" panose="02040503050406030204" pitchFamily="18" charset="0"/>
                <a:ea typeface="Cambria Math" pitchFamily="18" charset="0"/>
              </a:rPr>
              <a:t>A</a:t>
            </a:r>
            <a:r>
              <a:rPr lang="en-US" sz="2600" dirty="0">
                <a:latin typeface="Cambria" panose="02040503050406030204" pitchFamily="18" charset="0"/>
                <a:ea typeface="Cambria Math" pitchFamily="18" charset="0"/>
              </a:rPr>
              <a:t> ∩ </a:t>
            </a:r>
            <a:r>
              <a:rPr lang="en-US" sz="2600" i="1" dirty="0">
                <a:latin typeface="Cambria" panose="02040503050406030204" pitchFamily="18" charset="0"/>
                <a:ea typeface="Cambria Math" pitchFamily="18" charset="0"/>
              </a:rPr>
              <a:t>B</a:t>
            </a:r>
            <a:r>
              <a:rPr lang="en-US" sz="2600" dirty="0">
                <a:latin typeface="Cambria" panose="02040503050406030204" pitchFamily="18" charset="0"/>
                <a:ea typeface="Cambria Math" pitchFamily="18" charset="0"/>
              </a:rPr>
              <a:t>|</a:t>
            </a: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en-US" sz="2600" dirty="0">
              <a:latin typeface="Cambria" panose="02040503050406030204" pitchFamily="18" charset="0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defRPr/>
            </a:pPr>
            <a:endParaRPr lang="en-US" sz="2600" dirty="0">
              <a:latin typeface="Cambria" panose="02040503050406030204" pitchFamily="18" charset="0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defRPr/>
            </a:pPr>
            <a:endParaRPr lang="en-US" sz="2600" dirty="0">
              <a:latin typeface="Cambria" panose="02040503050406030204" pitchFamily="18" charset="0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600" b="1" dirty="0">
                <a:solidFill>
                  <a:srgbClr val="FFFF00"/>
                </a:solidFill>
                <a:latin typeface="Cambria" panose="02040503050406030204" pitchFamily="18" charset="0"/>
              </a:rPr>
              <a:t>Example</a:t>
            </a:r>
            <a:r>
              <a:rPr lang="en-US" sz="2600" dirty="0">
                <a:solidFill>
                  <a:srgbClr val="FFFF00"/>
                </a:solidFill>
                <a:latin typeface="Cambria" panose="02040503050406030204" pitchFamily="18" charset="0"/>
              </a:rPr>
              <a:t>: Let </a:t>
            </a:r>
            <a:r>
              <a:rPr lang="en-US" sz="2600" i="1" dirty="0">
                <a:solidFill>
                  <a:srgbClr val="FFFF00"/>
                </a:solidFill>
                <a:latin typeface="Cambria" panose="02040503050406030204" pitchFamily="18" charset="0"/>
              </a:rPr>
              <a:t>A</a:t>
            </a:r>
            <a:r>
              <a:rPr lang="en-US" sz="2600" dirty="0">
                <a:solidFill>
                  <a:srgbClr val="FFFF00"/>
                </a:solidFill>
                <a:latin typeface="Cambria" panose="02040503050406030204" pitchFamily="18" charset="0"/>
              </a:rPr>
              <a:t> be the EE majors in your class and </a:t>
            </a:r>
            <a:r>
              <a:rPr lang="en-US" sz="2600" i="1" dirty="0">
                <a:solidFill>
                  <a:srgbClr val="FFFF00"/>
                </a:solidFill>
                <a:latin typeface="Cambria" panose="02040503050406030204" pitchFamily="18" charset="0"/>
              </a:rPr>
              <a:t>B</a:t>
            </a:r>
            <a:r>
              <a:rPr lang="en-US" sz="2600" dirty="0">
                <a:solidFill>
                  <a:srgbClr val="FFFF00"/>
                </a:solidFill>
                <a:latin typeface="Cambria" panose="02040503050406030204" pitchFamily="18" charset="0"/>
              </a:rPr>
              <a:t> be the CS majors. To count the number of students who are either EE majors or CS </a:t>
            </a:r>
            <a:r>
              <a:rPr lang="en-US" sz="26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majors, add </a:t>
            </a:r>
            <a:r>
              <a:rPr lang="en-US" sz="2600" dirty="0">
                <a:solidFill>
                  <a:srgbClr val="FFFF00"/>
                </a:solidFill>
                <a:latin typeface="Cambria" panose="02040503050406030204" pitchFamily="18" charset="0"/>
              </a:rPr>
              <a:t>the number of EE majors and the number of CS </a:t>
            </a:r>
            <a:r>
              <a:rPr lang="en-US" sz="26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majors, and </a:t>
            </a:r>
            <a:r>
              <a:rPr lang="en-US" sz="2600" dirty="0">
                <a:solidFill>
                  <a:srgbClr val="FFFF00"/>
                </a:solidFill>
                <a:latin typeface="Cambria" panose="02040503050406030204" pitchFamily="18" charset="0"/>
              </a:rPr>
              <a:t>subtract the number of double CS/EE majors.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781800" y="1524000"/>
            <a:ext cx="3429000" cy="1447800"/>
            <a:chOff x="6781800" y="1524000"/>
            <a:chExt cx="3429000" cy="1447800"/>
          </a:xfrm>
        </p:grpSpPr>
        <p:sp>
          <p:nvSpPr>
            <p:cNvPr id="24" name="Oval 23"/>
            <p:cNvSpPr/>
            <p:nvPr/>
          </p:nvSpPr>
          <p:spPr>
            <a:xfrm>
              <a:off x="8001000" y="1905000"/>
              <a:ext cx="5334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grpSp>
          <p:nvGrpSpPr>
            <p:cNvPr id="4" name="Group 20"/>
            <p:cNvGrpSpPr/>
            <p:nvPr/>
          </p:nvGrpSpPr>
          <p:grpSpPr>
            <a:xfrm>
              <a:off x="6781800" y="1524000"/>
              <a:ext cx="2971800" cy="1447800"/>
              <a:chOff x="5715000" y="4724400"/>
              <a:chExt cx="2971800" cy="1447800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5715000" y="4724400"/>
                <a:ext cx="2971800" cy="1447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grpSp>
            <p:nvGrpSpPr>
              <p:cNvPr id="5" name="Group 19"/>
              <p:cNvGrpSpPr/>
              <p:nvPr/>
            </p:nvGrpSpPr>
            <p:grpSpPr>
              <a:xfrm>
                <a:off x="6248400" y="5029200"/>
                <a:ext cx="1905000" cy="990600"/>
                <a:chOff x="6248400" y="5029200"/>
                <a:chExt cx="1905000" cy="990600"/>
              </a:xfrm>
            </p:grpSpPr>
            <p:sp>
              <p:nvSpPr>
                <p:cNvPr id="32" name="Oval 31"/>
                <p:cNvSpPr/>
                <p:nvPr/>
              </p:nvSpPr>
              <p:spPr>
                <a:xfrm>
                  <a:off x="6248400" y="5029200"/>
                  <a:ext cx="1219200" cy="990600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6934200" y="5029200"/>
                  <a:ext cx="1219200" cy="990600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mbria" panose="02040503050406030204" pitchFamily="18" charset="0"/>
                  </a:endParaRPr>
                </a:p>
              </p:txBody>
            </p:sp>
          </p:grpSp>
        </p:grpSp>
        <p:grpSp>
          <p:nvGrpSpPr>
            <p:cNvPr id="6" name="Group 21"/>
            <p:cNvGrpSpPr/>
            <p:nvPr/>
          </p:nvGrpSpPr>
          <p:grpSpPr>
            <a:xfrm>
              <a:off x="7467600" y="1600200"/>
              <a:ext cx="2743200" cy="918865"/>
              <a:chOff x="6400800" y="4800600"/>
              <a:chExt cx="2743200" cy="918865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8305800" y="4800600"/>
                <a:ext cx="838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Cambria" panose="02040503050406030204" pitchFamily="18" charset="0"/>
                  </a:rPr>
                  <a:t>U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400800" y="5181600"/>
                <a:ext cx="381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Cambria" panose="02040503050406030204" pitchFamily="18" charset="0"/>
                  </a:rPr>
                  <a:t>A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620000" y="5257800"/>
                <a:ext cx="381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5486400" y="2971801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</a:rPr>
              <a:t>Venn Diagram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  for </a:t>
            </a:r>
            <a:r>
              <a:rPr lang="en-US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A</a:t>
            </a:r>
            <a:r>
              <a:rPr lang="en-US" dirty="0" smtClean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, </a:t>
            </a:r>
            <a:r>
              <a:rPr lang="en-US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B</a:t>
            </a:r>
            <a:r>
              <a:rPr lang="en-US" dirty="0" smtClean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, </a:t>
            </a:r>
            <a:r>
              <a:rPr lang="en-US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 Math" pitchFamily="18" charset="0"/>
              </a:rPr>
              <a:t>A</a:t>
            </a:r>
            <a:r>
              <a:rPr lang="en-US" dirty="0" smtClean="0">
                <a:solidFill>
                  <a:srgbClr val="66FF33"/>
                </a:solidFill>
                <a:latin typeface="Cambria" panose="02040503050406030204" pitchFamily="18" charset="0"/>
                <a:ea typeface="Cambria Math" pitchFamily="18" charset="0"/>
              </a:rPr>
              <a:t> 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  <a:ea typeface="Cambria Math" pitchFamily="18" charset="0"/>
              </a:rPr>
              <a:t>∩ </a:t>
            </a:r>
            <a:r>
              <a:rPr lang="en-US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 Math" pitchFamily="18" charset="0"/>
              </a:rPr>
              <a:t>B, A</a:t>
            </a:r>
            <a:r>
              <a:rPr lang="en-US" dirty="0" smtClean="0">
                <a:solidFill>
                  <a:srgbClr val="66FF33"/>
                </a:solidFill>
                <a:latin typeface="Cambria" panose="02040503050406030204" pitchFamily="18" charset="0"/>
                <a:ea typeface="Cambria Math" pitchFamily="18" charset="0"/>
              </a:rPr>
              <a:t> 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  <a:ea typeface="Cambria Math" pitchFamily="18" charset="0"/>
              </a:rPr>
              <a:t>∪ </a:t>
            </a:r>
            <a:r>
              <a:rPr lang="en-US" i="1" dirty="0">
                <a:solidFill>
                  <a:srgbClr val="66FF33"/>
                </a:solidFill>
                <a:latin typeface="Cambria" panose="02040503050406030204" pitchFamily="18" charset="0"/>
                <a:ea typeface="Cambria Math" pitchFamily="18" charset="0"/>
              </a:rPr>
              <a:t>B 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  <a:ea typeface="Cambria Math"/>
              </a:rPr>
              <a:t> 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</a:rPr>
              <a:t>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576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799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Review Questions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0" y="762000"/>
                <a:ext cx="8686800" cy="5562600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buNone/>
                </a:pPr>
                <a:r>
                  <a:rPr lang="en-US" sz="2800" b="1" dirty="0"/>
                  <a:t>Example</a:t>
                </a:r>
                <a:r>
                  <a:rPr lang="en-US" sz="2800" dirty="0"/>
                  <a:t>: </a:t>
                </a:r>
                <a:r>
                  <a:rPr lang="en-US" sz="3300" i="1" dirty="0" smtClean="0"/>
                  <a:t>U</a:t>
                </a:r>
                <a:r>
                  <a:rPr lang="en-US" sz="3300" dirty="0" smtClean="0"/>
                  <a:t> = {</a:t>
                </a:r>
                <a:r>
                  <a:rPr lang="en-US" sz="3300" dirty="0" smtClean="0">
                    <a:ea typeface="Cambria Math" pitchFamily="18" charset="0"/>
                  </a:rPr>
                  <a:t>0, 1, 2, 3, 4, 5</a:t>
                </a:r>
                <a:r>
                  <a:rPr lang="en-US" sz="3300" dirty="0" smtClean="0"/>
                  <a:t>, </a:t>
                </a:r>
                <a:r>
                  <a:rPr lang="en-US" sz="3300" dirty="0" smtClean="0">
                    <a:ea typeface="Cambria Math" pitchFamily="18" charset="0"/>
                  </a:rPr>
                  <a:t>6, 7, 8, 9, 10</a:t>
                </a:r>
                <a:r>
                  <a:rPr lang="en-US" sz="3300" dirty="0"/>
                  <a:t>}  </a:t>
                </a:r>
                <a:endParaRPr lang="en-US" sz="2800" dirty="0"/>
              </a:p>
              <a:p>
                <a:pPr>
                  <a:buNone/>
                </a:pPr>
                <a:r>
                  <a:rPr lang="en-US" sz="2800" i="1" dirty="0" smtClean="0"/>
                  <a:t>			</a:t>
                </a:r>
                <a:r>
                  <a:rPr lang="en-US" sz="3300" i="1" dirty="0" smtClean="0"/>
                  <a:t>A</a:t>
                </a:r>
                <a:r>
                  <a:rPr lang="en-US" sz="3300" dirty="0" smtClean="0"/>
                  <a:t> = {</a:t>
                </a:r>
                <a:r>
                  <a:rPr lang="en-US" sz="3300" dirty="0" smtClean="0">
                    <a:ea typeface="Cambria Math" pitchFamily="18" charset="0"/>
                  </a:rPr>
                  <a:t>1, 2, 3, 4, 5</a:t>
                </a:r>
                <a:r>
                  <a:rPr lang="en-US" sz="3300" dirty="0" smtClean="0"/>
                  <a:t>},    </a:t>
                </a:r>
                <a:r>
                  <a:rPr lang="en-US" sz="3300" i="1" dirty="0" smtClean="0"/>
                  <a:t>B</a:t>
                </a:r>
                <a:r>
                  <a:rPr lang="en-US" sz="3300" dirty="0" smtClean="0"/>
                  <a:t> = {</a:t>
                </a:r>
                <a:r>
                  <a:rPr lang="en-US" sz="3300" dirty="0" smtClean="0">
                    <a:ea typeface="Cambria Math" pitchFamily="18" charset="0"/>
                  </a:rPr>
                  <a:t>4, 5, 6, 7, 8</a:t>
                </a:r>
                <a:r>
                  <a:rPr lang="en-US" sz="3300" dirty="0" smtClean="0"/>
                  <a:t>}</a:t>
                </a:r>
              </a:p>
              <a:p>
                <a:pPr>
                  <a:buNone/>
                </a:pPr>
                <a:endParaRPr lang="en-US" sz="1200" dirty="0"/>
              </a:p>
              <a:p>
                <a:pPr marL="393192" lvl="1" indent="0">
                  <a:buNone/>
                </a:pPr>
                <a:r>
                  <a:rPr lang="en-US" sz="3300" i="1" dirty="0">
                    <a:ea typeface="Cambria Math" pitchFamily="18" charset="0"/>
                  </a:rPr>
                  <a:t>A</a:t>
                </a:r>
                <a:r>
                  <a:rPr lang="en-US" sz="3300" b="1" dirty="0">
                    <a:ea typeface="Cambria Math" pitchFamily="18" charset="0"/>
                  </a:rPr>
                  <a:t> </a:t>
                </a:r>
                <a:r>
                  <a:rPr lang="en-US" sz="3300" dirty="0">
                    <a:ea typeface="Cambria Math"/>
                  </a:rPr>
                  <a:t>∪ </a:t>
                </a:r>
                <a:r>
                  <a:rPr lang="en-US" sz="3300" i="1" dirty="0">
                    <a:ea typeface="Cambria Math"/>
                  </a:rPr>
                  <a:t>B</a:t>
                </a:r>
                <a:r>
                  <a:rPr lang="en-US" sz="3300" b="1" dirty="0">
                    <a:ea typeface="Cambria Math"/>
                  </a:rPr>
                  <a:t>             </a:t>
                </a:r>
              </a:p>
              <a:p>
                <a:pPr marL="1010412" lvl="2" indent="-342900">
                  <a:buNone/>
                </a:pPr>
                <a:r>
                  <a:rPr lang="en-US" sz="3300" b="1" dirty="0">
                    <a:ea typeface="Cambria Math"/>
                  </a:rPr>
                  <a:t> Solution: </a:t>
                </a:r>
                <a:r>
                  <a:rPr lang="en-US" sz="3300" dirty="0"/>
                  <a:t>{</a:t>
                </a:r>
                <a:r>
                  <a:rPr lang="en-US" sz="3300" dirty="0" smtClean="0">
                    <a:ea typeface="Cambria Math" pitchFamily="18" charset="0"/>
                  </a:rPr>
                  <a:t>1, 2, 3, 4, 5</a:t>
                </a:r>
                <a:r>
                  <a:rPr lang="en-US" sz="3300" dirty="0" smtClean="0"/>
                  <a:t>, </a:t>
                </a:r>
                <a:r>
                  <a:rPr lang="en-US" sz="3300" dirty="0" smtClean="0">
                    <a:ea typeface="Cambria Math" pitchFamily="18" charset="0"/>
                  </a:rPr>
                  <a:t>6, 7, 8</a:t>
                </a:r>
                <a:r>
                  <a:rPr lang="en-US" sz="3300" dirty="0"/>
                  <a:t>}</a:t>
                </a:r>
                <a:r>
                  <a:rPr lang="en-US" sz="3300" b="1" dirty="0">
                    <a:ea typeface="Cambria Math"/>
                  </a:rPr>
                  <a:t>     </a:t>
                </a:r>
              </a:p>
              <a:p>
                <a:pPr marL="393192" lvl="1" indent="0">
                  <a:buNone/>
                </a:pPr>
                <a:r>
                  <a:rPr lang="en-US" sz="3300" i="1" dirty="0">
                    <a:ea typeface="Cambria Math" pitchFamily="18" charset="0"/>
                  </a:rPr>
                  <a:t>A</a:t>
                </a:r>
                <a:r>
                  <a:rPr lang="en-US" sz="3300" b="1" dirty="0">
                    <a:ea typeface="Cambria Math" pitchFamily="18" charset="0"/>
                  </a:rPr>
                  <a:t> </a:t>
                </a:r>
                <a:r>
                  <a:rPr lang="en-US" sz="3300" dirty="0">
                    <a:ea typeface="Cambria Math"/>
                  </a:rPr>
                  <a:t>∩ </a:t>
                </a:r>
                <a:r>
                  <a:rPr lang="en-US" sz="3300" i="1" dirty="0">
                    <a:ea typeface="Cambria Math"/>
                  </a:rPr>
                  <a:t>B</a:t>
                </a:r>
                <a:r>
                  <a:rPr lang="en-US" sz="3300" b="1" dirty="0">
                    <a:ea typeface="Cambria Math"/>
                  </a:rPr>
                  <a:t>            </a:t>
                </a:r>
              </a:p>
              <a:p>
                <a:pPr marL="1010412" lvl="2" indent="-342900">
                  <a:buNone/>
                </a:pPr>
                <a:r>
                  <a:rPr lang="en-US" sz="3300" b="1" dirty="0">
                    <a:ea typeface="Cambria Math"/>
                  </a:rPr>
                  <a:t> Solution: </a:t>
                </a:r>
                <a:r>
                  <a:rPr lang="en-US" sz="3300" dirty="0"/>
                  <a:t>{</a:t>
                </a:r>
                <a:r>
                  <a:rPr lang="en-US" sz="3300" dirty="0" smtClean="0">
                    <a:ea typeface="Cambria Math" pitchFamily="18" charset="0"/>
                  </a:rPr>
                  <a:t>4, 5</a:t>
                </a:r>
                <a:r>
                  <a:rPr lang="en-US" sz="3300" dirty="0"/>
                  <a:t>}</a:t>
                </a:r>
                <a:r>
                  <a:rPr lang="en-US" sz="3300" b="1" dirty="0">
                    <a:ea typeface="Cambria Math"/>
                  </a:rPr>
                  <a:t> </a:t>
                </a:r>
              </a:p>
              <a:p>
                <a:pPr marL="393192" lvl="1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300" i="1">
                            <a:latin typeface="Cambria Math" panose="02040503050406030204" pitchFamily="18" charset="0"/>
                            <a:ea typeface="Cambria Math" pitchFamily="18" charset="0"/>
                            <a:sym typeface="Symbol"/>
                          </a:rPr>
                        </m:ctrlPr>
                      </m:accPr>
                      <m:e>
                        <m:r>
                          <a:rPr lang="en-US" sz="3300" i="1">
                            <a:latin typeface="Cambria Math" panose="02040503050406030204" pitchFamily="18" charset="0"/>
                            <a:ea typeface="Cambria Math" pitchFamily="18" charset="0"/>
                            <a:sym typeface="Symbol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3300" b="1" dirty="0">
                    <a:ea typeface="Cambria Math"/>
                  </a:rPr>
                  <a:t>                  </a:t>
                </a:r>
              </a:p>
              <a:p>
                <a:pPr marL="1010412" lvl="2" indent="-342900">
                  <a:buNone/>
                </a:pPr>
                <a:r>
                  <a:rPr lang="en-US" sz="3300" b="1" dirty="0">
                    <a:ea typeface="Cambria Math"/>
                  </a:rPr>
                  <a:t>  Solution: </a:t>
                </a:r>
                <a:r>
                  <a:rPr lang="en-US" sz="3300" dirty="0"/>
                  <a:t>{</a:t>
                </a:r>
                <a:r>
                  <a:rPr lang="en-US" sz="3300" dirty="0" smtClean="0">
                    <a:ea typeface="Cambria Math" pitchFamily="18" charset="0"/>
                  </a:rPr>
                  <a:t>0, 6, 7, 8, 9, 10</a:t>
                </a:r>
                <a:r>
                  <a:rPr lang="en-US" sz="3300" dirty="0"/>
                  <a:t>}</a:t>
                </a:r>
                <a:endParaRPr lang="en-US" sz="3300" b="1" dirty="0">
                  <a:ea typeface="Cambria Math" pitchFamily="18" charset="0"/>
                </a:endParaRPr>
              </a:p>
              <a:p>
                <a:pPr marL="393192" lvl="1" indent="0">
                  <a:buNone/>
                </a:pPr>
                <a:r>
                  <a:rPr lang="en-US" sz="3300" dirty="0">
                    <a:ea typeface="Cambria Math" pitchFamily="18" charset="0"/>
                    <a:sym typeface="Symbol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300" i="1">
                            <a:latin typeface="Cambria Math" panose="02040503050406030204" pitchFamily="18" charset="0"/>
                            <a:ea typeface="Cambria Math" pitchFamily="18" charset="0"/>
                            <a:sym typeface="Symbol"/>
                          </a:rPr>
                        </m:ctrlPr>
                      </m:accPr>
                      <m:e>
                        <m:r>
                          <a:rPr lang="en-US" sz="3300" i="1">
                            <a:latin typeface="Cambria Math" panose="02040503050406030204" pitchFamily="18" charset="0"/>
                            <a:ea typeface="Cambria Math" pitchFamily="18" charset="0"/>
                            <a:sym typeface="Symbol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3300" dirty="0">
                    <a:ea typeface="Cambria Math" pitchFamily="18" charset="0"/>
                    <a:sym typeface="Symbol"/>
                  </a:rPr>
                  <a:t>                       </a:t>
                </a:r>
              </a:p>
              <a:p>
                <a:pPr marL="1010412" lvl="2" indent="-342900">
                  <a:buNone/>
                </a:pPr>
                <a:r>
                  <a:rPr lang="en-US" sz="3300" dirty="0">
                    <a:ea typeface="Cambria Math" pitchFamily="18" charset="0"/>
                    <a:sym typeface="Symbol"/>
                  </a:rPr>
                  <a:t> </a:t>
                </a:r>
                <a:r>
                  <a:rPr lang="en-US" sz="3300" b="1" dirty="0">
                    <a:ea typeface="Cambria Math"/>
                  </a:rPr>
                  <a:t>Solution:</a:t>
                </a:r>
                <a:r>
                  <a:rPr lang="en-US" sz="3300" dirty="0"/>
                  <a:t> {</a:t>
                </a:r>
                <a:r>
                  <a:rPr lang="en-US" sz="3300" dirty="0" smtClean="0">
                    <a:ea typeface="Cambria Math" pitchFamily="18" charset="0"/>
                  </a:rPr>
                  <a:t>0, 1, 2, 3, 9, 10</a:t>
                </a:r>
                <a:r>
                  <a:rPr lang="en-US" sz="3300" dirty="0"/>
                  <a:t>}</a:t>
                </a:r>
                <a:endParaRPr lang="en-US" sz="3300" dirty="0">
                  <a:ea typeface="Cambria Math" pitchFamily="18" charset="0"/>
                  <a:sym typeface="Symbol"/>
                </a:endParaRPr>
              </a:p>
              <a:p>
                <a:pPr marL="393192" lvl="1" indent="0">
                  <a:buNone/>
                </a:pPr>
                <a:r>
                  <a:rPr lang="en-US" sz="3300" i="1" dirty="0">
                    <a:ea typeface="Cambria Math" pitchFamily="18" charset="0"/>
                  </a:rPr>
                  <a:t>A</a:t>
                </a:r>
                <a:r>
                  <a:rPr lang="en-US" sz="3300" b="1" dirty="0">
                    <a:ea typeface="Cambria Math" pitchFamily="18" charset="0"/>
                  </a:rPr>
                  <a:t> – </a:t>
                </a:r>
                <a:r>
                  <a:rPr lang="en-US" sz="3300" i="1" dirty="0">
                    <a:ea typeface="Cambria Math" pitchFamily="18" charset="0"/>
                  </a:rPr>
                  <a:t>B</a:t>
                </a:r>
                <a:r>
                  <a:rPr lang="en-US" sz="3300" b="1" dirty="0">
                    <a:ea typeface="Cambria Math"/>
                  </a:rPr>
                  <a:t>            </a:t>
                </a:r>
              </a:p>
              <a:p>
                <a:pPr marL="667512" lvl="2" indent="0">
                  <a:buNone/>
                </a:pPr>
                <a:r>
                  <a:rPr lang="en-US" sz="3300" b="1" dirty="0">
                    <a:ea typeface="Cambria Math"/>
                  </a:rPr>
                  <a:t>  Solution: </a:t>
                </a:r>
                <a:r>
                  <a:rPr lang="en-US" sz="3300" dirty="0"/>
                  <a:t>{</a:t>
                </a:r>
                <a:r>
                  <a:rPr lang="en-US" sz="3300" dirty="0" smtClean="0">
                    <a:ea typeface="Cambria Math" pitchFamily="18" charset="0"/>
                  </a:rPr>
                  <a:t>1, 2, 3</a:t>
                </a:r>
                <a:r>
                  <a:rPr lang="en-US" sz="3300" dirty="0"/>
                  <a:t>} </a:t>
                </a:r>
                <a:endParaRPr lang="en-US" sz="3300" b="1" dirty="0">
                  <a:ea typeface="Cambria Math" pitchFamily="18" charset="0"/>
                </a:endParaRPr>
              </a:p>
              <a:p>
                <a:pPr marL="393192" lvl="1" indent="0">
                  <a:buNone/>
                </a:pPr>
                <a:r>
                  <a:rPr lang="en-US" sz="3300" i="1" dirty="0">
                    <a:ea typeface="Cambria Math" pitchFamily="18" charset="0"/>
                  </a:rPr>
                  <a:t>B</a:t>
                </a:r>
                <a:r>
                  <a:rPr lang="en-US" sz="3300" b="1" dirty="0">
                    <a:ea typeface="Cambria Math" pitchFamily="18" charset="0"/>
                  </a:rPr>
                  <a:t> – </a:t>
                </a:r>
                <a:r>
                  <a:rPr lang="en-US" sz="3300" i="1" dirty="0">
                    <a:ea typeface="Cambria Math" pitchFamily="18" charset="0"/>
                  </a:rPr>
                  <a:t>A</a:t>
                </a:r>
                <a:r>
                  <a:rPr lang="en-US" sz="3300" b="1" dirty="0">
                    <a:ea typeface="Cambria Math" pitchFamily="18" charset="0"/>
                  </a:rPr>
                  <a:t>               </a:t>
                </a:r>
              </a:p>
              <a:p>
                <a:pPr marL="667512" lvl="2" indent="0">
                  <a:buNone/>
                </a:pPr>
                <a:r>
                  <a:rPr lang="en-US" sz="3300" b="1" dirty="0" smtClean="0">
                    <a:ea typeface="Cambria Math"/>
                  </a:rPr>
                  <a:t>Solution</a:t>
                </a:r>
                <a:r>
                  <a:rPr lang="en-US" sz="3300" b="1" dirty="0">
                    <a:ea typeface="Cambria Math"/>
                  </a:rPr>
                  <a:t>:</a:t>
                </a:r>
                <a:r>
                  <a:rPr lang="en-US" sz="3300" b="1" dirty="0">
                    <a:ea typeface="Cambria Math" pitchFamily="18" charset="0"/>
                  </a:rPr>
                  <a:t> </a:t>
                </a:r>
                <a:r>
                  <a:rPr lang="en-US" sz="3300" dirty="0"/>
                  <a:t>{</a:t>
                </a:r>
                <a:r>
                  <a:rPr lang="en-US" sz="3300" dirty="0" smtClean="0">
                    <a:ea typeface="Cambria Math" pitchFamily="18" charset="0"/>
                  </a:rPr>
                  <a:t>6, 7, 8</a:t>
                </a:r>
                <a:r>
                  <a:rPr lang="en-US" sz="3300" dirty="0"/>
                  <a:t>}</a:t>
                </a:r>
                <a:r>
                  <a:rPr lang="en-US" sz="3000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0" y="762000"/>
                <a:ext cx="8686800" cy="5562600"/>
              </a:xfrm>
              <a:blipFill>
                <a:blip r:embed="rId2"/>
                <a:stretch>
                  <a:fillRect l="-1053" t="-3286" b="-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1586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Symmetric Difference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b="1" dirty="0" smtClean="0"/>
              <a:t> Definition</a:t>
            </a:r>
            <a:r>
              <a:rPr lang="en-US" sz="3200" dirty="0" smtClean="0"/>
              <a:t>: The </a:t>
            </a:r>
            <a:r>
              <a:rPr lang="en-US" sz="3200" i="1" dirty="0" smtClean="0"/>
              <a:t>symmetric difference </a:t>
            </a:r>
            <a:r>
              <a:rPr lang="en-US" sz="3200" dirty="0" smtClean="0"/>
              <a:t>of </a:t>
            </a:r>
            <a:r>
              <a:rPr lang="en-US" sz="3200" i="1" dirty="0" smtClean="0"/>
              <a:t>A</a:t>
            </a:r>
            <a:r>
              <a:rPr lang="en-US" sz="3200" dirty="0" smtClean="0"/>
              <a:t> and </a:t>
            </a:r>
            <a:r>
              <a:rPr lang="en-US" sz="3200" i="1" dirty="0" smtClean="0"/>
              <a:t>B</a:t>
            </a:r>
            <a:r>
              <a:rPr lang="en-US" sz="3200" dirty="0" smtClean="0"/>
              <a:t>, denoted by </a:t>
            </a:r>
            <a:br>
              <a:rPr lang="en-US" sz="3200" dirty="0" smtClean="0"/>
            </a:br>
            <a:r>
              <a:rPr lang="en-US" sz="3200" dirty="0" smtClean="0"/>
              <a:t>	</a:t>
            </a:r>
            <a:r>
              <a:rPr lang="en-US" sz="3200" i="1" dirty="0" smtClean="0">
                <a:solidFill>
                  <a:schemeClr val="tx1"/>
                </a:solidFill>
              </a:rPr>
              <a:t>A </a:t>
            </a:r>
            <a:r>
              <a:rPr lang="en-US" sz="3200" dirty="0">
                <a:solidFill>
                  <a:schemeClr val="tx1"/>
                </a:solidFill>
              </a:rPr>
              <a:t>⊕ </a:t>
            </a:r>
            <a:r>
              <a:rPr lang="en-US" sz="3200" i="1" dirty="0" smtClean="0">
                <a:solidFill>
                  <a:schemeClr val="tx1"/>
                </a:solidFill>
              </a:rPr>
              <a:t>B</a:t>
            </a:r>
            <a:r>
              <a:rPr lang="en-US" sz="3200" dirty="0" smtClean="0">
                <a:solidFill>
                  <a:schemeClr val="tx1"/>
                </a:solidFill>
              </a:rPr>
              <a:t>  </a:t>
            </a:r>
            <a:r>
              <a:rPr lang="en-US" sz="3200" dirty="0" smtClean="0"/>
              <a:t>is the set</a:t>
            </a:r>
          </a:p>
          <a:p>
            <a:pPr marL="457189" lvl="1" indent="0" algn="ctr">
              <a:buNone/>
            </a:pPr>
            <a:r>
              <a:rPr lang="en-US" sz="3200" dirty="0"/>
              <a:t>(</a:t>
            </a:r>
            <a:r>
              <a:rPr lang="en-US" sz="3200" i="1" dirty="0"/>
              <a:t>A </a:t>
            </a:r>
            <a:r>
              <a:rPr lang="en-US" sz="3200" dirty="0"/>
              <a:t>− </a:t>
            </a:r>
            <a:r>
              <a:rPr lang="en-US" sz="3200" i="1" dirty="0"/>
              <a:t>B</a:t>
            </a:r>
            <a:r>
              <a:rPr lang="en-US" sz="3200" dirty="0"/>
              <a:t>)</a:t>
            </a:r>
            <a:r>
              <a:rPr lang="en-US" sz="3200" i="1" dirty="0"/>
              <a:t> </a:t>
            </a:r>
            <a:r>
              <a:rPr lang="en-US" sz="3200" dirty="0"/>
              <a:t>∪ (</a:t>
            </a:r>
            <a:r>
              <a:rPr lang="en-US" sz="3200" i="1" dirty="0"/>
              <a:t>B </a:t>
            </a:r>
            <a:r>
              <a:rPr lang="en-US" sz="3200" dirty="0"/>
              <a:t>− </a:t>
            </a:r>
            <a:r>
              <a:rPr lang="en-US" sz="3200" i="1" dirty="0"/>
              <a:t>A</a:t>
            </a:r>
            <a:r>
              <a:rPr lang="en-US" sz="3200" dirty="0" smtClean="0"/>
              <a:t>)</a:t>
            </a:r>
          </a:p>
          <a:p>
            <a:pPr>
              <a:buNone/>
            </a:pPr>
            <a:r>
              <a:rPr lang="en-US" sz="3200" b="1" dirty="0" smtClean="0"/>
              <a:t> Example</a:t>
            </a:r>
            <a:r>
              <a:rPr lang="en-US" sz="3200" dirty="0" smtClean="0"/>
              <a:t>:</a:t>
            </a:r>
          </a:p>
          <a:p>
            <a:pPr lvl="1">
              <a:buNone/>
            </a:pPr>
            <a:r>
              <a:rPr lang="en-US" sz="3200" i="1" dirty="0" smtClean="0">
                <a:ea typeface="Cambria Math" pitchFamily="18" charset="0"/>
              </a:rPr>
              <a:t>U</a:t>
            </a:r>
            <a:r>
              <a:rPr lang="en-US" sz="3200" dirty="0" smtClean="0">
                <a:ea typeface="Cambria Math" pitchFamily="18" charset="0"/>
              </a:rPr>
              <a:t> = {0, 1, 2, 3, 4, 5, 6, 7, 8, 9, 10}  </a:t>
            </a:r>
          </a:p>
          <a:p>
            <a:pPr lvl="1">
              <a:buNone/>
            </a:pPr>
            <a:r>
              <a:rPr lang="en-US" sz="3200" i="1" dirty="0" smtClean="0">
                <a:ea typeface="Cambria Math" pitchFamily="18" charset="0"/>
              </a:rPr>
              <a:t>A</a:t>
            </a:r>
            <a:r>
              <a:rPr lang="en-US" sz="3200" dirty="0" smtClean="0">
                <a:ea typeface="Cambria Math" pitchFamily="18" charset="0"/>
              </a:rPr>
              <a:t> = {1, 2, 3, 4, 5}   </a:t>
            </a:r>
            <a:endParaRPr lang="en-US" sz="3200" dirty="0">
              <a:ea typeface="Cambria Math" pitchFamily="18" charset="0"/>
            </a:endParaRPr>
          </a:p>
          <a:p>
            <a:pPr lvl="1">
              <a:buNone/>
            </a:pPr>
            <a:r>
              <a:rPr lang="en-US" sz="3200" i="1" dirty="0" smtClean="0">
                <a:ea typeface="Cambria Math" pitchFamily="18" charset="0"/>
              </a:rPr>
              <a:t>B</a:t>
            </a:r>
            <a:r>
              <a:rPr lang="en-US" sz="3200" dirty="0" smtClean="0">
                <a:ea typeface="Cambria Math" pitchFamily="18" charset="0"/>
              </a:rPr>
              <a:t> = {4, 5, 6, 7, 8}</a:t>
            </a:r>
          </a:p>
          <a:p>
            <a:pPr lvl="1">
              <a:buNone/>
            </a:pPr>
            <a:r>
              <a:rPr lang="en-US" sz="3200" dirty="0" smtClean="0"/>
              <a:t>What is </a:t>
            </a:r>
            <a:r>
              <a:rPr lang="en-US" sz="3200" i="1" dirty="0"/>
              <a:t>A </a:t>
            </a:r>
            <a:r>
              <a:rPr lang="en-US" sz="3200" dirty="0"/>
              <a:t>⊕ </a:t>
            </a:r>
            <a:r>
              <a:rPr lang="en-US" sz="3200" i="1" dirty="0" smtClean="0"/>
              <a:t>B</a:t>
            </a:r>
            <a:r>
              <a:rPr lang="en-US" sz="3200" b="1" dirty="0" smtClean="0">
                <a:ea typeface="Cambria Math" pitchFamily="18" charset="0"/>
              </a:rPr>
              <a:t>  </a:t>
            </a:r>
          </a:p>
          <a:p>
            <a:pPr lvl="1">
              <a:buNone/>
            </a:pPr>
            <a:r>
              <a:rPr lang="en-US" sz="3200" b="1" dirty="0" smtClean="0">
                <a:solidFill>
                  <a:srgbClr val="FFFF00"/>
                </a:solidFill>
                <a:ea typeface="Cambria Math" pitchFamily="18" charset="0"/>
              </a:rPr>
              <a:t>Solution</a:t>
            </a:r>
            <a:r>
              <a:rPr lang="en-US" sz="3200" dirty="0" smtClean="0">
                <a:solidFill>
                  <a:srgbClr val="FFFF00"/>
                </a:solidFill>
                <a:ea typeface="Cambria Math" pitchFamily="18" charset="0"/>
              </a:rPr>
              <a:t>: {1, 2, 3, 6, 7, 8}</a:t>
            </a:r>
            <a:endParaRPr lang="en-US" sz="3200" dirty="0" smtClean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51076" y="5043695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</a:rPr>
              <a:t>Venn Diagram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426643" y="3098582"/>
            <a:ext cx="3124200" cy="1842750"/>
            <a:chOff x="7426643" y="3098582"/>
            <a:chExt cx="3124200" cy="1842750"/>
          </a:xfrm>
        </p:grpSpPr>
        <p:sp>
          <p:nvSpPr>
            <p:cNvPr id="10" name="Rectangle 9"/>
            <p:cNvSpPr/>
            <p:nvPr/>
          </p:nvSpPr>
          <p:spPr>
            <a:xfrm>
              <a:off x="7426643" y="3124200"/>
              <a:ext cx="2998394" cy="181713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7903659" y="3662610"/>
              <a:ext cx="1174197" cy="115120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8516967" y="3662610"/>
              <a:ext cx="1174197" cy="115120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743583" y="3680031"/>
              <a:ext cx="8072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mbria" panose="02040503050406030204" pitchFamily="18" charset="0"/>
                </a:rPr>
                <a:t>U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71806" y="4062585"/>
              <a:ext cx="3669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mbria" panose="02040503050406030204" pitchFamily="18" charset="0"/>
                </a:rPr>
                <a:t>A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130276" y="4062585"/>
              <a:ext cx="3669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mbria" panose="02040503050406030204" pitchFamily="18" charset="0"/>
                </a:rPr>
                <a:t>B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8516967" y="3775958"/>
              <a:ext cx="513711" cy="974096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rot="16200000" flipH="1">
              <a:off x="8837581" y="3374781"/>
              <a:ext cx="276225" cy="258365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>
              <a:off x="8532782" y="3328347"/>
              <a:ext cx="276225" cy="351235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8320011" y="3098582"/>
              <a:ext cx="9893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>
                  <a:latin typeface="Cambria" panose="02040503050406030204" pitchFamily="18" charset="0"/>
                </a:rPr>
                <a:t>A </a:t>
              </a:r>
              <a:r>
                <a:rPr lang="en-US" dirty="0">
                  <a:latin typeface="Cambria" panose="02040503050406030204" pitchFamily="18" charset="0"/>
                </a:rPr>
                <a:t>⊕ </a:t>
              </a:r>
              <a:r>
                <a:rPr lang="en-US" i="1" dirty="0" smtClean="0">
                  <a:latin typeface="Cambria" panose="02040503050406030204" pitchFamily="18" charset="0"/>
                </a:rPr>
                <a:t>B</a:t>
              </a:r>
              <a:endParaRPr lang="en-US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521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1069</Words>
  <Application>Microsoft Office PowerPoint</Application>
  <PresentationFormat>Widescreen</PresentationFormat>
  <Paragraphs>328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ＭＳ Ｐゴシック</vt:lpstr>
      <vt:lpstr>Arial</vt:lpstr>
      <vt:lpstr>Calibri</vt:lpstr>
      <vt:lpstr>Calibri Light</vt:lpstr>
      <vt:lpstr>Cambria</vt:lpstr>
      <vt:lpstr>Cambria Math</vt:lpstr>
      <vt:lpstr>Symbol</vt:lpstr>
      <vt:lpstr>Wingdings</vt:lpstr>
      <vt:lpstr>1.3PropositionalEquivalences</vt:lpstr>
      <vt:lpstr>2.2 Set Operations</vt:lpstr>
      <vt:lpstr>Boolean Algebra</vt:lpstr>
      <vt:lpstr>Union</vt:lpstr>
      <vt:lpstr>Intersection</vt:lpstr>
      <vt:lpstr>Complement</vt:lpstr>
      <vt:lpstr>Difference</vt:lpstr>
      <vt:lpstr>The Cardinality of the Union of Two Sets</vt:lpstr>
      <vt:lpstr>Review Questions</vt:lpstr>
      <vt:lpstr>Symmetric Difference</vt:lpstr>
      <vt:lpstr>Set Identities</vt:lpstr>
      <vt:lpstr>Set Identities</vt:lpstr>
      <vt:lpstr>Set Identities</vt:lpstr>
      <vt:lpstr>Proving Set Identities</vt:lpstr>
      <vt:lpstr>Proof of Second De Morgan Law</vt:lpstr>
      <vt:lpstr>Proof of Second De Morgan Law </vt:lpstr>
      <vt:lpstr>Proof of Second De Morgan Law </vt:lpstr>
      <vt:lpstr>Set-Builder Notation: Second De Morgan Law</vt:lpstr>
      <vt:lpstr>Membership Table</vt:lpstr>
      <vt:lpstr>Example</vt:lpstr>
      <vt:lpstr>Generalized union and intersection</vt:lpstr>
      <vt:lpstr>Generalized Unions and Intersections</vt:lpstr>
      <vt:lpstr>Computer representation of sets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2013-09-26T11:26:00Z</dcterms:created>
  <dcterms:modified xsi:type="dcterms:W3CDTF">2018-10-14T06:36:19Z</dcterms:modified>
</cp:coreProperties>
</file>